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56" r:id="rId3"/>
    <p:sldId id="257" r:id="rId4"/>
    <p:sldId id="258" r:id="rId5"/>
    <p:sldId id="259" r:id="rId6"/>
    <p:sldId id="265" r:id="rId7"/>
    <p:sldId id="260" r:id="rId8"/>
    <p:sldId id="261" r:id="rId9"/>
    <p:sldId id="262" r:id="rId10"/>
    <p:sldId id="263" r:id="rId11"/>
    <p:sldId id="264" r:id="rId12"/>
  </p:sldIdLst>
  <p:sldSz cx="9144000" cy="5143500" type="screen16x9"/>
  <p:notesSz cx="6858000" cy="9144000"/>
  <p:embeddedFontLst>
    <p:embeddedFont>
      <p:font typeface="Trebuchet MS" pitchFamily="34" charset="0"/>
      <p:regular r:id="rId14"/>
      <p:bold r:id="rId15"/>
      <p:italic r:id="rId16"/>
      <p:boldItalic r:id="rId17"/>
    </p:embeddedFont>
    <p:embeddedFont>
      <p:font typeface="Lato Black" charset="0"/>
      <p:bold r:id="rId18"/>
      <p:boldItalic r:id="rId19"/>
    </p:embeddedFont>
    <p:embeddedFont>
      <p:font typeface="Calibri" pitchFamily="34" charset="0"/>
      <p:regular r:id="rId20"/>
      <p:bold r:id="rId21"/>
      <p:italic r:id="rId22"/>
      <p:boldItalic r:id="rId23"/>
    </p:embeddedFont>
    <p:embeddedFont>
      <p:font typeface="Lat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xmlns="">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064162"/>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315310" y="1790500"/>
            <a:ext cx="6192300" cy="6309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2900" b="1" i="0" u="sng" strike="noStrike" cap="none" dirty="0">
                <a:solidFill>
                  <a:schemeClr val="lt1"/>
                </a:solidFill>
                <a:latin typeface="Trebuchet MS"/>
                <a:ea typeface="Trebuchet MS"/>
                <a:cs typeface="Trebuchet MS"/>
                <a:sym typeface="Trebuchet MS"/>
              </a:rPr>
              <a:t>TECHNO WIZARDS</a:t>
            </a:r>
            <a:endParaRPr sz="2900" b="1" i="0" u="sng"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300452" y="2571750"/>
            <a:ext cx="4559100" cy="2169794"/>
          </a:xfrm>
          <a:prstGeom prst="rect">
            <a:avLst/>
          </a:prstGeom>
          <a:noFill/>
          <a:ln>
            <a:noFill/>
          </a:ln>
        </p:spPr>
        <p:txBody>
          <a:bodyPr spcFirstLastPara="1" wrap="square" lIns="91425" tIns="91425" rIns="91425" bIns="91425" anchor="t" anchorCtr="0">
            <a:noAutofit/>
          </a:bodyPr>
          <a:lstStyle/>
          <a:p>
            <a:pPr marR="0" lvl="0" algn="ctr" rtl="0">
              <a:lnSpc>
                <a:spcPct val="150000"/>
              </a:lnSpc>
              <a:spcBef>
                <a:spcPts val="0"/>
              </a:spcBef>
              <a:spcAft>
                <a:spcPts val="0"/>
              </a:spcAft>
              <a:buClr>
                <a:srgbClr val="000000"/>
              </a:buClr>
              <a:buSzPts val="1800"/>
            </a:pPr>
            <a:r>
              <a:rPr lang="en-IN" sz="1800" i="0" u="none" strike="noStrike" cap="none" dirty="0">
                <a:solidFill>
                  <a:schemeClr val="lt1"/>
                </a:solidFill>
                <a:latin typeface="Calibri" panose="020F0502020204030204" pitchFamily="34" charset="0"/>
                <a:ea typeface="Trebuchet MS"/>
                <a:cs typeface="Calibri" panose="020F0502020204030204" pitchFamily="34" charset="0"/>
                <a:sym typeface="Trebuchet MS"/>
              </a:rPr>
              <a:t>NISHANTHINI T V</a:t>
            </a:r>
          </a:p>
          <a:p>
            <a:pPr marR="0" lvl="0" algn="ctr" rtl="0">
              <a:lnSpc>
                <a:spcPct val="150000"/>
              </a:lnSpc>
              <a:spcBef>
                <a:spcPts val="0"/>
              </a:spcBef>
              <a:spcAft>
                <a:spcPts val="0"/>
              </a:spcAft>
              <a:buClr>
                <a:srgbClr val="000000"/>
              </a:buClr>
              <a:buSzPts val="1800"/>
            </a:pPr>
            <a:r>
              <a:rPr lang="en-IN" sz="1800" i="0" u="none" strike="noStrike" cap="none" dirty="0">
                <a:solidFill>
                  <a:schemeClr val="lt1"/>
                </a:solidFill>
                <a:latin typeface="Calibri" panose="020F0502020204030204" pitchFamily="34" charset="0"/>
                <a:ea typeface="Trebuchet MS"/>
                <a:cs typeface="Calibri" panose="020F0502020204030204" pitchFamily="34" charset="0"/>
                <a:sym typeface="Trebuchet MS"/>
              </a:rPr>
              <a:t>SUBIKSHA N</a:t>
            </a:r>
          </a:p>
          <a:p>
            <a:pPr marR="0" lvl="0" algn="ctr" rtl="0">
              <a:lnSpc>
                <a:spcPct val="150000"/>
              </a:lnSpc>
              <a:spcBef>
                <a:spcPts val="0"/>
              </a:spcBef>
              <a:spcAft>
                <a:spcPts val="0"/>
              </a:spcAft>
              <a:buClr>
                <a:srgbClr val="000000"/>
              </a:buClr>
              <a:buSzPts val="1800"/>
            </a:pPr>
            <a:r>
              <a:rPr lang="en-IN" sz="1800" dirty="0">
                <a:solidFill>
                  <a:schemeClr val="lt1"/>
                </a:solidFill>
                <a:latin typeface="Calibri" panose="020F0502020204030204" pitchFamily="34" charset="0"/>
                <a:ea typeface="Trebuchet MS"/>
                <a:cs typeface="Calibri" panose="020F0502020204030204" pitchFamily="34" charset="0"/>
                <a:sym typeface="Trebuchet MS"/>
              </a:rPr>
              <a:t>SURIYA B S</a:t>
            </a:r>
          </a:p>
          <a:p>
            <a:pPr marR="0" lvl="0" algn="ctr" rtl="0">
              <a:lnSpc>
                <a:spcPct val="150000"/>
              </a:lnSpc>
              <a:spcBef>
                <a:spcPts val="0"/>
              </a:spcBef>
              <a:spcAft>
                <a:spcPts val="0"/>
              </a:spcAft>
              <a:buClr>
                <a:srgbClr val="000000"/>
              </a:buClr>
              <a:buSzPts val="1800"/>
            </a:pPr>
            <a:r>
              <a:rPr lang="en-IN" sz="1800" i="0" u="none" strike="noStrike" cap="none" dirty="0">
                <a:solidFill>
                  <a:schemeClr val="lt1"/>
                </a:solidFill>
                <a:latin typeface="Calibri" panose="020F0502020204030204" pitchFamily="34" charset="0"/>
                <a:ea typeface="Trebuchet MS"/>
                <a:cs typeface="Calibri" panose="020F0502020204030204" pitchFamily="34" charset="0"/>
                <a:sym typeface="Trebuchet MS"/>
              </a:rPr>
              <a:t>SRISUDHAN L</a:t>
            </a:r>
          </a:p>
          <a:p>
            <a:pPr marR="0" lvl="0" algn="ctr" rtl="0">
              <a:lnSpc>
                <a:spcPct val="150000"/>
              </a:lnSpc>
              <a:spcBef>
                <a:spcPts val="0"/>
              </a:spcBef>
              <a:spcAft>
                <a:spcPts val="0"/>
              </a:spcAft>
              <a:buClr>
                <a:srgbClr val="000000"/>
              </a:buClr>
              <a:buSzPts val="1800"/>
            </a:pPr>
            <a:r>
              <a:rPr lang="en" i="0" u="none" strike="noStrike" cap="none" dirty="0">
                <a:solidFill>
                  <a:schemeClr val="lt1"/>
                </a:solidFill>
                <a:latin typeface="Trebuchet MS"/>
                <a:ea typeface="Trebuchet MS"/>
                <a:cs typeface="Trebuchet MS"/>
                <a:sym typeface="Trebuchet MS"/>
              </a:rPr>
              <a:t>Date :</a:t>
            </a:r>
            <a:r>
              <a:rPr lang="en" i="0" u="none" strike="noStrike" cap="none" dirty="0">
                <a:solidFill>
                  <a:schemeClr val="lt1"/>
                </a:solidFill>
                <a:latin typeface="Calibri" panose="020F0502020204030204" pitchFamily="34" charset="0"/>
                <a:ea typeface="Trebuchet MS"/>
                <a:cs typeface="Calibri" panose="020F0502020204030204" pitchFamily="34" charset="0"/>
                <a:sym typeface="Trebuchet MS"/>
              </a:rPr>
              <a:t> </a:t>
            </a:r>
            <a:r>
              <a:rPr lang="en" i="0" u="none" strike="noStrike" cap="none" dirty="0" smtClean="0">
                <a:solidFill>
                  <a:schemeClr val="lt1"/>
                </a:solidFill>
                <a:latin typeface="Calibri" panose="020F0502020204030204" pitchFamily="34" charset="0"/>
                <a:ea typeface="Trebuchet MS"/>
                <a:cs typeface="Calibri" panose="020F0502020204030204" pitchFamily="34" charset="0"/>
                <a:sym typeface="Trebuchet MS"/>
              </a:rPr>
              <a:t>19.09.2022</a:t>
            </a:r>
            <a:endParaRPr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296234" y="1486001"/>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a:p>
        </p:txBody>
      </p:sp>
      <p:sp>
        <p:nvSpPr>
          <p:cNvPr id="390" name="Google Shape;390;p9"/>
          <p:cNvSpPr txBox="1">
            <a:spLocks noGrp="1"/>
          </p:cNvSpPr>
          <p:nvPr>
            <p:ph type="subTitle" idx="1"/>
          </p:nvPr>
        </p:nvSpPr>
        <p:spPr>
          <a:xfrm>
            <a:off x="339712" y="2575034"/>
            <a:ext cx="6250274" cy="553291"/>
          </a:xfrm>
          <a:prstGeom prst="rect">
            <a:avLst/>
          </a:prstGeom>
          <a:noFill/>
          <a:ln>
            <a:noFill/>
          </a:ln>
        </p:spPr>
        <p:txBody>
          <a:bodyPr spcFirstLastPara="1" wrap="square" lIns="91425" tIns="91425" rIns="91425" bIns="91425" anchor="t" anchorCtr="0">
            <a:noAutofit/>
          </a:bodyPr>
          <a:lstStyle/>
          <a:p>
            <a:pPr lvl="0">
              <a:buClr>
                <a:srgbClr val="000000"/>
              </a:buClr>
            </a:pPr>
            <a:r>
              <a:rPr lang="en" sz="2400" b="1" dirty="0"/>
              <a:t>Team member </a:t>
            </a:r>
            <a:r>
              <a:rPr lang="en" sz="2400" b="1" dirty="0" smtClean="0"/>
              <a:t>names:</a:t>
            </a:r>
          </a:p>
          <a:p>
            <a:pPr lvl="0">
              <a:buClr>
                <a:srgbClr val="000000"/>
              </a:buClr>
            </a:pPr>
            <a:r>
              <a:rPr lang="en-IN" sz="1600" dirty="0" smtClean="0">
                <a:solidFill>
                  <a:schemeClr val="lt1"/>
                </a:solidFill>
                <a:latin typeface="Calibri" panose="020F0502020204030204" pitchFamily="34" charset="0"/>
                <a:ea typeface="Trebuchet MS"/>
                <a:cs typeface="Calibri" panose="020F0502020204030204" pitchFamily="34" charset="0"/>
                <a:sym typeface="Trebuchet MS"/>
              </a:rPr>
              <a:t>	NISHANTHINI T V</a:t>
            </a:r>
          </a:p>
          <a:p>
            <a:pPr lvl="0">
              <a:buClr>
                <a:srgbClr val="000000"/>
              </a:buClr>
            </a:pPr>
            <a:r>
              <a:rPr lang="en-IN" sz="1600" dirty="0" smtClean="0">
                <a:solidFill>
                  <a:schemeClr val="lt1"/>
                </a:solidFill>
                <a:latin typeface="Calibri" panose="020F0502020204030204" pitchFamily="34" charset="0"/>
                <a:ea typeface="Trebuchet MS"/>
                <a:cs typeface="Calibri" panose="020F0502020204030204" pitchFamily="34" charset="0"/>
                <a:sym typeface="Trebuchet MS"/>
              </a:rPr>
              <a:t>	</a:t>
            </a:r>
            <a:r>
              <a:rPr lang="en-IN" sz="1600" dirty="0" smtClean="0">
                <a:solidFill>
                  <a:schemeClr val="lt1"/>
                </a:solidFill>
                <a:latin typeface="Calibri" panose="020F0502020204030204" pitchFamily="34" charset="0"/>
                <a:ea typeface="Trebuchet MS"/>
                <a:cs typeface="Calibri" panose="020F0502020204030204" pitchFamily="34" charset="0"/>
                <a:sym typeface="Trebuchet MS"/>
              </a:rPr>
              <a:t>SUBIKSHA </a:t>
            </a:r>
            <a:r>
              <a:rPr lang="en-IN" sz="1600" dirty="0" smtClean="0">
                <a:solidFill>
                  <a:schemeClr val="lt1"/>
                </a:solidFill>
                <a:latin typeface="Calibri" panose="020F0502020204030204" pitchFamily="34" charset="0"/>
                <a:ea typeface="Trebuchet MS"/>
                <a:cs typeface="Calibri" panose="020F0502020204030204" pitchFamily="34" charset="0"/>
                <a:sym typeface="Trebuchet MS"/>
              </a:rPr>
              <a:t>N</a:t>
            </a:r>
          </a:p>
          <a:p>
            <a:pPr lvl="0">
              <a:buClr>
                <a:srgbClr val="000000"/>
              </a:buClr>
            </a:pPr>
            <a:r>
              <a:rPr lang="en-IN" sz="1600" dirty="0" smtClean="0">
                <a:solidFill>
                  <a:schemeClr val="lt1"/>
                </a:solidFill>
                <a:latin typeface="Calibri" panose="020F0502020204030204" pitchFamily="34" charset="0"/>
                <a:ea typeface="Trebuchet MS"/>
                <a:cs typeface="Calibri" panose="020F0502020204030204" pitchFamily="34" charset="0"/>
                <a:sym typeface="Trebuchet MS"/>
              </a:rPr>
              <a:t>	SURIYA </a:t>
            </a:r>
            <a:r>
              <a:rPr lang="en-IN" sz="1600" dirty="0" smtClean="0">
                <a:solidFill>
                  <a:schemeClr val="lt1"/>
                </a:solidFill>
                <a:latin typeface="Calibri" panose="020F0502020204030204" pitchFamily="34" charset="0"/>
                <a:ea typeface="Trebuchet MS"/>
                <a:cs typeface="Calibri" panose="020F0502020204030204" pitchFamily="34" charset="0"/>
                <a:sym typeface="Trebuchet MS"/>
              </a:rPr>
              <a:t>B S</a:t>
            </a:r>
          </a:p>
          <a:p>
            <a:pPr lvl="0">
              <a:buClr>
                <a:srgbClr val="000000"/>
              </a:buClr>
            </a:pPr>
            <a:r>
              <a:rPr lang="en-IN" sz="1600" dirty="0" smtClean="0">
                <a:solidFill>
                  <a:schemeClr val="lt1"/>
                </a:solidFill>
                <a:latin typeface="Calibri" panose="020F0502020204030204" pitchFamily="34" charset="0"/>
                <a:ea typeface="Trebuchet MS"/>
                <a:cs typeface="Calibri" panose="020F0502020204030204" pitchFamily="34" charset="0"/>
                <a:sym typeface="Trebuchet MS"/>
              </a:rPr>
              <a:t>	SRISUDHAN </a:t>
            </a:r>
            <a:r>
              <a:rPr lang="en-IN" sz="1600" dirty="0" smtClean="0">
                <a:solidFill>
                  <a:schemeClr val="lt1"/>
                </a:solidFill>
                <a:latin typeface="Calibri" panose="020F0502020204030204" pitchFamily="34" charset="0"/>
                <a:ea typeface="Trebuchet MS"/>
                <a:cs typeface="Calibri" panose="020F0502020204030204" pitchFamily="34" charset="0"/>
                <a:sym typeface="Trebuchet MS"/>
              </a:rPr>
              <a:t>L</a:t>
            </a:r>
            <a:endParaRPr lang="en" sz="1500" dirty="0" smtClean="0"/>
          </a:p>
          <a:p>
            <a:pPr marL="0" lvl="0" indent="0" algn="l" rtl="0">
              <a:lnSpc>
                <a:spcPct val="150000"/>
              </a:lnSpc>
              <a:spcBef>
                <a:spcPts val="0"/>
              </a:spcBef>
              <a:spcAft>
                <a:spcPts val="1600"/>
              </a:spcAft>
              <a:buSzPts val="1800"/>
              <a:buNone/>
            </a:pP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63097" y="357351"/>
            <a:ext cx="8280000" cy="63062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t>Automated Cheque Processing</a:t>
            </a:r>
            <a:endParaRPr sz="2000" dirty="0"/>
          </a:p>
        </p:txBody>
      </p:sp>
      <p:sp>
        <p:nvSpPr>
          <p:cNvPr id="348" name="Google Shape;348;p2"/>
          <p:cNvSpPr txBox="1"/>
          <p:nvPr/>
        </p:nvSpPr>
        <p:spPr>
          <a:xfrm>
            <a:off x="512375" y="1030014"/>
            <a:ext cx="8238600" cy="3535586"/>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US" sz="1600" b="0" i="0" dirty="0">
                <a:solidFill>
                  <a:srgbClr val="183B56"/>
                </a:solidFill>
                <a:effectLst/>
                <a:latin typeface="Times New Roman" panose="02020603050405020304" pitchFamily="18" charset="0"/>
                <a:cs typeface="Times New Roman" panose="02020603050405020304" pitchFamily="18" charset="0"/>
              </a:rPr>
              <a:t>For any bank, Cheque clearing is a very important and highly resource intensive process. On any normal day, a leading bank can receive anywhere between 3-5 lakhs of cheques for clearance</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US" sz="1600" b="0" i="0" dirty="0">
                <a:solidFill>
                  <a:srgbClr val="183B56"/>
                </a:solidFill>
                <a:effectLst/>
                <a:latin typeface="Times New Roman" panose="02020603050405020304" pitchFamily="18" charset="0"/>
                <a:cs typeface="Times New Roman" panose="02020603050405020304" pitchFamily="18" charset="0"/>
              </a:rPr>
              <a:t>Being an intricate process, it involves multiple levels of screening and vigilance to ensure regulatory guidelines are met.</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US" sz="1600" dirty="0">
                <a:solidFill>
                  <a:srgbClr val="183B56"/>
                </a:solidFill>
                <a:latin typeface="Times New Roman" panose="02020603050405020304" pitchFamily="18" charset="0"/>
                <a:cs typeface="Times New Roman" panose="02020603050405020304" pitchFamily="18" charset="0"/>
              </a:rPr>
              <a:t>Our  idea is to propose an automated system which extract relevant details of a bank cheque like Payee name, amount , bank name using optical character recognition and deep  learning and verifies the signature on the cheque with the existing signature stored in the depository.</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US" sz="1600" dirty="0">
                <a:solidFill>
                  <a:srgbClr val="183B56"/>
                </a:solidFill>
                <a:latin typeface="Times New Roman" panose="02020603050405020304" pitchFamily="18" charset="0"/>
                <a:cs typeface="Times New Roman" panose="02020603050405020304" pitchFamily="18" charset="0"/>
              </a:rPr>
              <a:t>The proposed system uses the modified convolution neural network to extract the handwritten content on the cheque leaf where in IAM dataset is used to train the model and get the optimized result.</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US" sz="1600" dirty="0">
                <a:solidFill>
                  <a:srgbClr val="183B56"/>
                </a:solidFill>
                <a:latin typeface="Times New Roman" panose="02020603050405020304" pitchFamily="18" charset="0"/>
                <a:cs typeface="Times New Roman" panose="02020603050405020304" pitchFamily="18" charset="0"/>
              </a:rPr>
              <a:t>This system will facilitate the process and lead to reduction in time and cost.</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US" sz="1600" dirty="0">
                <a:solidFill>
                  <a:srgbClr val="183B56"/>
                </a:solidFill>
                <a:latin typeface="Times New Roman" panose="02020603050405020304" pitchFamily="18" charset="0"/>
                <a:cs typeface="Times New Roman" panose="02020603050405020304" pitchFamily="18" charset="0"/>
              </a:rPr>
              <a:t>The efficiency and performance is measured on the self generated dataset of bank cheques.</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endParaRPr sz="16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31567" y="198019"/>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a:p>
        </p:txBody>
      </p:sp>
      <p:sp>
        <p:nvSpPr>
          <p:cNvPr id="354" name="Google Shape;354;p3"/>
          <p:cNvSpPr txBox="1"/>
          <p:nvPr/>
        </p:nvSpPr>
        <p:spPr>
          <a:xfrm>
            <a:off x="522885" y="651641"/>
            <a:ext cx="8238600" cy="3268717"/>
          </a:xfrm>
          <a:prstGeom prst="rect">
            <a:avLst/>
          </a:prstGeom>
          <a:noFill/>
          <a:ln>
            <a:noFill/>
          </a:ln>
        </p:spPr>
        <p:txBody>
          <a:bodyPr spcFirstLastPara="1" wrap="square" lIns="91425" tIns="91425" rIns="91425" bIns="91425" anchor="t" anchorCtr="0">
            <a:noAutofit/>
          </a:bodyPr>
          <a:lstStyle/>
          <a:p>
            <a:pPr marL="171450" marR="0" lvl="0" indent="-171450" algn="just" rtl="0">
              <a:lnSpc>
                <a:spcPct val="115000"/>
              </a:lnSpc>
              <a:spcBef>
                <a:spcPts val="1000"/>
              </a:spcBef>
              <a:spcAft>
                <a:spcPts val="1000"/>
              </a:spcAft>
              <a:buClr>
                <a:srgbClr val="000000"/>
              </a:buClr>
              <a:buSzPts val="1200"/>
              <a:buFont typeface="Wingdings" panose="05000000000000000000" pitchFamily="2" charset="2"/>
              <a:buChar char="Ø"/>
            </a:pPr>
            <a:r>
              <a:rPr lang="en-US" sz="1600" b="0" i="0" u="none" strike="noStrike" cap="none" dirty="0">
                <a:solidFill>
                  <a:srgbClr val="000000"/>
                </a:solidFill>
                <a:latin typeface="Times New Roman" pitchFamily="18" charset="0"/>
                <a:ea typeface="Lato"/>
                <a:cs typeface="Times New Roman" pitchFamily="18" charset="0"/>
                <a:sym typeface="Lato"/>
              </a:rPr>
              <a:t>Banking and financial industries plays a crucial role since large number of transactions occur in the form of bank cheques</a:t>
            </a:r>
            <a:r>
              <a:rPr lang="en-US" sz="1600" b="0" i="0" u="none" strike="noStrike" cap="none" dirty="0" smtClean="0">
                <a:solidFill>
                  <a:srgbClr val="000000"/>
                </a:solidFill>
                <a:latin typeface="Times New Roman" pitchFamily="18" charset="0"/>
                <a:ea typeface="Lato"/>
                <a:cs typeface="Times New Roman" pitchFamily="18" charset="0"/>
                <a:sym typeface="Lato"/>
              </a:rPr>
              <a:t>.</a:t>
            </a:r>
          </a:p>
          <a:p>
            <a:pPr marL="171450" lvl="0" indent="-171450" algn="just">
              <a:lnSpc>
                <a:spcPct val="115000"/>
              </a:lnSpc>
              <a:spcBef>
                <a:spcPts val="1000"/>
              </a:spcBef>
              <a:spcAft>
                <a:spcPts val="1000"/>
              </a:spcAft>
              <a:buSzPts val="1200"/>
              <a:buFont typeface="Wingdings" panose="05000000000000000000" pitchFamily="2" charset="2"/>
              <a:buChar char="Ø"/>
            </a:pPr>
            <a:r>
              <a:rPr lang="en-US" sz="1600" dirty="0" smtClean="0">
                <a:latin typeface="Times New Roman" pitchFamily="18" charset="0"/>
                <a:cs typeface="Times New Roman" pitchFamily="18" charset="0"/>
              </a:rPr>
              <a:t>According to McKee, while it’s imperative that </a:t>
            </a:r>
            <a:r>
              <a:rPr lang="en-US" sz="1600" dirty="0" err="1" smtClean="0">
                <a:latin typeface="Times New Roman" pitchFamily="18" charset="0"/>
                <a:cs typeface="Times New Roman" pitchFamily="18" charset="0"/>
              </a:rPr>
              <a:t>FinTech</a:t>
            </a:r>
            <a:r>
              <a:rPr lang="en-US" sz="1600" dirty="0" smtClean="0">
                <a:latin typeface="Times New Roman" pitchFamily="18" charset="0"/>
                <a:cs typeface="Times New Roman" pitchFamily="18" charset="0"/>
              </a:rPr>
              <a:t> service providers support their business customers’ check needs, and deploy technology to ease the friction of accepting </a:t>
            </a:r>
            <a:r>
              <a:rPr lang="en-US" sz="1600" dirty="0" smtClean="0">
                <a:latin typeface="Times New Roman" pitchFamily="18" charset="0"/>
                <a:cs typeface="Times New Roman" pitchFamily="18" charset="0"/>
              </a:rPr>
              <a:t>cheque, </a:t>
            </a:r>
            <a:r>
              <a:rPr lang="en-US" sz="1600" dirty="0" smtClean="0">
                <a:latin typeface="Times New Roman" pitchFamily="18" charset="0"/>
                <a:cs typeface="Times New Roman" pitchFamily="18" charset="0"/>
              </a:rPr>
              <a:t>it’s just as important for these players to help their business customers begin the process of moving away from </a:t>
            </a:r>
            <a:r>
              <a:rPr lang="en-US" sz="1600" dirty="0" smtClean="0">
                <a:latin typeface="Times New Roman" pitchFamily="18" charset="0"/>
                <a:cs typeface="Times New Roman" pitchFamily="18" charset="0"/>
              </a:rPr>
              <a:t>cheque.</a:t>
            </a:r>
          </a:p>
          <a:p>
            <a:pPr marL="171450" lvl="0" indent="-171450" algn="just">
              <a:lnSpc>
                <a:spcPct val="115000"/>
              </a:lnSpc>
              <a:spcBef>
                <a:spcPts val="1000"/>
              </a:spcBef>
              <a:spcAft>
                <a:spcPts val="1000"/>
              </a:spcAft>
              <a:buSzPts val="1200"/>
              <a:buFont typeface="Wingdings" panose="05000000000000000000" pitchFamily="2" charset="2"/>
              <a:buChar char="Ø"/>
            </a:pPr>
            <a:r>
              <a:rPr lang="en-US" sz="1600" dirty="0" smtClean="0">
                <a:latin typeface="Times New Roman" pitchFamily="18" charset="0"/>
                <a:cs typeface="Times New Roman" pitchFamily="18" charset="0"/>
              </a:rPr>
              <a:t>Dealing with the current scenario of manual cheque processing is becoming more and more tedious nowadays since the accounts associated with the banks are increasing synonymously.</a:t>
            </a:r>
          </a:p>
          <a:p>
            <a:pPr marL="171450" lvl="0" indent="-171450" algn="just">
              <a:lnSpc>
                <a:spcPct val="115000"/>
              </a:lnSpc>
              <a:spcBef>
                <a:spcPts val="1000"/>
              </a:spcBef>
              <a:spcAft>
                <a:spcPts val="1000"/>
              </a:spcAft>
              <a:buSzPts val="1200"/>
              <a:buFont typeface="Wingdings" panose="05000000000000000000" pitchFamily="2" charset="2"/>
              <a:buChar char="Ø"/>
            </a:pPr>
            <a:r>
              <a:rPr lang="en-US" sz="1600" dirty="0" smtClean="0">
                <a:latin typeface="Times New Roman" pitchFamily="18" charset="0"/>
                <a:cs typeface="Times New Roman" pitchFamily="18" charset="0"/>
              </a:rPr>
              <a:t>The </a:t>
            </a:r>
            <a:r>
              <a:rPr lang="en-US" sz="1600" dirty="0" smtClean="0">
                <a:latin typeface="Times New Roman" pitchFamily="18" charset="0"/>
                <a:cs typeface="Times New Roman" pitchFamily="18" charset="0"/>
              </a:rPr>
              <a:t>fact of the matter is, however, checks’ longstanding presence in B2B payments, and </a:t>
            </a:r>
            <a:r>
              <a:rPr lang="en-US" sz="1600" dirty="0" err="1" smtClean="0">
                <a:latin typeface="Times New Roman" pitchFamily="18" charset="0"/>
                <a:cs typeface="Times New Roman" pitchFamily="18" charset="0"/>
              </a:rPr>
              <a:t>corporates</a:t>
            </a:r>
            <a:r>
              <a:rPr lang="en-US" sz="1600" dirty="0" smtClean="0">
                <a:latin typeface="Times New Roman" pitchFamily="18" charset="0"/>
                <a:cs typeface="Times New Roman" pitchFamily="18" charset="0"/>
              </a:rPr>
              <a:t>’ resistance to change, aren’t easy hurdles to overcome — especially when the alternative, ACH, comes with its own challenges.</a:t>
            </a:r>
            <a:r>
              <a:rPr lang="en-US" sz="1600" dirty="0" smtClean="0">
                <a:latin typeface="Times New Roman" pitchFamily="18" charset="0"/>
                <a:cs typeface="Times New Roman" pitchFamily="18" charset="0"/>
              </a:rPr>
              <a:t> </a:t>
            </a:r>
          </a:p>
          <a:p>
            <a:pPr marL="171450" lvl="0" indent="-171450" algn="just">
              <a:lnSpc>
                <a:spcPct val="115000"/>
              </a:lnSpc>
              <a:spcBef>
                <a:spcPts val="1000"/>
              </a:spcBef>
              <a:spcAft>
                <a:spcPts val="1000"/>
              </a:spcAft>
              <a:buSzPts val="1200"/>
              <a:buFont typeface="Wingdings" panose="05000000000000000000" pitchFamily="2" charset="2"/>
              <a:buChar char="Ø"/>
            </a:pPr>
            <a:endParaRPr lang="en-US" sz="1200" b="0" i="0" u="none" strike="noStrike" cap="none" dirty="0">
              <a:solidFill>
                <a:srgbClr val="000000"/>
              </a:solidFill>
              <a:latin typeface="Lato"/>
              <a:ea typeface="Lato"/>
              <a:cs typeface="Lato"/>
              <a:sym typeface="Lato"/>
            </a:endParaRPr>
          </a:p>
          <a:p>
            <a:pPr marL="171450" marR="0" lvl="0" indent="-171450" algn="just" rtl="0">
              <a:lnSpc>
                <a:spcPct val="115000"/>
              </a:lnSpc>
              <a:spcBef>
                <a:spcPts val="1000"/>
              </a:spcBef>
              <a:spcAft>
                <a:spcPts val="1000"/>
              </a:spcAft>
              <a:buClr>
                <a:srgbClr val="000000"/>
              </a:buClr>
              <a:buSzPts val="1200"/>
              <a:buFont typeface="Wingdings" panose="05000000000000000000" pitchFamily="2" charset="2"/>
              <a:buChar char="Ø"/>
            </a:pPr>
            <a:endParaRPr lang="en-US" sz="1200" b="0" i="0" u="none" strike="noStrike" cap="none" dirty="0">
              <a:solidFill>
                <a:srgbClr val="000000"/>
              </a:solidFill>
              <a:latin typeface="Lato"/>
              <a:ea typeface="Lato"/>
              <a:cs typeface="Lato"/>
              <a:sym typeface="Lato"/>
            </a:endParaRPr>
          </a:p>
          <a:p>
            <a:pPr marL="171450" marR="0" lvl="0" indent="-171450" algn="just" rtl="0">
              <a:lnSpc>
                <a:spcPct val="115000"/>
              </a:lnSpc>
              <a:spcBef>
                <a:spcPts val="1000"/>
              </a:spcBef>
              <a:spcAft>
                <a:spcPts val="1000"/>
              </a:spcAft>
              <a:buClr>
                <a:srgbClr val="000000"/>
              </a:buClr>
              <a:buSzPts val="1200"/>
              <a:buFont typeface="Wingdings" panose="05000000000000000000" pitchFamily="2" charset="2"/>
              <a:buChar char="Ø"/>
            </a:pPr>
            <a:endParaRPr lang="en-US" sz="1200" b="0" i="0" u="none" strike="noStrike" cap="none" dirty="0">
              <a:solidFill>
                <a:srgbClr val="000000"/>
              </a:solidFill>
              <a:latin typeface="Lato"/>
              <a:ea typeface="Lato"/>
              <a:cs typeface="Lato"/>
              <a:sym typeface="Lato"/>
            </a:endParaRPr>
          </a:p>
          <a:p>
            <a:pPr marL="171450" marR="0" lvl="0" indent="-171450" algn="just" rtl="0">
              <a:lnSpc>
                <a:spcPct val="115000"/>
              </a:lnSpc>
              <a:spcBef>
                <a:spcPts val="1000"/>
              </a:spcBef>
              <a:spcAft>
                <a:spcPts val="1000"/>
              </a:spcAft>
              <a:buClr>
                <a:srgbClr val="000000"/>
              </a:buClr>
              <a:buSzPts val="1200"/>
              <a:buFont typeface="Wingdings" panose="05000000000000000000" pitchFamily="2" charset="2"/>
              <a:buChar char="Ø"/>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572811" y="704193"/>
            <a:ext cx="8238600" cy="3836276"/>
          </a:xfrm>
          <a:prstGeom prst="rect">
            <a:avLst/>
          </a:prstGeom>
          <a:noFill/>
          <a:ln>
            <a:noFill/>
          </a:ln>
        </p:spPr>
        <p:txBody>
          <a:bodyPr spcFirstLastPara="1" wrap="square" lIns="91425" tIns="91425" rIns="91425" bIns="91425" anchor="t" anchorCtr="0">
            <a:noAutofit/>
          </a:bodyPr>
          <a:lstStyle/>
          <a:p>
            <a:pPr fontAlgn="base"/>
            <a:r>
              <a:rPr lang="en-US" sz="1800" b="1" dirty="0" smtClean="0">
                <a:latin typeface="Times New Roman" pitchFamily="18" charset="0"/>
                <a:cs typeface="Times New Roman" pitchFamily="18" charset="0"/>
              </a:rPr>
              <a:t>1. Payee Line</a:t>
            </a:r>
            <a:endParaRPr lang="en-US" sz="18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On </a:t>
            </a:r>
            <a:r>
              <a:rPr lang="en-US" sz="1600" dirty="0" smtClean="0">
                <a:latin typeface="Times New Roman" pitchFamily="18" charset="0"/>
                <a:cs typeface="Times New Roman" pitchFamily="18" charset="0"/>
              </a:rPr>
              <a:t>this line, you should enter the name of the person or organization that you want to </a:t>
            </a:r>
            <a:r>
              <a:rPr lang="en-US" sz="1600" dirty="0" smtClean="0">
                <a:latin typeface="Times New Roman" pitchFamily="18" charset="0"/>
                <a:cs typeface="Times New Roman" pitchFamily="18" charset="0"/>
              </a:rPr>
              <a:t>pay (</a:t>
            </a:r>
            <a:r>
              <a:rPr lang="en-US" sz="1600" dirty="0" smtClean="0">
                <a:latin typeface="Times New Roman" pitchFamily="18" charset="0"/>
                <a:cs typeface="Times New Roman" pitchFamily="18" charset="0"/>
              </a:rPr>
              <a:t>known as the payee</a:t>
            </a:r>
            <a:r>
              <a:rPr lang="en-US" sz="160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r>
              <a:rPr lang="en-US" sz="1800" b="1" dirty="0" smtClean="0">
                <a:latin typeface="Times New Roman" pitchFamily="18" charset="0"/>
                <a:cs typeface="Times New Roman" pitchFamily="18" charset="0"/>
              </a:rPr>
              <a:t>2. Dollar Box</a:t>
            </a:r>
            <a:endParaRPr lang="en-US" sz="18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The </a:t>
            </a:r>
            <a:r>
              <a:rPr lang="en-US" sz="1600" dirty="0" smtClean="0">
                <a:latin typeface="Times New Roman" pitchFamily="18" charset="0"/>
                <a:cs typeface="Times New Roman" pitchFamily="18" charset="0"/>
              </a:rPr>
              <a:t>amount of the cheque is written here in numerical format. Using a black or blue ink  </a:t>
            </a:r>
            <a:r>
              <a:rPr lang="en-US" sz="1600" dirty="0" smtClean="0">
                <a:latin typeface="Times New Roman" pitchFamily="18" charset="0"/>
                <a:cs typeface="Times New Roman" pitchFamily="18" charset="0"/>
              </a:rPr>
              <a:t>pen</a:t>
            </a:r>
            <a:r>
              <a:rPr lang="en-US" sz="1600" dirty="0" smtClean="0">
                <a:latin typeface="Times New Roman" pitchFamily="18" charset="0"/>
                <a:cs typeface="Times New Roman" pitchFamily="18" charset="0"/>
              </a:rPr>
              <a:t>, write the amount of your cheque using </a:t>
            </a:r>
            <a:r>
              <a:rPr lang="en-US" sz="1600" dirty="0" smtClean="0">
                <a:latin typeface="Times New Roman" pitchFamily="18" charset="0"/>
                <a:cs typeface="Times New Roman" pitchFamily="18" charset="0"/>
              </a:rPr>
              <a:t>numbers</a:t>
            </a:r>
          </a:p>
          <a:p>
            <a:pPr fontAlgn="base"/>
            <a:endParaRPr lang="en-US" dirty="0" smtClean="0">
              <a:latin typeface="Times New Roman" pitchFamily="18" charset="0"/>
              <a:cs typeface="Times New Roman" pitchFamily="18" charset="0"/>
            </a:endParaRPr>
          </a:p>
          <a:p>
            <a:pPr fontAlgn="base"/>
            <a:r>
              <a:rPr lang="en-US" sz="1800" b="1" dirty="0" smtClean="0">
                <a:latin typeface="Times New Roman" pitchFamily="18" charset="0"/>
                <a:cs typeface="Times New Roman" pitchFamily="18" charset="0"/>
              </a:rPr>
              <a:t>3. Amount of a Cheque Written out with Words</a:t>
            </a:r>
            <a:endParaRPr lang="en-US" sz="18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On </a:t>
            </a:r>
            <a:r>
              <a:rPr lang="en-US" sz="1600" dirty="0" smtClean="0">
                <a:latin typeface="Times New Roman" pitchFamily="18" charset="0"/>
                <a:cs typeface="Times New Roman" pitchFamily="18" charset="0"/>
              </a:rPr>
              <a:t>this line, write the amount of your check using words (instead of numbers</a:t>
            </a:r>
            <a:r>
              <a:rPr lang="en-US" sz="1600"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r>
              <a:rPr lang="en-US" sz="1800" b="1" dirty="0" smtClean="0">
                <a:latin typeface="Times New Roman" pitchFamily="18" charset="0"/>
                <a:cs typeface="Times New Roman" pitchFamily="18" charset="0"/>
              </a:rPr>
              <a:t>4. Date Line</a:t>
            </a:r>
            <a:endParaRPr lang="en-US" sz="18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Enter </a:t>
            </a:r>
            <a:r>
              <a:rPr lang="en-US" sz="1600" dirty="0" smtClean="0">
                <a:latin typeface="Times New Roman" pitchFamily="18" charset="0"/>
                <a:cs typeface="Times New Roman" pitchFamily="18" charset="0"/>
              </a:rPr>
              <a:t>the current date in this space</a:t>
            </a:r>
            <a:r>
              <a:rPr lang="en-US" dirty="0" smtClean="0">
                <a:latin typeface="Times New Roman" pitchFamily="18" charset="0"/>
                <a:cs typeface="Times New Roman" pitchFamily="18" charset="0"/>
              </a:rPr>
              <a:t>.</a:t>
            </a:r>
          </a:p>
          <a:p>
            <a:pPr fontAlgn="base"/>
            <a:endParaRPr lang="en-US" dirty="0" smtClean="0">
              <a:latin typeface="Times New Roman" pitchFamily="18" charset="0"/>
              <a:cs typeface="Times New Roman" pitchFamily="18" charset="0"/>
            </a:endParaRPr>
          </a:p>
          <a:p>
            <a:pPr fontAlgn="base"/>
            <a:r>
              <a:rPr lang="en-US" sz="1800" b="1" dirty="0" smtClean="0">
                <a:latin typeface="Times New Roman" pitchFamily="18" charset="0"/>
                <a:cs typeface="Times New Roman" pitchFamily="18" charset="0"/>
              </a:rPr>
              <a:t>5. Signature Line</a:t>
            </a:r>
            <a:endParaRPr lang="en-US" sz="18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Sign </a:t>
            </a:r>
            <a:r>
              <a:rPr lang="en-US" sz="1600" dirty="0" smtClean="0">
                <a:latin typeface="Times New Roman" pitchFamily="18" charset="0"/>
                <a:cs typeface="Times New Roman" pitchFamily="18" charset="0"/>
              </a:rPr>
              <a:t>the cheque at the line on the bottom right-hand corner</a:t>
            </a:r>
            <a:r>
              <a:rPr lang="en-US" dirty="0" smtClean="0">
                <a:latin typeface="Times New Roman" pitchFamily="18" charset="0"/>
                <a:cs typeface="Times New Roman" pitchFamily="18" charset="0"/>
              </a:rPr>
              <a:t>.</a:t>
            </a:r>
          </a:p>
          <a:p>
            <a:pPr fontAlgn="base"/>
            <a:endParaRPr sz="1400" b="0" i="0" u="none" strike="noStrike" cap="none" dirty="0">
              <a:solidFill>
                <a:srgbClr val="000000"/>
              </a:solidFill>
              <a:latin typeface="Times New Roman" pitchFamily="18" charset="0"/>
              <a:ea typeface="Lato"/>
              <a:cs typeface="Times New Roman" pitchFamily="18" charset="0"/>
              <a:sym typeface="Lato"/>
            </a:endParaRPr>
          </a:p>
        </p:txBody>
      </p:sp>
      <p:sp>
        <p:nvSpPr>
          <p:cNvPr id="360" name="Google Shape;360;p4"/>
          <p:cNvSpPr txBox="1">
            <a:spLocks noGrp="1"/>
          </p:cNvSpPr>
          <p:nvPr>
            <p:ph type="title"/>
          </p:nvPr>
        </p:nvSpPr>
        <p:spPr>
          <a:xfrm>
            <a:off x="262759" y="178676"/>
            <a:ext cx="8159774" cy="5990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dirty="0"/>
              <a:t>Pre-Requisite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46841" y="293121"/>
            <a:ext cx="8168534" cy="4417500"/>
          </a:xfrm>
        </p:spPr>
        <p:txBody>
          <a:bodyPr/>
          <a:lstStyle/>
          <a:p>
            <a:pPr fontAlgn="base">
              <a:buNone/>
            </a:pPr>
            <a:r>
              <a:rPr lang="en-US" sz="1800" b="1" dirty="0" smtClean="0">
                <a:latin typeface="Times New Roman" pitchFamily="18" charset="0"/>
                <a:cs typeface="Times New Roman" pitchFamily="18" charset="0"/>
              </a:rPr>
              <a:t>6. MICR Line</a:t>
            </a:r>
            <a:endParaRPr lang="en-US" sz="1800" dirty="0" smtClean="0">
              <a:latin typeface="Times New Roman" pitchFamily="18" charset="0"/>
              <a:cs typeface="Times New Roman" pitchFamily="18" charset="0"/>
            </a:endParaRPr>
          </a:p>
          <a:p>
            <a:pPr fontAlgn="base">
              <a:buNone/>
            </a:pPr>
            <a:r>
              <a:rPr lang="en-US" sz="1600" dirty="0" smtClean="0">
                <a:latin typeface="Times New Roman" pitchFamily="18" charset="0"/>
                <a:cs typeface="Times New Roman" pitchFamily="18" charset="0"/>
              </a:rPr>
              <a:t>	The </a:t>
            </a:r>
            <a:r>
              <a:rPr lang="en-US" sz="1600" dirty="0" smtClean="0">
                <a:latin typeface="Times New Roman" pitchFamily="18" charset="0"/>
                <a:cs typeface="Times New Roman" pitchFamily="18" charset="0"/>
              </a:rPr>
              <a:t>magnetic ink character recognition technology uses a special ink to verify the cheques. Protect the MICR Line. This line serves to communicate information about your bank and bank account. These numbers are written with magnetic ink in a font that is easily read by computers. This makes cheque processing faster. It is important not to write in this area, as well as not to fold the cheques, which may interfere with the scanning of the cheques.</a:t>
            </a:r>
          </a:p>
          <a:p>
            <a:pPr fontAlgn="base">
              <a:buNone/>
            </a:pPr>
            <a:r>
              <a:rPr lang="en-US" sz="1800" b="1" dirty="0" smtClean="0">
                <a:latin typeface="Times New Roman" pitchFamily="18" charset="0"/>
                <a:cs typeface="Times New Roman" pitchFamily="18" charset="0"/>
              </a:rPr>
              <a:t>7. The Cheque Number</a:t>
            </a:r>
            <a:endParaRPr lang="en-US" sz="1800" dirty="0" smtClean="0">
              <a:latin typeface="Times New Roman" pitchFamily="18" charset="0"/>
              <a:cs typeface="Times New Roman" pitchFamily="18" charset="0"/>
            </a:endParaRPr>
          </a:p>
          <a:p>
            <a:pPr fontAlgn="base">
              <a:buNone/>
            </a:pPr>
            <a:r>
              <a:rPr lang="en-US" sz="1600" dirty="0" smtClean="0">
                <a:latin typeface="Times New Roman" pitchFamily="18" charset="0"/>
                <a:cs typeface="Times New Roman" pitchFamily="18" charset="0"/>
              </a:rPr>
              <a:t>	A </a:t>
            </a:r>
            <a:r>
              <a:rPr lang="en-US" sz="1600" dirty="0" smtClean="0">
                <a:latin typeface="Times New Roman" pitchFamily="18" charset="0"/>
                <a:cs typeface="Times New Roman" pitchFamily="18" charset="0"/>
              </a:rPr>
              <a:t>cheque number is simply a reference number that helps you keep track of the cheques you write. This number usually appears in two places: in the upper right-hand corner, and in the MICR line.</a:t>
            </a:r>
          </a:p>
          <a:p>
            <a:pPr>
              <a:buNone/>
            </a:pP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396765" y="420414"/>
            <a:ext cx="7767625" cy="6201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smtClean="0">
                <a:solidFill>
                  <a:srgbClr val="4A4548"/>
                </a:solidFill>
                <a:highlight>
                  <a:srgbClr val="FFFFFF"/>
                </a:highlight>
              </a:rPr>
              <a:t>RESOURCES USED:</a:t>
            </a:r>
            <a:endParaRPr lang="en-US" sz="2000" dirty="0"/>
          </a:p>
        </p:txBody>
      </p:sp>
      <p:sp>
        <p:nvSpPr>
          <p:cNvPr id="366" name="Google Shape;366;p5"/>
          <p:cNvSpPr txBox="1">
            <a:spLocks noGrp="1"/>
          </p:cNvSpPr>
          <p:nvPr>
            <p:ph type="title"/>
          </p:nvPr>
        </p:nvSpPr>
        <p:spPr>
          <a:xfrm>
            <a:off x="483476" y="1040524"/>
            <a:ext cx="7796528" cy="3415862"/>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0"/>
              </a:spcBef>
              <a:spcAft>
                <a:spcPts val="0"/>
              </a:spcAft>
              <a:buSzPts val="2800"/>
            </a:pPr>
            <a:r>
              <a:rPr lang="en" sz="1800" dirty="0" smtClean="0">
                <a:solidFill>
                  <a:srgbClr val="4A4548"/>
                </a:solidFill>
                <a:highlight>
                  <a:srgbClr val="FFFFFF"/>
                </a:highlight>
              </a:rPr>
              <a:t> </a:t>
            </a:r>
            <a:r>
              <a:rPr lang="en" sz="1800" dirty="0" smtClean="0">
                <a:solidFill>
                  <a:srgbClr val="4A4548"/>
                </a:solidFill>
                <a:highlight>
                  <a:srgbClr val="FFFFFF"/>
                </a:highlight>
                <a:latin typeface="Times New Roman" pitchFamily="18" charset="0"/>
                <a:cs typeface="Times New Roman" pitchFamily="18" charset="0"/>
              </a:rPr>
              <a:t>Azure tools or resources used:</a:t>
            </a:r>
            <a:r>
              <a:rPr lang="en" sz="1600" dirty="0" smtClean="0">
                <a:solidFill>
                  <a:srgbClr val="4A4548"/>
                </a:solidFill>
                <a:highlight>
                  <a:srgbClr val="FFFFFF"/>
                </a:highlight>
                <a:latin typeface="Times New Roman" pitchFamily="18" charset="0"/>
                <a:cs typeface="Times New Roman" pitchFamily="18" charset="0"/>
              </a:rPr>
              <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latin typeface="Times New Roman" pitchFamily="18" charset="0"/>
                <a:cs typeface="Times New Roman" pitchFamily="18" charset="0"/>
              </a:rPr>
              <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latin typeface="Times New Roman" pitchFamily="18" charset="0"/>
                <a:cs typeface="Times New Roman" pitchFamily="18" charset="0"/>
              </a:rPr>
              <a:t>	1. A</a:t>
            </a:r>
            <a:r>
              <a:rPr lang="en" sz="1600" dirty="0" smtClean="0">
                <a:solidFill>
                  <a:srgbClr val="4A4548"/>
                </a:solidFill>
                <a:highlight>
                  <a:srgbClr val="FFFFFF"/>
                </a:highlight>
                <a:latin typeface="Times New Roman" pitchFamily="18" charset="0"/>
                <a:cs typeface="Times New Roman" pitchFamily="18" charset="0"/>
              </a:rPr>
              <a:t>zure Kubernet Services</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latin typeface="Times New Roman" pitchFamily="18" charset="0"/>
                <a:cs typeface="Times New Roman" pitchFamily="18" charset="0"/>
              </a:rPr>
              <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latin typeface="Times New Roman" pitchFamily="18" charset="0"/>
                <a:cs typeface="Times New Roman" pitchFamily="18" charset="0"/>
              </a:rPr>
              <a:t>	2. Azure Data Explorer</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latin typeface="Times New Roman" pitchFamily="18" charset="0"/>
                <a:cs typeface="Times New Roman" pitchFamily="18" charset="0"/>
              </a:rPr>
              <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latin typeface="Times New Roman" pitchFamily="18" charset="0"/>
                <a:cs typeface="Times New Roman" pitchFamily="18" charset="0"/>
              </a:rPr>
              <a:t>	3. Azure Data Lake</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latin typeface="Times New Roman" pitchFamily="18" charset="0"/>
                <a:cs typeface="Times New Roman" pitchFamily="18" charset="0"/>
              </a:rPr>
              <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latin typeface="Times New Roman" pitchFamily="18" charset="0"/>
                <a:cs typeface="Times New Roman" pitchFamily="18" charset="0"/>
              </a:rPr>
              <a:t>	4. Azure CDN</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latin typeface="Times New Roman" pitchFamily="18" charset="0"/>
                <a:cs typeface="Times New Roman" pitchFamily="18" charset="0"/>
              </a:rPr>
              <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latin typeface="Times New Roman" pitchFamily="18" charset="0"/>
                <a:cs typeface="Times New Roman" pitchFamily="18" charset="0"/>
              </a:rPr>
              <a:t>	5. Azure Machine Learning</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latin typeface="Times New Roman" pitchFamily="18" charset="0"/>
                <a:cs typeface="Times New Roman" pitchFamily="18" charset="0"/>
              </a:rPr>
              <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latin typeface="Times New Roman" pitchFamily="18" charset="0"/>
                <a:cs typeface="Times New Roman" pitchFamily="18" charset="0"/>
              </a:rPr>
              <a:t>	6. </a:t>
            </a:r>
            <a:r>
              <a:rPr lang="en" sz="1600" dirty="0" smtClean="0">
                <a:solidFill>
                  <a:srgbClr val="4A4548"/>
                </a:solidFill>
                <a:highlight>
                  <a:srgbClr val="FFFFFF"/>
                </a:highlight>
                <a:latin typeface="Times New Roman" pitchFamily="18" charset="0"/>
                <a:cs typeface="Times New Roman" pitchFamily="18" charset="0"/>
              </a:rPr>
              <a:t>Azure Cognitive Services</a:t>
            </a:r>
            <a:br>
              <a:rPr lang="en" sz="1600" dirty="0" smtClean="0">
                <a:solidFill>
                  <a:srgbClr val="4A4548"/>
                </a:solidFill>
                <a:highlight>
                  <a:srgbClr val="FFFFFF"/>
                </a:highlight>
                <a:latin typeface="Times New Roman" pitchFamily="18" charset="0"/>
                <a:cs typeface="Times New Roman" pitchFamily="18" charset="0"/>
              </a:rPr>
            </a:br>
            <a:r>
              <a:rPr lang="en" sz="1600" dirty="0" smtClean="0">
                <a:solidFill>
                  <a:srgbClr val="4A4548"/>
                </a:solidFill>
                <a:highlight>
                  <a:srgbClr val="FFFFFF"/>
                </a:highlight>
              </a:rPr>
              <a:t/>
            </a:r>
            <a:br>
              <a:rPr lang="en" sz="1600" dirty="0" smtClean="0">
                <a:solidFill>
                  <a:srgbClr val="4A4548"/>
                </a:solidFill>
                <a:highlight>
                  <a:srgbClr val="FFFFFF"/>
                </a:highlight>
              </a:rPr>
            </a:br>
            <a:r>
              <a:rPr lang="en" sz="1600" dirty="0" smtClean="0">
                <a:solidFill>
                  <a:srgbClr val="4A4548"/>
                </a:solidFill>
                <a:highlight>
                  <a:srgbClr val="FFFFFF"/>
                </a:highlight>
              </a:rPr>
              <a:t/>
            </a:r>
            <a:br>
              <a:rPr lang="en" sz="1600" dirty="0" smtClean="0">
                <a:solidFill>
                  <a:srgbClr val="4A4548"/>
                </a:solidFill>
                <a:highlight>
                  <a:srgbClr val="FFFFFF"/>
                </a:highlight>
              </a:rPr>
            </a:br>
            <a:r>
              <a:rPr lang="en" sz="1600" dirty="0" smtClean="0">
                <a:solidFill>
                  <a:srgbClr val="4A4548"/>
                </a:solidFill>
                <a:highlight>
                  <a:srgbClr val="FFFFFF"/>
                </a:highlight>
              </a:rPr>
              <a:t>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441434" y="346841"/>
            <a:ext cx="8309541" cy="4218759"/>
          </a:xfrm>
          <a:prstGeom prst="rect">
            <a:avLst/>
          </a:prstGeom>
          <a:noFill/>
          <a:ln>
            <a:noFill/>
          </a:ln>
        </p:spPr>
        <p:txBody>
          <a:bodyPr spcFirstLastPara="1" wrap="square" lIns="91425" tIns="91425" rIns="91425" bIns="91425" anchor="t" anchorCtr="0">
            <a:noAutofit/>
          </a:bodyPr>
          <a:lstStyle/>
          <a:p>
            <a:pPr lvl="0">
              <a:buSzPts val="1400"/>
            </a:pPr>
            <a:r>
              <a:rPr lang="en-US" sz="2000" b="1" dirty="0" smtClean="0">
                <a:latin typeface="Times New Roman" pitchFamily="18" charset="0"/>
                <a:cs typeface="Times New Roman" pitchFamily="18" charset="0"/>
              </a:rPr>
              <a:t>PROPOSED SYSTEM:</a:t>
            </a:r>
          </a:p>
          <a:p>
            <a:pPr lvl="0">
              <a:buSzPts val="1400"/>
            </a:pPr>
            <a:endParaRPr lang="en-US" sz="1600" b="1" dirty="0" smtClean="0">
              <a:latin typeface="Times New Roman" pitchFamily="18" charset="0"/>
              <a:cs typeface="Times New Roman" pitchFamily="18" charset="0"/>
            </a:endParaRPr>
          </a:p>
          <a:p>
            <a:pPr lvl="0">
              <a:buSzPts val="1400"/>
            </a:pPr>
            <a:r>
              <a:rPr lang="en-US" sz="1800" dirty="0" smtClean="0">
                <a:latin typeface="Times New Roman" pitchFamily="18" charset="0"/>
                <a:cs typeface="Times New Roman" pitchFamily="18" charset="0"/>
              </a:rPr>
              <a:t>  The </a:t>
            </a:r>
            <a:r>
              <a:rPr lang="en-US" sz="1800" dirty="0" smtClean="0">
                <a:latin typeface="Times New Roman" pitchFamily="18" charset="0"/>
                <a:cs typeface="Times New Roman" pitchFamily="18" charset="0"/>
              </a:rPr>
              <a:t>proposed method has three modules: </a:t>
            </a:r>
            <a:endParaRPr lang="en-US" sz="1800" dirty="0" smtClean="0">
              <a:latin typeface="Times New Roman" pitchFamily="18" charset="0"/>
              <a:cs typeface="Times New Roman" pitchFamily="18" charset="0"/>
            </a:endParaRPr>
          </a:p>
          <a:p>
            <a:pPr lvl="2">
              <a:buSzPts val="1400"/>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1. Pre-processing and digit extraction. </a:t>
            </a:r>
          </a:p>
          <a:p>
            <a:pPr lvl="2">
              <a:buSzPts val="1400"/>
            </a:pPr>
            <a:r>
              <a:rPr lang="en-US" sz="1800" dirty="0" smtClean="0">
                <a:latin typeface="Times New Roman" pitchFamily="18" charset="0"/>
                <a:cs typeface="Times New Roman" pitchFamily="18" charset="0"/>
              </a:rPr>
              <a:t>	2. Training the classifier and testing of the data set. </a:t>
            </a:r>
          </a:p>
          <a:p>
            <a:pPr lvl="2">
              <a:buSzPts val="1400"/>
            </a:pPr>
            <a:r>
              <a:rPr lang="en-US" sz="1800" dirty="0" smtClean="0">
                <a:latin typeface="Times New Roman" pitchFamily="18" charset="0"/>
                <a:cs typeface="Times New Roman" pitchFamily="18" charset="0"/>
              </a:rPr>
              <a:t>	3. Post-processing of the recognized digits. </a:t>
            </a:r>
          </a:p>
          <a:p>
            <a:pPr lvl="0">
              <a:buSzPts val="1400"/>
            </a:pPr>
            <a:endParaRPr lang="en-US" sz="1800" b="0" i="0" u="none" strike="noStrike" cap="none" dirty="0" smtClean="0">
              <a:solidFill>
                <a:srgbClr val="000000"/>
              </a:solidFill>
              <a:latin typeface="Times New Roman" pitchFamily="18" charset="0"/>
              <a:ea typeface="Lato"/>
              <a:cs typeface="Times New Roman" pitchFamily="18" charset="0"/>
              <a:sym typeface="Lato"/>
            </a:endParaRPr>
          </a:p>
          <a:p>
            <a:pPr lvl="0">
              <a:buSzPts val="1400"/>
            </a:pPr>
            <a:r>
              <a:rPr lang="en-US" sz="1800" b="1" dirty="0" smtClean="0">
                <a:latin typeface="Times New Roman" pitchFamily="18" charset="0"/>
                <a:cs typeface="Times New Roman" pitchFamily="18" charset="0"/>
              </a:rPr>
              <a:t>METHODOLOGY:</a:t>
            </a:r>
          </a:p>
          <a:p>
            <a:pPr lvl="0">
              <a:buSzPts val="1400"/>
            </a:pP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1. Segmentation </a:t>
            </a:r>
            <a:r>
              <a:rPr lang="en-US" sz="1800" dirty="0" smtClean="0">
                <a:latin typeface="Times New Roman" pitchFamily="18" charset="0"/>
                <a:cs typeface="Times New Roman" pitchFamily="18" charset="0"/>
              </a:rPr>
              <a:t>of Cheque </a:t>
            </a:r>
            <a:endParaRPr lang="en-US" sz="1800" dirty="0" smtClean="0">
              <a:latin typeface="Times New Roman" pitchFamily="18" charset="0"/>
              <a:cs typeface="Times New Roman" pitchFamily="18" charset="0"/>
            </a:endParaRPr>
          </a:p>
          <a:p>
            <a:pPr lvl="0">
              <a:buSzPts val="1400"/>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2. Handwritten </a:t>
            </a:r>
            <a:r>
              <a:rPr lang="en-US" sz="1800" dirty="0" smtClean="0">
                <a:latin typeface="Times New Roman" pitchFamily="18" charset="0"/>
                <a:cs typeface="Times New Roman" pitchFamily="18" charset="0"/>
              </a:rPr>
              <a:t>Text extraction from </a:t>
            </a:r>
            <a:r>
              <a:rPr lang="en-US" sz="1800" dirty="0" smtClean="0">
                <a:latin typeface="Times New Roman" pitchFamily="18" charset="0"/>
                <a:cs typeface="Times New Roman" pitchFamily="18" charset="0"/>
              </a:rPr>
              <a:t>Cheque</a:t>
            </a:r>
          </a:p>
          <a:p>
            <a:pPr lvl="0">
              <a:buSzPts val="1400"/>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3. Signature </a:t>
            </a:r>
            <a:r>
              <a:rPr lang="en-US" sz="1800" dirty="0" smtClean="0">
                <a:latin typeface="Times New Roman" pitchFamily="18" charset="0"/>
                <a:cs typeface="Times New Roman" pitchFamily="18" charset="0"/>
              </a:rPr>
              <a:t>feature extraction and </a:t>
            </a:r>
            <a:r>
              <a:rPr lang="en-US" sz="1800" dirty="0" smtClean="0">
                <a:latin typeface="Times New Roman" pitchFamily="18" charset="0"/>
                <a:cs typeface="Times New Roman" pitchFamily="18" charset="0"/>
              </a:rPr>
              <a:t>verification</a:t>
            </a:r>
          </a:p>
          <a:p>
            <a:pPr lvl="0">
              <a:buSzPts val="1400"/>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4. CNN </a:t>
            </a:r>
            <a:r>
              <a:rPr lang="en-US" sz="1800" dirty="0" smtClean="0">
                <a:latin typeface="Times New Roman" pitchFamily="18" charset="0"/>
                <a:cs typeface="Times New Roman" pitchFamily="18" charset="0"/>
              </a:rPr>
              <a:t>model for amount identification</a:t>
            </a:r>
            <a:endParaRPr lang="en-US" sz="1800" dirty="0" smtClean="0">
              <a:latin typeface="Times New Roman" pitchFamily="18" charset="0"/>
              <a:cs typeface="Times New Roman" pitchFamily="18" charset="0"/>
            </a:endParaRPr>
          </a:p>
          <a:p>
            <a:pPr lvl="0">
              <a:buSzPts val="1400"/>
            </a:pPr>
            <a:endParaRPr sz="1800" b="0" i="0" u="none" strike="noStrike" cap="none">
              <a:solidFill>
                <a:srgbClr val="000000"/>
              </a:solidFill>
              <a:latin typeface="Times New Roman" pitchFamily="18" charset="0"/>
              <a:ea typeface="Lato"/>
              <a:cs typeface="Times New Roman" pitchFamily="18" charset="0"/>
              <a:sym typeface="Lato"/>
            </a:endParaRPr>
          </a:p>
          <a:p>
            <a:pPr marL="914400" marR="0" lvl="0" indent="0" algn="l" rtl="0">
              <a:lnSpc>
                <a:spcPct val="100000"/>
              </a:lnSpc>
              <a:spcBef>
                <a:spcPts val="0"/>
              </a:spcBef>
              <a:spcAft>
                <a:spcPts val="0"/>
              </a:spcAft>
              <a:buClr>
                <a:srgbClr val="000000"/>
              </a:buClr>
              <a:buSzPts val="1200"/>
              <a:buFont typeface="Arial"/>
              <a:buNone/>
            </a:pPr>
            <a:endParaRPr b="0" i="0" u="none" strike="noStrike" cap="none">
              <a:solidFill>
                <a:srgbClr val="000000"/>
              </a:solidFill>
              <a:latin typeface="Times New Roman" pitchFamily="18" charset="0"/>
              <a:ea typeface="Lato"/>
              <a:cs typeface="Times New Roman" pitchFamily="18" charset="0"/>
              <a:sym typeface="Lato"/>
            </a:endParaRPr>
          </a:p>
        </p:txBody>
      </p:sp>
      <p:sp>
        <p:nvSpPr>
          <p:cNvPr id="6" name="Title 5"/>
          <p:cNvSpPr>
            <a:spLocks noGrp="1"/>
          </p:cNvSpPr>
          <p:nvPr>
            <p:ph type="title"/>
          </p:nvPr>
        </p:nvSpPr>
        <p:spPr>
          <a:xfrm>
            <a:off x="441434" y="210208"/>
            <a:ext cx="5700683" cy="63062"/>
          </a:xfrm>
        </p:spPr>
        <p:txBody>
          <a:bodyPr/>
          <a:lstStyle/>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63098" y="36618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a:p>
        </p:txBody>
      </p:sp>
      <p:sp>
        <p:nvSpPr>
          <p:cNvPr id="3" name="TextBox 2">
            <a:extLst>
              <a:ext uri="{FF2B5EF4-FFF2-40B4-BE49-F238E27FC236}">
                <a16:creationId xmlns:a16="http://schemas.microsoft.com/office/drawing/2014/main" xmlns="" id="{B49BFF62-CE86-D060-C383-C523A26BC957}"/>
              </a:ext>
            </a:extLst>
          </p:cNvPr>
          <p:cNvSpPr txBox="1"/>
          <p:nvPr/>
        </p:nvSpPr>
        <p:spPr>
          <a:xfrm>
            <a:off x="599090" y="1143133"/>
            <a:ext cx="7796048" cy="3607526"/>
          </a:xfrm>
          <a:prstGeom prst="rect">
            <a:avLst/>
          </a:prstGeom>
          <a:noFill/>
        </p:spPr>
        <p:txBody>
          <a:bodyPr wrap="square">
            <a:spAutoFit/>
          </a:bodyPr>
          <a:lstStyle/>
          <a:p>
            <a:pPr marL="171450" marR="0" lvl="0" indent="-171450" algn="just" rtl="0">
              <a:lnSpc>
                <a:spcPct val="115000"/>
              </a:lnSpc>
              <a:spcBef>
                <a:spcPts val="1000"/>
              </a:spcBef>
              <a:spcAft>
                <a:spcPts val="1000"/>
              </a:spcAft>
              <a:buClr>
                <a:srgbClr val="000000"/>
              </a:buClr>
              <a:buSzPts val="1200"/>
              <a:buFont typeface="Wingdings" panose="05000000000000000000" pitchFamily="2" charset="2"/>
              <a:buChar char="Ø"/>
            </a:pPr>
            <a:r>
              <a:rPr lang="en-US" sz="1600" dirty="0">
                <a:latin typeface="Times New Roman" pitchFamily="18" charset="0"/>
                <a:ea typeface="Lato"/>
                <a:cs typeface="Times New Roman" pitchFamily="18" charset="0"/>
                <a:sym typeface="Lato"/>
              </a:rPr>
              <a:t>Automated analyses of bank cheques is an important field to explore since the bank cheques are processed by the human intervention </a:t>
            </a:r>
          </a:p>
          <a:p>
            <a:pPr marL="171450" marR="0" lvl="0" indent="-171450" algn="just" rtl="0">
              <a:lnSpc>
                <a:spcPct val="115000"/>
              </a:lnSpc>
              <a:spcBef>
                <a:spcPts val="1000"/>
              </a:spcBef>
              <a:spcAft>
                <a:spcPts val="1000"/>
              </a:spcAft>
              <a:buClr>
                <a:srgbClr val="000000"/>
              </a:buClr>
              <a:buSzPts val="1200"/>
              <a:buFont typeface="Wingdings" panose="05000000000000000000" pitchFamily="2" charset="2"/>
              <a:buChar char="Ø"/>
            </a:pPr>
            <a:r>
              <a:rPr lang="en-US" sz="1600" b="0" i="0" u="none" strike="noStrike" cap="none" dirty="0">
                <a:solidFill>
                  <a:srgbClr val="000000"/>
                </a:solidFill>
                <a:latin typeface="Times New Roman" pitchFamily="18" charset="0"/>
                <a:ea typeface="Lato"/>
                <a:cs typeface="Times New Roman" pitchFamily="18" charset="0"/>
                <a:sym typeface="Lato"/>
              </a:rPr>
              <a:t>In case  of manual  verification</a:t>
            </a:r>
            <a:r>
              <a:rPr lang="en-US" sz="1600" dirty="0">
                <a:latin typeface="Times New Roman" pitchFamily="18" charset="0"/>
                <a:ea typeface="Lato"/>
                <a:cs typeface="Times New Roman" pitchFamily="18" charset="0"/>
                <a:sym typeface="Lato"/>
              </a:rPr>
              <a:t>, important parameters like Payee name, date, sign and amount of cheque are checked b</a:t>
            </a:r>
            <a:r>
              <a:rPr lang="en-US" sz="1600" b="0" i="0" u="none" strike="noStrike" cap="none" dirty="0">
                <a:solidFill>
                  <a:srgbClr val="000000"/>
                </a:solidFill>
                <a:latin typeface="Times New Roman" pitchFamily="18" charset="0"/>
                <a:ea typeface="Lato"/>
                <a:cs typeface="Times New Roman" pitchFamily="18" charset="0"/>
                <a:sym typeface="Lato"/>
              </a:rPr>
              <a:t>y the employees of the bank </a:t>
            </a:r>
            <a:r>
              <a:rPr lang="en-US" sz="1600" b="0" i="0" u="none" strike="noStrike" cap="none" dirty="0" smtClean="0">
                <a:solidFill>
                  <a:srgbClr val="000000"/>
                </a:solidFill>
                <a:latin typeface="Times New Roman" pitchFamily="18" charset="0"/>
                <a:ea typeface="Lato"/>
                <a:cs typeface="Times New Roman" pitchFamily="18" charset="0"/>
                <a:sym typeface="Lato"/>
              </a:rPr>
              <a:t>.</a:t>
            </a:r>
          </a:p>
          <a:p>
            <a:pPr marL="171450" marR="0" lvl="0" indent="-171450" algn="just" rtl="0">
              <a:lnSpc>
                <a:spcPct val="115000"/>
              </a:lnSpc>
              <a:spcBef>
                <a:spcPts val="1000"/>
              </a:spcBef>
              <a:spcAft>
                <a:spcPts val="1000"/>
              </a:spcAft>
              <a:buClr>
                <a:srgbClr val="000000"/>
              </a:buClr>
              <a:buSzPts val="1200"/>
              <a:buFont typeface="Wingdings" panose="05000000000000000000" pitchFamily="2" charset="2"/>
              <a:buChar char="Ø"/>
            </a:pPr>
            <a:r>
              <a:rPr lang="en-US" sz="1600" b="0" i="0" u="none" strike="noStrike" cap="none" dirty="0" smtClean="0">
                <a:solidFill>
                  <a:srgbClr val="000000"/>
                </a:solidFill>
                <a:latin typeface="Times New Roman" pitchFamily="18" charset="0"/>
                <a:ea typeface="Lato"/>
                <a:cs typeface="Times New Roman" pitchFamily="18" charset="0"/>
                <a:sym typeface="Lato"/>
              </a:rPr>
              <a:t>This </a:t>
            </a:r>
            <a:r>
              <a:rPr lang="en-US" sz="1600" dirty="0" smtClean="0">
                <a:latin typeface="Times New Roman" pitchFamily="18" charset="0"/>
                <a:ea typeface="Lato"/>
                <a:cs typeface="Times New Roman" pitchFamily="18" charset="0"/>
                <a:sym typeface="Lato"/>
              </a:rPr>
              <a:t>method has increased complexity that’s why the automation comes into play, here the cheques are verified automatically via the concepts mentioned in the previous slides.</a:t>
            </a:r>
          </a:p>
          <a:p>
            <a:pPr marL="171450" marR="0" lvl="0" indent="-171450" algn="just" rtl="0">
              <a:lnSpc>
                <a:spcPct val="115000"/>
              </a:lnSpc>
              <a:spcBef>
                <a:spcPts val="1000"/>
              </a:spcBef>
              <a:spcAft>
                <a:spcPts val="1000"/>
              </a:spcAft>
              <a:buClr>
                <a:srgbClr val="000000"/>
              </a:buClr>
              <a:buSzPts val="1200"/>
              <a:buFont typeface="Wingdings" panose="05000000000000000000" pitchFamily="2" charset="2"/>
              <a:buChar char="Ø"/>
            </a:pPr>
            <a:r>
              <a:rPr lang="en-US" sz="1600" b="0" i="0" u="none" strike="noStrike" cap="none" dirty="0" smtClean="0">
                <a:solidFill>
                  <a:srgbClr val="000000"/>
                </a:solidFill>
                <a:latin typeface="Times New Roman" pitchFamily="18" charset="0"/>
                <a:ea typeface="Lato"/>
                <a:cs typeface="Times New Roman" pitchFamily="18" charset="0"/>
                <a:sym typeface="Lato"/>
              </a:rPr>
              <a:t>This automated verification of cheque outsources the depository and thereby it reduces the financial burden of the banking organizations.</a:t>
            </a:r>
            <a:endParaRPr lang="en-US" sz="1600" b="0" i="0" u="none" strike="noStrike" cap="none" dirty="0">
              <a:solidFill>
                <a:srgbClr val="000000"/>
              </a:solidFill>
              <a:latin typeface="Times New Roman" pitchFamily="18" charset="0"/>
              <a:ea typeface="Lato"/>
              <a:cs typeface="Times New Roman" pitchFamily="18" charset="0"/>
              <a:sym typeface="Lato"/>
            </a:endParaRPr>
          </a:p>
          <a:p>
            <a:pPr marL="171450" marR="0" lvl="0" indent="-171450" algn="just" rtl="0">
              <a:lnSpc>
                <a:spcPct val="115000"/>
              </a:lnSpc>
              <a:spcBef>
                <a:spcPts val="1000"/>
              </a:spcBef>
              <a:spcAft>
                <a:spcPts val="1000"/>
              </a:spcAft>
              <a:buClr>
                <a:srgbClr val="000000"/>
              </a:buClr>
              <a:buSzPts val="1200"/>
              <a:buFont typeface="Wingdings" panose="05000000000000000000" pitchFamily="2" charset="2"/>
              <a:buChar char="Ø"/>
            </a:pPr>
            <a:endParaRPr lang="en-US" sz="14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168166" y="-1"/>
            <a:ext cx="8576441"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smtClean="0">
                <a:solidFill>
                  <a:srgbClr val="1F1F50"/>
                </a:solidFill>
                <a:latin typeface="Lato"/>
                <a:ea typeface="Lato"/>
                <a:cs typeface="Lato"/>
                <a:sym typeface="Lato"/>
              </a:rPr>
              <a:t>SCHEMA DIAGRAM</a:t>
            </a:r>
            <a:endParaRPr sz="2000" b="1" i="0" u="none" strike="noStrike" cap="none">
              <a:solidFill>
                <a:srgbClr val="1F1F50"/>
              </a:solidFill>
              <a:latin typeface="Lato"/>
              <a:ea typeface="Lato"/>
              <a:cs typeface="Lato"/>
              <a:sym typeface="Lato"/>
            </a:endParaRPr>
          </a:p>
        </p:txBody>
      </p:sp>
      <p:pic>
        <p:nvPicPr>
          <p:cNvPr id="4" name="Picture 3" descr="Main-steps-involved-in-automatic-bank-cheque-processing.png"/>
          <p:cNvPicPr>
            <a:picLocks noChangeAspect="1"/>
          </p:cNvPicPr>
          <p:nvPr/>
        </p:nvPicPr>
        <p:blipFill>
          <a:blip r:embed="rId3"/>
          <a:stretch>
            <a:fillRect/>
          </a:stretch>
        </p:blipFill>
        <p:spPr>
          <a:xfrm>
            <a:off x="759101" y="536028"/>
            <a:ext cx="7354886" cy="4460737"/>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479</Words>
  <Application>Microsoft Office PowerPoint</Application>
  <PresentationFormat>On-screen Show (16:9)</PresentationFormat>
  <Paragraphs>69</Paragraphs>
  <Slides>10</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Trebuchet MS</vt:lpstr>
      <vt:lpstr>Lato Black</vt:lpstr>
      <vt:lpstr>Calibri</vt:lpstr>
      <vt:lpstr>Lato</vt:lpstr>
      <vt:lpstr>Times New Roman</vt:lpstr>
      <vt:lpstr>Wingdings</vt:lpstr>
      <vt:lpstr>TI Template</vt:lpstr>
      <vt:lpstr>TI Template</vt:lpstr>
      <vt:lpstr>Bank of Baroda Hackathon - 2022                       </vt:lpstr>
      <vt:lpstr>Automated Cheque Processing</vt:lpstr>
      <vt:lpstr>User Segment &amp; Pain Points</vt:lpstr>
      <vt:lpstr>Pre-Requisite</vt:lpstr>
      <vt:lpstr>Slide 5</vt:lpstr>
      <vt:lpstr>RESOURCES USED:</vt:lpstr>
      <vt:lpstr> </vt:lpstr>
      <vt:lpstr>Key Differentiators &amp; Adoption Plan</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IT PL LAB</dc:creator>
  <cp:lastModifiedBy>IT PL LAB</cp:lastModifiedBy>
  <cp:revision>18</cp:revision>
  <dcterms:modified xsi:type="dcterms:W3CDTF">2022-09-19T10:37:16Z</dcterms:modified>
</cp:coreProperties>
</file>