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694"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3/31/2024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3/31/2024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1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A693002F-D6EA-CF48-8F44-2316036B2B87}"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06A8E3A-8DBF-0542-BC99-444DCA0CC2C2}" type="datetimeFigureOut">
              <a:rPr lang="en-US" smtClean="0"/>
              <a:pPr/>
              <a:t>3/31/2024</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693002F-D6EA-CF48-8F44-2316036B2B87}"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06A8E3A-8DBF-0542-BC99-444DCA0CC2C2}" type="datetimeFigureOut">
              <a:rPr lang="en-US" smtClean="0"/>
              <a:pPr/>
              <a:t>3/31/2024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3/31/2024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3/31/2024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06A8E3A-8DBF-0542-BC99-444DCA0CC2C2}" type="datetimeFigureOut">
              <a:rPr lang="en-US" smtClean="0"/>
              <a:pPr/>
              <a:t>3/31/2024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693002F-D6EA-CF48-8F44-2316036B2B8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3/31/2024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06A8E3A-8DBF-0542-BC99-444DCA0CC2C2}" type="datetimeFigureOut">
              <a:rPr lang="en-US" smtClean="0"/>
              <a:pPr/>
              <a:t>3/31/2024</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WRITTEN</a:t>
            </a:r>
            <a:r>
              <a:rPr lang="en-US" sz="3800" b="1" i="1" dirty="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 DIGIT RECOGNITION USING</a:t>
            </a:r>
            <a:endParaRPr lang="en-US" sz="3800" b="1" i="1" dirty="0">
              <a:solidFill>
                <a:srgbClr val="2A1F43"/>
              </a:solidFill>
              <a:latin typeface="Algerian" pitchFamily="82" charset="0"/>
              <a:cs typeface="Arabic Typesetting" pitchFamily="66" charset="-78"/>
            </a:endParaRPr>
          </a:p>
          <a:p>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smtClean="0"/>
          </a:p>
          <a:p>
            <a:pPr marL="0" indent="0" algn="l">
              <a:buNone/>
            </a:pPr>
            <a:r>
              <a:rPr lang="en-US" sz="1400" dirty="0" smtClean="0"/>
              <a:t> </a:t>
            </a:r>
            <a:r>
              <a:rPr lang="en-US" sz="2000" b="1" dirty="0"/>
              <a:t>8.</a:t>
            </a:r>
            <a:r>
              <a:rPr lang="en-US" sz="2000" b="1" i="1" dirty="0">
                <a:solidFill>
                  <a:srgbClr val="0D0D0D"/>
                </a:solidFill>
                <a:effectLst/>
              </a:rPr>
              <a:t>Integration with Handwritten Recognition </a:t>
            </a:r>
            <a:r>
              <a:rPr lang="en-US" sz="2000" b="1" i="1" dirty="0" smtClean="0">
                <a:solidFill>
                  <a:srgbClr val="0D0D0D"/>
                </a:solidFill>
                <a:effectLst/>
              </a:rPr>
              <a:t>Systems:</a:t>
            </a:r>
          </a:p>
          <a:p>
            <a:pPr marL="0" indent="0" algn="l">
              <a:buNone/>
            </a:pPr>
            <a:r>
              <a:rPr lang="en-US" sz="2000" b="1" i="1" dirty="0" smtClean="0">
                <a:solidFill>
                  <a:srgbClr val="0D0D0D"/>
                </a:solidFill>
              </a:rPr>
              <a:t>	</a:t>
            </a:r>
            <a:r>
              <a:rPr lang="en-US" sz="2000" b="0" i="1" dirty="0" smtClean="0">
                <a:solidFill>
                  <a:srgbClr val="0D0D0D"/>
                </a:solidFill>
                <a:effectLst/>
              </a:rPr>
              <a:t>Explore </a:t>
            </a:r>
            <a:r>
              <a:rPr lang="en-US" sz="2000" b="0" i="1" dirty="0">
                <a:solidFill>
                  <a:srgbClr val="0D0D0D"/>
                </a:solidFill>
                <a:effectLst/>
              </a:rPr>
              <a:t>how the generated handwritten characters can be integrated into existing recognition systems to augment training data, improving the system's accuracy and robustness</a:t>
            </a:r>
            <a:r>
              <a:rPr lang="en-US" sz="2000" b="0" i="1" dirty="0" smtClean="0">
                <a:solidFill>
                  <a:srgbClr val="0D0D0D"/>
                </a:solidFill>
                <a:effectLst/>
              </a:rPr>
              <a:t>.</a:t>
            </a:r>
          </a:p>
          <a:p>
            <a:pPr marL="0" indent="0" algn="l">
              <a:buNone/>
            </a:pPr>
            <a:endParaRPr lang="en-US" sz="2000" b="0" i="1" dirty="0">
              <a:solidFill>
                <a:srgbClr val="0D0D0D"/>
              </a:solidFill>
              <a:effectLst/>
            </a:endParaRPr>
          </a:p>
          <a:p>
            <a:pPr marL="0" indent="0" algn="l">
              <a:buNone/>
            </a:pPr>
            <a:r>
              <a:rPr lang="en-US" sz="2000" b="1" i="1" dirty="0">
                <a:solidFill>
                  <a:srgbClr val="0D0D0D"/>
                </a:solidFill>
                <a:effectLst/>
              </a:rPr>
              <a:t>9.Benefits and </a:t>
            </a:r>
            <a:r>
              <a:rPr lang="en-US" sz="2000" b="1" i="1" dirty="0" smtClean="0">
                <a:solidFill>
                  <a:srgbClr val="0D0D0D"/>
                </a:solidFill>
                <a:effectLst/>
              </a:rPr>
              <a:t>Applications:</a:t>
            </a:r>
            <a:endParaRPr lang="en-US" sz="2000" i="1" dirty="0">
              <a:solidFill>
                <a:srgbClr val="0D0D0D"/>
              </a:solidFill>
            </a:endParaRPr>
          </a:p>
          <a:p>
            <a:pPr marL="0" indent="0" algn="l">
              <a:buNone/>
            </a:pPr>
            <a:r>
              <a:rPr lang="en-US" sz="2000" b="0" i="1" dirty="0" smtClean="0">
                <a:solidFill>
                  <a:srgbClr val="0D0D0D"/>
                </a:solidFill>
                <a:effectLst/>
              </a:rPr>
              <a:t>	Highlight </a:t>
            </a:r>
            <a:r>
              <a:rPr lang="en-US" sz="2000" b="0" i="1" dirty="0">
                <a:solidFill>
                  <a:srgbClr val="0D0D0D"/>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92500" lnSpcReduction="1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1800" b="0" i="0" dirty="0">
                <a:solidFill>
                  <a:srgbClr val="0D0D0D"/>
                </a:solidFill>
                <a:effectLst/>
              </a:rPr>
              <a:t>       </a:t>
            </a:r>
            <a:r>
              <a:rPr lang="en-US" sz="1800" b="0" i="0" dirty="0" smtClean="0">
                <a:solidFill>
                  <a:srgbClr val="0D0D0D"/>
                </a:solidFill>
                <a:effectLst/>
              </a:rPr>
              <a:t>	</a:t>
            </a:r>
          </a:p>
          <a:p>
            <a:pPr marL="0" indent="0">
              <a:buNone/>
            </a:pPr>
            <a:r>
              <a:rPr lang="en-US" sz="2000" b="0" i="1" dirty="0" smtClean="0">
                <a:solidFill>
                  <a:srgbClr val="0D0D0D"/>
                </a:solidFill>
                <a:effectLst/>
                <a:latin typeface="Arial" pitchFamily="34" charset="0"/>
                <a:cs typeface="Arial" pitchFamily="34" charset="0"/>
              </a:rPr>
              <a:t>	In </a:t>
            </a:r>
            <a:r>
              <a:rPr lang="en-US" sz="2000" b="0" i="1" dirty="0">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lang="en-US" sz="2000" b="0" i="1" dirty="0" smtClean="0">
                <a:solidFill>
                  <a:srgbClr val="0D0D0D"/>
                </a:solidFill>
                <a:effectLst/>
                <a:latin typeface="Arial" pitchFamily="34" charset="0"/>
                <a:cs typeface="Arial" pitchFamily="34" charset="0"/>
              </a:rPr>
              <a:t>By </a:t>
            </a:r>
            <a:r>
              <a:rPr lang="en-US" sz="2000" b="0" i="1" dirty="0">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lang="en-US" sz="2000" b="0" i="1" dirty="0" smtClean="0">
                <a:solidFill>
                  <a:srgbClr val="0D0D0D"/>
                </a:solidFill>
                <a:effectLst/>
                <a:latin typeface="Arial" pitchFamily="34" charset="0"/>
                <a:cs typeface="Arial" pitchFamily="34" charset="0"/>
              </a:rPr>
              <a:t>Despite </a:t>
            </a:r>
            <a:r>
              <a:rPr lang="en-US" sz="2000" b="0" i="1" dirty="0">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lang="en-US" sz="2000" b="0" i="1" dirty="0" smtClean="0">
                <a:solidFill>
                  <a:srgbClr val="0D0D0D"/>
                </a:solidFill>
                <a:effectLst/>
                <a:latin typeface="Arial" pitchFamily="34" charset="0"/>
                <a:cs typeface="Arial" pitchFamily="34" charset="0"/>
              </a:rPr>
              <a:t>With </a:t>
            </a:r>
            <a:r>
              <a:rPr lang="en-US" sz="2000" b="0" i="1" dirty="0">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lang="en-IN" sz="2000" i="1"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1800" b="0" i="1" dirty="0" smtClean="0">
              <a:solidFill>
                <a:srgbClr val="0D0D0D"/>
              </a:solidFill>
              <a:effectLst/>
              <a:latin typeface="Arial" pitchFamily="34" charset="0"/>
              <a:cs typeface="Arial" pitchFamily="34" charset="0"/>
            </a:endParaRPr>
          </a:p>
          <a:p>
            <a:pPr algn="l">
              <a:buFont typeface="+mj-lt"/>
              <a:buAutoNum type="arabicPeriod"/>
            </a:pPr>
            <a:r>
              <a:rPr lang="en-IN" sz="1800" b="0" i="1" dirty="0" smtClean="0">
                <a:solidFill>
                  <a:srgbClr val="0D0D0D"/>
                </a:solidFill>
                <a:effectLst/>
                <a:latin typeface="Arial" pitchFamily="34" charset="0"/>
                <a:cs typeface="Arial" pitchFamily="34" charset="0"/>
              </a:rPr>
              <a:t>Goodfellow </a:t>
            </a:r>
            <a:r>
              <a:rPr lang="en-IN" sz="1800" b="0" i="1" dirty="0">
                <a:solidFill>
                  <a:srgbClr val="0D0D0D"/>
                </a:solidFill>
                <a:effectLst/>
                <a:latin typeface="Arial" pitchFamily="34" charset="0"/>
                <a:cs typeface="Arial" pitchFamily="34" charset="0"/>
              </a:rPr>
              <a:t>et al., 2014. "Generative adversarial nets."</a:t>
            </a:r>
          </a:p>
          <a:p>
            <a:pPr algn="l">
              <a:buFont typeface="+mj-lt"/>
              <a:buAutoNum type="arabicPeriod"/>
            </a:pPr>
            <a:r>
              <a:rPr lang="en-IN" sz="1800" b="0" i="1" dirty="0">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lang="en-IN" sz="1800" b="0" i="1" dirty="0" err="1">
                <a:solidFill>
                  <a:srgbClr val="0D0D0D"/>
                </a:solidFill>
                <a:effectLst/>
                <a:latin typeface="Arial" pitchFamily="34" charset="0"/>
                <a:cs typeface="Arial" pitchFamily="34" charset="0"/>
              </a:rPr>
              <a:t>Odena</a:t>
            </a:r>
            <a:r>
              <a:rPr lang="en-IN" sz="1800" b="0" i="1" dirty="0">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lang="en-IN" sz="1800" b="0" i="1" dirty="0">
                <a:solidFill>
                  <a:srgbClr val="0D0D0D"/>
                </a:solidFill>
                <a:effectLst/>
                <a:latin typeface="Arial" pitchFamily="34" charset="0"/>
                <a:cs typeface="Arial" pitchFamily="34" charset="0"/>
              </a:rPr>
              <a:t>Zhang et al., 2018. "</a:t>
            </a:r>
            <a:r>
              <a:rPr lang="en-IN" sz="1800" b="0" i="1" dirty="0" err="1">
                <a:solidFill>
                  <a:srgbClr val="0D0D0D"/>
                </a:solidFill>
                <a:effectLst/>
                <a:latin typeface="Arial" pitchFamily="34" charset="0"/>
                <a:cs typeface="Arial" pitchFamily="34" charset="0"/>
              </a:rPr>
              <a:t>StackGAN</a:t>
            </a:r>
            <a:r>
              <a:rPr lang="en-IN" sz="1800" b="0" i="1" dirty="0">
                <a:solidFill>
                  <a:srgbClr val="0D0D0D"/>
                </a:solidFill>
                <a:effectLst/>
                <a:latin typeface="Arial" pitchFamily="34" charset="0"/>
                <a:cs typeface="Arial" pitchFamily="34" charset="0"/>
              </a:rPr>
              <a:t>++: Realistic image synthesis with stacked GANs."</a:t>
            </a:r>
          </a:p>
          <a:p>
            <a:pPr algn="l">
              <a:buFont typeface="+mj-lt"/>
              <a:buAutoNum type="arabicPeriod"/>
            </a:pPr>
            <a:r>
              <a:rPr lang="en-IN" sz="1800" b="0" i="1" dirty="0">
                <a:solidFill>
                  <a:srgbClr val="0D0D0D"/>
                </a:solidFill>
                <a:effectLst/>
                <a:latin typeface="Arial" pitchFamily="34" charset="0"/>
                <a:cs typeface="Arial" pitchFamily="34" charset="0"/>
              </a:rPr>
              <a:t>Isola et al., 2017. "Image-to-image translation with conditional adversarial networks."</a:t>
            </a:r>
          </a:p>
          <a:p>
            <a:pPr algn="l"/>
            <a:r>
              <a:rPr lang="en-IN" sz="1800" b="0" i="1" dirty="0">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838200" y="666206"/>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a:t>
            </a:r>
            <a:r>
              <a:rPr lang="en-IN" sz="2000" dirty="0" smtClean="0">
                <a:latin typeface="Arial" pitchFamily="34" charset="0"/>
                <a:cs typeface="Arial" pitchFamily="34" charset="0"/>
              </a:rPr>
              <a:t>K.SOWMIYA </a:t>
            </a:r>
            <a:r>
              <a:rPr lang="en-IN" sz="2000" dirty="0" smtClean="0">
                <a:latin typeface="Arial" pitchFamily="34" charset="0"/>
                <a:cs typeface="Arial" pitchFamily="34" charset="0"/>
              </a:rPr>
              <a:t>(BTECH/IT 3RD year)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210921205049</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ksowmiya267</a:t>
            </a:r>
            <a:r>
              <a:rPr lang="en-IN" sz="2000" dirty="0" smtClean="0">
                <a:latin typeface="Arial" pitchFamily="34" charset="0"/>
                <a:cs typeface="Arial" pitchFamily="34" charset="0"/>
              </a:rPr>
              <a:t>@gmail.com </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Loyola institute of technology                                          </a:t>
            </a:r>
          </a:p>
          <a:p>
            <a:pPr>
              <a:buNone/>
            </a:pPr>
            <a:r>
              <a:rPr lang="en-IN" sz="2000" dirty="0" smtClean="0">
                <a:latin typeface="Arial" pitchFamily="34" charset="0"/>
                <a:cs typeface="Arial" pitchFamily="34" charset="0"/>
              </a:rPr>
              <a:t> 							Palanchur,Chennai-123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Custom</PresentationFormat>
  <Paragraphs>168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Concourse</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loyola</cp:lastModifiedBy>
  <cp:revision>1</cp:revision>
  <dcterms:created xsi:type="dcterms:W3CDTF">2024-03-28T03:40:19Z</dcterms:created>
  <dcterms:modified xsi:type="dcterms:W3CDTF">2024-04-01T06:06:41Z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