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86" r:id="rId2"/>
    <p:sldId id="260" r:id="rId3"/>
    <p:sldId id="278" r:id="rId4"/>
    <p:sldId id="257" r:id="rId5"/>
    <p:sldId id="321" r:id="rId6"/>
    <p:sldId id="326" r:id="rId7"/>
    <p:sldId id="322" r:id="rId8"/>
    <p:sldId id="323" r:id="rId9"/>
    <p:sldId id="328" r:id="rId10"/>
    <p:sldId id="324" r:id="rId11"/>
    <p:sldId id="277" r:id="rId12"/>
    <p:sldId id="320" r:id="rId13"/>
    <p:sldId id="327" r:id="rId14"/>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180" y="5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630578FE-A624-4D92-B093-82C1BFA47D1F}" type="datetimeFigureOut">
              <a:rPr lang="en-US" smtClean="0"/>
              <a:pPr/>
              <a:t>9/11/2025</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F382A2A7-8E58-4AA3-854C-AFDBFBEC253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9/11/2025</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www.klh.edu.in/"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0"/>
            <a:ext cx="7772400" cy="1201361"/>
          </a:xfrm>
        </p:spPr>
        <p:txBody>
          <a:bodyPr>
            <a:normAutofit fontScale="90000"/>
          </a:bodyPr>
          <a:lstStyle/>
          <a:p>
            <a:pPr>
              <a:defRPr/>
            </a:pPr>
            <a:br>
              <a:rPr lang="en-US" sz="1800" b="0" dirty="0">
                <a:solidFill>
                  <a:schemeClr val="tx1"/>
                </a:solidFill>
                <a:latin typeface="Times New Roman" pitchFamily="18" charset="0"/>
                <a:cs typeface="Times New Roman" pitchFamily="18" charset="0"/>
              </a:rPr>
            </a:br>
            <a:r>
              <a:rPr lang="en-US" sz="2200" b="0" dirty="0">
                <a:solidFill>
                  <a:schemeClr val="tx1"/>
                </a:solidFill>
                <a:latin typeface="Times New Roman" pitchFamily="18" charset="0"/>
                <a:cs typeface="Times New Roman" pitchFamily="18" charset="0"/>
              </a:rPr>
              <a:t>A</a:t>
            </a:r>
            <a:br>
              <a:rPr lang="en-US" sz="1800" b="0" dirty="0">
                <a:solidFill>
                  <a:schemeClr val="tx1"/>
                </a:solidFill>
                <a:latin typeface="Times New Roman" pitchFamily="18" charset="0"/>
                <a:cs typeface="Times New Roman" pitchFamily="18" charset="0"/>
              </a:rPr>
            </a:br>
            <a:r>
              <a:rPr lang="en-US" sz="3600" b="1" dirty="0">
                <a:solidFill>
                  <a:srgbClr val="FF0000"/>
                </a:solidFill>
                <a:latin typeface="Times New Roman" pitchFamily="18" charset="0"/>
                <a:cs typeface="Times New Roman" pitchFamily="18" charset="0"/>
              </a:rPr>
              <a:t>Project Review Meeting  </a:t>
            </a:r>
            <a:br>
              <a:rPr lang="en-US" sz="2200" dirty="0">
                <a:latin typeface="Times New Roman" pitchFamily="18" charset="0"/>
                <a:cs typeface="Times New Roman" pitchFamily="18" charset="0"/>
              </a:rPr>
            </a:br>
            <a:r>
              <a:rPr lang="en-US" sz="2200" b="0" dirty="0">
                <a:solidFill>
                  <a:schemeClr val="tx1"/>
                </a:solidFill>
                <a:latin typeface="Times New Roman" pitchFamily="18" charset="0"/>
                <a:cs typeface="Times New Roman" pitchFamily="18" charset="0"/>
              </a:rPr>
              <a:t> on</a:t>
            </a:r>
            <a:br>
              <a:rPr lang="en-US" sz="2200" dirty="0">
                <a:latin typeface="Times New Roman" pitchFamily="18" charset="0"/>
                <a:cs typeface="Times New Roman" pitchFamily="18" charset="0"/>
              </a:rPr>
            </a:br>
            <a:r>
              <a:rPr lang="en-US" sz="3200" dirty="0">
                <a:latin typeface="Times New Roman" pitchFamily="18" charset="0"/>
                <a:cs typeface="Times New Roman" pitchFamily="18" charset="0"/>
              </a:rPr>
              <a:t> Project Title </a:t>
            </a:r>
            <a:endParaRPr lang="en-US" sz="4000" b="1" dirty="0">
              <a:latin typeface="Times New Roman" pitchFamily="18" charset="0"/>
              <a:cs typeface="Times New Roman" pitchFamily="18" charset="0"/>
            </a:endParaRPr>
          </a:p>
        </p:txBody>
      </p:sp>
      <p:sp>
        <p:nvSpPr>
          <p:cNvPr id="3" name="Subtitle 2"/>
          <p:cNvSpPr>
            <a:spLocks noGrp="1"/>
          </p:cNvSpPr>
          <p:nvPr>
            <p:ph type="subTitle" idx="1"/>
          </p:nvPr>
        </p:nvSpPr>
        <p:spPr>
          <a:xfrm>
            <a:off x="381000" y="1366277"/>
            <a:ext cx="8458200" cy="2895600"/>
          </a:xfrm>
        </p:spPr>
        <p:txBody>
          <a:bodyPr>
            <a:normAutofit fontScale="40000" lnSpcReduction="20000"/>
          </a:bodyPr>
          <a:lstStyle/>
          <a:p>
            <a:pPr marR="0" algn="ctr" eaLnBrk="1" hangingPunct="1">
              <a:lnSpc>
                <a:spcPct val="80000"/>
              </a:lnSpc>
              <a:defRPr/>
            </a:pPr>
            <a:endParaRPr lang="en-US" sz="2000" dirty="0">
              <a:solidFill>
                <a:srgbClr val="0D0D0D"/>
              </a:solidFill>
              <a:latin typeface="Times New Roman" pitchFamily="18" charset="0"/>
              <a:cs typeface="Times New Roman" pitchFamily="18" charset="0"/>
            </a:endParaRPr>
          </a:p>
          <a:p>
            <a:pPr marR="0" algn="ctr" eaLnBrk="1" hangingPunct="1">
              <a:lnSpc>
                <a:spcPct val="80000"/>
              </a:lnSpc>
              <a:defRPr/>
            </a:pPr>
            <a:endParaRPr lang="en-US" sz="2600" b="1" dirty="0">
              <a:solidFill>
                <a:srgbClr val="00B0F0"/>
              </a:solidFill>
              <a:latin typeface="Times New Roman" pitchFamily="18" charset="0"/>
              <a:cs typeface="Times New Roman" pitchFamily="18" charset="0"/>
            </a:endParaRPr>
          </a:p>
          <a:p>
            <a:pPr marR="0" algn="ctr" eaLnBrk="1" hangingPunct="1">
              <a:lnSpc>
                <a:spcPct val="80000"/>
              </a:lnSpc>
              <a:defRPr/>
            </a:pPr>
            <a:r>
              <a:rPr lang="en-US" sz="2600" b="1" dirty="0">
                <a:solidFill>
                  <a:srgbClr val="00B0F0"/>
                </a:solidFill>
                <a:latin typeface="Times New Roman" pitchFamily="18" charset="0"/>
                <a:cs typeface="Times New Roman" pitchFamily="18" charset="0"/>
              </a:rPr>
              <a:t>By</a:t>
            </a:r>
          </a:p>
          <a:p>
            <a:pPr marR="0" algn="ctr" eaLnBrk="1" hangingPunct="1">
              <a:lnSpc>
                <a:spcPct val="80000"/>
              </a:lnSpc>
              <a:defRPr/>
            </a:pPr>
            <a:endParaRPr lang="en-US" sz="2600" b="1" dirty="0">
              <a:solidFill>
                <a:srgbClr val="00B0F0"/>
              </a:solidFill>
              <a:latin typeface="Times New Roman" pitchFamily="18" charset="0"/>
              <a:cs typeface="Times New Roman" pitchFamily="18" charset="0"/>
            </a:endParaRPr>
          </a:p>
          <a:p>
            <a:pPr marR="0" eaLnBrk="1" hangingPunct="1">
              <a:lnSpc>
                <a:spcPct val="80000"/>
              </a:lnSpc>
              <a:defRPr/>
            </a:pPr>
            <a:r>
              <a:rPr lang="en-US" sz="3300" dirty="0">
                <a:solidFill>
                  <a:srgbClr val="0D0D0D"/>
                </a:solidFill>
                <a:latin typeface="Times New Roman" pitchFamily="18" charset="0"/>
                <a:cs typeface="Times New Roman" pitchFamily="18" charset="0"/>
              </a:rPr>
              <a:t>     Y Nishanth Reddy                        2420030667</a:t>
            </a:r>
          </a:p>
          <a:p>
            <a:pPr marR="0" eaLnBrk="1" hangingPunct="1">
              <a:lnSpc>
                <a:spcPct val="80000"/>
              </a:lnSpc>
              <a:defRPr/>
            </a:pPr>
            <a:r>
              <a:rPr lang="en-US" sz="3300" dirty="0">
                <a:solidFill>
                  <a:srgbClr val="0D0D0D"/>
                </a:solidFill>
                <a:latin typeface="Times New Roman" pitchFamily="18" charset="0"/>
                <a:cs typeface="Times New Roman" pitchFamily="18" charset="0"/>
              </a:rPr>
              <a:t> M Varshitha                        2420080003</a:t>
            </a:r>
          </a:p>
          <a:p>
            <a:pPr marR="0" eaLnBrk="1" hangingPunct="1">
              <a:lnSpc>
                <a:spcPct val="80000"/>
              </a:lnSpc>
              <a:defRPr/>
            </a:pPr>
            <a:r>
              <a:rPr lang="en-IN" sz="3300" dirty="0">
                <a:solidFill>
                  <a:srgbClr val="0D0D0D"/>
                </a:solidFill>
                <a:latin typeface="Times New Roman" pitchFamily="18" charset="0"/>
                <a:cs typeface="Times New Roman" pitchFamily="18" charset="0"/>
              </a:rPr>
              <a:t>Sai Charan</a:t>
            </a:r>
            <a:r>
              <a:rPr lang="en-US" sz="3300" dirty="0">
                <a:solidFill>
                  <a:srgbClr val="0D0D0D"/>
                </a:solidFill>
                <a:latin typeface="Times New Roman" pitchFamily="18" charset="0"/>
                <a:cs typeface="Times New Roman" pitchFamily="18" charset="0"/>
              </a:rPr>
              <a:t>                 2420080088</a:t>
            </a:r>
            <a:endParaRPr lang="en-US" sz="3600" b="1" dirty="0">
              <a:solidFill>
                <a:srgbClr val="00B0F0"/>
              </a:solidFill>
              <a:latin typeface="Times New Roman" pitchFamily="18" charset="0"/>
              <a:cs typeface="Times New Roman" pitchFamily="18" charset="0"/>
            </a:endParaRPr>
          </a:p>
          <a:p>
            <a:pPr>
              <a:lnSpc>
                <a:spcPct val="80000"/>
              </a:lnSpc>
              <a:defRPr/>
            </a:pPr>
            <a:r>
              <a:rPr lang="en-US" sz="3600" b="1" dirty="0">
                <a:solidFill>
                  <a:srgbClr val="00B0F0"/>
                </a:solidFill>
                <a:latin typeface="Times New Roman" pitchFamily="18" charset="0"/>
                <a:cs typeface="Times New Roman" pitchFamily="18" charset="0"/>
              </a:rPr>
              <a:t>Team Number: 20</a:t>
            </a:r>
          </a:p>
          <a:p>
            <a:pPr marR="0" algn="ctr" eaLnBrk="1" hangingPunct="1">
              <a:lnSpc>
                <a:spcPct val="80000"/>
              </a:lnSpc>
              <a:defRPr/>
            </a:pPr>
            <a:endParaRPr lang="en-US" sz="3300" dirty="0">
              <a:solidFill>
                <a:srgbClr val="0D0D0D"/>
              </a:solidFill>
              <a:latin typeface="Times New Roman" pitchFamily="18" charset="0"/>
              <a:cs typeface="Times New Roman" pitchFamily="18" charset="0"/>
            </a:endParaRPr>
          </a:p>
          <a:p>
            <a:pPr marR="0" algn="ctr" eaLnBrk="1" hangingPunct="1">
              <a:lnSpc>
                <a:spcPct val="80000"/>
              </a:lnSpc>
              <a:defRPr/>
            </a:pPr>
            <a:endParaRPr lang="en-US" sz="1300" b="1" dirty="0">
              <a:solidFill>
                <a:srgbClr val="FF0000"/>
              </a:solidFill>
              <a:latin typeface="Times New Roman" pitchFamily="18" charset="0"/>
              <a:cs typeface="Times New Roman" pitchFamily="18" charset="0"/>
            </a:endParaRPr>
          </a:p>
          <a:p>
            <a:pPr marR="0" algn="ctr" eaLnBrk="1" hangingPunct="1">
              <a:lnSpc>
                <a:spcPct val="80000"/>
              </a:lnSpc>
              <a:defRPr/>
            </a:pPr>
            <a:r>
              <a:rPr lang="en-GB" sz="3300" b="1" i="1" dirty="0">
                <a:solidFill>
                  <a:srgbClr val="FF0000"/>
                </a:solidFill>
                <a:effectLst/>
                <a:latin typeface="Times New Roman" panose="02020603050405020304" pitchFamily="18" charset="0"/>
                <a:ea typeface="Times New Roman" panose="02020603050405020304" pitchFamily="18" charset="0"/>
              </a:rPr>
              <a:t>Under the guidance of </a:t>
            </a:r>
          </a:p>
          <a:p>
            <a:pPr marR="0" algn="ctr" eaLnBrk="1" hangingPunct="1">
              <a:lnSpc>
                <a:spcPct val="80000"/>
              </a:lnSpc>
              <a:defRPr/>
            </a:pPr>
            <a:endParaRPr lang="en-US" sz="2400" dirty="0">
              <a:solidFill>
                <a:srgbClr val="0D0D0D"/>
              </a:solidFill>
              <a:latin typeface="Times New Roman" pitchFamily="18" charset="0"/>
              <a:cs typeface="Times New Roman" pitchFamily="18" charset="0"/>
            </a:endParaRPr>
          </a:p>
          <a:p>
            <a:pPr marR="0" algn="ctr" eaLnBrk="1" hangingPunct="1">
              <a:lnSpc>
                <a:spcPct val="80000"/>
              </a:lnSpc>
              <a:defRPr/>
            </a:pPr>
            <a:r>
              <a:rPr lang="en-US" sz="3400" b="1" dirty="0">
                <a:solidFill>
                  <a:srgbClr val="00B0F0"/>
                </a:solidFill>
                <a:latin typeface="Times New Roman" pitchFamily="18" charset="0"/>
                <a:cs typeface="Times New Roman" pitchFamily="18" charset="0"/>
              </a:rPr>
              <a:t>Dr. P. Srilatha</a:t>
            </a:r>
          </a:p>
          <a:p>
            <a:pPr marR="0" algn="ctr" eaLnBrk="1" hangingPunct="1">
              <a:lnSpc>
                <a:spcPct val="80000"/>
              </a:lnSpc>
              <a:defRPr/>
            </a:pPr>
            <a:r>
              <a:rPr lang="en-US" sz="3400" b="1" dirty="0">
                <a:solidFill>
                  <a:srgbClr val="00B0F0"/>
                </a:solidFill>
                <a:latin typeface="Times New Roman" pitchFamily="18" charset="0"/>
                <a:cs typeface="Times New Roman" pitchFamily="18" charset="0"/>
              </a:rPr>
              <a:t>Associate Professor </a:t>
            </a:r>
          </a:p>
          <a:p>
            <a:pPr marR="0" algn="ctr" eaLnBrk="1" hangingPunct="1">
              <a:lnSpc>
                <a:spcPct val="80000"/>
              </a:lnSpc>
              <a:defRPr/>
            </a:pPr>
            <a:endParaRPr lang="en-US" sz="2400" b="1" dirty="0">
              <a:solidFill>
                <a:srgbClr val="0070C0"/>
              </a:solidFill>
              <a:latin typeface="Times New Roman" pitchFamily="18" charset="0"/>
              <a:cs typeface="Times New Roman" pitchFamily="18" charset="0"/>
            </a:endParaRPr>
          </a:p>
          <a:p>
            <a:pPr marR="0" algn="ctr" eaLnBrk="1" hangingPunct="1">
              <a:lnSpc>
                <a:spcPct val="80000"/>
              </a:lnSpc>
              <a:defRPr/>
            </a:pPr>
            <a:r>
              <a:rPr lang="en-US" sz="4400" b="1" dirty="0">
                <a:solidFill>
                  <a:srgbClr val="0070C0"/>
                </a:solidFill>
                <a:latin typeface="Times New Roman" pitchFamily="18" charset="0"/>
                <a:cs typeface="Times New Roman" pitchFamily="18" charset="0"/>
              </a:rPr>
              <a:t>Department of Computer Science and Engineering</a:t>
            </a:r>
          </a:p>
          <a:p>
            <a:pPr marR="0" eaLnBrk="1" hangingPunct="1">
              <a:lnSpc>
                <a:spcPct val="80000"/>
              </a:lnSpc>
              <a:defRPr/>
            </a:pPr>
            <a:r>
              <a:rPr lang="en-US" sz="2400" b="1" dirty="0">
                <a:solidFill>
                  <a:srgbClr val="0D0D0D"/>
                </a:solidFill>
                <a:latin typeface="Times New Roman" pitchFamily="18" charset="0"/>
                <a:cs typeface="Times New Roman" pitchFamily="18" charset="0"/>
              </a:rPr>
              <a:t>                                                </a:t>
            </a:r>
            <a:r>
              <a:rPr lang="en-US" sz="2400" dirty="0">
                <a:solidFill>
                  <a:srgbClr val="0D0D0D"/>
                </a:solidFill>
                <a:latin typeface="Times New Roman" pitchFamily="18" charset="0"/>
                <a:cs typeface="Times New Roman" pitchFamily="18" charset="0"/>
              </a:rPr>
              <a:t>                                                                          </a:t>
            </a:r>
          </a:p>
        </p:txBody>
      </p:sp>
      <p:sp>
        <p:nvSpPr>
          <p:cNvPr id="13" name="TextBox 12">
            <a:extLst>
              <a:ext uri="{FF2B5EF4-FFF2-40B4-BE49-F238E27FC236}">
                <a16:creationId xmlns:a16="http://schemas.microsoft.com/office/drawing/2014/main" id="{BF7BED8D-5B4C-C6AD-A1A2-3B730E16187D}"/>
              </a:ext>
            </a:extLst>
          </p:cNvPr>
          <p:cNvSpPr txBox="1"/>
          <p:nvPr/>
        </p:nvSpPr>
        <p:spPr>
          <a:xfrm>
            <a:off x="349155" y="5257800"/>
            <a:ext cx="9144000" cy="1365695"/>
          </a:xfrm>
          <a:prstGeom prst="rect">
            <a:avLst/>
          </a:prstGeom>
          <a:noFill/>
        </p:spPr>
        <p:txBody>
          <a:bodyPr wrap="square">
            <a:spAutoFit/>
          </a:bodyPr>
          <a:lstStyle/>
          <a:p>
            <a:pPr marL="0" marR="0" algn="ctr">
              <a:lnSpc>
                <a:spcPct val="107000"/>
              </a:lnSpc>
              <a:spcBef>
                <a:spcPts val="1555"/>
              </a:spcBef>
              <a:spcAft>
                <a:spcPts val="800"/>
              </a:spcAft>
            </a:pPr>
            <a:r>
              <a:rPr lang="en-GB" sz="2800" b="1" kern="100" dirty="0">
                <a:effectLst/>
                <a:latin typeface="Times New Roman" panose="02020603050405020304" pitchFamily="18" charset="0"/>
                <a:ea typeface="Times New Roman" panose="02020603050405020304" pitchFamily="18" charset="0"/>
                <a:cs typeface="Times New Roman" panose="02020603050405020304" pitchFamily="18" charset="0"/>
              </a:rPr>
              <a:t>Koneru </a:t>
            </a:r>
            <a:r>
              <a:rPr lang="en-GB" sz="2800" b="1" kern="100" dirty="0" err="1">
                <a:effectLst/>
                <a:latin typeface="Times New Roman" panose="02020603050405020304" pitchFamily="18" charset="0"/>
                <a:ea typeface="Times New Roman" panose="02020603050405020304" pitchFamily="18" charset="0"/>
                <a:cs typeface="Times New Roman" panose="02020603050405020304" pitchFamily="18" charset="0"/>
              </a:rPr>
              <a:t>Lakshmaiah</a:t>
            </a:r>
            <a:r>
              <a:rPr lang="en-GB" sz="2800" b="1" kern="100" dirty="0">
                <a:effectLst/>
                <a:latin typeface="Times New Roman" panose="02020603050405020304" pitchFamily="18" charset="0"/>
                <a:ea typeface="Times New Roman" panose="02020603050405020304" pitchFamily="18" charset="0"/>
                <a:cs typeface="Times New Roman" panose="02020603050405020304" pitchFamily="18" charset="0"/>
              </a:rPr>
              <a:t> Education Foundation</a:t>
            </a:r>
            <a:br>
              <a:rPr lang="en-GB" b="1" kern="1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GB" b="1" kern="100" dirty="0">
                <a:effectLst/>
                <a:latin typeface="Times New Roman" panose="02020603050405020304" pitchFamily="18" charset="0"/>
                <a:ea typeface="Times New Roman" panose="02020603050405020304" pitchFamily="18" charset="0"/>
                <a:cs typeface="Times New Roman" panose="02020603050405020304" pitchFamily="18" charset="0"/>
              </a:rPr>
              <a:t>(Deemed to be University </a:t>
            </a:r>
            <a:r>
              <a:rPr lang="en-GB" b="1" kern="100" dirty="0" err="1">
                <a:effectLst/>
                <a:latin typeface="Times New Roman" panose="02020603050405020304" pitchFamily="18" charset="0"/>
                <a:ea typeface="Times New Roman" panose="02020603050405020304" pitchFamily="18" charset="0"/>
                <a:cs typeface="Times New Roman" panose="02020603050405020304" pitchFamily="18" charset="0"/>
              </a:rPr>
              <a:t>estd</a:t>
            </a:r>
            <a:r>
              <a:rPr lang="en-GB" b="1" kern="100" dirty="0">
                <a:effectLst/>
                <a:latin typeface="Times New Roman" panose="02020603050405020304" pitchFamily="18" charset="0"/>
                <a:ea typeface="Times New Roman" panose="02020603050405020304" pitchFamily="18" charset="0"/>
                <a:cs typeface="Times New Roman" panose="02020603050405020304" pitchFamily="18" charset="0"/>
              </a:rPr>
              <a:t>. u/s. 3 of the UGC Act, 1956)</a:t>
            </a:r>
            <a:br>
              <a:rPr lang="en-GB" b="1" kern="1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GB" sz="1600" b="1" kern="100" dirty="0">
                <a:effectLst/>
                <a:latin typeface="Times New Roman" panose="02020603050405020304" pitchFamily="18" charset="0"/>
                <a:ea typeface="Times New Roman" panose="02020603050405020304" pitchFamily="18" charset="0"/>
                <a:cs typeface="Times New Roman" panose="02020603050405020304" pitchFamily="18" charset="0"/>
              </a:rPr>
              <a:t>Off-Campus: </a:t>
            </a:r>
            <a:r>
              <a:rPr lang="en-GB" sz="1600" b="1" kern="100" dirty="0" err="1">
                <a:effectLst/>
                <a:latin typeface="Times New Roman" panose="02020603050405020304" pitchFamily="18" charset="0"/>
                <a:ea typeface="Times New Roman" panose="02020603050405020304" pitchFamily="18" charset="0"/>
                <a:cs typeface="Times New Roman" panose="02020603050405020304" pitchFamily="18" charset="0"/>
              </a:rPr>
              <a:t>Bachupally-Gandimaisamma</a:t>
            </a:r>
            <a:r>
              <a:rPr lang="en-GB" sz="1600" b="1" kern="100" dirty="0">
                <a:effectLst/>
                <a:latin typeface="Times New Roman" panose="02020603050405020304" pitchFamily="18" charset="0"/>
                <a:ea typeface="Times New Roman" panose="02020603050405020304" pitchFamily="18" charset="0"/>
                <a:cs typeface="Times New Roman" panose="02020603050405020304" pitchFamily="18" charset="0"/>
              </a:rPr>
              <a:t> Road, </a:t>
            </a:r>
            <a:r>
              <a:rPr lang="en-GB" sz="1600" b="1" kern="100" dirty="0" err="1">
                <a:effectLst/>
                <a:latin typeface="Times New Roman" panose="02020603050405020304" pitchFamily="18" charset="0"/>
                <a:ea typeface="Times New Roman" panose="02020603050405020304" pitchFamily="18" charset="0"/>
                <a:cs typeface="Times New Roman" panose="02020603050405020304" pitchFamily="18" charset="0"/>
              </a:rPr>
              <a:t>Bowrampet</a:t>
            </a:r>
            <a:r>
              <a:rPr lang="en-GB" sz="1600" b="1" kern="100" dirty="0">
                <a:effectLst/>
                <a:latin typeface="Times New Roman" panose="02020603050405020304" pitchFamily="18" charset="0"/>
                <a:ea typeface="Times New Roman" panose="02020603050405020304" pitchFamily="18" charset="0"/>
                <a:cs typeface="Times New Roman" panose="02020603050405020304" pitchFamily="18" charset="0"/>
              </a:rPr>
              <a:t>, Hyderabad, Telangana - 500 043.</a:t>
            </a:r>
            <a:br>
              <a:rPr lang="en-GB" sz="1600" b="1" kern="1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GB" sz="1600" b="1" kern="100" dirty="0">
                <a:effectLst/>
                <a:latin typeface="Times New Roman" panose="02020603050405020304" pitchFamily="18" charset="0"/>
                <a:ea typeface="Times New Roman" panose="02020603050405020304" pitchFamily="18" charset="0"/>
                <a:cs typeface="Times New Roman" panose="02020603050405020304" pitchFamily="18" charset="0"/>
              </a:rPr>
              <a:t>Phone No: 7815926816, </a:t>
            </a:r>
            <a:r>
              <a:rPr lang="en-GB" sz="1600" b="1" u="sng" kern="100" dirty="0">
                <a:solidFill>
                  <a:srgbClr val="467886"/>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rPr>
              <a:t>www.klh.edu.in</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A2923E41-97D0-4F6C-49B5-B2194BF28C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5014" y="3969193"/>
            <a:ext cx="2499986" cy="125304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BA0219-72F6-E875-BE00-9DC12E3264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36AD0D1-C48F-F8C2-40B0-E97271642E83}"/>
              </a:ext>
            </a:extLst>
          </p:cNvPr>
          <p:cNvSpPr>
            <a:spLocks noGrp="1"/>
          </p:cNvSpPr>
          <p:nvPr>
            <p:ph type="title"/>
          </p:nvPr>
        </p:nvSpPr>
        <p:spPr>
          <a:xfrm>
            <a:off x="1524000" y="274638"/>
            <a:ext cx="7162800" cy="868362"/>
          </a:xfrm>
        </p:spPr>
        <p:txBody>
          <a:bodyPr>
            <a:normAutofit fontScale="90000"/>
          </a:bodyPr>
          <a:lstStyle/>
          <a:p>
            <a:r>
              <a:rPr lang="en-US" sz="3100" b="1" dirty="0">
                <a:solidFill>
                  <a:srgbClr val="0070C0"/>
                </a:solidFill>
                <a:latin typeface="Times New Roman" pitchFamily="18" charset="0"/>
                <a:cs typeface="Times New Roman" pitchFamily="18" charset="0"/>
              </a:rPr>
              <a:t>Expected Outcomes of the Proposed Work</a:t>
            </a:r>
            <a:br>
              <a:rPr lang="en-US" b="1" dirty="0">
                <a:solidFill>
                  <a:srgbClr val="0070C0"/>
                </a:solidFill>
                <a:latin typeface="Times New Roman" pitchFamily="18" charset="0"/>
                <a:cs typeface="Times New Roman" pitchFamily="18" charset="0"/>
              </a:rPr>
            </a:br>
            <a:endParaRPr lang="en-US" b="1" dirty="0">
              <a:solidFill>
                <a:srgbClr val="0070C0"/>
              </a:solidFill>
              <a:latin typeface="Times New Roman" pitchFamily="18" charset="0"/>
              <a:cs typeface="Times New Roman" pitchFamily="18" charset="0"/>
            </a:endParaRPr>
          </a:p>
        </p:txBody>
      </p:sp>
      <p:pic>
        <p:nvPicPr>
          <p:cNvPr id="5" name="Picture 4">
            <a:extLst>
              <a:ext uri="{FF2B5EF4-FFF2-40B4-BE49-F238E27FC236}">
                <a16:creationId xmlns:a16="http://schemas.microsoft.com/office/drawing/2014/main" id="{7FCB392D-6672-9401-8EB8-2E1BA48858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92075"/>
            <a:ext cx="1295400" cy="746125"/>
          </a:xfrm>
          <a:prstGeom prst="rect">
            <a:avLst/>
          </a:prstGeom>
          <a:noFill/>
          <a:ln>
            <a:noFill/>
          </a:ln>
        </p:spPr>
      </p:pic>
      <p:sp>
        <p:nvSpPr>
          <p:cNvPr id="3" name="Rectangle 1">
            <a:extLst>
              <a:ext uri="{FF2B5EF4-FFF2-40B4-BE49-F238E27FC236}">
                <a16:creationId xmlns:a16="http://schemas.microsoft.com/office/drawing/2014/main" id="{DF4C280F-BF82-BECF-A1B3-8F30A8397A2D}"/>
              </a:ext>
            </a:extLst>
          </p:cNvPr>
          <p:cNvSpPr>
            <a:spLocks noGrp="1" noChangeArrowheads="1"/>
          </p:cNvSpPr>
          <p:nvPr>
            <p:ph idx="1"/>
          </p:nvPr>
        </p:nvSpPr>
        <p:spPr bwMode="auto">
          <a:xfrm>
            <a:off x="457200" y="708819"/>
            <a:ext cx="8229600" cy="4983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Users can </a:t>
            </a:r>
            <a:r>
              <a:rPr kumimoji="0" lang="en-US" altLang="en-US" sz="1800" b="1" i="0" u="none" strike="noStrike" cap="none" normalizeH="0" baseline="0">
                <a:ln>
                  <a:noFill/>
                </a:ln>
                <a:solidFill>
                  <a:schemeClr val="tx1"/>
                </a:solidFill>
                <a:effectLst/>
                <a:latin typeface="Arial" panose="020B0604020202020204" pitchFamily="34" charset="0"/>
              </a:rPr>
              <a:t>add, delete, and view</a:t>
            </a:r>
            <a:r>
              <a:rPr kumimoji="0" lang="en-US" altLang="en-US" sz="1800" b="0" i="0" u="none" strike="noStrike" cap="none" normalizeH="0" baseline="0">
                <a:ln>
                  <a:noFill/>
                </a:ln>
                <a:solidFill>
                  <a:schemeClr val="tx1"/>
                </a:solidFill>
                <a:effectLst/>
                <a:latin typeface="Arial" panose="020B0604020202020204" pitchFamily="34" charset="0"/>
              </a:rPr>
              <a:t> transactions easily.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Real-time updates of </a:t>
            </a:r>
            <a:r>
              <a:rPr kumimoji="0" lang="en-US" altLang="en-US" sz="1800" b="1" i="0" u="none" strike="noStrike" cap="none" normalizeH="0" baseline="0">
                <a:ln>
                  <a:noFill/>
                </a:ln>
                <a:solidFill>
                  <a:schemeClr val="tx1"/>
                </a:solidFill>
                <a:effectLst/>
                <a:latin typeface="Arial" panose="020B0604020202020204" pitchFamily="34" charset="0"/>
              </a:rPr>
              <a:t>income, expenses, and balance</a:t>
            </a:r>
            <a:r>
              <a:rPr kumimoji="0" lang="en-US" altLang="en-US" sz="18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A personalized finance tool with user profiles.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Guidance for financial awareness through tips and FAQs.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A simple, interactive, and responsive website using only </a:t>
            </a:r>
            <a:r>
              <a:rPr kumimoji="0" lang="en-US" altLang="en-US" sz="1800" b="1" i="0" u="none" strike="noStrike" cap="none" normalizeH="0" baseline="0">
                <a:ln>
                  <a:noFill/>
                </a:ln>
                <a:solidFill>
                  <a:schemeClr val="tx1"/>
                </a:solidFill>
                <a:effectLst/>
                <a:latin typeface="Arial" panose="020B0604020202020204" pitchFamily="34" charset="0"/>
              </a:rPr>
              <a:t>HTML, CSS, JavaScript</a:t>
            </a:r>
            <a:r>
              <a:rPr kumimoji="0" lang="en-US" altLang="en-US" sz="1800" b="0" i="0" u="none" strike="noStrike" cap="none" normalizeH="0" baseline="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26104880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28600"/>
            <a:ext cx="7696200" cy="685800"/>
          </a:xfrm>
        </p:spPr>
        <p:txBody>
          <a:bodyPr>
            <a:normAutofit/>
          </a:bodyPr>
          <a:lstStyle/>
          <a:p>
            <a:r>
              <a:rPr lang="en-US" sz="2800" b="1" dirty="0">
                <a:solidFill>
                  <a:srgbClr val="0070C0"/>
                </a:solidFill>
                <a:latin typeface="Times New Roman" pitchFamily="18" charset="0"/>
                <a:cs typeface="Times New Roman" pitchFamily="18" charset="0"/>
              </a:rPr>
              <a:t>Conclusion and Future Scope</a:t>
            </a:r>
            <a:endParaRPr lang="en-IN" sz="2800" b="1" dirty="0">
              <a:solidFill>
                <a:srgbClr val="0070C0"/>
              </a:solidFill>
              <a:latin typeface="Times New Roman" pitchFamily="18" charset="0"/>
              <a:cs typeface="Times New Roman" pitchFamily="18" charset="0"/>
            </a:endParaRPr>
          </a:p>
        </p:txBody>
      </p:sp>
      <p:pic>
        <p:nvPicPr>
          <p:cNvPr id="3" name="Picture 2">
            <a:extLst>
              <a:ext uri="{FF2B5EF4-FFF2-40B4-BE49-F238E27FC236}">
                <a16:creationId xmlns:a16="http://schemas.microsoft.com/office/drawing/2014/main" id="{2F884086-DCA6-09DA-2ED3-B35984EF310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 y="92075"/>
            <a:ext cx="1295400" cy="639761"/>
          </a:xfrm>
          <a:prstGeom prst="rect">
            <a:avLst/>
          </a:prstGeom>
          <a:noFill/>
          <a:ln>
            <a:noFill/>
          </a:ln>
        </p:spPr>
      </p:pic>
      <p:sp>
        <p:nvSpPr>
          <p:cNvPr id="4" name="Rectangle 1">
            <a:extLst>
              <a:ext uri="{FF2B5EF4-FFF2-40B4-BE49-F238E27FC236}">
                <a16:creationId xmlns:a16="http://schemas.microsoft.com/office/drawing/2014/main" id="{958C1EC9-7A2C-220A-54DB-42C88ADFCB29}"/>
              </a:ext>
            </a:extLst>
          </p:cNvPr>
          <p:cNvSpPr>
            <a:spLocks noGrp="1" noChangeArrowheads="1"/>
          </p:cNvSpPr>
          <p:nvPr>
            <p:ph idx="1"/>
          </p:nvPr>
        </p:nvSpPr>
        <p:spPr bwMode="auto">
          <a:xfrm>
            <a:off x="457200" y="1050925"/>
            <a:ext cx="8229600" cy="5075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a:ln>
                  <a:noFill/>
                </a:ln>
                <a:solidFill>
                  <a:schemeClr val="tx1"/>
                </a:solidFill>
                <a:effectLst/>
                <a:latin typeface="Arial" panose="020B0604020202020204" pitchFamily="34" charset="0"/>
              </a:rPr>
              <a:t>BudgetBuddy</a:t>
            </a:r>
            <a:r>
              <a:rPr kumimoji="0" lang="en-US" altLang="en-US" sz="1800" b="0" i="0" u="none" strike="noStrike" cap="none" normalizeH="0" baseline="0" dirty="0">
                <a:ln>
                  <a:noFill/>
                </a:ln>
                <a:solidFill>
                  <a:schemeClr val="tx1"/>
                </a:solidFill>
                <a:effectLst/>
                <a:latin typeface="Arial" panose="020B0604020202020204" pitchFamily="34" charset="0"/>
              </a:rPr>
              <a:t> is a simple and interactive tool for managing personal finances.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It allows users to track income, expenses, and balance in real-time.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platform is lightweight, responsive, and easy to use.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Additional features like user profile, tips, and FAQs enhance usability.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It promotes financial awareness and better spending habits.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project is developed using HTML, CSS, and JavaScript only.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err="1">
                <a:ln>
                  <a:noFill/>
                </a:ln>
                <a:solidFill>
                  <a:schemeClr val="tx1"/>
                </a:solidFill>
                <a:effectLst/>
                <a:latin typeface="Arial" panose="020B0604020202020204" pitchFamily="34" charset="0"/>
              </a:rPr>
              <a:t>BudgetBuddy</a:t>
            </a:r>
            <a:r>
              <a:rPr kumimoji="0" lang="en-US" altLang="en-US" sz="1800" b="0" i="0" u="none" strike="noStrike" cap="none" normalizeH="0" baseline="0" dirty="0">
                <a:ln>
                  <a:noFill/>
                </a:ln>
                <a:solidFill>
                  <a:schemeClr val="tx1"/>
                </a:solidFill>
                <a:effectLst/>
                <a:latin typeface="Arial" panose="020B0604020202020204" pitchFamily="34" charset="0"/>
              </a:rPr>
              <a:t> successfully addresses the need for a user-friendly finance tracker.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solidFill>
                  <a:srgbClr val="0070C0"/>
                </a:solidFill>
                <a:latin typeface="Times New Roman" panose="02020603050405020304" pitchFamily="18" charset="0"/>
                <a:cs typeface="Times New Roman" panose="02020603050405020304" pitchFamily="18" charset="0"/>
              </a:rPr>
              <a:t>References </a:t>
            </a:r>
          </a:p>
        </p:txBody>
      </p:sp>
      <p:sp>
        <p:nvSpPr>
          <p:cNvPr id="6" name="Content Placeholder 5">
            <a:extLst>
              <a:ext uri="{FF2B5EF4-FFF2-40B4-BE49-F238E27FC236}">
                <a16:creationId xmlns:a16="http://schemas.microsoft.com/office/drawing/2014/main" id="{DEC677EB-3C69-1E22-5FF9-F70E3FD9963F}"/>
              </a:ext>
            </a:extLst>
          </p:cNvPr>
          <p:cNvSpPr>
            <a:spLocks noGrp="1"/>
          </p:cNvSpPr>
          <p:nvPr>
            <p:ph idx="1"/>
          </p:nvPr>
        </p:nvSpPr>
        <p:spPr/>
        <p:txBody>
          <a:bodyPr/>
          <a:lstStyle/>
          <a:p>
            <a:r>
              <a:rPr lang="en-IN" dirty="0"/>
              <a:t>www.w3schools.com (HTML, CSS, JS concepts)</a:t>
            </a:r>
          </a:p>
          <a:p>
            <a:r>
              <a:rPr lang="en-IN" dirty="0"/>
              <a:t>developer.mozilla.org (MDN Web Docs)</a:t>
            </a:r>
          </a:p>
          <a:p>
            <a:r>
              <a:rPr lang="en-IN" dirty="0" err="1"/>
              <a:t>GeeksforGeeks</a:t>
            </a:r>
            <a:r>
              <a:rPr lang="en-IN" dirty="0"/>
              <a:t> (Web development tutorials)</a:t>
            </a:r>
          </a:p>
          <a:p>
            <a:r>
              <a:rPr lang="en-IN" dirty="0"/>
              <a:t>Project discussions &amp; brainstorming by team</a:t>
            </a:r>
          </a:p>
          <a:p>
            <a:endParaRPr lang="en-IN" dirty="0"/>
          </a:p>
        </p:txBody>
      </p:sp>
      <p:pic>
        <p:nvPicPr>
          <p:cNvPr id="5" name="Picture 4">
            <a:extLst>
              <a:ext uri="{FF2B5EF4-FFF2-40B4-BE49-F238E27FC236}">
                <a16:creationId xmlns:a16="http://schemas.microsoft.com/office/drawing/2014/main" id="{381A5246-9866-9B93-E230-9793263438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92075"/>
            <a:ext cx="1447800" cy="63976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912075-789A-8ABC-0318-3539CA69D3FE}"/>
            </a:ext>
          </a:extLst>
        </p:cNvPr>
        <p:cNvGrpSpPr/>
        <p:nvPr/>
      </p:nvGrpSpPr>
      <p:grpSpPr>
        <a:xfrm>
          <a:off x="0" y="0"/>
          <a:ext cx="0" cy="0"/>
          <a:chOff x="0" y="0"/>
          <a:chExt cx="0" cy="0"/>
        </a:xfrm>
      </p:grpSpPr>
      <p:sp>
        <p:nvSpPr>
          <p:cNvPr id="7" name="Rectangle 6">
            <a:extLst>
              <a:ext uri="{FF2B5EF4-FFF2-40B4-BE49-F238E27FC236}">
                <a16:creationId xmlns:a16="http://schemas.microsoft.com/office/drawing/2014/main" id="{DCD8B799-1014-A270-C662-4E878FAC9288}"/>
              </a:ext>
            </a:extLst>
          </p:cNvPr>
          <p:cNvSpPr/>
          <p:nvPr/>
        </p:nvSpPr>
        <p:spPr>
          <a:xfrm>
            <a:off x="1767855" y="2774216"/>
            <a:ext cx="5608289" cy="923330"/>
          </a:xfrm>
          <a:prstGeom prst="rect">
            <a:avLst/>
          </a:prstGeom>
          <a:noFill/>
        </p:spPr>
        <p:txBody>
          <a:bodyPr wrap="square" lIns="91440" tIns="45720" rIns="91440" bIns="45720">
            <a:spAutoFit/>
          </a:bodyPr>
          <a:lstStyle/>
          <a:p>
            <a:pPr algn="ct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Thank you</a:t>
            </a:r>
            <a:endPar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Tree>
    <p:extLst>
      <p:ext uri="{BB962C8B-B14F-4D97-AF65-F5344CB8AC3E}">
        <p14:creationId xmlns:p14="http://schemas.microsoft.com/office/powerpoint/2010/main" val="15584115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336"/>
            <a:ext cx="8229600" cy="1143000"/>
          </a:xfrm>
        </p:spPr>
        <p:txBody>
          <a:bodyPr>
            <a:normAutofit/>
          </a:bodyPr>
          <a:lstStyle/>
          <a:p>
            <a:r>
              <a:rPr lang="en-US" sz="2800" b="1" dirty="0">
                <a:solidFill>
                  <a:srgbClr val="0070C0"/>
                </a:solidFill>
                <a:latin typeface="Times New Roman" pitchFamily="18" charset="0"/>
                <a:cs typeface="Times New Roman" pitchFamily="18" charset="0"/>
              </a:rPr>
              <a:t>Outline of the Presentation</a:t>
            </a:r>
          </a:p>
        </p:txBody>
      </p:sp>
      <p:sp>
        <p:nvSpPr>
          <p:cNvPr id="3" name="Content Placeholder 2"/>
          <p:cNvSpPr>
            <a:spLocks noGrp="1"/>
          </p:cNvSpPr>
          <p:nvPr>
            <p:ph idx="1"/>
          </p:nvPr>
        </p:nvSpPr>
        <p:spPr>
          <a:xfrm>
            <a:off x="304800" y="1447801"/>
            <a:ext cx="8839200" cy="4678363"/>
          </a:xfrm>
        </p:spPr>
        <p:txBody>
          <a:bodyPr>
            <a:normAutofit fontScale="92500" lnSpcReduction="10000"/>
          </a:bodyPr>
          <a:lstStyle/>
          <a:p>
            <a:r>
              <a:rPr lang="en-US" dirty="0">
                <a:latin typeface="Times New Roman" pitchFamily="18" charset="0"/>
                <a:cs typeface="Times New Roman" pitchFamily="18" charset="0"/>
              </a:rPr>
              <a:t>Abstract</a:t>
            </a:r>
          </a:p>
          <a:p>
            <a:r>
              <a:rPr lang="en-US" dirty="0">
                <a:latin typeface="Times New Roman" pitchFamily="18" charset="0"/>
                <a:cs typeface="Times New Roman" pitchFamily="18" charset="0"/>
              </a:rPr>
              <a:t>Introduction</a:t>
            </a:r>
          </a:p>
          <a:p>
            <a:r>
              <a:rPr lang="en-US" dirty="0">
                <a:latin typeface="Times New Roman" pitchFamily="18" charset="0"/>
                <a:cs typeface="Times New Roman" pitchFamily="18" charset="0"/>
              </a:rPr>
              <a:t>Problem Statement</a:t>
            </a:r>
          </a:p>
          <a:p>
            <a:r>
              <a:rPr lang="en-US" dirty="0">
                <a:latin typeface="Times New Roman" pitchFamily="18" charset="0"/>
                <a:cs typeface="Times New Roman" pitchFamily="18" charset="0"/>
              </a:rPr>
              <a:t>Project Flow Diagram</a:t>
            </a:r>
          </a:p>
          <a:p>
            <a:r>
              <a:rPr lang="en-US" dirty="0">
                <a:latin typeface="Times New Roman" pitchFamily="18" charset="0"/>
                <a:cs typeface="Times New Roman" pitchFamily="18" charset="0"/>
              </a:rPr>
              <a:t>Objectives with Justification</a:t>
            </a:r>
          </a:p>
          <a:p>
            <a:r>
              <a:rPr lang="en-US" dirty="0">
                <a:latin typeface="Times New Roman" pitchFamily="18" charset="0"/>
                <a:cs typeface="Times New Roman" pitchFamily="18" charset="0"/>
              </a:rPr>
              <a:t>Modules[Frontend web pages]</a:t>
            </a:r>
          </a:p>
          <a:p>
            <a:r>
              <a:rPr lang="en-US" dirty="0">
                <a:latin typeface="Times New Roman" pitchFamily="18" charset="0"/>
                <a:cs typeface="Times New Roman" pitchFamily="18" charset="0"/>
              </a:rPr>
              <a:t>Expected Outcomes of the Proposed Work</a:t>
            </a:r>
          </a:p>
          <a:p>
            <a:r>
              <a:rPr lang="en-US" dirty="0">
                <a:latin typeface="Times New Roman" pitchFamily="18" charset="0"/>
                <a:cs typeface="Times New Roman" pitchFamily="18" charset="0"/>
              </a:rPr>
              <a:t>Conclusion </a:t>
            </a:r>
          </a:p>
          <a:p>
            <a:r>
              <a:rPr lang="en-US" dirty="0">
                <a:latin typeface="Times New Roman" pitchFamily="18" charset="0"/>
                <a:cs typeface="Times New Roman" pitchFamily="18" charset="0"/>
              </a:rPr>
              <a:t>References</a:t>
            </a: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p>
        </p:txBody>
      </p:sp>
      <p:pic>
        <p:nvPicPr>
          <p:cNvPr id="5" name="Picture 4">
            <a:extLst>
              <a:ext uri="{FF2B5EF4-FFF2-40B4-BE49-F238E27FC236}">
                <a16:creationId xmlns:a16="http://schemas.microsoft.com/office/drawing/2014/main" id="{08703F64-1981-E3B7-E2B4-D11A4F6B6E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228599"/>
            <a:ext cx="1447800" cy="6858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solidFill>
                  <a:srgbClr val="0070C0"/>
                </a:solidFill>
                <a:latin typeface="Times New Roman" pitchFamily="18" charset="0"/>
                <a:cs typeface="Times New Roman" pitchFamily="18" charset="0"/>
              </a:rPr>
              <a:t>Abstract</a:t>
            </a:r>
            <a:endParaRPr lang="en-US" sz="2800" dirty="0"/>
          </a:p>
        </p:txBody>
      </p:sp>
      <p:sp>
        <p:nvSpPr>
          <p:cNvPr id="5" name="Content Placeholder 4">
            <a:extLst>
              <a:ext uri="{FF2B5EF4-FFF2-40B4-BE49-F238E27FC236}">
                <a16:creationId xmlns:a16="http://schemas.microsoft.com/office/drawing/2014/main" id="{44F074E8-72E0-E39A-EEE7-DFD44C874186}"/>
              </a:ext>
            </a:extLst>
          </p:cNvPr>
          <p:cNvSpPr>
            <a:spLocks noGrp="1"/>
          </p:cNvSpPr>
          <p:nvPr>
            <p:ph idx="1"/>
          </p:nvPr>
        </p:nvSpPr>
        <p:spPr>
          <a:xfrm>
            <a:off x="457200" y="1417639"/>
            <a:ext cx="8229600" cy="4708526"/>
          </a:xfrm>
        </p:spPr>
        <p:txBody>
          <a:bodyPr>
            <a:noAutofit/>
          </a:bodyPr>
          <a:lstStyle/>
          <a:p>
            <a:r>
              <a:rPr lang="en-US" sz="1500" dirty="0"/>
              <a:t>Managing personal finances is a crucial aspect of daily life, yet many individuals, especially students and young professionals, face challenges in keeping track of their income and expenses. Traditional approaches such as manual record-keeping or spreadsheets are often time-consuming, prone to error, and inconvenient. To address this issue, our project introduces </a:t>
            </a:r>
            <a:r>
              <a:rPr lang="en-US" sz="1500" b="1" dirty="0" err="1"/>
              <a:t>BudgetBuddy</a:t>
            </a:r>
            <a:r>
              <a:rPr lang="en-US" sz="1500" dirty="0"/>
              <a:t>, a Personal Finance Tracker designed to simplify and streamline financial management.</a:t>
            </a:r>
          </a:p>
          <a:p>
            <a:r>
              <a:rPr lang="en-US" sz="1500" dirty="0" err="1"/>
              <a:t>BudgetBuddy</a:t>
            </a:r>
            <a:r>
              <a:rPr lang="en-US" sz="1500" dirty="0"/>
              <a:t> provides an interactive and user-friendly interface where users can add transactions by entering the description, amount, type (income or expense), and preferred currency. The system automatically updates and displays the total income, expenses, and balance in real-time. Additionally, a transaction history is maintained, allowing users to review past records and delete entries if required. The website also includes a </a:t>
            </a:r>
            <a:r>
              <a:rPr lang="en-US" sz="1500" b="1" dirty="0"/>
              <a:t>User Profile section</a:t>
            </a:r>
            <a:r>
              <a:rPr lang="en-US" sz="1500" dirty="0"/>
              <a:t>, where users can input personal details such as name, email, contact number, age, and gender, making the application more personalized.</a:t>
            </a:r>
          </a:p>
          <a:p>
            <a:r>
              <a:rPr lang="en-US" sz="1500" dirty="0"/>
              <a:t>Beyond tracking finances, </a:t>
            </a:r>
            <a:r>
              <a:rPr lang="en-US" sz="1500" dirty="0" err="1"/>
              <a:t>BudgetBuddy</a:t>
            </a:r>
            <a:r>
              <a:rPr lang="en-US" sz="1500" dirty="0"/>
              <a:t> aims to promote financial awareness and responsibility. To achieve this, the platform provides </a:t>
            </a:r>
            <a:r>
              <a:rPr lang="en-US" sz="1500" b="1" dirty="0"/>
              <a:t>money-saving tips, expense management suggestions, and a help/FAQ section</a:t>
            </a:r>
            <a:r>
              <a:rPr lang="en-US" sz="1500" dirty="0"/>
              <a:t> to guide users. The project is implemented using </a:t>
            </a:r>
            <a:r>
              <a:rPr lang="en-US" sz="1500" b="1" dirty="0"/>
              <a:t>HTML, CSS, and JavaScript</a:t>
            </a:r>
            <a:r>
              <a:rPr lang="en-US" sz="1500" dirty="0"/>
              <a:t>, ensuring lightweight functionality without requiring databases or server-side programming.</a:t>
            </a:r>
          </a:p>
          <a:p>
            <a:r>
              <a:rPr lang="en-US" sz="1500" dirty="0"/>
              <a:t>The expected outcome of </a:t>
            </a:r>
            <a:r>
              <a:rPr lang="en-US" sz="1500" dirty="0" err="1"/>
              <a:t>BudgetBuddy</a:t>
            </a:r>
            <a:r>
              <a:rPr lang="en-US" sz="1500" dirty="0"/>
              <a:t> is to empower users with better financial discipline, helping them make informed spending and saving decisions. Its simplicity, responsiveness, and real-time updates make it an effective digital assistant for managing personal finances, paving the way for future enhancements such as data storage, analytics, and AI-driven suggestions.</a:t>
            </a:r>
          </a:p>
          <a:p>
            <a:endParaRPr lang="en-US" sz="1500" dirty="0"/>
          </a:p>
        </p:txBody>
      </p:sp>
      <p:pic>
        <p:nvPicPr>
          <p:cNvPr id="3" name="Picture 2">
            <a:extLst>
              <a:ext uri="{FF2B5EF4-FFF2-40B4-BE49-F238E27FC236}">
                <a16:creationId xmlns:a16="http://schemas.microsoft.com/office/drawing/2014/main" id="{72D39851-D9C0-A33B-6D40-99E6F7DCA5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228599"/>
            <a:ext cx="1524000" cy="6858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solidFill>
                  <a:srgbClr val="0070C0"/>
                </a:solidFill>
                <a:latin typeface="Times New Roman" pitchFamily="18" charset="0"/>
                <a:cs typeface="Times New Roman" pitchFamily="18" charset="0"/>
              </a:rPr>
              <a:t>Introduction</a:t>
            </a:r>
          </a:p>
        </p:txBody>
      </p:sp>
      <p:sp>
        <p:nvSpPr>
          <p:cNvPr id="5" name="Content Placeholder 4">
            <a:extLst>
              <a:ext uri="{FF2B5EF4-FFF2-40B4-BE49-F238E27FC236}">
                <a16:creationId xmlns:a16="http://schemas.microsoft.com/office/drawing/2014/main" id="{D37586B6-5276-B3E3-CFD5-8DB648A7A841}"/>
              </a:ext>
            </a:extLst>
          </p:cNvPr>
          <p:cNvSpPr>
            <a:spLocks noGrp="1"/>
          </p:cNvSpPr>
          <p:nvPr>
            <p:ph idx="1"/>
          </p:nvPr>
        </p:nvSpPr>
        <p:spPr/>
        <p:txBody>
          <a:bodyPr>
            <a:normAutofit fontScale="55000" lnSpcReduction="20000"/>
          </a:bodyPr>
          <a:lstStyle/>
          <a:p>
            <a:pPr algn="just"/>
            <a:r>
              <a:rPr lang="en-US" dirty="0"/>
              <a:t>Personal finance management is an essential life skill that allows individuals to maintain control over their income and expenses, yet it is often neglected due to busy lifestyles or lack of awareness. Many students and working professionals struggle to keep track of where their money goes, which leads to overspending, poor savings, and financial stress. Traditional methods such as manual record-keeping in notebooks or creating spreadsheets may work initially but are tedious, prone to error, and not user-friendly for daily use.</a:t>
            </a:r>
          </a:p>
          <a:p>
            <a:pPr algn="just"/>
            <a:r>
              <a:rPr lang="en-US" dirty="0"/>
              <a:t>To address these challenges, our project introduces </a:t>
            </a:r>
            <a:r>
              <a:rPr lang="en-US" b="1" dirty="0" err="1"/>
              <a:t>BudgetBuddy</a:t>
            </a:r>
            <a:r>
              <a:rPr lang="en-US" dirty="0"/>
              <a:t>, a simple and interactive personal finance tracker. </a:t>
            </a:r>
            <a:r>
              <a:rPr lang="en-US" dirty="0" err="1"/>
              <a:t>BudgetBuddy</a:t>
            </a:r>
            <a:r>
              <a:rPr lang="en-US" dirty="0"/>
              <a:t> is designed to provide users with an intuitive platform to monitor their income, expenses, and overall balance in real-time. With just a few inputs, users can add transactions, classify them as income or expenses, and view summaries that update instantly. In addition, the platform allows users to personalize their experience by creating a profile with basic details such as name, email, and contact information.</a:t>
            </a:r>
          </a:p>
          <a:p>
            <a:pPr algn="just"/>
            <a:r>
              <a:rPr lang="en-US" dirty="0"/>
              <a:t>The project also emphasizes financial awareness by offering </a:t>
            </a:r>
            <a:r>
              <a:rPr lang="en-US" b="1" dirty="0"/>
              <a:t>money-saving tips, expense management suggestions, and FAQs</a:t>
            </a:r>
            <a:r>
              <a:rPr lang="en-US" dirty="0"/>
              <a:t> for guidance. </a:t>
            </a:r>
            <a:r>
              <a:rPr lang="en-US" dirty="0" err="1"/>
              <a:t>BudgetBuddy</a:t>
            </a:r>
            <a:r>
              <a:rPr lang="en-US" dirty="0"/>
              <a:t> is built using </a:t>
            </a:r>
            <a:r>
              <a:rPr lang="en-US" b="1" dirty="0"/>
              <a:t>HTML, CSS, and JavaScript</a:t>
            </a:r>
            <a:r>
              <a:rPr lang="en-US" dirty="0"/>
              <a:t>, ensuring accessibility, lightweight design, and responsiveness across devices.</a:t>
            </a:r>
          </a:p>
          <a:p>
            <a:pPr algn="just"/>
            <a:endParaRPr lang="en-US" dirty="0"/>
          </a:p>
        </p:txBody>
      </p:sp>
      <p:pic>
        <p:nvPicPr>
          <p:cNvPr id="3" name="Picture 2">
            <a:extLst>
              <a:ext uri="{FF2B5EF4-FFF2-40B4-BE49-F238E27FC236}">
                <a16:creationId xmlns:a16="http://schemas.microsoft.com/office/drawing/2014/main" id="{54B39558-3DAD-272B-5CA3-14B0A3E7EC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228599"/>
            <a:ext cx="1447800" cy="6096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52488A-85CD-AB3F-6CFA-D3CF620C1C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F12521-5D18-3AE3-CFBD-94ED2EEDAA41}"/>
              </a:ext>
            </a:extLst>
          </p:cNvPr>
          <p:cNvSpPr>
            <a:spLocks noGrp="1"/>
          </p:cNvSpPr>
          <p:nvPr>
            <p:ph type="title"/>
          </p:nvPr>
        </p:nvSpPr>
        <p:spPr/>
        <p:txBody>
          <a:bodyPr>
            <a:normAutofit fontScale="90000"/>
          </a:bodyPr>
          <a:lstStyle/>
          <a:p>
            <a:r>
              <a:rPr lang="en-US" sz="3100" b="1" dirty="0">
                <a:solidFill>
                  <a:srgbClr val="0070C0"/>
                </a:solidFill>
                <a:latin typeface="Times New Roman" pitchFamily="18" charset="0"/>
                <a:cs typeface="Times New Roman" pitchFamily="18" charset="0"/>
              </a:rPr>
              <a:t>Problem Statement</a:t>
            </a:r>
            <a:br>
              <a:rPr lang="en-US" b="1" dirty="0">
                <a:solidFill>
                  <a:srgbClr val="0070C0"/>
                </a:solidFill>
                <a:latin typeface="Times New Roman" pitchFamily="18" charset="0"/>
                <a:cs typeface="Times New Roman" pitchFamily="18" charset="0"/>
              </a:rPr>
            </a:br>
            <a:endParaRPr lang="en-US" b="1" dirty="0">
              <a:solidFill>
                <a:srgbClr val="0070C0"/>
              </a:solidFill>
              <a:latin typeface="Times New Roman" pitchFamily="18" charset="0"/>
              <a:cs typeface="Times New Roman" pitchFamily="18" charset="0"/>
            </a:endParaRPr>
          </a:p>
        </p:txBody>
      </p:sp>
      <p:sp>
        <p:nvSpPr>
          <p:cNvPr id="5" name="Content Placeholder 4">
            <a:extLst>
              <a:ext uri="{FF2B5EF4-FFF2-40B4-BE49-F238E27FC236}">
                <a16:creationId xmlns:a16="http://schemas.microsoft.com/office/drawing/2014/main" id="{FAD7B1E9-20DA-C5AF-B180-FACA7043610C}"/>
              </a:ext>
            </a:extLst>
          </p:cNvPr>
          <p:cNvSpPr>
            <a:spLocks noGrp="1"/>
          </p:cNvSpPr>
          <p:nvPr>
            <p:ph idx="1"/>
          </p:nvPr>
        </p:nvSpPr>
        <p:spPr/>
        <p:txBody>
          <a:bodyPr>
            <a:normAutofit fontScale="92500" lnSpcReduction="20000"/>
          </a:bodyPr>
          <a:lstStyle/>
          <a:p>
            <a:pPr algn="just"/>
            <a:r>
              <a:rPr lang="en-US" dirty="0"/>
              <a:t>Managing personal finances is a common challenge for students and professionals. Traditional methods like notebooks or spreadsheets are time-consuming, error-prone, and inconvenient for daily use. Many individuals struggle to monitor income and expenses, often leading to overspending and poor savings. There is a need for a </a:t>
            </a:r>
            <a:r>
              <a:rPr lang="en-US" b="1" dirty="0"/>
              <a:t>simple, user-friendly, and real-time digital solution</a:t>
            </a:r>
            <a:r>
              <a:rPr lang="en-US" dirty="0"/>
              <a:t> that helps users track finances effectively and develop better financial discipline.</a:t>
            </a:r>
          </a:p>
        </p:txBody>
      </p:sp>
      <p:pic>
        <p:nvPicPr>
          <p:cNvPr id="3" name="Picture 2">
            <a:extLst>
              <a:ext uri="{FF2B5EF4-FFF2-40B4-BE49-F238E27FC236}">
                <a16:creationId xmlns:a16="http://schemas.microsoft.com/office/drawing/2014/main" id="{3A16AF5D-F740-815B-410D-F8AD0C19F9E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600" y="228599"/>
            <a:ext cx="1371600" cy="609601"/>
          </a:xfrm>
          <a:prstGeom prst="rect">
            <a:avLst/>
          </a:prstGeom>
          <a:noFill/>
          <a:ln>
            <a:noFill/>
          </a:ln>
        </p:spPr>
      </p:pic>
    </p:spTree>
    <p:extLst>
      <p:ext uri="{BB962C8B-B14F-4D97-AF65-F5344CB8AC3E}">
        <p14:creationId xmlns:p14="http://schemas.microsoft.com/office/powerpoint/2010/main" val="1490799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91927C-18CB-E7CD-17FE-184519BC80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50BF7C-4E42-3323-319A-9E8717B94BB8}"/>
              </a:ext>
            </a:extLst>
          </p:cNvPr>
          <p:cNvSpPr>
            <a:spLocks noGrp="1"/>
          </p:cNvSpPr>
          <p:nvPr>
            <p:ph type="title"/>
          </p:nvPr>
        </p:nvSpPr>
        <p:spPr/>
        <p:txBody>
          <a:bodyPr>
            <a:normAutofit/>
          </a:bodyPr>
          <a:lstStyle/>
          <a:p>
            <a:r>
              <a:rPr lang="en-US" sz="2800" b="1" dirty="0">
                <a:solidFill>
                  <a:srgbClr val="0070C0"/>
                </a:solidFill>
                <a:latin typeface="Times New Roman" pitchFamily="18" charset="0"/>
                <a:cs typeface="Times New Roman" pitchFamily="18" charset="0"/>
              </a:rPr>
              <a:t>Project Flow Diagram</a:t>
            </a:r>
          </a:p>
        </p:txBody>
      </p:sp>
      <p:pic>
        <p:nvPicPr>
          <p:cNvPr id="3" name="Picture 2">
            <a:extLst>
              <a:ext uri="{FF2B5EF4-FFF2-40B4-BE49-F238E27FC236}">
                <a16:creationId xmlns:a16="http://schemas.microsoft.com/office/drawing/2014/main" id="{01A8919B-D2F8-AD13-EF7B-0B064723F9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57795"/>
            <a:ext cx="1447800" cy="609601"/>
          </a:xfrm>
          <a:prstGeom prst="rect">
            <a:avLst/>
          </a:prstGeom>
          <a:noFill/>
          <a:ln>
            <a:noFill/>
          </a:ln>
        </p:spPr>
      </p:pic>
      <p:pic>
        <p:nvPicPr>
          <p:cNvPr id="10" name="Content Placeholder 9">
            <a:extLst>
              <a:ext uri="{FF2B5EF4-FFF2-40B4-BE49-F238E27FC236}">
                <a16:creationId xmlns:a16="http://schemas.microsoft.com/office/drawing/2014/main" id="{127CE1CC-CD5A-DC6D-1D1D-82357F4C4E1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90800" y="1405446"/>
            <a:ext cx="3810000" cy="5029200"/>
          </a:xfrm>
        </p:spPr>
      </p:pic>
    </p:spTree>
    <p:extLst>
      <p:ext uri="{BB962C8B-B14F-4D97-AF65-F5344CB8AC3E}">
        <p14:creationId xmlns:p14="http://schemas.microsoft.com/office/powerpoint/2010/main" val="27039695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9A8A46-CB7B-6564-F4CB-7526879646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7F7678-0395-6DAC-CFB1-E2B3DAA9A621}"/>
              </a:ext>
            </a:extLst>
          </p:cNvPr>
          <p:cNvSpPr>
            <a:spLocks noGrp="1"/>
          </p:cNvSpPr>
          <p:nvPr>
            <p:ph type="title"/>
          </p:nvPr>
        </p:nvSpPr>
        <p:spPr>
          <a:xfrm>
            <a:off x="1066800" y="274638"/>
            <a:ext cx="7848600" cy="1143000"/>
          </a:xfrm>
        </p:spPr>
        <p:txBody>
          <a:bodyPr>
            <a:normAutofit fontScale="90000"/>
          </a:bodyPr>
          <a:lstStyle/>
          <a:p>
            <a:r>
              <a:rPr lang="en-US" sz="3100" b="1" dirty="0">
                <a:solidFill>
                  <a:srgbClr val="0070C0"/>
                </a:solidFill>
                <a:latin typeface="Times New Roman" pitchFamily="18" charset="0"/>
                <a:cs typeface="Times New Roman" pitchFamily="18" charset="0"/>
              </a:rPr>
              <a:t>Objectives with Justification</a:t>
            </a:r>
            <a:br>
              <a:rPr lang="en-US" b="1" dirty="0">
                <a:solidFill>
                  <a:srgbClr val="0070C0"/>
                </a:solidFill>
                <a:latin typeface="Times New Roman" pitchFamily="18" charset="0"/>
                <a:cs typeface="Times New Roman" pitchFamily="18" charset="0"/>
              </a:rPr>
            </a:br>
            <a:endParaRPr lang="en-US" b="1" dirty="0">
              <a:solidFill>
                <a:srgbClr val="0070C0"/>
              </a:solidFill>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id="{3DE80AD5-163E-DB68-2056-49EE1F1D6C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228599"/>
            <a:ext cx="1295400" cy="685801"/>
          </a:xfrm>
          <a:prstGeom prst="rect">
            <a:avLst/>
          </a:prstGeom>
          <a:noFill/>
          <a:ln>
            <a:noFill/>
          </a:ln>
        </p:spPr>
      </p:pic>
      <p:sp>
        <p:nvSpPr>
          <p:cNvPr id="3" name="Rectangle 1">
            <a:extLst>
              <a:ext uri="{FF2B5EF4-FFF2-40B4-BE49-F238E27FC236}">
                <a16:creationId xmlns:a16="http://schemas.microsoft.com/office/drawing/2014/main" id="{C984EDF3-E4EF-A378-0550-F7E3BCF23921}"/>
              </a:ext>
            </a:extLst>
          </p:cNvPr>
          <p:cNvSpPr>
            <a:spLocks noGrp="1" noChangeArrowheads="1"/>
          </p:cNvSpPr>
          <p:nvPr>
            <p:ph idx="1"/>
          </p:nvPr>
        </p:nvSpPr>
        <p:spPr bwMode="auto">
          <a:xfrm>
            <a:off x="533400" y="152400"/>
            <a:ext cx="8229600" cy="4830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Objective 1:</a:t>
            </a:r>
            <a:r>
              <a:rPr kumimoji="0" lang="en-US" altLang="en-US" sz="1800" b="0" i="0" u="none" strike="noStrike" cap="none" normalizeH="0" baseline="0">
                <a:ln>
                  <a:noFill/>
                </a:ln>
                <a:solidFill>
                  <a:schemeClr val="tx1"/>
                </a:solidFill>
                <a:effectLst/>
                <a:latin typeface="Arial" panose="020B0604020202020204" pitchFamily="34" charset="0"/>
              </a:rPr>
              <a:t> Track income and expenses → Helps monitor financial health.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Objective 2:</a:t>
            </a:r>
            <a:r>
              <a:rPr kumimoji="0" lang="en-US" altLang="en-US" sz="1800" b="0" i="0" u="none" strike="noStrike" cap="none" normalizeH="0" baseline="0">
                <a:ln>
                  <a:noFill/>
                </a:ln>
                <a:solidFill>
                  <a:schemeClr val="tx1"/>
                </a:solidFill>
                <a:effectLst/>
                <a:latin typeface="Arial" panose="020B0604020202020204" pitchFamily="34" charset="0"/>
              </a:rPr>
              <a:t> Provide real-time balance → Enables better decision making.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Objective 3:</a:t>
            </a:r>
            <a:r>
              <a:rPr kumimoji="0" lang="en-US" altLang="en-US" sz="1800" b="0" i="0" u="none" strike="noStrike" cap="none" normalizeH="0" baseline="0">
                <a:ln>
                  <a:noFill/>
                </a:ln>
                <a:solidFill>
                  <a:schemeClr val="tx1"/>
                </a:solidFill>
                <a:effectLst/>
                <a:latin typeface="Arial" panose="020B0604020202020204" pitchFamily="34" charset="0"/>
              </a:rPr>
              <a:t> Add user profile → Personalizes the experience.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Objective 4:</a:t>
            </a:r>
            <a:r>
              <a:rPr kumimoji="0" lang="en-US" altLang="en-US" sz="1800" b="0" i="0" u="none" strike="noStrike" cap="none" normalizeH="0" baseline="0">
                <a:ln>
                  <a:noFill/>
                </a:ln>
                <a:solidFill>
                  <a:schemeClr val="tx1"/>
                </a:solidFill>
                <a:effectLst/>
                <a:latin typeface="Arial" panose="020B0604020202020204" pitchFamily="34" charset="0"/>
              </a:rPr>
              <a:t> Offer tips and FAQs → Educates users about money management.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Objective 5:</a:t>
            </a:r>
            <a:r>
              <a:rPr kumimoji="0" lang="en-US" altLang="en-US" sz="1800" b="0" i="0" u="none" strike="noStrike" cap="none" normalizeH="0" baseline="0">
                <a:ln>
                  <a:noFill/>
                </a:ln>
                <a:solidFill>
                  <a:schemeClr val="tx1"/>
                </a:solidFill>
                <a:effectLst/>
                <a:latin typeface="Arial" panose="020B0604020202020204" pitchFamily="34" charset="0"/>
              </a:rPr>
              <a:t> Keep design simple → Ensures accessibility for all users.</a:t>
            </a:r>
          </a:p>
        </p:txBody>
      </p:sp>
    </p:spTree>
    <p:extLst>
      <p:ext uri="{BB962C8B-B14F-4D97-AF65-F5344CB8AC3E}">
        <p14:creationId xmlns:p14="http://schemas.microsoft.com/office/powerpoint/2010/main" val="3699654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9F5BA9-1BD9-9B5B-2F31-1D5E87DEC0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3B2385-D33C-E0C3-891C-98EDDEA018B0}"/>
              </a:ext>
            </a:extLst>
          </p:cNvPr>
          <p:cNvSpPr>
            <a:spLocks noGrp="1"/>
          </p:cNvSpPr>
          <p:nvPr>
            <p:ph type="title"/>
          </p:nvPr>
        </p:nvSpPr>
        <p:spPr>
          <a:xfrm>
            <a:off x="1447800" y="274638"/>
            <a:ext cx="7467600" cy="944562"/>
          </a:xfrm>
        </p:spPr>
        <p:txBody>
          <a:bodyPr>
            <a:normAutofit/>
          </a:bodyPr>
          <a:lstStyle/>
          <a:p>
            <a:r>
              <a:rPr lang="en-US" sz="2800" b="1" dirty="0">
                <a:solidFill>
                  <a:srgbClr val="0070C0"/>
                </a:solidFill>
                <a:latin typeface="Times New Roman" pitchFamily="18" charset="0"/>
                <a:cs typeface="Times New Roman" pitchFamily="18" charset="0"/>
              </a:rPr>
              <a:t>Modules [Frontend web pages]</a:t>
            </a:r>
          </a:p>
        </p:txBody>
      </p:sp>
      <p:pic>
        <p:nvPicPr>
          <p:cNvPr id="6" name="Content Placeholder 5">
            <a:extLst>
              <a:ext uri="{FF2B5EF4-FFF2-40B4-BE49-F238E27FC236}">
                <a16:creationId xmlns:a16="http://schemas.microsoft.com/office/drawing/2014/main" id="{26EAAA3C-B25F-2423-C575-E0E17057C309}"/>
              </a:ext>
            </a:extLst>
          </p:cNvPr>
          <p:cNvPicPr>
            <a:picLocks noGrp="1" noChangeAspect="1"/>
          </p:cNvPicPr>
          <p:nvPr>
            <p:ph idx="1"/>
          </p:nvPr>
        </p:nvPicPr>
        <p:blipFill>
          <a:blip r:embed="rId2"/>
          <a:stretch>
            <a:fillRect/>
          </a:stretch>
        </p:blipFill>
        <p:spPr>
          <a:xfrm>
            <a:off x="533400" y="1417003"/>
            <a:ext cx="8229600" cy="4318588"/>
          </a:xfrm>
          <a:prstGeom prst="rect">
            <a:avLst/>
          </a:prstGeom>
        </p:spPr>
      </p:pic>
      <p:pic>
        <p:nvPicPr>
          <p:cNvPr id="4" name="Picture 3">
            <a:extLst>
              <a:ext uri="{FF2B5EF4-FFF2-40B4-BE49-F238E27FC236}">
                <a16:creationId xmlns:a16="http://schemas.microsoft.com/office/drawing/2014/main" id="{6A9A09CE-DAD7-52FC-861A-08A399E89FC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8600" y="92075"/>
            <a:ext cx="1295400" cy="639761"/>
          </a:xfrm>
          <a:prstGeom prst="rect">
            <a:avLst/>
          </a:prstGeom>
          <a:noFill/>
          <a:ln>
            <a:noFill/>
          </a:ln>
        </p:spPr>
      </p:pic>
    </p:spTree>
    <p:extLst>
      <p:ext uri="{BB962C8B-B14F-4D97-AF65-F5344CB8AC3E}">
        <p14:creationId xmlns:p14="http://schemas.microsoft.com/office/powerpoint/2010/main" val="2608133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08613-C477-F5AE-EBC9-265A5A356F5C}"/>
              </a:ext>
            </a:extLst>
          </p:cNvPr>
          <p:cNvSpPr>
            <a:spLocks noGrp="1"/>
          </p:cNvSpPr>
          <p:nvPr>
            <p:ph type="title"/>
          </p:nvPr>
        </p:nvSpPr>
        <p:spPr/>
        <p:txBody>
          <a:bodyPr/>
          <a:lstStyle/>
          <a:p>
            <a:r>
              <a:rPr lang="en-US" dirty="0"/>
              <a:t> </a:t>
            </a:r>
            <a:endParaRPr lang="en-IN" dirty="0"/>
          </a:p>
        </p:txBody>
      </p:sp>
      <p:pic>
        <p:nvPicPr>
          <p:cNvPr id="5" name="Content Placeholder 4">
            <a:extLst>
              <a:ext uri="{FF2B5EF4-FFF2-40B4-BE49-F238E27FC236}">
                <a16:creationId xmlns:a16="http://schemas.microsoft.com/office/drawing/2014/main" id="{F7AED666-C83A-CB71-E41A-B2C0506807B1}"/>
              </a:ext>
            </a:extLst>
          </p:cNvPr>
          <p:cNvPicPr>
            <a:picLocks noGrp="1" noChangeAspect="1"/>
          </p:cNvPicPr>
          <p:nvPr>
            <p:ph idx="1"/>
          </p:nvPr>
        </p:nvPicPr>
        <p:blipFill>
          <a:blip r:embed="rId2"/>
          <a:stretch>
            <a:fillRect/>
          </a:stretch>
        </p:blipFill>
        <p:spPr>
          <a:xfrm>
            <a:off x="762001" y="914400"/>
            <a:ext cx="7848600" cy="4906963"/>
          </a:xfrm>
          <a:prstGeom prst="rect">
            <a:avLst/>
          </a:prstGeom>
        </p:spPr>
      </p:pic>
    </p:spTree>
    <p:extLst>
      <p:ext uri="{BB962C8B-B14F-4D97-AF65-F5344CB8AC3E}">
        <p14:creationId xmlns:p14="http://schemas.microsoft.com/office/powerpoint/2010/main" val="34309313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1819</TotalTime>
  <Words>987</Words>
  <Application>Microsoft Office PowerPoint</Application>
  <PresentationFormat>On-screen Show (4:3)</PresentationFormat>
  <Paragraphs>70</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Aptos</vt:lpstr>
      <vt:lpstr>Arial</vt:lpstr>
      <vt:lpstr>Calibri</vt:lpstr>
      <vt:lpstr>Times New Roman</vt:lpstr>
      <vt:lpstr>Office Theme</vt:lpstr>
      <vt:lpstr> A Project Review Meeting    on  Project Title </vt:lpstr>
      <vt:lpstr>Outline of the Presentation</vt:lpstr>
      <vt:lpstr>Abstract</vt:lpstr>
      <vt:lpstr>Introduction</vt:lpstr>
      <vt:lpstr>Problem Statement </vt:lpstr>
      <vt:lpstr>Project Flow Diagram</vt:lpstr>
      <vt:lpstr>Objectives with Justification </vt:lpstr>
      <vt:lpstr>Modules [Frontend web pages]</vt:lpstr>
      <vt:lpstr> </vt:lpstr>
      <vt:lpstr>Expected Outcomes of the Proposed Work </vt:lpstr>
      <vt:lpstr>Conclusion and Future Scope</vt:lpstr>
      <vt:lpstr>References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dc:title>
  <dc:creator>subbu</dc:creator>
  <cp:lastModifiedBy>Nishanth Reddy</cp:lastModifiedBy>
  <cp:revision>199</cp:revision>
  <dcterms:created xsi:type="dcterms:W3CDTF">2006-08-16T00:00:00Z</dcterms:created>
  <dcterms:modified xsi:type="dcterms:W3CDTF">2025-09-11T04:53:27Z</dcterms:modified>
</cp:coreProperties>
</file>