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Lobster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obst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f42f0b917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f42f0b917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f42f0b917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f42f0b917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f42f0b917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f42f0b917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f42f0b917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f42f0b917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f42f0b917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f42f0b917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from sales_data;</a:t>
            </a:r>
            <a:endParaRPr sz="7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f42f0b917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f42f0b917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f42f0b917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f42f0b917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f42f0b917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f42f0b917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f42f0b917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f42f0b917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f42f0b917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f42f0b917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f42f0b917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f42f0b917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nish.sh27@gmail.com" TargetMode="External"/><Relationship Id="rId4" Type="http://schemas.openxmlformats.org/officeDocument/2006/relationships/hyperlink" Target="http://github.com/Nishantksh277" TargetMode="External"/><Relationship Id="rId5" Type="http://schemas.openxmlformats.org/officeDocument/2006/relationships/hyperlink" Target="http://linkedin.com/in/nishantksharma" TargetMode="External"/><Relationship Id="rId6" Type="http://schemas.openxmlformats.org/officeDocument/2006/relationships/hyperlink" Target="https://nishantksh277.github.io/Nishant-Sharma.github.io/" TargetMode="External"/><Relationship Id="rId7" Type="http://schemas.openxmlformats.org/officeDocument/2006/relationships/hyperlink" Target="https://www.kaggle.com/datasets/thedevastator/unlock-profits-with-e-commerce-sales-dat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44250" y="391675"/>
            <a:ext cx="8455500" cy="85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latin typeface="Lobster"/>
                <a:ea typeface="Lobster"/>
                <a:cs typeface="Lobster"/>
                <a:sym typeface="Lobster"/>
              </a:rPr>
              <a:t>E-Commerce </a:t>
            </a:r>
            <a:r>
              <a:rPr b="1" lang="en" sz="4200">
                <a:latin typeface="Lobster"/>
                <a:ea typeface="Lobster"/>
                <a:cs typeface="Lobster"/>
                <a:sym typeface="Lobster"/>
              </a:rPr>
              <a:t>Sales Analysis Project</a:t>
            </a:r>
            <a:endParaRPr b="1" sz="42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067425" y="1947750"/>
            <a:ext cx="7295400" cy="10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70"/>
              <a:buFont typeface="Arial"/>
              <a:buNone/>
            </a:pPr>
            <a:r>
              <a:rPr lang="en" sz="186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End-to-End E-Commerce Sales Analysis Using Python &amp; </a:t>
            </a:r>
            <a:endParaRPr sz="186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86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MySQL – From Raw Data to Business Insights </a:t>
            </a:r>
            <a:endParaRPr sz="186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86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 SQL Window Functions, Aggregates &amp; Trends</a:t>
            </a:r>
            <a:endParaRPr sz="186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44250" y="3744725"/>
            <a:ext cx="4631400" cy="43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By</a:t>
            </a:r>
            <a:r>
              <a:rPr b="1" lang="en" sz="12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: </a:t>
            </a:r>
            <a:r>
              <a:rPr b="1" lang="en" sz="1500">
                <a:solidFill>
                  <a:schemeClr val="dk1"/>
                </a:solidFill>
                <a:latin typeface="Lobster"/>
                <a:ea typeface="Lobster"/>
                <a:cs typeface="Lobster"/>
                <a:sym typeface="Lobster"/>
              </a:rPr>
              <a:t>Nishant Kumar Sharma |  Aspiring Data Analyst</a:t>
            </a:r>
            <a:endParaRPr b="1" sz="1500">
              <a:solidFill>
                <a:schemeClr val="dk1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53450" y="4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2648">
                <a:latin typeface="Lobster"/>
                <a:ea typeface="Lobster"/>
                <a:cs typeface="Lobster"/>
                <a:sym typeface="Lobster"/>
              </a:rPr>
              <a:t>Insights &amp; Observations</a:t>
            </a:r>
            <a:endParaRPr sz="2648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0" y="722050"/>
            <a:ext cx="9144000" cy="44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6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✅ Set category had the highest sales  </a:t>
            </a:r>
            <a:endParaRPr sz="206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6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🏙️ Mumbai &amp; Bengaluru contributed most to revenue  </a:t>
            </a:r>
            <a:endParaRPr sz="206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6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📈 Sales increased by 28% from March to June  </a:t>
            </a:r>
            <a:endParaRPr sz="206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6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❌ ~14% orders were cancelled  </a:t>
            </a:r>
            <a:endParaRPr sz="206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6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👕 Size 'M' most frequently ordered  </a:t>
            </a:r>
            <a:endParaRPr sz="206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6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🔁 50+ duplicate orders found → Possible system issue  </a:t>
            </a:r>
            <a:endParaRPr sz="206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6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🛒 Amazon.in was dominant channel  </a:t>
            </a:r>
            <a:endParaRPr sz="206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6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📅 Most sales happened on weekends  </a:t>
            </a:r>
            <a:endParaRPr sz="206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6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🚚 Shipped orders = 90% of revenue</a:t>
            </a:r>
            <a:endParaRPr sz="206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76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Lobster"/>
                <a:ea typeface="Lobster"/>
                <a:cs typeface="Lobster"/>
                <a:sym typeface="Lobster"/>
              </a:rPr>
              <a:t>Challenges</a:t>
            </a:r>
            <a:r>
              <a:rPr lang="en" sz="2820">
                <a:latin typeface="Lobster"/>
                <a:ea typeface="Lobster"/>
                <a:cs typeface="Lobster"/>
                <a:sym typeface="Lobster"/>
              </a:rPr>
              <a:t> &amp; Learnings</a:t>
            </a:r>
            <a:endParaRPr sz="282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Char char="●"/>
            </a:pPr>
            <a:r>
              <a:rPr lang="en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Working with real-world messy data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Char char="●"/>
            </a:pPr>
            <a:r>
              <a:rPr lang="en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Efficient SQL query writing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Char char="●"/>
            </a:pPr>
            <a:r>
              <a:rPr lang="en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Understanding business metrics through data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Char char="●"/>
            </a:pPr>
            <a:r>
              <a:rPr lang="en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Performance optimization using INDEX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312425"/>
            <a:ext cx="8520600" cy="44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u="sng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 sz="4500" u="sng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75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75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📩 Email: </a:t>
            </a:r>
            <a:r>
              <a:rPr lang="en" sz="2575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nish.sh27@gmail.com</a:t>
            </a:r>
            <a:endParaRPr sz="2575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75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GitHub: </a:t>
            </a:r>
            <a:r>
              <a:rPr lang="en" sz="2575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4"/>
              </a:rPr>
              <a:t>github.com/Nishantksh277</a:t>
            </a:r>
            <a:endParaRPr sz="2575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75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LinkedIn: </a:t>
            </a:r>
            <a:r>
              <a:rPr lang="en" sz="2575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5"/>
              </a:rPr>
              <a:t>linkedin.com/in/nishantksharma</a:t>
            </a:r>
            <a:endParaRPr sz="2575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93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Portfolio: </a:t>
            </a:r>
            <a:r>
              <a:rPr lang="en" sz="2693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6"/>
              </a:rPr>
              <a:t>Nishant Sharma</a:t>
            </a:r>
            <a:br>
              <a:rPr lang="en" sz="2575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" sz="3004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Dataset: </a:t>
            </a:r>
            <a:r>
              <a:rPr lang="en" sz="3004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7"/>
              </a:rPr>
              <a:t>Kaggle</a:t>
            </a:r>
            <a:endParaRPr sz="2575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75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Phone: 8799720977</a:t>
            </a:r>
            <a:endParaRPr sz="2575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75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2500">
                <a:latin typeface="Lobster"/>
                <a:ea typeface="Lobster"/>
                <a:cs typeface="Lobster"/>
                <a:sym typeface="Lobster"/>
              </a:rPr>
              <a:t>Dataset Source: </a:t>
            </a:r>
            <a:r>
              <a:rPr lang="en" sz="2500">
                <a:latin typeface="Lobster"/>
                <a:ea typeface="Lobster"/>
                <a:cs typeface="Lobster"/>
                <a:sym typeface="Lobster"/>
              </a:rPr>
              <a:t>Amazon E-Commerce Data (inspired by Kaggle)</a:t>
            </a:r>
            <a:endParaRPr sz="250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42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5943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" sz="2227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Records: 100000+ rows</a:t>
            </a:r>
            <a:endParaRPr sz="2227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27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943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" sz="2227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Columns: index, Order_ID, Date, Status, Fulfilment, Sales_Channel ship_service_level, Style, SKU, Category, Size, ASIN, Courier_Status, Qty, Amount, ship_city, ship_state, Total Sales</a:t>
            </a:r>
            <a:endParaRPr sz="2227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27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943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" sz="2227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Objective: Perform SQL-based analysis to extract trends, patterns, and KPIs</a:t>
            </a:r>
            <a:endParaRPr sz="2227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ct val="45679"/>
              <a:buNone/>
            </a:pPr>
            <a:r>
              <a:t/>
            </a:r>
            <a:endParaRPr sz="2227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2781"/>
              <a:buNone/>
            </a:pPr>
            <a:r>
              <a:rPr lang="en" sz="3020">
                <a:latin typeface="Lobster"/>
                <a:ea typeface="Lobster"/>
                <a:cs typeface="Lobster"/>
                <a:sym typeface="Lobster"/>
              </a:rPr>
              <a:t>Business Questions &amp; SQL Queries</a:t>
            </a:r>
            <a:endParaRPr sz="302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AutoNum type="arabicPeriod"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Total Orders Count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Query: - 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Select count(order_ID) as Total_Orders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from sales_data;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6975" y="3158025"/>
            <a:ext cx="3712750" cy="141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0" y="0"/>
            <a:ext cx="91440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2781"/>
              <a:buFont typeface="Arial"/>
              <a:buNone/>
            </a:pPr>
            <a:r>
              <a:rPr lang="en" sz="3020">
                <a:latin typeface="Lobster"/>
                <a:ea typeface="Lobster"/>
                <a:cs typeface="Lobster"/>
                <a:sym typeface="Lobster"/>
              </a:rPr>
              <a:t>Business Questions &amp; SQL Queries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0" y="684150"/>
            <a:ext cx="9144000" cy="44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2. Monthly Sales</a:t>
            </a:r>
            <a:endParaRPr sz="15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Query: - </a:t>
            </a:r>
            <a:endParaRPr sz="15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Select</a:t>
            </a:r>
            <a:endParaRPr sz="10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CASE</a:t>
            </a:r>
            <a:endParaRPr sz="10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WHEN Month(Date) = 3 THEN 'March'</a:t>
            </a:r>
            <a:endParaRPr sz="10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WHEN Month(Date) = 4 THEN 'April'</a:t>
            </a:r>
            <a:endParaRPr sz="10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WHEN Month(Date) = 5 THEN 'MAY'</a:t>
            </a:r>
            <a:endParaRPr sz="10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WHEN Month(Date) = 6 THEN 'June'</a:t>
            </a:r>
            <a:endParaRPr sz="10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End as Months,</a:t>
            </a:r>
            <a:endParaRPr sz="10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Sum(Total_sales)</a:t>
            </a:r>
            <a:endParaRPr sz="10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from Sales_Data</a:t>
            </a:r>
            <a:endParaRPr sz="10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05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group by Months;</a:t>
            </a:r>
            <a:endParaRPr sz="105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5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5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55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2480" y="1309125"/>
            <a:ext cx="3212825" cy="15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2781"/>
              <a:buFont typeface="Arial"/>
              <a:buNone/>
            </a:pPr>
            <a:r>
              <a:rPr lang="en" sz="3020">
                <a:latin typeface="Lobster"/>
                <a:ea typeface="Lobster"/>
                <a:cs typeface="Lobster"/>
                <a:sym typeface="Lobster"/>
              </a:rPr>
              <a:t>Business Questions &amp; SQL Queries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3. Top 3 Category Sales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Query: -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Select Distinct(Category), sum(Total_Sales) as Total_Sales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from Sales_Data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group by Category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LIMIT 3;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405" y="2995825"/>
            <a:ext cx="3131025" cy="13901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411025" y="4568875"/>
            <a:ext cx="40461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●"/>
            </a:pP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Set Category shows </a:t>
            </a: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highest</a:t>
            </a:r>
            <a:r>
              <a:rPr lang="en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sales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2781"/>
              <a:buFont typeface="Arial"/>
              <a:buNone/>
            </a:pPr>
            <a:r>
              <a:rPr lang="en" sz="3020">
                <a:latin typeface="Lobster"/>
                <a:ea typeface="Lobster"/>
                <a:cs typeface="Lobster"/>
                <a:sym typeface="Lobster"/>
              </a:rPr>
              <a:t>Business Questions &amp; SQL Queries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4. Top 5 City Sales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Query: - 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select distinct(ship_city), sum(Total_Sales) as Total_Sales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from Sales_Data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group by ship_city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Limit 5;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643953"/>
            <a:ext cx="4107025" cy="17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2781"/>
              <a:buFont typeface="Arial"/>
              <a:buNone/>
            </a:pPr>
            <a:r>
              <a:rPr lang="en" sz="3020">
                <a:latin typeface="Lobster"/>
                <a:ea typeface="Lobster"/>
                <a:cs typeface="Lobster"/>
                <a:sym typeface="Lobster"/>
              </a:rPr>
              <a:t>Business Questions &amp; SQL Queries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5. Top 5  size sales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Query: -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Select distinct(Size), Sum(Total_Sales) as Total_Sales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from Sales_Data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group by Size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LIMIT 5;</a:t>
            </a:r>
            <a:endParaRPr sz="16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8325" y="2599875"/>
            <a:ext cx="2400575" cy="196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2781"/>
              <a:buFont typeface="Arial"/>
              <a:buNone/>
            </a:pPr>
            <a:r>
              <a:rPr lang="en" sz="3020">
                <a:latin typeface="Lobster"/>
                <a:ea typeface="Lobster"/>
                <a:cs typeface="Lobster"/>
                <a:sym typeface="Lobster"/>
              </a:rPr>
              <a:t>Business Questions &amp; SQL Queries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64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6. % contribution of each category</a:t>
            </a:r>
            <a:endParaRPr sz="2164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7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Query: -</a:t>
            </a:r>
            <a:endParaRPr sz="167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7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Select Category,</a:t>
            </a:r>
            <a:endParaRPr sz="167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7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sum(Total_sales) as Total_Sales, </a:t>
            </a:r>
            <a:endParaRPr sz="167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7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round(100.0 * sum(Total_Sales) / </a:t>
            </a:r>
            <a:endParaRPr sz="167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7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(Select Sum(Total_Sales) from Sales_Data), 2) </a:t>
            </a:r>
            <a:endParaRPr sz="167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7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 Percentage_Contribution</a:t>
            </a:r>
            <a:endParaRPr sz="167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7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from Sales_Data</a:t>
            </a:r>
            <a:endParaRPr sz="167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7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group by Category;</a:t>
            </a:r>
            <a:endParaRPr sz="167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396433"/>
            <a:ext cx="4260300" cy="2356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27348"/>
              <a:buNone/>
            </a:pPr>
            <a:r>
              <a:rPr lang="en" sz="3620">
                <a:latin typeface="Lobster"/>
                <a:ea typeface="Lobster"/>
                <a:cs typeface="Lobster"/>
                <a:sym typeface="Lobster"/>
              </a:rPr>
              <a:t>Techniques &amp; Tools Used</a:t>
            </a:r>
            <a:endParaRPr sz="3620"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-150" y="767125"/>
            <a:ext cx="9144000" cy="43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375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🐍 Python (Jupyter Notebook) – Exploratory Data Analysis (EDA)</a:t>
            </a:r>
            <a:endParaRPr sz="1375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75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Loaded raw dataset using pandas</a:t>
            </a:r>
            <a:endParaRPr sz="1375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75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Handled missing values and nulls</a:t>
            </a:r>
            <a:endParaRPr sz="1375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75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Formatted date column to correct data type</a:t>
            </a:r>
            <a:endParaRPr sz="1375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75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Created a new ‘Total_Sales’ column using (Qty * Amount)</a:t>
            </a:r>
            <a:endParaRPr sz="1375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75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Exported cleaned dataset to Excel</a:t>
            </a:r>
            <a:endParaRPr sz="1375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875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75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🐬 MySQL – Data Analysis</a:t>
            </a:r>
            <a:endParaRPr sz="1375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75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Loaded cleaned Excel into MySQL</a:t>
            </a:r>
            <a:endParaRPr sz="1375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75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Performed queries using:</a:t>
            </a:r>
            <a:endParaRPr sz="1375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75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✅ SELECT, WHERE, GROUP BY, ORDER BY</a:t>
            </a:r>
            <a:endParaRPr sz="1375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75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🔁 Aggregations: SUM, AVG, COUNT</a:t>
            </a:r>
            <a:endParaRPr sz="1375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75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📊 Window Functions: RANK(), DENSE_RANK(), ROW_NUMBER(), LAG(), MOVING_AVG</a:t>
            </a:r>
            <a:endParaRPr sz="1375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75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🧱 CASE statements, CTEs, HAVING</a:t>
            </a:r>
            <a:endParaRPr sz="1375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375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⚡ Performance optimization with INDEX</a:t>
            </a:r>
            <a:endParaRPr sz="1375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75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