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33"/>
  </p:notesMasterIdLst>
  <p:sldIdLst>
    <p:sldId id="256" r:id="rId5"/>
    <p:sldId id="288" r:id="rId6"/>
    <p:sldId id="257" r:id="rId7"/>
    <p:sldId id="259" r:id="rId8"/>
    <p:sldId id="274" r:id="rId9"/>
    <p:sldId id="297" r:id="rId10"/>
    <p:sldId id="296" r:id="rId11"/>
    <p:sldId id="263" r:id="rId12"/>
    <p:sldId id="271" r:id="rId13"/>
    <p:sldId id="281" r:id="rId14"/>
    <p:sldId id="287" r:id="rId15"/>
    <p:sldId id="260" r:id="rId16"/>
    <p:sldId id="267" r:id="rId17"/>
    <p:sldId id="264" r:id="rId18"/>
    <p:sldId id="299" r:id="rId19"/>
    <p:sldId id="300" r:id="rId20"/>
    <p:sldId id="301" r:id="rId21"/>
    <p:sldId id="302" r:id="rId22"/>
    <p:sldId id="303" r:id="rId23"/>
    <p:sldId id="304" r:id="rId24"/>
    <p:sldId id="305" r:id="rId25"/>
    <p:sldId id="306" r:id="rId26"/>
    <p:sldId id="312" r:id="rId27"/>
    <p:sldId id="308" r:id="rId28"/>
    <p:sldId id="309" r:id="rId29"/>
    <p:sldId id="311" r:id="rId30"/>
    <p:sldId id="310" r:id="rId31"/>
    <p:sldId id="262"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Americana BT" panose="02020604070506020904" pitchFamily="18" charset="0"/>
      <p:bold r:id="rId38"/>
    </p:embeddedFont>
    <p:embeddedFont>
      <p:font typeface="Bebas Neue" panose="020B0606020202050201" pitchFamily="34" charset="0"/>
      <p:regular r:id="rId39"/>
    </p:embeddedFont>
    <p:embeddedFont>
      <p:font typeface="PT Serif" panose="020B0604020202020204" charset="0"/>
      <p:regular r:id="rId40"/>
      <p:bold r:id="rId41"/>
      <p:italic r:id="rId42"/>
      <p:boldItalic r:id="rId43"/>
    </p:embeddedFont>
    <p:embeddedFont>
      <p:font typeface="IBM Plex Sans Condensed"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7B9036-0881-475A-ADF6-831E9562A6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343" autoAdjust="0"/>
  </p:normalViewPr>
  <p:slideViewPr>
    <p:cSldViewPr snapToGrid="0">
      <p:cViewPr varScale="1">
        <p:scale>
          <a:sx n="86" d="100"/>
          <a:sy n="86" d="100"/>
        </p:scale>
        <p:origin x="852"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6.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c2e6846af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c2e6846af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2e6846af6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c2e6846af6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c2e6846a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c2e6846a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000" t="100000"/>
            </a:path>
            <a:tileRect r="-100000" b="-100000"/>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rgbClr val="F4FC68"/>
            </a:gs>
            <a:gs pos="58000">
              <a:schemeClr val="accent2"/>
            </a:gs>
            <a:gs pos="100000">
              <a:schemeClr val="accent2"/>
            </a:gs>
          </a:gsLst>
          <a:path path="circle">
            <a:fillToRect l="100000" t="100000"/>
          </a:path>
          <a:tileRect r="-100000" b="-100000"/>
        </a:grad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 name="Google Shape;29;p7"/>
          <p:cNvSpPr txBox="1">
            <a:spLocks noGrp="1"/>
          </p:cNvSpPr>
          <p:nvPr>
            <p:ph type="body" idx="1"/>
          </p:nvPr>
        </p:nvSpPr>
        <p:spPr>
          <a:xfrm>
            <a:off x="779100"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0" name="Google Shape;30;p7"/>
          <p:cNvSpPr txBox="1">
            <a:spLocks noGrp="1"/>
          </p:cNvSpPr>
          <p:nvPr>
            <p:ph type="body" idx="2"/>
          </p:nvPr>
        </p:nvSpPr>
        <p:spPr>
          <a:xfrm>
            <a:off x="2854792"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1" name="Google Shape;31;p7"/>
          <p:cNvSpPr txBox="1">
            <a:spLocks noGrp="1"/>
          </p:cNvSpPr>
          <p:nvPr>
            <p:ph type="body" idx="3"/>
          </p:nvPr>
        </p:nvSpPr>
        <p:spPr>
          <a:xfrm>
            <a:off x="4930485"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2" name="Google Shape;32;p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lt2"/>
            </a:gs>
            <a:gs pos="58000">
              <a:schemeClr val="dk2"/>
            </a:gs>
            <a:gs pos="100000">
              <a:schemeClr val="dk2"/>
            </a:gs>
          </a:gsLst>
          <a:path path="circle">
            <a:fillToRect l="100000" t="100000"/>
          </a:path>
          <a:tileRect r="-100000" b="-100000"/>
        </a:gradFill>
        <a:effectLst/>
      </p:bgPr>
    </p:bg>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855300" y="4177700"/>
            <a:ext cx="7433400" cy="3168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38" name="Google Shape;38;p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44506E"/>
            </a:gs>
            <a:gs pos="58000">
              <a:schemeClr val="dk1"/>
            </a:gs>
            <a:gs pos="100000">
              <a:schemeClr val="dk1"/>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1pPr>
            <a:lvl2pPr lvl="1"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2pPr>
            <a:lvl3pPr lvl="2"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3pPr>
            <a:lvl4pPr lvl="3"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4pPr>
            <a:lvl5pPr lvl="4"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5pPr>
            <a:lvl6pPr lvl="5"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6pPr>
            <a:lvl7pPr lvl="6"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7pPr>
            <a:lvl8pPr lvl="7"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8pPr>
            <a:lvl9pPr lvl="8" rtl="0">
              <a:lnSpc>
                <a:spcPct val="90000"/>
              </a:lnSpc>
              <a:spcBef>
                <a:spcPts val="0"/>
              </a:spcBef>
              <a:spcAft>
                <a:spcPts val="0"/>
              </a:spcAft>
              <a:buClr>
                <a:schemeClr val="lt1"/>
              </a:buClr>
              <a:buSzPts val="3400"/>
              <a:buFont typeface="Bebas Neue" panose="020B0606020202050201"/>
              <a:buNone/>
              <a:defRPr sz="3400">
                <a:solidFill>
                  <a:schemeClr val="lt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1pPr>
            <a:lvl2pPr marL="914400" lvl="1"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2pPr>
            <a:lvl3pPr marL="1371600" lvl="2"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3pPr>
            <a:lvl4pPr marL="1828800" lvl="3"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4pPr>
            <a:lvl5pPr marL="2286000" lvl="4"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5pPr>
            <a:lvl6pPr marL="2743200" lvl="5"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6pPr>
            <a:lvl7pPr marL="3200400" lvl="6"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7pPr>
            <a:lvl8pPr marL="3657600" lvl="7" indent="-381000" rtl="0">
              <a:lnSpc>
                <a:spcPct val="115000"/>
              </a:lnSpc>
              <a:spcBef>
                <a:spcPts val="800"/>
              </a:spcBef>
              <a:spcAft>
                <a:spcPts val="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8pPr>
            <a:lvl9pPr marL="4114800" lvl="8" indent="-381000" rtl="0">
              <a:lnSpc>
                <a:spcPct val="115000"/>
              </a:lnSpc>
              <a:spcBef>
                <a:spcPts val="800"/>
              </a:spcBef>
              <a:spcAft>
                <a:spcPts val="800"/>
              </a:spcAft>
              <a:buClr>
                <a:schemeClr val="dk1"/>
              </a:buClr>
              <a:buSzPts val="2400"/>
              <a:buFont typeface="IBM Plex Sans Condensed" panose="020B0506050203000203"/>
              <a:buChar char="■"/>
              <a:defRPr sz="240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1pPr>
            <a:lvl2pPr marL="0" marR="0" lvl="1"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2pPr>
            <a:lvl3pPr marL="0" marR="0" lvl="2"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3pPr>
            <a:lvl4pPr marL="0" marR="0" lvl="3"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4pPr>
            <a:lvl5pPr marL="0" marR="0" lvl="4"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5pPr>
            <a:lvl6pPr marL="0" marR="0" lvl="5"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6pPr>
            <a:lvl7pPr marL="0" marR="0" lvl="6"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7pPr>
            <a:lvl8pPr marL="0" marR="0" lvl="7"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8pPr>
            <a:lvl9pPr marL="0" marR="0" lvl="8" indent="0" algn="r" rtl="0">
              <a:lnSpc>
                <a:spcPct val="90000"/>
              </a:lnSpc>
              <a:spcBef>
                <a:spcPts val="0"/>
              </a:spcBef>
              <a:spcAft>
                <a:spcPts val="0"/>
              </a:spcAft>
              <a:buSzPts val="1800"/>
              <a:buNone/>
              <a:defRPr sz="1800">
                <a:solidFill>
                  <a:schemeClr val="lt1"/>
                </a:solidFill>
                <a:latin typeface="Bebas Neue" panose="020B0606020202050201"/>
                <a:ea typeface="Bebas Neue" panose="020B0606020202050201"/>
                <a:cs typeface="Bebas Neue" panose="020B0606020202050201"/>
                <a:sym typeface="Bebas Neue" panose="020B0606020202050201"/>
              </a:defRPr>
            </a:lvl9pPr>
          </a:lstStyle>
          <a:p>
            <a:pPr marL="0" lvl="0" indent="0" algn="r" rtl="0">
              <a:spcBef>
                <a:spcPts val="0"/>
              </a:spcBef>
              <a:spcAft>
                <a:spcPts val="0"/>
              </a:spcAft>
              <a:buClr>
                <a:schemeClr val="lt1"/>
              </a:buClr>
              <a:buSzPts val="1800"/>
              <a:buFont typeface="Bebas Neue" panose="020B0606020202050201"/>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199236" y="1460735"/>
            <a:ext cx="5521339" cy="2765577"/>
          </a:xfrm>
          <a:prstGeom prst="rect">
            <a:avLst/>
          </a:prstGeom>
        </p:spPr>
        <p:txBody>
          <a:bodyPr spcFirstLastPara="1" wrap="square" lIns="0" tIns="0" rIns="0" bIns="0" anchor="ctr" anchorCtr="0">
            <a:noAutofit/>
          </a:bodyPr>
          <a:lstStyle/>
          <a:p>
            <a:pPr algn="ctr"/>
            <a:r>
              <a:rPr lang="en-US" sz="3600" dirty="0">
                <a:solidFill>
                  <a:schemeClr val="accent5">
                    <a:lumMod val="75000"/>
                  </a:schemeClr>
                </a:solidFill>
              </a:rPr>
              <a:t>HR Helping Hand: The Employee Attrition AND PERFORMANCE ANALYSIS</a:t>
            </a:r>
            <a:r>
              <a:rPr lang="en-US" sz="3600" dirty="0">
                <a:solidFill>
                  <a:schemeClr val="accent5">
                    <a:lumMod val="20000"/>
                    <a:lumOff val="80000"/>
                  </a:schemeClr>
                </a:solidFill>
              </a:rPr>
              <a:t/>
            </a:r>
            <a:br>
              <a:rPr lang="en-US" sz="3600" dirty="0">
                <a:solidFill>
                  <a:schemeClr val="accent5">
                    <a:lumMod val="20000"/>
                    <a:lumOff val="80000"/>
                  </a:schemeClr>
                </a:solidFill>
              </a:rPr>
            </a:br>
            <a:endParaRPr sz="3600" dirty="0"/>
          </a:p>
        </p:txBody>
      </p:sp>
      <p:pic>
        <p:nvPicPr>
          <p:cNvPr id="46" name="Google Shape;46;p11"/>
          <p:cNvPicPr preferRelativeResize="0"/>
          <p:nvPr/>
        </p:nvPicPr>
        <p:blipFill>
          <a:blip r:embed="rId3"/>
          <a:stretch>
            <a:fillRect/>
          </a:stretch>
        </p:blipFill>
        <p:spPr>
          <a:xfrm>
            <a:off x="5611448" y="847620"/>
            <a:ext cx="3162577" cy="4034313"/>
          </a:xfrm>
          <a:prstGeom prst="rect">
            <a:avLst/>
          </a:prstGeom>
          <a:noFill/>
          <a:ln>
            <a:noFill/>
          </a:ln>
        </p:spPr>
      </p:pic>
      <p:pic>
        <p:nvPicPr>
          <p:cNvPr id="47" name="Google Shape;47;p11"/>
          <p:cNvPicPr preferRelativeResize="0"/>
          <p:nvPr/>
        </p:nvPicPr>
        <p:blipFill>
          <a:blip r:embed="rId4"/>
          <a:stretch>
            <a:fillRect/>
          </a:stretch>
        </p:blipFill>
        <p:spPr>
          <a:xfrm>
            <a:off x="5233075" y="119232"/>
            <a:ext cx="767393" cy="767396"/>
          </a:xfrm>
          <a:prstGeom prst="rect">
            <a:avLst/>
          </a:prstGeom>
          <a:noFill/>
          <a:ln>
            <a:no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
            <a:ext cx="1204332" cy="1204332"/>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8000">
              <a:schemeClr val="dk2"/>
            </a:gs>
            <a:gs pos="100000">
              <a:schemeClr val="dk2"/>
            </a:gs>
          </a:gsLst>
          <a:path path="circle">
            <a:fillToRect l="100000" t="100000"/>
          </a:path>
          <a:tileRect r="-100000" b="-100000"/>
        </a:gradFill>
        <a:effectLst/>
      </p:bgPr>
    </p:bg>
    <p:spTree>
      <p:nvGrpSpPr>
        <p:cNvPr id="1" name="Shape 382"/>
        <p:cNvGrpSpPr/>
        <p:nvPr/>
      </p:nvGrpSpPr>
      <p:grpSpPr>
        <a:xfrm>
          <a:off x="0" y="0"/>
          <a:ext cx="0" cy="0"/>
          <a:chOff x="0" y="0"/>
          <a:chExt cx="0" cy="0"/>
        </a:xfrm>
      </p:grpSpPr>
      <p:graphicFrame>
        <p:nvGraphicFramePr>
          <p:cNvPr id="3" name="Table 2"/>
          <p:cNvGraphicFramePr>
            <a:graphicFrameLocks noGrp="1"/>
          </p:cNvGraphicFramePr>
          <p:nvPr/>
        </p:nvGraphicFramePr>
        <p:xfrm>
          <a:off x="624467" y="111520"/>
          <a:ext cx="6590371" cy="4723680"/>
        </p:xfrm>
        <a:graphic>
          <a:graphicData uri="http://schemas.openxmlformats.org/drawingml/2006/table">
            <a:tbl>
              <a:tblPr>
                <a:tableStyleId>{5C7B9036-0881-475A-ADF6-831E9562A627}</a:tableStyleId>
              </a:tblPr>
              <a:tblGrid>
                <a:gridCol w="1639231">
                  <a:extLst>
                    <a:ext uri="{9D8B030D-6E8A-4147-A177-3AD203B41FA5}">
                      <a16:colId xmlns:a16="http://schemas.microsoft.com/office/drawing/2014/main" val="20000"/>
                    </a:ext>
                  </a:extLst>
                </a:gridCol>
                <a:gridCol w="4001681">
                  <a:extLst>
                    <a:ext uri="{9D8B030D-6E8A-4147-A177-3AD203B41FA5}">
                      <a16:colId xmlns:a16="http://schemas.microsoft.com/office/drawing/2014/main" val="20001"/>
                    </a:ext>
                  </a:extLst>
                </a:gridCol>
                <a:gridCol w="949459">
                  <a:extLst>
                    <a:ext uri="{9D8B030D-6E8A-4147-A177-3AD203B41FA5}">
                      <a16:colId xmlns:a16="http://schemas.microsoft.com/office/drawing/2014/main" val="20002"/>
                    </a:ext>
                  </a:extLst>
                </a:gridCol>
              </a:tblGrid>
              <a:tr h="183530">
                <a:tc>
                  <a:txBody>
                    <a:bodyPr/>
                    <a:lstStyle/>
                    <a:p>
                      <a:pPr algn="l" fontAlgn="b"/>
                      <a:r>
                        <a:rPr lang="en-US" sz="1200" u="none" strike="noStrike" dirty="0">
                          <a:effectLst/>
                        </a:rPr>
                        <a:t>Gender</a:t>
                      </a:r>
                      <a:endParaRPr lang="en-US" sz="1200" b="0" i="0" u="none" strike="noStrike" dirty="0">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a:effectLst/>
                        </a:rPr>
                        <a:t>Gender of employee</a:t>
                      </a:r>
                      <a:endParaRPr lang="en-US" sz="1200" b="0" i="0" u="none" strike="noStrike">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00"/>
                  </a:ext>
                </a:extLst>
              </a:tr>
              <a:tr h="183530">
                <a:tc rowSpan="4">
                  <a:txBody>
                    <a:bodyPr/>
                    <a:lstStyle/>
                    <a:p>
                      <a:pPr algn="l" fontAlgn="ctr"/>
                      <a:r>
                        <a:rPr lang="en-US" sz="1200" u="none" strike="noStrike" dirty="0">
                          <a:effectLst/>
                        </a:rPr>
                        <a:t>Job Involvement</a:t>
                      </a:r>
                      <a:endParaRPr lang="en-US" sz="1200" b="0" i="0" u="none" strike="noStrike" dirty="0">
                        <a:solidFill>
                          <a:srgbClr val="000000"/>
                        </a:solidFill>
                        <a:effectLst/>
                        <a:latin typeface="Calibri" panose="020F0502020204030204" pitchFamily="34" charset="0"/>
                      </a:endParaRPr>
                    </a:p>
                  </a:txBody>
                  <a:tcPr marL="6320" marR="6320" marT="6320" marB="0" anchor="ctr"/>
                </a:tc>
                <a:tc rowSpan="4">
                  <a:txBody>
                    <a:bodyPr/>
                    <a:lstStyle/>
                    <a:p>
                      <a:pPr algn="l" fontAlgn="ctr"/>
                      <a:r>
                        <a:rPr lang="en-US" sz="1200" u="none" strike="noStrike" dirty="0">
                          <a:effectLst/>
                        </a:rPr>
                        <a:t>Job Involvement Level</a:t>
                      </a:r>
                      <a:endParaRPr lang="en-US" sz="1200" b="0" i="0" u="none" strike="noStrike" dirty="0">
                        <a:solidFill>
                          <a:srgbClr val="000000"/>
                        </a:solidFill>
                        <a:effectLst/>
                        <a:latin typeface="Calibri" panose="020F0502020204030204" pitchFamily="34" charset="0"/>
                      </a:endParaRPr>
                    </a:p>
                  </a:txBody>
                  <a:tcPr marL="6320" marR="6320" marT="6320" marB="0" anchor="ctr"/>
                </a:tc>
                <a:tc>
                  <a:txBody>
                    <a:bodyPr/>
                    <a:lstStyle/>
                    <a:p>
                      <a:pPr algn="l" fontAlgn="b"/>
                      <a:r>
                        <a:rPr lang="en-US" sz="1200" u="none" strike="noStrike">
                          <a:effectLst/>
                        </a:rPr>
                        <a:t>1 'Low'</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01"/>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2 'Medium'</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02"/>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3 'High'</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03"/>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4 'Very High'</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04"/>
                  </a:ext>
                </a:extLst>
              </a:tr>
              <a:tr h="183530">
                <a:tc>
                  <a:txBody>
                    <a:bodyPr/>
                    <a:lstStyle/>
                    <a:p>
                      <a:pPr algn="l" fontAlgn="b"/>
                      <a:r>
                        <a:rPr lang="en-US" sz="1200" u="none" strike="noStrike">
                          <a:effectLst/>
                        </a:rPr>
                        <a:t>JobLevel</a:t>
                      </a:r>
                      <a:endParaRPr lang="en-US" sz="1200" b="0" i="0" u="none" strike="noStrike">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a:effectLst/>
                        </a:rPr>
                        <a:t>Job level at company on a scale of 1 to 5</a:t>
                      </a:r>
                      <a:endParaRPr lang="en-US" sz="1200" b="0" i="0" u="none" strike="noStrike">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05"/>
                  </a:ext>
                </a:extLst>
              </a:tr>
              <a:tr h="183530">
                <a:tc>
                  <a:txBody>
                    <a:bodyPr/>
                    <a:lstStyle/>
                    <a:p>
                      <a:pPr algn="l" fontAlgn="b"/>
                      <a:r>
                        <a:rPr lang="en-US" sz="1200" u="none" strike="noStrike">
                          <a:effectLst/>
                        </a:rPr>
                        <a:t>JobRole</a:t>
                      </a:r>
                      <a:endParaRPr lang="en-US" sz="1200" b="0" i="0" u="none" strike="noStrike">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dirty="0">
                          <a:effectLst/>
                        </a:rPr>
                        <a:t>Name of job role in company</a:t>
                      </a:r>
                      <a:endParaRPr lang="en-US" sz="1200" b="0" i="0" u="none" strike="noStrike" dirty="0">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06"/>
                  </a:ext>
                </a:extLst>
              </a:tr>
              <a:tr h="183530">
                <a:tc rowSpan="4">
                  <a:txBody>
                    <a:bodyPr/>
                    <a:lstStyle/>
                    <a:p>
                      <a:pPr algn="l" fontAlgn="ctr"/>
                      <a:r>
                        <a:rPr lang="en-US" sz="1200" u="none" strike="noStrike">
                          <a:effectLst/>
                        </a:rPr>
                        <a:t>JobSatisfaction</a:t>
                      </a:r>
                      <a:endParaRPr lang="en-US" sz="1200" b="0" i="0" u="none" strike="noStrike">
                        <a:solidFill>
                          <a:srgbClr val="000000"/>
                        </a:solidFill>
                        <a:effectLst/>
                        <a:latin typeface="Calibri" panose="020F0502020204030204" pitchFamily="34" charset="0"/>
                      </a:endParaRPr>
                    </a:p>
                  </a:txBody>
                  <a:tcPr marL="6320" marR="6320" marT="6320" marB="0" anchor="ctr"/>
                </a:tc>
                <a:tc rowSpan="4">
                  <a:txBody>
                    <a:bodyPr/>
                    <a:lstStyle/>
                    <a:p>
                      <a:pPr algn="l" fontAlgn="ctr"/>
                      <a:r>
                        <a:rPr lang="en-US" sz="1200" u="none" strike="noStrike" dirty="0">
                          <a:effectLst/>
                        </a:rPr>
                        <a:t>Job Satisfaction Level</a:t>
                      </a:r>
                      <a:endParaRPr lang="en-US" sz="1200" b="0" i="0" u="none" strike="noStrike" dirty="0">
                        <a:solidFill>
                          <a:srgbClr val="000000"/>
                        </a:solidFill>
                        <a:effectLst/>
                        <a:latin typeface="Calibri" panose="020F0502020204030204" pitchFamily="34" charset="0"/>
                      </a:endParaRPr>
                    </a:p>
                  </a:txBody>
                  <a:tcPr marL="6320" marR="6320" marT="6320" marB="0" anchor="ctr"/>
                </a:tc>
                <a:tc>
                  <a:txBody>
                    <a:bodyPr/>
                    <a:lstStyle/>
                    <a:p>
                      <a:pPr algn="l" fontAlgn="b"/>
                      <a:r>
                        <a:rPr lang="en-US" sz="1200" u="none" strike="noStrike">
                          <a:effectLst/>
                        </a:rPr>
                        <a:t>1 'Low'</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07"/>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2 'Medium'</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08"/>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3 'High'</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09"/>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4 'Very High'</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10"/>
                  </a:ext>
                </a:extLst>
              </a:tr>
              <a:tr h="183530">
                <a:tc>
                  <a:txBody>
                    <a:bodyPr/>
                    <a:lstStyle/>
                    <a:p>
                      <a:pPr algn="l" fontAlgn="b"/>
                      <a:r>
                        <a:rPr lang="en-US" sz="1200" u="none" strike="noStrike">
                          <a:effectLst/>
                        </a:rPr>
                        <a:t>MaritalStatus</a:t>
                      </a:r>
                      <a:endParaRPr lang="en-US" sz="1200" b="0" i="0" u="none" strike="noStrike">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dirty="0">
                          <a:effectLst/>
                        </a:rPr>
                        <a:t>Marital status of the employee</a:t>
                      </a:r>
                      <a:endParaRPr lang="en-US" sz="1200" b="0" i="0" u="none" strike="noStrike" dirty="0">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11"/>
                  </a:ext>
                </a:extLst>
              </a:tr>
              <a:tr h="183530">
                <a:tc>
                  <a:txBody>
                    <a:bodyPr/>
                    <a:lstStyle/>
                    <a:p>
                      <a:pPr algn="l" fontAlgn="b"/>
                      <a:r>
                        <a:rPr lang="en-US" sz="1200" u="none" strike="noStrike">
                          <a:effectLst/>
                        </a:rPr>
                        <a:t>MonthlyIncome</a:t>
                      </a:r>
                      <a:endParaRPr lang="en-US" sz="1200" b="0" i="0" u="none" strike="noStrike">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dirty="0">
                          <a:effectLst/>
                        </a:rPr>
                        <a:t>Monthly income in rupees per month</a:t>
                      </a:r>
                      <a:endParaRPr lang="en-US" sz="1200" b="0" i="0" u="none" strike="noStrike" dirty="0">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12"/>
                  </a:ext>
                </a:extLst>
              </a:tr>
              <a:tr h="183530">
                <a:tc>
                  <a:txBody>
                    <a:bodyPr/>
                    <a:lstStyle/>
                    <a:p>
                      <a:pPr algn="l" fontAlgn="b"/>
                      <a:r>
                        <a:rPr lang="en-US" sz="1200" u="none" strike="noStrike">
                          <a:effectLst/>
                        </a:rPr>
                        <a:t>NumCompaniesWorked</a:t>
                      </a:r>
                      <a:endParaRPr lang="en-US" sz="1200" b="0" i="0" u="none" strike="noStrike">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dirty="0">
                          <a:effectLst/>
                        </a:rPr>
                        <a:t>Total number of companies the employee has worked for</a:t>
                      </a:r>
                      <a:endParaRPr lang="en-US" sz="1200" b="0" i="0" u="none" strike="noStrike" dirty="0">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13"/>
                  </a:ext>
                </a:extLst>
              </a:tr>
              <a:tr h="183530">
                <a:tc>
                  <a:txBody>
                    <a:bodyPr/>
                    <a:lstStyle/>
                    <a:p>
                      <a:pPr algn="l" fontAlgn="b"/>
                      <a:r>
                        <a:rPr lang="en-US" sz="1200" u="none" strike="noStrike">
                          <a:effectLst/>
                        </a:rPr>
                        <a:t>Over18</a:t>
                      </a:r>
                      <a:endParaRPr lang="en-US" sz="1200" b="0" i="0" u="none" strike="noStrike">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dirty="0">
                          <a:effectLst/>
                        </a:rPr>
                        <a:t>Whether the employee is above 18 years of age or not</a:t>
                      </a:r>
                      <a:endParaRPr lang="en-US" sz="1200" b="0" i="0" u="none" strike="noStrike" dirty="0">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14"/>
                  </a:ext>
                </a:extLst>
              </a:tr>
              <a:tr h="183530">
                <a:tc>
                  <a:txBody>
                    <a:bodyPr/>
                    <a:lstStyle/>
                    <a:p>
                      <a:pPr algn="l" fontAlgn="b"/>
                      <a:r>
                        <a:rPr lang="en-US" sz="1200" u="none" strike="noStrike">
                          <a:effectLst/>
                        </a:rPr>
                        <a:t>PercentSalaryHike</a:t>
                      </a:r>
                      <a:endParaRPr lang="en-US" sz="1200" b="0" i="0" u="none" strike="noStrike">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dirty="0">
                          <a:effectLst/>
                        </a:rPr>
                        <a:t>Percent salary hike for last year</a:t>
                      </a:r>
                      <a:endParaRPr lang="en-US" sz="1200" b="0" i="0" u="none" strike="noStrike" dirty="0">
                        <a:solidFill>
                          <a:srgbClr val="000000"/>
                        </a:solidFill>
                        <a:effectLst/>
                        <a:latin typeface="Calibri" panose="020F0502020204030204" pitchFamily="34" charset="0"/>
                      </a:endParaRPr>
                    </a:p>
                  </a:txBody>
                  <a:tcPr marL="6320" marR="6320" marT="6320"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15"/>
                  </a:ext>
                </a:extLst>
              </a:tr>
              <a:tr h="183530">
                <a:tc rowSpan="4">
                  <a:txBody>
                    <a:bodyPr/>
                    <a:lstStyle/>
                    <a:p>
                      <a:pPr algn="l" fontAlgn="ctr"/>
                      <a:r>
                        <a:rPr lang="en-US" sz="1200" u="none" strike="noStrike">
                          <a:effectLst/>
                        </a:rPr>
                        <a:t>PerformanceRating</a:t>
                      </a:r>
                      <a:endParaRPr lang="en-US" sz="1200" b="0" i="0" u="none" strike="noStrike">
                        <a:solidFill>
                          <a:srgbClr val="000000"/>
                        </a:solidFill>
                        <a:effectLst/>
                        <a:latin typeface="Calibri" panose="020F0502020204030204" pitchFamily="34" charset="0"/>
                      </a:endParaRPr>
                    </a:p>
                  </a:txBody>
                  <a:tcPr marL="6320" marR="6320" marT="6320" marB="0" anchor="ctr"/>
                </a:tc>
                <a:tc rowSpan="4">
                  <a:txBody>
                    <a:bodyPr/>
                    <a:lstStyle/>
                    <a:p>
                      <a:pPr algn="l" fontAlgn="ctr"/>
                      <a:r>
                        <a:rPr lang="en-US" sz="1200" u="none" strike="noStrike" dirty="0">
                          <a:effectLst/>
                        </a:rPr>
                        <a:t>Performance rating for last year</a:t>
                      </a:r>
                      <a:endParaRPr lang="en-US" sz="1200" b="0" i="0" u="none" strike="noStrike" dirty="0">
                        <a:solidFill>
                          <a:srgbClr val="000000"/>
                        </a:solidFill>
                        <a:effectLst/>
                        <a:latin typeface="Calibri" panose="020F0502020204030204" pitchFamily="34" charset="0"/>
                      </a:endParaRPr>
                    </a:p>
                  </a:txBody>
                  <a:tcPr marL="6320" marR="6320" marT="6320" marB="0" anchor="ctr"/>
                </a:tc>
                <a:tc>
                  <a:txBody>
                    <a:bodyPr/>
                    <a:lstStyle/>
                    <a:p>
                      <a:pPr algn="l" fontAlgn="b"/>
                      <a:r>
                        <a:rPr lang="en-US" sz="1200" u="none" strike="noStrike">
                          <a:effectLst/>
                        </a:rPr>
                        <a:t>1 'Low'</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16"/>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2 'Good'</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17"/>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3 'Excellent'</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18"/>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4 'Outstanding'</a:t>
                      </a:r>
                      <a:endParaRPr lang="en-US" sz="1200" b="0" i="0" u="none" strike="noStrike">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19"/>
                  </a:ext>
                </a:extLst>
              </a:tr>
              <a:tr h="183530">
                <a:tc rowSpan="4">
                  <a:txBody>
                    <a:bodyPr/>
                    <a:lstStyle/>
                    <a:p>
                      <a:pPr algn="l" fontAlgn="ctr"/>
                      <a:r>
                        <a:rPr lang="en-US" sz="1200" u="none" strike="noStrike">
                          <a:effectLst/>
                        </a:rPr>
                        <a:t>RelationshipSatisfaction</a:t>
                      </a:r>
                      <a:endParaRPr lang="en-US" sz="1200" b="0" i="0" u="none" strike="noStrike">
                        <a:solidFill>
                          <a:srgbClr val="000000"/>
                        </a:solidFill>
                        <a:effectLst/>
                        <a:latin typeface="Calibri" panose="020F0502020204030204" pitchFamily="34" charset="0"/>
                      </a:endParaRPr>
                    </a:p>
                  </a:txBody>
                  <a:tcPr marL="6320" marR="6320" marT="6320" marB="0" anchor="ctr"/>
                </a:tc>
                <a:tc rowSpan="4">
                  <a:txBody>
                    <a:bodyPr/>
                    <a:lstStyle/>
                    <a:p>
                      <a:pPr algn="l" fontAlgn="ctr"/>
                      <a:r>
                        <a:rPr lang="en-US" sz="1200" u="none" strike="noStrike" dirty="0">
                          <a:effectLst/>
                        </a:rPr>
                        <a:t>Relationship satisfaction level</a:t>
                      </a:r>
                      <a:endParaRPr lang="en-US" sz="1200" b="0" i="0" u="none" strike="noStrike" dirty="0">
                        <a:solidFill>
                          <a:srgbClr val="000000"/>
                        </a:solidFill>
                        <a:effectLst/>
                        <a:latin typeface="Calibri" panose="020F0502020204030204" pitchFamily="34" charset="0"/>
                      </a:endParaRPr>
                    </a:p>
                  </a:txBody>
                  <a:tcPr marL="6320" marR="6320" marT="6320" marB="0" anchor="ctr"/>
                </a:tc>
                <a:tc>
                  <a:txBody>
                    <a:bodyPr/>
                    <a:lstStyle/>
                    <a:p>
                      <a:pPr algn="l" fontAlgn="b"/>
                      <a:r>
                        <a:rPr lang="en-US" sz="1200" u="none" strike="noStrike" dirty="0">
                          <a:effectLst/>
                        </a:rPr>
                        <a:t>1 'Low'</a:t>
                      </a:r>
                      <a:endParaRPr lang="en-US" sz="1200" b="0" i="0" u="none" strike="noStrike" dirty="0">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20"/>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dirty="0">
                          <a:effectLst/>
                        </a:rPr>
                        <a:t>2 'Medium'</a:t>
                      </a:r>
                      <a:endParaRPr lang="en-US" sz="1200" b="0" i="0" u="none" strike="noStrike" dirty="0">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21"/>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dirty="0">
                          <a:effectLst/>
                        </a:rPr>
                        <a:t>3 'High'</a:t>
                      </a:r>
                      <a:endParaRPr lang="en-US" sz="1200" b="0" i="0" u="none" strike="noStrike" dirty="0">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22"/>
                  </a:ext>
                </a:extLst>
              </a:tr>
              <a:tr h="183530">
                <a:tc vMerge="1">
                  <a:txBody>
                    <a:bodyPr/>
                    <a:lstStyle/>
                    <a:p>
                      <a:endParaRPr lang="en-US"/>
                    </a:p>
                  </a:txBody>
                  <a:tcPr/>
                </a:tc>
                <a:tc vMerge="1">
                  <a:txBody>
                    <a:bodyPr/>
                    <a:lstStyle/>
                    <a:p>
                      <a:endParaRPr lang="en-US"/>
                    </a:p>
                  </a:txBody>
                  <a:tcPr/>
                </a:tc>
                <a:tc>
                  <a:txBody>
                    <a:bodyPr/>
                    <a:lstStyle/>
                    <a:p>
                      <a:pPr algn="l" fontAlgn="b"/>
                      <a:r>
                        <a:rPr lang="en-US" sz="1200" u="none" strike="noStrike" dirty="0">
                          <a:effectLst/>
                        </a:rPr>
                        <a:t>4 'Very High'</a:t>
                      </a:r>
                      <a:endParaRPr lang="en-US" sz="1200" b="0" i="0" u="none" strike="noStrike" dirty="0">
                        <a:solidFill>
                          <a:srgbClr val="000000"/>
                        </a:solidFill>
                        <a:effectLst/>
                        <a:latin typeface="Calibri" panose="020F0502020204030204" pitchFamily="34" charset="0"/>
                      </a:endParaRPr>
                    </a:p>
                  </a:txBody>
                  <a:tcPr marL="6320" marR="6320" marT="6320" marB="0" anchor="b"/>
                </a:tc>
                <a:extLst>
                  <a:ext uri="{0D108BD9-81ED-4DB2-BD59-A6C34878D82A}">
                    <a16:rowId xmlns:a16="http://schemas.microsoft.com/office/drawing/2014/main" val="10023"/>
                  </a:ext>
                </a:extLst>
              </a:tr>
            </a:tbl>
          </a:graphicData>
        </a:graphic>
      </p:graphicFrame>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8000">
              <a:schemeClr val="dk2"/>
            </a:gs>
            <a:gs pos="100000">
              <a:schemeClr val="dk2"/>
            </a:gs>
          </a:gsLst>
          <a:path path="circle">
            <a:fillToRect l="100000" t="100000"/>
          </a:path>
          <a:tileRect r="-100000" b="-100000"/>
        </a:gradFill>
        <a:effectLst/>
      </p:bgPr>
    </p:bg>
    <p:spTree>
      <p:nvGrpSpPr>
        <p:cNvPr id="1" name="Shape 531"/>
        <p:cNvGrpSpPr/>
        <p:nvPr/>
      </p:nvGrpSpPr>
      <p:grpSpPr>
        <a:xfrm>
          <a:off x="0" y="0"/>
          <a:ext cx="0" cy="0"/>
          <a:chOff x="0" y="0"/>
          <a:chExt cx="0" cy="0"/>
        </a:xfrm>
      </p:grpSpPr>
      <p:graphicFrame>
        <p:nvGraphicFramePr>
          <p:cNvPr id="3" name="Table 2"/>
          <p:cNvGraphicFramePr>
            <a:graphicFrameLocks noGrp="1"/>
          </p:cNvGraphicFramePr>
          <p:nvPr/>
        </p:nvGraphicFramePr>
        <p:xfrm>
          <a:off x="635618" y="278781"/>
          <a:ext cx="6556918" cy="3980985"/>
        </p:xfrm>
        <a:graphic>
          <a:graphicData uri="http://schemas.openxmlformats.org/drawingml/2006/table">
            <a:tbl>
              <a:tblPr>
                <a:tableStyleId>{5C7B9036-0881-475A-ADF6-831E9562A627}</a:tableStyleId>
              </a:tblPr>
              <a:tblGrid>
                <a:gridCol w="1616928">
                  <a:extLst>
                    <a:ext uri="{9D8B030D-6E8A-4147-A177-3AD203B41FA5}">
                      <a16:colId xmlns:a16="http://schemas.microsoft.com/office/drawing/2014/main" val="20000"/>
                    </a:ext>
                  </a:extLst>
                </a:gridCol>
                <a:gridCol w="4001869">
                  <a:extLst>
                    <a:ext uri="{9D8B030D-6E8A-4147-A177-3AD203B41FA5}">
                      <a16:colId xmlns:a16="http://schemas.microsoft.com/office/drawing/2014/main" val="20001"/>
                    </a:ext>
                  </a:extLst>
                </a:gridCol>
                <a:gridCol w="938121">
                  <a:extLst>
                    <a:ext uri="{9D8B030D-6E8A-4147-A177-3AD203B41FA5}">
                      <a16:colId xmlns:a16="http://schemas.microsoft.com/office/drawing/2014/main" val="20002"/>
                    </a:ext>
                  </a:extLst>
                </a:gridCol>
              </a:tblGrid>
              <a:tr h="355806">
                <a:tc>
                  <a:txBody>
                    <a:bodyPr/>
                    <a:lstStyle/>
                    <a:p>
                      <a:pPr algn="l" fontAlgn="b"/>
                      <a:r>
                        <a:rPr lang="en-US" sz="1200" u="none" strike="noStrike" dirty="0">
                          <a:effectLst/>
                        </a:rPr>
                        <a:t>Standard Hours</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Standard hours of work for the employee</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0"/>
                  </a:ext>
                </a:extLst>
              </a:tr>
              <a:tr h="340536">
                <a:tc>
                  <a:txBody>
                    <a:bodyPr/>
                    <a:lstStyle/>
                    <a:p>
                      <a:pPr algn="l" fontAlgn="b"/>
                      <a:r>
                        <a:rPr lang="en-US" sz="1200" u="none" strike="noStrike" dirty="0">
                          <a:effectLst/>
                        </a:rPr>
                        <a:t>Stock Option Level</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Stock option level of the employee</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1"/>
                  </a:ext>
                </a:extLst>
              </a:tr>
              <a:tr h="340536">
                <a:tc>
                  <a:txBody>
                    <a:bodyPr/>
                    <a:lstStyle/>
                    <a:p>
                      <a:pPr algn="l" fontAlgn="b"/>
                      <a:r>
                        <a:rPr lang="en-US" sz="1200" u="none" strike="noStrike" dirty="0">
                          <a:effectLst/>
                        </a:rPr>
                        <a:t>Total Working Years</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Total number of years the employee has worked so far</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2"/>
                  </a:ext>
                </a:extLst>
              </a:tr>
              <a:tr h="400955">
                <a:tc>
                  <a:txBody>
                    <a:bodyPr/>
                    <a:lstStyle/>
                    <a:p>
                      <a:pPr algn="l" fontAlgn="b"/>
                      <a:r>
                        <a:rPr lang="en-US" sz="1200" u="none" strike="noStrike">
                          <a:effectLst/>
                        </a:rPr>
                        <a:t>TrainingTimesLastYear</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Number of times training was conducted for this employee last year</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3"/>
                  </a:ext>
                </a:extLst>
              </a:tr>
              <a:tr h="340536">
                <a:tc rowSpan="4">
                  <a:txBody>
                    <a:bodyPr/>
                    <a:lstStyle/>
                    <a:p>
                      <a:pPr algn="l" fontAlgn="ctr"/>
                      <a:r>
                        <a:rPr lang="en-US" sz="1200" u="none" strike="noStrike">
                          <a:effectLst/>
                        </a:rPr>
                        <a:t>WorkLifeBalance</a:t>
                      </a:r>
                      <a:endParaRPr lang="en-US" sz="1200" b="0" i="0" u="none" strike="noStrike">
                        <a:solidFill>
                          <a:srgbClr val="000000"/>
                        </a:solidFill>
                        <a:effectLst/>
                        <a:latin typeface="Calibri" panose="020F0502020204030204" pitchFamily="34" charset="0"/>
                      </a:endParaRPr>
                    </a:p>
                  </a:txBody>
                  <a:tcPr marL="6324" marR="6324" marT="6324" marB="0" anchor="ctr"/>
                </a:tc>
                <a:tc rowSpan="4">
                  <a:txBody>
                    <a:bodyPr/>
                    <a:lstStyle/>
                    <a:p>
                      <a:pPr algn="l" fontAlgn="ctr"/>
                      <a:r>
                        <a:rPr lang="en-US" sz="1200" u="none" strike="noStrike" dirty="0">
                          <a:effectLst/>
                        </a:rPr>
                        <a:t>Work life balance level</a:t>
                      </a:r>
                      <a:endParaRPr lang="en-US" sz="1200" b="0" i="0" u="none" strike="noStrike" dirty="0">
                        <a:solidFill>
                          <a:srgbClr val="000000"/>
                        </a:solidFill>
                        <a:effectLst/>
                        <a:latin typeface="Calibri" panose="020F0502020204030204" pitchFamily="34" charset="0"/>
                      </a:endParaRPr>
                    </a:p>
                  </a:txBody>
                  <a:tcPr marL="6324" marR="6324" marT="6324" marB="0" anchor="ctr"/>
                </a:tc>
                <a:tc>
                  <a:txBody>
                    <a:bodyPr/>
                    <a:lstStyle/>
                    <a:p>
                      <a:pPr algn="l" fontAlgn="b"/>
                      <a:r>
                        <a:rPr lang="en-US" sz="1200" u="none" strike="noStrike">
                          <a:effectLst/>
                        </a:rPr>
                        <a:t>1 'Bad'</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4"/>
                  </a:ext>
                </a:extLst>
              </a:tr>
              <a:tr h="340536">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2 'Good'</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5"/>
                  </a:ext>
                </a:extLst>
              </a:tr>
              <a:tr h="340536">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3 'Better'</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6"/>
                  </a:ext>
                </a:extLst>
              </a:tr>
              <a:tr h="340536">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4 'Best'</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7"/>
                  </a:ext>
                </a:extLst>
              </a:tr>
              <a:tr h="379098">
                <a:tc>
                  <a:txBody>
                    <a:bodyPr/>
                    <a:lstStyle/>
                    <a:p>
                      <a:pPr algn="l" fontAlgn="b"/>
                      <a:r>
                        <a:rPr lang="en-US" sz="1200" u="none" strike="noStrike">
                          <a:effectLst/>
                        </a:rPr>
                        <a:t>YearsAtCompany</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Total number of years spent at the company by the employee</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8"/>
                  </a:ext>
                </a:extLst>
              </a:tr>
              <a:tr h="400955">
                <a:tc>
                  <a:txBody>
                    <a:bodyPr/>
                    <a:lstStyle/>
                    <a:p>
                      <a:pPr algn="l" fontAlgn="b"/>
                      <a:r>
                        <a:rPr lang="en-US" sz="1200" u="none" strike="noStrike">
                          <a:effectLst/>
                        </a:rPr>
                        <a:t>YearsSinceLastPromotion</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Number of years since last promotion</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9"/>
                  </a:ext>
                </a:extLst>
              </a:tr>
              <a:tr h="400955">
                <a:tc>
                  <a:txBody>
                    <a:bodyPr/>
                    <a:lstStyle/>
                    <a:p>
                      <a:pPr algn="l" fontAlgn="b"/>
                      <a:r>
                        <a:rPr lang="en-US" sz="1200" u="none" strike="noStrike">
                          <a:effectLst/>
                        </a:rPr>
                        <a:t>YearsWithCurrManager</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Number of years under current manager</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10"/>
                  </a:ext>
                </a:extLst>
              </a:tr>
            </a:tbl>
          </a:graphicData>
        </a:graphic>
      </p:graphicFrame>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ectangle 1"/>
          <p:cNvSpPr/>
          <p:nvPr/>
        </p:nvSpPr>
        <p:spPr>
          <a:xfrm>
            <a:off x="1656022" y="1683834"/>
            <a:ext cx="4265276" cy="1754326"/>
          </a:xfrm>
          <a:prstGeom prst="rect">
            <a:avLst/>
          </a:prstGeom>
          <a:noFill/>
        </p:spPr>
        <p:txBody>
          <a:bodyPr wrap="squar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latin typeface="Americana BT" panose="02020604070506020904" pitchFamily="18" charset="0"/>
              </a:rPr>
              <a:t>Broad Idea of Model </a:t>
            </a:r>
          </a:p>
          <a:p>
            <a:pPr algn="ctr"/>
            <a:r>
              <a:rPr lang="en-US" sz="3600" dirty="0">
                <a:ln w="0"/>
                <a:solidFill>
                  <a:schemeClr val="accent1"/>
                </a:solidFill>
                <a:effectLst>
                  <a:outerShdw blurRad="38100" dist="25400" dir="5400000" algn="ctr" rotWithShape="0">
                    <a:srgbClr val="6E747A">
                      <a:alpha val="43000"/>
                    </a:srgbClr>
                  </a:outerShdw>
                </a:effectLst>
                <a:latin typeface="Americana BT" panose="02020604070506020904" pitchFamily="18" charset="0"/>
              </a:rPr>
              <a:t>Working</a:t>
            </a:r>
            <a:endParaRPr lang="en-US" sz="3600" b="0" cap="none" spc="0" dirty="0">
              <a:ln w="0"/>
              <a:solidFill>
                <a:schemeClr val="accent1"/>
              </a:solidFill>
              <a:effectLst>
                <a:outerShdw blurRad="38100" dist="25400" dir="5400000" algn="ctr" rotWithShape="0">
                  <a:srgbClr val="6E747A">
                    <a:alpha val="43000"/>
                  </a:srgbClr>
                </a:outerShdw>
              </a:effectLst>
              <a:latin typeface="Americana BT" panose="02020604070506020904" pitchFamily="18" charset="0"/>
            </a:endParaRPr>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12</a:t>
            </a:fld>
            <a:endParaRPr lang="en-GB"/>
          </a:p>
        </p:txBody>
      </p:sp>
      <p:pic>
        <p:nvPicPr>
          <p:cNvPr id="90" name="Google Shape;90;p15"/>
          <p:cNvPicPr preferRelativeResize="0"/>
          <p:nvPr/>
        </p:nvPicPr>
        <p:blipFill rotWithShape="1">
          <a:blip r:embed="rId3"/>
          <a:srcRect r="20898" b="32619"/>
          <a:stretch>
            <a:fillRect/>
          </a:stretch>
        </p:blipFill>
        <p:spPr>
          <a:xfrm>
            <a:off x="6094530" y="1367600"/>
            <a:ext cx="3317100" cy="3775900"/>
          </a:xfrm>
          <a:prstGeom prst="rect">
            <a:avLst/>
          </a:prstGeom>
          <a:noFill/>
          <a:ln>
            <a:noFill/>
          </a:ln>
        </p:spPr>
      </p:pic>
      <p:pic>
        <p:nvPicPr>
          <p:cNvPr id="5" name="Picture 2" descr="Image result for training and testing data"/>
          <p:cNvPicPr>
            <a:picLocks noChangeAspect="1" noChangeArrowheads="1"/>
          </p:cNvPicPr>
          <p:nvPr/>
        </p:nvPicPr>
        <p:blipFill rotWithShape="1">
          <a:blip r:embed="rId4">
            <a:extLst>
              <a:ext uri="{28A0092B-C50C-407E-A947-70E740481C1C}">
                <a14:useLocalDpi xmlns:a14="http://schemas.microsoft.com/office/drawing/2010/main" val="0"/>
              </a:ext>
            </a:extLst>
          </a:blip>
          <a:srcRect b="9736"/>
          <a:stretch>
            <a:fillRect/>
          </a:stretch>
        </p:blipFill>
        <p:spPr bwMode="auto">
          <a:xfrm>
            <a:off x="791734" y="775955"/>
            <a:ext cx="6211232" cy="35284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277294" y="224541"/>
            <a:ext cx="251051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solidFill>
                  <a:schemeClr val="accent5">
                    <a:lumMod val="75000"/>
                  </a:schemeClr>
                </a:solidFill>
              </a:rPr>
              <a:t>Proposed Model</a:t>
            </a:r>
            <a:endParaRPr sz="3600" dirty="0">
              <a:solidFill>
                <a:schemeClr val="accent5">
                  <a:lumMod val="75000"/>
                </a:schemeClr>
              </a:solidFill>
            </a:endParaRPr>
          </a:p>
        </p:txBody>
      </p:sp>
      <p:sp>
        <p:nvSpPr>
          <p:cNvPr id="167" name="Google Shape;167;p22"/>
          <p:cNvSpPr/>
          <p:nvPr/>
        </p:nvSpPr>
        <p:spPr>
          <a:xfrm>
            <a:off x="2598235" y="579863"/>
            <a:ext cx="1784194" cy="624469"/>
          </a:xfrm>
          <a:prstGeom prst="roundRect">
            <a:avLst>
              <a:gd name="adj" fmla="val 50000"/>
            </a:avLst>
          </a:prstGeom>
          <a:solidFill>
            <a:schemeClr val="accent5"/>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200" dirty="0">
                <a:latin typeface="IBM Plex Sans Condensed" panose="020B0506050203000203"/>
                <a:ea typeface="IBM Plex Sans Condensed" panose="020B0506050203000203"/>
                <a:cs typeface="IBM Plex Sans Condensed" panose="020B0506050203000203"/>
                <a:sym typeface="IBM Plex Sans Condensed" panose="020B0506050203000203"/>
              </a:rPr>
              <a:t>Data Cleaning</a:t>
            </a:r>
          </a:p>
          <a:p>
            <a:pPr marL="0" marR="0" lvl="0" indent="0" algn="ctr" rtl="0">
              <a:lnSpc>
                <a:spcPct val="100000"/>
              </a:lnSpc>
              <a:spcBef>
                <a:spcPts val="0"/>
              </a:spcBef>
              <a:spcAft>
                <a:spcPts val="0"/>
              </a:spcAft>
              <a:buNone/>
            </a:pPr>
            <a:r>
              <a:rPr lang="en-GB" sz="1200" dirty="0">
                <a:latin typeface="IBM Plex Sans Condensed" panose="020B0506050203000203"/>
                <a:ea typeface="IBM Plex Sans Condensed" panose="020B0506050203000203"/>
                <a:cs typeface="IBM Plex Sans Condensed" panose="020B0506050203000203"/>
                <a:sym typeface="IBM Plex Sans Condensed" panose="020B0506050203000203"/>
              </a:rPr>
              <a:t> and </a:t>
            </a:r>
          </a:p>
          <a:p>
            <a:pPr marL="0" marR="0" lvl="0" indent="0" algn="ctr" rtl="0">
              <a:lnSpc>
                <a:spcPct val="100000"/>
              </a:lnSpc>
              <a:spcBef>
                <a:spcPts val="0"/>
              </a:spcBef>
              <a:spcAft>
                <a:spcPts val="0"/>
              </a:spcAft>
              <a:buNone/>
            </a:pPr>
            <a:r>
              <a:rPr lang="en-GB" sz="1200" dirty="0">
                <a:latin typeface="IBM Plex Sans Condensed" panose="020B0506050203000203"/>
                <a:ea typeface="IBM Plex Sans Condensed" panose="020B0506050203000203"/>
                <a:cs typeface="IBM Plex Sans Condensed" panose="020B0506050203000203"/>
                <a:sym typeface="IBM Plex Sans Condensed" panose="020B0506050203000203"/>
              </a:rPr>
              <a:t>Data Custering</a:t>
            </a:r>
            <a:endParaRPr sz="1200" dirty="0">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169" name="Google Shape;169;p22"/>
          <p:cNvSpPr/>
          <p:nvPr/>
        </p:nvSpPr>
        <p:spPr>
          <a:xfrm>
            <a:off x="1103971" y="1604257"/>
            <a:ext cx="1906858" cy="585600"/>
          </a:xfrm>
          <a:prstGeom prst="roundRect">
            <a:avLst>
              <a:gd name="adj" fmla="val 50000"/>
            </a:avLst>
          </a:prstGeom>
          <a:solidFill>
            <a:schemeClr val="accent4"/>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200" dirty="0">
                <a:latin typeface="IBM Plex Sans Condensed" panose="020B0506050203000203"/>
                <a:ea typeface="IBM Plex Sans Condensed" panose="020B0506050203000203"/>
                <a:cs typeface="IBM Plex Sans Condensed" panose="020B0506050203000203"/>
                <a:sym typeface="IBM Plex Sans Condensed" panose="020B0506050203000203"/>
              </a:rPr>
              <a:t>Features used for Attrition</a:t>
            </a:r>
            <a:endParaRPr sz="1200" dirty="0">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170" name="Google Shape;170;p22"/>
          <p:cNvSpPr/>
          <p:nvPr/>
        </p:nvSpPr>
        <p:spPr>
          <a:xfrm>
            <a:off x="1672682" y="3720278"/>
            <a:ext cx="1382751" cy="585600"/>
          </a:xfrm>
          <a:prstGeom prst="roundRect">
            <a:avLst>
              <a:gd name="adj" fmla="val 50000"/>
            </a:avLst>
          </a:prstGeom>
          <a:solidFill>
            <a:schemeClr val="accent3"/>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200" dirty="0">
                <a:latin typeface="IBM Plex Sans Condensed" panose="020B0506050203000203"/>
                <a:ea typeface="IBM Plex Sans Condensed" panose="020B0506050203000203"/>
                <a:cs typeface="IBM Plex Sans Condensed" panose="020B0506050203000203"/>
                <a:sym typeface="IBM Plex Sans Condensed" panose="020B0506050203000203"/>
              </a:rPr>
              <a:t>P</a:t>
            </a:r>
            <a:r>
              <a:rPr lang="en-GB" sz="1200" dirty="0">
                <a:latin typeface="IBM Plex Sans Condensed" panose="020B0506050203000203"/>
                <a:ea typeface="IBM Plex Sans Condensed" panose="020B0506050203000203"/>
                <a:cs typeface="IBM Plex Sans Condensed" panose="020B0506050203000203"/>
                <a:sym typeface="IBM Plex Sans Condensed" panose="020B0506050203000203"/>
              </a:rPr>
              <a:t>redict attrition of employee</a:t>
            </a:r>
            <a:endParaRPr sz="1200" dirty="0">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173" name="Google Shape;173;p22"/>
          <p:cNvSpPr/>
          <p:nvPr/>
        </p:nvSpPr>
        <p:spPr>
          <a:xfrm>
            <a:off x="3914078" y="3709126"/>
            <a:ext cx="1494263" cy="585600"/>
          </a:xfrm>
          <a:prstGeom prst="roundRect">
            <a:avLst>
              <a:gd name="adj" fmla="val 50000"/>
            </a:avLst>
          </a:prstGeom>
          <a:solidFill>
            <a:schemeClr val="accent3"/>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200" dirty="0">
                <a:latin typeface="IBM Plex Sans Condensed" panose="020B0506050203000203"/>
                <a:ea typeface="IBM Plex Sans Condensed" panose="020B0506050203000203"/>
                <a:cs typeface="IBM Plex Sans Condensed" panose="020B0506050203000203"/>
                <a:sym typeface="IBM Plex Sans Condensed" panose="020B0506050203000203"/>
              </a:rPr>
              <a:t>Analyze the  performance of employee </a:t>
            </a:r>
            <a:endParaRPr sz="1200" dirty="0">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grpSp>
        <p:nvGrpSpPr>
          <p:cNvPr id="180" name="Google Shape;180;p22"/>
          <p:cNvGrpSpPr/>
          <p:nvPr/>
        </p:nvGrpSpPr>
        <p:grpSpPr>
          <a:xfrm>
            <a:off x="5864288" y="1238675"/>
            <a:ext cx="2840226" cy="3645025"/>
            <a:chOff x="5864288" y="1238675"/>
            <a:chExt cx="2840226" cy="3645025"/>
          </a:xfrm>
        </p:grpSpPr>
        <p:pic>
          <p:nvPicPr>
            <p:cNvPr id="181" name="Google Shape;181;p22"/>
            <p:cNvPicPr preferRelativeResize="0"/>
            <p:nvPr/>
          </p:nvPicPr>
          <p:blipFill>
            <a:blip r:embed="rId3"/>
            <a:stretch>
              <a:fillRect/>
            </a:stretch>
          </p:blipFill>
          <p:spPr>
            <a:xfrm>
              <a:off x="5864288" y="1238675"/>
              <a:ext cx="2840226" cy="3645025"/>
            </a:xfrm>
            <a:prstGeom prst="rect">
              <a:avLst/>
            </a:prstGeom>
            <a:noFill/>
            <a:ln>
              <a:noFill/>
            </a:ln>
          </p:spPr>
        </p:pic>
        <p:pic>
          <p:nvPicPr>
            <p:cNvPr id="182" name="Google Shape;182;p22"/>
            <p:cNvPicPr preferRelativeResize="0"/>
            <p:nvPr/>
          </p:nvPicPr>
          <p:blipFill>
            <a:blip r:embed="rId4"/>
            <a:stretch>
              <a:fillRect/>
            </a:stretch>
          </p:blipFill>
          <p:spPr>
            <a:xfrm>
              <a:off x="7087476" y="1833431"/>
              <a:ext cx="241950" cy="170793"/>
            </a:xfrm>
            <a:prstGeom prst="rect">
              <a:avLst/>
            </a:prstGeom>
            <a:noFill/>
            <a:ln>
              <a:noFill/>
            </a:ln>
          </p:spPr>
        </p:pic>
      </p:grpSp>
      <p:cxnSp>
        <p:nvCxnSpPr>
          <p:cNvPr id="55" name="Straight Connector 54"/>
          <p:cNvCxnSpPr/>
          <p:nvPr/>
        </p:nvCxnSpPr>
        <p:spPr>
          <a:xfrm>
            <a:off x="2057402" y="2234462"/>
            <a:ext cx="5574" cy="631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074127" y="2841445"/>
            <a:ext cx="446050" cy="13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863793" y="2197292"/>
            <a:ext cx="5574" cy="631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434469" y="2815426"/>
            <a:ext cx="446050" cy="13266"/>
          </a:xfrm>
          <a:prstGeom prst="line">
            <a:avLst/>
          </a:prstGeom>
        </p:spPr>
        <p:style>
          <a:lnRef idx="1">
            <a:schemeClr val="accent1"/>
          </a:lnRef>
          <a:fillRef idx="0">
            <a:schemeClr val="accent1"/>
          </a:fillRef>
          <a:effectRef idx="0">
            <a:schemeClr val="accent1"/>
          </a:effectRef>
          <a:fontRef idx="minor">
            <a:schemeClr val="tx1"/>
          </a:fontRef>
        </p:style>
      </p:cxnSp>
      <p:sp>
        <p:nvSpPr>
          <p:cNvPr id="171" name="Google Shape;171;p22"/>
          <p:cNvSpPr/>
          <p:nvPr/>
        </p:nvSpPr>
        <p:spPr>
          <a:xfrm>
            <a:off x="2285999" y="2292921"/>
            <a:ext cx="2464419" cy="1119352"/>
          </a:xfrm>
          <a:prstGeom prst="roundRect">
            <a:avLst>
              <a:gd name="adj" fmla="val 50000"/>
            </a:avLst>
          </a:prstGeom>
          <a:solidFill>
            <a:schemeClr val="accent3"/>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200" dirty="0">
                <a:latin typeface="IBM Plex Sans Condensed" panose="020B0506050203000203"/>
                <a:ea typeface="IBM Plex Sans Condensed" panose="020B0506050203000203"/>
                <a:cs typeface="IBM Plex Sans Condensed" panose="020B0506050203000203"/>
                <a:sym typeface="IBM Plex Sans Condensed" panose="020B0506050203000203"/>
              </a:rPr>
              <a:t>Apply various Machine Learning </a:t>
            </a:r>
          </a:p>
          <a:p>
            <a:pPr marL="0" marR="0" lvl="0" indent="0" algn="ctr" rtl="0">
              <a:lnSpc>
                <a:spcPct val="100000"/>
              </a:lnSpc>
              <a:spcBef>
                <a:spcPts val="0"/>
              </a:spcBef>
              <a:spcAft>
                <a:spcPts val="0"/>
              </a:spcAft>
              <a:buNone/>
            </a:pPr>
            <a:r>
              <a:rPr lang="en-GB" sz="1200" dirty="0">
                <a:latin typeface="IBM Plex Sans Condensed" panose="020B0506050203000203"/>
                <a:ea typeface="IBM Plex Sans Condensed" panose="020B0506050203000203"/>
                <a:cs typeface="IBM Plex Sans Condensed" panose="020B0506050203000203"/>
                <a:sym typeface="IBM Plex Sans Condensed" panose="020B0506050203000203"/>
              </a:rPr>
              <a:t>Algorithm</a:t>
            </a:r>
            <a:endParaRPr sz="1200" dirty="0">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cxnSp>
        <p:nvCxnSpPr>
          <p:cNvPr id="63" name="Elbow Connector 62"/>
          <p:cNvCxnSpPr/>
          <p:nvPr/>
        </p:nvCxnSpPr>
        <p:spPr>
          <a:xfrm>
            <a:off x="3512634" y="1416206"/>
            <a:ext cx="1366025" cy="24532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8" name="Google Shape;168;p22"/>
          <p:cNvSpPr/>
          <p:nvPr/>
        </p:nvSpPr>
        <p:spPr>
          <a:xfrm>
            <a:off x="3958684" y="1628078"/>
            <a:ext cx="1817648" cy="546410"/>
          </a:xfrm>
          <a:prstGeom prst="roundRect">
            <a:avLst>
              <a:gd name="adj" fmla="val 50000"/>
            </a:avLst>
          </a:prstGeom>
          <a:solidFill>
            <a:schemeClr val="accent4"/>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200" dirty="0">
                <a:latin typeface="IBM Plex Sans Condensed" panose="020B0506050203000203"/>
                <a:ea typeface="IBM Plex Sans Condensed" panose="020B0506050203000203"/>
                <a:cs typeface="IBM Plex Sans Condensed" panose="020B0506050203000203"/>
                <a:sym typeface="IBM Plex Sans Condensed" panose="020B0506050203000203"/>
              </a:rPr>
              <a:t>F</a:t>
            </a:r>
            <a:r>
              <a:rPr lang="en-GB" sz="1200" dirty="0">
                <a:latin typeface="IBM Plex Sans Condensed" panose="020B0506050203000203"/>
                <a:ea typeface="IBM Plex Sans Condensed" panose="020B0506050203000203"/>
                <a:cs typeface="IBM Plex Sans Condensed" panose="020B0506050203000203"/>
                <a:sym typeface="IBM Plex Sans Condensed" panose="020B0506050203000203"/>
              </a:rPr>
              <a:t>eatures used for </a:t>
            </a:r>
          </a:p>
          <a:p>
            <a:pPr marL="0" marR="0" lvl="0" indent="0" algn="ctr" rtl="0">
              <a:lnSpc>
                <a:spcPct val="100000"/>
              </a:lnSpc>
              <a:spcBef>
                <a:spcPts val="0"/>
              </a:spcBef>
              <a:spcAft>
                <a:spcPts val="0"/>
              </a:spcAft>
              <a:buNone/>
            </a:pPr>
            <a:r>
              <a:rPr lang="en-US" sz="1200" dirty="0">
                <a:latin typeface="IBM Plex Sans Condensed" panose="020B0506050203000203"/>
                <a:ea typeface="IBM Plex Sans Condensed" panose="020B0506050203000203"/>
                <a:cs typeface="IBM Plex Sans Condensed" panose="020B0506050203000203"/>
                <a:sym typeface="IBM Plex Sans Condensed" panose="020B0506050203000203"/>
              </a:rPr>
              <a:t>P</a:t>
            </a:r>
            <a:r>
              <a:rPr lang="en-GB" sz="1200" dirty="0">
                <a:latin typeface="IBM Plex Sans Condensed" panose="020B0506050203000203"/>
                <a:ea typeface="IBM Plex Sans Condensed" panose="020B0506050203000203"/>
                <a:cs typeface="IBM Plex Sans Condensed" panose="020B0506050203000203"/>
                <a:sym typeface="IBM Plex Sans Condensed" panose="020B0506050203000203"/>
              </a:rPr>
              <a:t>erformance analysis</a:t>
            </a:r>
            <a:endParaRPr sz="1200" dirty="0">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cxnSp>
        <p:nvCxnSpPr>
          <p:cNvPr id="73" name="Elbow Connector 72"/>
          <p:cNvCxnSpPr>
            <a:stCxn id="167" idx="2"/>
            <a:endCxn id="169" idx="0"/>
          </p:cNvCxnSpPr>
          <p:nvPr/>
        </p:nvCxnSpPr>
        <p:spPr>
          <a:xfrm rot="5400000">
            <a:off x="2573904" y="687828"/>
            <a:ext cx="399925" cy="14329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16200000" flipH="1">
            <a:off x="3923545" y="2979063"/>
            <a:ext cx="296853" cy="116327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5400000">
            <a:off x="2791470" y="3010263"/>
            <a:ext cx="308005" cy="108972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70" idx="2"/>
          </p:cNvCxnSpPr>
          <p:nvPr/>
        </p:nvCxnSpPr>
        <p:spPr>
          <a:xfrm>
            <a:off x="2364058" y="4305878"/>
            <a:ext cx="11153" cy="455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172" idx="1"/>
          </p:cNvCxnSpPr>
          <p:nvPr/>
        </p:nvCxnSpPr>
        <p:spPr>
          <a:xfrm flipV="1">
            <a:off x="2375210" y="4749059"/>
            <a:ext cx="446049" cy="1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4122235" y="4734191"/>
            <a:ext cx="550021" cy="1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4668644" y="4279858"/>
            <a:ext cx="3099" cy="455693"/>
          </a:xfrm>
          <a:prstGeom prst="line">
            <a:avLst/>
          </a:prstGeom>
        </p:spPr>
        <p:style>
          <a:lnRef idx="1">
            <a:schemeClr val="accent1"/>
          </a:lnRef>
          <a:fillRef idx="0">
            <a:schemeClr val="accent1"/>
          </a:fillRef>
          <a:effectRef idx="0">
            <a:schemeClr val="accent1"/>
          </a:effectRef>
          <a:fontRef idx="minor">
            <a:schemeClr val="tx1"/>
          </a:fontRef>
        </p:style>
      </p:cxnSp>
      <p:sp>
        <p:nvSpPr>
          <p:cNvPr id="172" name="Google Shape;172;p22"/>
          <p:cNvSpPr/>
          <p:nvPr/>
        </p:nvSpPr>
        <p:spPr>
          <a:xfrm>
            <a:off x="2821259" y="4456259"/>
            <a:ext cx="1393902" cy="585600"/>
          </a:xfrm>
          <a:prstGeom prst="roundRect">
            <a:avLst>
              <a:gd name="adj" fmla="val 50000"/>
            </a:avLst>
          </a:prstGeom>
          <a:solidFill>
            <a:schemeClr val="accent3"/>
          </a:solidFill>
          <a:ln w="38100" cap="flat" cmpd="sng">
            <a:solidFill>
              <a:schemeClr val="lt1"/>
            </a:solidFill>
            <a:prstDash val="solid"/>
            <a:round/>
            <a:headEnd type="none" w="med" len="med"/>
            <a:tailEnd type="none" w="med" len="med"/>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200" dirty="0">
                <a:latin typeface="IBM Plex Sans Condensed" panose="020B0506050203000203"/>
                <a:ea typeface="IBM Plex Sans Condensed" panose="020B0506050203000203"/>
                <a:cs typeface="IBM Plex Sans Condensed" panose="020B0506050203000203"/>
                <a:sym typeface="IBM Plex Sans Condensed" panose="020B0506050203000203"/>
              </a:rPr>
              <a:t>Calulate the accuracy score</a:t>
            </a:r>
            <a:endParaRPr sz="1200" dirty="0">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5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7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1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9" grpId="0" animBg="1"/>
      <p:bldP spid="170" grpId="0" animBg="1"/>
      <p:bldP spid="173" grpId="0" animBg="1"/>
      <p:bldP spid="171" grpId="0" animBg="1"/>
      <p:bldP spid="168" grpId="0" animBg="1"/>
      <p:bldP spid="17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9"/>
          <p:cNvSpPr txBox="1">
            <a:spLocks noGrp="1"/>
          </p:cNvSpPr>
          <p:nvPr>
            <p:ph type="body" idx="1"/>
          </p:nvPr>
        </p:nvSpPr>
        <p:spPr>
          <a:xfrm>
            <a:off x="639708" y="1320800"/>
            <a:ext cx="2850624" cy="3418205"/>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US" altLang="en-GB" b="1" dirty="0">
                <a:latin typeface="+mj-lt"/>
              </a:rPr>
              <a:t>For Attrition Prediction</a:t>
            </a:r>
          </a:p>
          <a:p>
            <a:pPr marL="285750" lvl="0" indent="-285750" algn="l" rtl="0">
              <a:spcBef>
                <a:spcPts val="800"/>
              </a:spcBef>
              <a:spcAft>
                <a:spcPts val="800"/>
              </a:spcAft>
            </a:pPr>
            <a:r>
              <a:rPr lang="en-US" altLang="en-GB" dirty="0">
                <a:latin typeface="+mj-lt"/>
              </a:rPr>
              <a:t>Decision Tree</a:t>
            </a:r>
          </a:p>
          <a:p>
            <a:pPr marL="285750" lvl="0" indent="-285750" algn="l" rtl="0">
              <a:spcBef>
                <a:spcPts val="800"/>
              </a:spcBef>
              <a:spcAft>
                <a:spcPts val="800"/>
              </a:spcAft>
            </a:pPr>
            <a:r>
              <a:rPr lang="en-US" altLang="en-GB" dirty="0">
                <a:latin typeface="+mj-lt"/>
              </a:rPr>
              <a:t>Random Forest</a:t>
            </a:r>
          </a:p>
          <a:p>
            <a:pPr marL="285750" lvl="0" indent="-285750" algn="l" rtl="0">
              <a:spcBef>
                <a:spcPts val="800"/>
              </a:spcBef>
              <a:spcAft>
                <a:spcPts val="800"/>
              </a:spcAft>
            </a:pPr>
            <a:r>
              <a:rPr lang="en-US" altLang="en-GB" dirty="0">
                <a:latin typeface="+mj-lt"/>
              </a:rPr>
              <a:t>Logistic Regression</a:t>
            </a:r>
          </a:p>
          <a:p>
            <a:pPr marL="285750" lvl="0" indent="-285750" algn="l" rtl="0">
              <a:spcBef>
                <a:spcPts val="800"/>
              </a:spcBef>
              <a:spcAft>
                <a:spcPts val="800"/>
              </a:spcAft>
            </a:pPr>
            <a:r>
              <a:rPr lang="en-US" altLang="en-GB" dirty="0">
                <a:latin typeface="+mj-lt"/>
              </a:rPr>
              <a:t>SVM</a:t>
            </a:r>
          </a:p>
          <a:p>
            <a:pPr marL="285750" lvl="0" indent="-285750" algn="l" rtl="0">
              <a:spcBef>
                <a:spcPts val="800"/>
              </a:spcBef>
              <a:spcAft>
                <a:spcPts val="800"/>
              </a:spcAft>
              <a:buNone/>
            </a:pPr>
            <a:endParaRPr lang="en-US" altLang="en-GB" dirty="0"/>
          </a:p>
        </p:txBody>
      </p:sp>
      <p:sp>
        <p:nvSpPr>
          <p:cNvPr id="141" name="Google Shape;141;p19"/>
          <p:cNvSpPr txBox="1">
            <a:spLocks noGrp="1"/>
          </p:cNvSpPr>
          <p:nvPr>
            <p:ph type="body" idx="2"/>
          </p:nvPr>
        </p:nvSpPr>
        <p:spPr>
          <a:xfrm>
            <a:off x="3520394" y="1443464"/>
            <a:ext cx="2869255" cy="341820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latin typeface="+mj-lt"/>
              </a:rPr>
              <a:t>For Performance Analysis</a:t>
            </a:r>
            <a:endParaRPr b="1" dirty="0">
              <a:latin typeface="+mj-lt"/>
            </a:endParaRPr>
          </a:p>
          <a:p>
            <a:pPr marL="285750" lvl="0" indent="-285750" algn="l" rtl="0">
              <a:spcBef>
                <a:spcPts val="800"/>
              </a:spcBef>
              <a:spcAft>
                <a:spcPts val="800"/>
              </a:spcAft>
            </a:pPr>
            <a:r>
              <a:rPr lang="en-US" altLang="en-GB" dirty="0">
                <a:latin typeface="+mj-lt"/>
              </a:rPr>
              <a:t>K-mean clustering</a:t>
            </a:r>
          </a:p>
          <a:p>
            <a:pPr marL="285750" lvl="0" indent="-285750" algn="l" rtl="0">
              <a:spcBef>
                <a:spcPts val="800"/>
              </a:spcBef>
              <a:spcAft>
                <a:spcPts val="800"/>
              </a:spcAft>
            </a:pPr>
            <a:r>
              <a:rPr lang="en-US" altLang="en-GB" dirty="0">
                <a:latin typeface="+mj-lt"/>
              </a:rPr>
              <a:t>hierarchical Clustering</a:t>
            </a:r>
          </a:p>
          <a:p>
            <a:pPr marL="0" lvl="0" indent="0" algn="l" rtl="0">
              <a:spcBef>
                <a:spcPts val="800"/>
              </a:spcBef>
              <a:spcAft>
                <a:spcPts val="800"/>
              </a:spcAft>
              <a:buNone/>
            </a:pPr>
            <a:endParaRPr lang="en-US" altLang="en-GB" dirty="0"/>
          </a:p>
        </p:txBody>
      </p:sp>
      <p:sp>
        <p:nvSpPr>
          <p:cNvPr id="143" name="Google Shape;143;p1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14</a:t>
            </a:fld>
            <a:endParaRPr lang="en-GB"/>
          </a:p>
        </p:txBody>
      </p:sp>
      <p:pic>
        <p:nvPicPr>
          <p:cNvPr id="144" name="Google Shape;144;p19"/>
          <p:cNvPicPr preferRelativeResize="0"/>
          <p:nvPr/>
        </p:nvPicPr>
        <p:blipFill rotWithShape="1">
          <a:blip r:embed="rId3"/>
          <a:srcRect r="7621"/>
          <a:stretch>
            <a:fillRect/>
          </a:stretch>
        </p:blipFill>
        <p:spPr>
          <a:xfrm>
            <a:off x="6551075" y="1156825"/>
            <a:ext cx="2592926" cy="3745875"/>
          </a:xfrm>
          <a:prstGeom prst="rect">
            <a:avLst/>
          </a:prstGeom>
          <a:noFill/>
          <a:ln>
            <a:noFill/>
          </a:ln>
        </p:spPr>
      </p:pic>
      <p:sp>
        <p:nvSpPr>
          <p:cNvPr id="3" name="Text Box 2"/>
          <p:cNvSpPr txBox="1"/>
          <p:nvPr/>
        </p:nvSpPr>
        <p:spPr>
          <a:xfrm>
            <a:off x="574675" y="369570"/>
            <a:ext cx="6127115" cy="645160"/>
          </a:xfrm>
          <a:prstGeom prst="rect">
            <a:avLst/>
          </a:prstGeom>
          <a:noFill/>
        </p:spPr>
        <p:txBody>
          <a:bodyPr wrap="square" rtlCol="0" anchor="t">
            <a:spAutoFit/>
          </a:bodyPr>
          <a:lstStyle/>
          <a:p>
            <a:pPr marL="0" lvl="0" indent="0" algn="l" rtl="0">
              <a:spcBef>
                <a:spcPts val="0"/>
              </a:spcBef>
              <a:spcAft>
                <a:spcPts val="0"/>
              </a:spcAft>
              <a:buNone/>
            </a:pPr>
            <a:r>
              <a:rPr lang="en-US" sz="3600">
                <a:solidFill>
                  <a:schemeClr val="accent5">
                    <a:lumMod val="75000"/>
                  </a:schemeClr>
                </a:solidFill>
              </a:rPr>
              <a:t>AlGORITHM TO BE USED</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A99ADB-7146-5F3C-D21A-B803DFB6A64A}"/>
              </a:ext>
            </a:extLst>
          </p:cNvPr>
          <p:cNvSpPr>
            <a:spLocks noGrp="1"/>
          </p:cNvSpPr>
          <p:nvPr>
            <p:ph type="body" idx="1"/>
          </p:nvPr>
        </p:nvSpPr>
        <p:spPr/>
        <p:txBody>
          <a:bodyPr/>
          <a:lstStyle/>
          <a:p>
            <a:r>
              <a:rPr lang="en-IN" b="1" i="0" dirty="0">
                <a:solidFill>
                  <a:srgbClr val="000000"/>
                </a:solidFill>
                <a:effectLst/>
                <a:latin typeface="Helvetica Neue"/>
              </a:rPr>
              <a:t>Analysis Of Employee Survey on the basis of:-</a:t>
            </a:r>
          </a:p>
          <a:p>
            <a:r>
              <a:rPr lang="en-IN" sz="1800" i="0" dirty="0">
                <a:solidFill>
                  <a:srgbClr val="000000"/>
                </a:solidFill>
                <a:latin typeface="Helvetica Neue"/>
              </a:rPr>
              <a:t>1. Environment Satisfaction</a:t>
            </a:r>
          </a:p>
          <a:p>
            <a:r>
              <a:rPr lang="en-IN" sz="1800" i="0" dirty="0">
                <a:solidFill>
                  <a:srgbClr val="000000"/>
                </a:solidFill>
                <a:latin typeface="Helvetica Neue"/>
              </a:rPr>
              <a:t>2. Job Satisfaction</a:t>
            </a:r>
          </a:p>
          <a:p>
            <a:r>
              <a:rPr lang="en-IN" sz="1800" i="0" dirty="0">
                <a:solidFill>
                  <a:srgbClr val="000000"/>
                </a:solidFill>
                <a:latin typeface="Helvetica Neue"/>
              </a:rPr>
              <a:t>3. Work Life Balance</a:t>
            </a:r>
            <a:endParaRPr lang="en-IN" sz="1800" dirty="0"/>
          </a:p>
        </p:txBody>
      </p:sp>
      <p:sp>
        <p:nvSpPr>
          <p:cNvPr id="3" name="Slide Number Placeholder 2">
            <a:extLst>
              <a:ext uri="{FF2B5EF4-FFF2-40B4-BE49-F238E27FC236}">
                <a16:creationId xmlns:a16="http://schemas.microsoft.com/office/drawing/2014/main" id="{89C1DAB5-FBFC-8414-D5BB-07B5E37D00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192026661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3D60A2-7739-0093-C2C4-BD85685A6157}"/>
              </a:ext>
            </a:extLst>
          </p:cNvPr>
          <p:cNvSpPr>
            <a:spLocks noGrp="1"/>
          </p:cNvSpPr>
          <p:nvPr>
            <p:ph type="body" idx="1"/>
          </p:nvPr>
        </p:nvSpPr>
        <p:spPr/>
        <p:txBody>
          <a:bodyPr/>
          <a:lstStyle/>
          <a:p>
            <a:r>
              <a:rPr lang="en-IN" sz="1600" b="1" u="sng" dirty="0"/>
              <a:t>Total Employees for Survey : - 4410</a:t>
            </a:r>
          </a:p>
          <a:p>
            <a:pPr marL="38100" indent="0">
              <a:buNone/>
            </a:pPr>
            <a:endParaRPr lang="en-IN" sz="1600" b="1" i="0" dirty="0"/>
          </a:p>
          <a:p>
            <a:r>
              <a:rPr lang="en-IN" sz="1600" b="1" i="0" dirty="0"/>
              <a:t>Average analysis (for every 4 employees) :-</a:t>
            </a:r>
          </a:p>
          <a:p>
            <a:pPr marL="38100" indent="0">
              <a:buNone/>
            </a:pPr>
            <a:endParaRPr lang="en-IN" sz="1600" i="0" dirty="0"/>
          </a:p>
          <a:p>
            <a:r>
              <a:rPr lang="en-IN" sz="1600" i="0" dirty="0"/>
              <a:t>Environment Satisfaction = 2.7251</a:t>
            </a:r>
          </a:p>
          <a:p>
            <a:r>
              <a:rPr lang="en-IN" sz="1600" i="0" dirty="0"/>
              <a:t>Job Satisfaction = 2.7294</a:t>
            </a:r>
          </a:p>
          <a:p>
            <a:r>
              <a:rPr lang="en-IN" sz="1600" i="0" dirty="0"/>
              <a:t>Work Life Balance = 2.7634</a:t>
            </a:r>
          </a:p>
        </p:txBody>
      </p:sp>
      <p:sp>
        <p:nvSpPr>
          <p:cNvPr id="3" name="Slide Number Placeholder 2">
            <a:extLst>
              <a:ext uri="{FF2B5EF4-FFF2-40B4-BE49-F238E27FC236}">
                <a16:creationId xmlns:a16="http://schemas.microsoft.com/office/drawing/2014/main" id="{368274B5-1D76-913C-A705-EFB4B5F152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extLst>
      <p:ext uri="{BB962C8B-B14F-4D97-AF65-F5344CB8AC3E}">
        <p14:creationId xmlns:p14="http://schemas.microsoft.com/office/powerpoint/2010/main" val="3837795267"/>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DE9BBC-1164-F2A5-4FCC-D81E8E90E9F6}"/>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D4DC5E93-F710-D162-3944-6BD158EB1E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5" name="Picture 4">
            <a:extLst>
              <a:ext uri="{FF2B5EF4-FFF2-40B4-BE49-F238E27FC236}">
                <a16:creationId xmlns:a16="http://schemas.microsoft.com/office/drawing/2014/main" id="{D7119882-61CB-85FC-A9E6-85C002A6D351}"/>
              </a:ext>
            </a:extLst>
          </p:cNvPr>
          <p:cNvPicPr>
            <a:picLocks noChangeAspect="1"/>
          </p:cNvPicPr>
          <p:nvPr/>
        </p:nvPicPr>
        <p:blipFill>
          <a:blip r:embed="rId2"/>
          <a:stretch>
            <a:fillRect/>
          </a:stretch>
        </p:blipFill>
        <p:spPr>
          <a:xfrm>
            <a:off x="75572" y="75851"/>
            <a:ext cx="8992855" cy="4991797"/>
          </a:xfrm>
          <a:prstGeom prst="rect">
            <a:avLst/>
          </a:prstGeom>
        </p:spPr>
      </p:pic>
      <p:pic>
        <p:nvPicPr>
          <p:cNvPr id="7" name="Picture 6">
            <a:extLst>
              <a:ext uri="{FF2B5EF4-FFF2-40B4-BE49-F238E27FC236}">
                <a16:creationId xmlns:a16="http://schemas.microsoft.com/office/drawing/2014/main" id="{2F2E1697-CA59-28E1-07DA-FCAC1083A983}"/>
              </a:ext>
            </a:extLst>
          </p:cNvPr>
          <p:cNvPicPr>
            <a:picLocks noChangeAspect="1"/>
          </p:cNvPicPr>
          <p:nvPr/>
        </p:nvPicPr>
        <p:blipFill>
          <a:blip r:embed="rId3"/>
          <a:stretch>
            <a:fillRect/>
          </a:stretch>
        </p:blipFill>
        <p:spPr>
          <a:xfrm>
            <a:off x="6800125" y="3511891"/>
            <a:ext cx="2268302" cy="1525584"/>
          </a:xfrm>
          <a:prstGeom prst="rect">
            <a:avLst/>
          </a:prstGeom>
        </p:spPr>
      </p:pic>
    </p:spTree>
    <p:extLst>
      <p:ext uri="{BB962C8B-B14F-4D97-AF65-F5344CB8AC3E}">
        <p14:creationId xmlns:p14="http://schemas.microsoft.com/office/powerpoint/2010/main" val="4207293550"/>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64F8CF-DB43-75E2-02DA-72C5C73CBD4A}"/>
              </a:ext>
            </a:extLst>
          </p:cNvPr>
          <p:cNvSpPr>
            <a:spLocks noGrp="1"/>
          </p:cNvSpPr>
          <p:nvPr>
            <p:ph type="body" idx="1"/>
          </p:nvPr>
        </p:nvSpPr>
        <p:spPr/>
        <p:txBody>
          <a:bodyPr/>
          <a:lstStyle/>
          <a:p>
            <a:r>
              <a:rPr lang="en-IN" dirty="0"/>
              <a:t>Analysis Of Employee Attrition :-</a:t>
            </a:r>
          </a:p>
          <a:p>
            <a:r>
              <a:rPr lang="en-IN" sz="1800" i="0" dirty="0"/>
              <a:t>Employee retained :- 3699</a:t>
            </a:r>
          </a:p>
          <a:p>
            <a:r>
              <a:rPr lang="en-IN" sz="1800" i="0" dirty="0"/>
              <a:t>Employee  Left :- 711</a:t>
            </a:r>
          </a:p>
          <a:p>
            <a:r>
              <a:rPr lang="en-IN" sz="1800" i="0" dirty="0"/>
              <a:t>Attrition Rate:- 16.1224 % </a:t>
            </a:r>
          </a:p>
        </p:txBody>
      </p:sp>
      <p:sp>
        <p:nvSpPr>
          <p:cNvPr id="3" name="Slide Number Placeholder 2">
            <a:extLst>
              <a:ext uri="{FF2B5EF4-FFF2-40B4-BE49-F238E27FC236}">
                <a16:creationId xmlns:a16="http://schemas.microsoft.com/office/drawing/2014/main" id="{B4EF9D23-FAA5-0462-325B-2CED87AD77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extLst>
      <p:ext uri="{BB962C8B-B14F-4D97-AF65-F5344CB8AC3E}">
        <p14:creationId xmlns:p14="http://schemas.microsoft.com/office/powerpoint/2010/main" val="3901599151"/>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93A58A-A020-7803-A775-DD75EB5AD9D5}"/>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A054C619-1E62-3FE3-C6B0-46AFAF0EE2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5" name="Picture 4">
            <a:extLst>
              <a:ext uri="{FF2B5EF4-FFF2-40B4-BE49-F238E27FC236}">
                <a16:creationId xmlns:a16="http://schemas.microsoft.com/office/drawing/2014/main" id="{8916D372-B8E4-D4B2-D217-CD342C9CD810}"/>
              </a:ext>
            </a:extLst>
          </p:cNvPr>
          <p:cNvPicPr>
            <a:picLocks noChangeAspect="1"/>
          </p:cNvPicPr>
          <p:nvPr/>
        </p:nvPicPr>
        <p:blipFill>
          <a:blip r:embed="rId2"/>
          <a:stretch>
            <a:fillRect/>
          </a:stretch>
        </p:blipFill>
        <p:spPr>
          <a:xfrm>
            <a:off x="648929" y="196645"/>
            <a:ext cx="6705600" cy="4318476"/>
          </a:xfrm>
          <a:prstGeom prst="rect">
            <a:avLst/>
          </a:prstGeom>
        </p:spPr>
      </p:pic>
      <p:sp>
        <p:nvSpPr>
          <p:cNvPr id="6" name="TextBox 5">
            <a:extLst>
              <a:ext uri="{FF2B5EF4-FFF2-40B4-BE49-F238E27FC236}">
                <a16:creationId xmlns:a16="http://schemas.microsoft.com/office/drawing/2014/main" id="{96FE00BF-2F18-E272-36B6-70AE56951295}"/>
              </a:ext>
            </a:extLst>
          </p:cNvPr>
          <p:cNvSpPr txBox="1"/>
          <p:nvPr/>
        </p:nvSpPr>
        <p:spPr>
          <a:xfrm>
            <a:off x="5515897" y="3805084"/>
            <a:ext cx="1484671" cy="523220"/>
          </a:xfrm>
          <a:prstGeom prst="rect">
            <a:avLst/>
          </a:prstGeom>
          <a:noFill/>
        </p:spPr>
        <p:txBody>
          <a:bodyPr wrap="square" rtlCol="0">
            <a:spAutoFit/>
          </a:bodyPr>
          <a:lstStyle/>
          <a:p>
            <a:r>
              <a:rPr lang="en-IN" dirty="0"/>
              <a:t>83.9% Retained</a:t>
            </a:r>
          </a:p>
          <a:p>
            <a:r>
              <a:rPr lang="en-IN" dirty="0"/>
              <a:t>16.1% Left</a:t>
            </a:r>
          </a:p>
        </p:txBody>
      </p:sp>
    </p:spTree>
    <p:extLst>
      <p:ext uri="{BB962C8B-B14F-4D97-AF65-F5344CB8AC3E}">
        <p14:creationId xmlns:p14="http://schemas.microsoft.com/office/powerpoint/2010/main" val="285417099"/>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3"/>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latin typeface="+mj-lt"/>
              </a:rPr>
              <a:t>Team </a:t>
            </a:r>
            <a:r>
              <a:rPr lang="en-GB" dirty="0" smtClean="0">
                <a:latin typeface="+mj-lt"/>
              </a:rPr>
              <a:t>Members</a:t>
            </a:r>
            <a:r>
              <a:rPr lang="en-GB" dirty="0" smtClean="0"/>
              <a:t>:</a:t>
            </a:r>
            <a:br>
              <a:rPr lang="en-GB" dirty="0" smtClean="0"/>
            </a:br>
            <a:endParaRPr lang="en-GB" dirty="0"/>
          </a:p>
        </p:txBody>
      </p:sp>
      <p:sp>
        <p:nvSpPr>
          <p:cNvPr id="561" name="Google Shape;561;p43"/>
          <p:cNvSpPr txBox="1"/>
          <p:nvPr/>
        </p:nvSpPr>
        <p:spPr>
          <a:xfrm>
            <a:off x="681904" y="95918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600" b="1"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rPr>
              <a:t>Rohit Sharma</a:t>
            </a:r>
          </a:p>
          <a:p>
            <a:pPr algn="ctr"/>
            <a:r>
              <a:rPr lang="en-US" sz="1600"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rPr>
              <a:t>CSE-Department</a:t>
            </a:r>
          </a:p>
          <a:p>
            <a:pPr marL="0" lvl="0" indent="0" algn="ctr" rtl="0">
              <a:spcBef>
                <a:spcPts val="0"/>
              </a:spcBef>
              <a:spcAft>
                <a:spcPts val="0"/>
              </a:spcAft>
              <a:buNone/>
            </a:pPr>
            <a:endParaRPr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563" name="Google Shape;563;p43"/>
          <p:cNvSpPr txBox="1"/>
          <p:nvPr/>
        </p:nvSpPr>
        <p:spPr>
          <a:xfrm>
            <a:off x="2527814" y="959183"/>
            <a:ext cx="1508925" cy="46817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600" b="1"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rPr>
              <a:t>Nishant Kumar</a:t>
            </a:r>
            <a:r>
              <a:rPr lang="en-GB" sz="1600"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rPr>
              <a:t/>
            </a:r>
            <a:br>
              <a:rPr lang="en-GB" sz="1600"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rPr>
            </a:br>
            <a:r>
              <a:rPr lang="en-GB" sz="1600"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rPr>
              <a:t>CSE-Department</a:t>
            </a:r>
            <a:endParaRPr sz="1600"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a:p>
            <a:pPr marL="0" lvl="0" indent="0" algn="ctr" rtl="0">
              <a:spcBef>
                <a:spcPts val="400"/>
              </a:spcBef>
              <a:spcAft>
                <a:spcPts val="400"/>
              </a:spcAft>
              <a:buNone/>
            </a:pPr>
            <a:endParaRPr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565" name="Google Shape;565;p43"/>
          <p:cNvSpPr txBox="1"/>
          <p:nvPr/>
        </p:nvSpPr>
        <p:spPr>
          <a:xfrm>
            <a:off x="4396027" y="959185"/>
            <a:ext cx="1647933" cy="734100"/>
          </a:xfrm>
          <a:prstGeom prst="rect">
            <a:avLst/>
          </a:prstGeom>
          <a:noFill/>
          <a:ln>
            <a:noFill/>
          </a:ln>
        </p:spPr>
        <p:txBody>
          <a:bodyPr spcFirstLastPara="1" wrap="square" lIns="0" tIns="0" rIns="0" bIns="0" anchor="t" anchorCtr="0">
            <a:noAutofit/>
          </a:bodyPr>
          <a:lstStyle/>
          <a:p>
            <a:pPr algn="ctr"/>
            <a:r>
              <a:rPr lang="en-GB" sz="1600" b="1"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rPr>
              <a:t>Mohd. Shahjahan</a:t>
            </a:r>
            <a:r>
              <a:rPr lang="en-GB" sz="1600"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rPr>
              <a:t/>
            </a:r>
            <a:br>
              <a:rPr lang="en-GB" sz="1600"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rPr>
            </a:br>
            <a:r>
              <a:rPr lang="en-US" sz="1600"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rPr>
              <a:t>CSE-Department</a:t>
            </a:r>
          </a:p>
          <a:p>
            <a:pPr marL="0" lvl="0" indent="0" algn="ctr" rtl="0">
              <a:spcBef>
                <a:spcPts val="0"/>
              </a:spcBef>
              <a:spcAft>
                <a:spcPts val="0"/>
              </a:spcAft>
              <a:buNone/>
            </a:pPr>
            <a:endParaRPr dirty="0">
              <a:solidFill>
                <a:schemeClr val="dk1"/>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4" name="Rectangle 3"/>
          <p:cNvSpPr/>
          <p:nvPr/>
        </p:nvSpPr>
        <p:spPr>
          <a:xfrm>
            <a:off x="709050" y="1893755"/>
            <a:ext cx="2733441" cy="584775"/>
          </a:xfrm>
          <a:prstGeom prst="rect">
            <a:avLst/>
          </a:prstGeom>
        </p:spPr>
        <p:txBody>
          <a:bodyPr wrap="none">
            <a:spAutoFit/>
          </a:bodyPr>
          <a:lstStyle/>
          <a:p>
            <a:r>
              <a:rPr lang="en-GB" sz="3200" dirty="0" smtClean="0">
                <a:solidFill>
                  <a:schemeClr val="bg1"/>
                </a:solidFill>
              </a:rPr>
              <a:t>Team Mentor:</a:t>
            </a:r>
            <a:endParaRPr lang="en-US" sz="3200" dirty="0">
              <a:solidFill>
                <a:schemeClr val="bg1"/>
              </a:solidFill>
            </a:endParaRPr>
          </a:p>
        </p:txBody>
      </p:sp>
      <p:sp>
        <p:nvSpPr>
          <p:cNvPr id="6" name="Rectangle 5"/>
          <p:cNvSpPr/>
          <p:nvPr/>
        </p:nvSpPr>
        <p:spPr>
          <a:xfrm>
            <a:off x="920924" y="2551677"/>
            <a:ext cx="2364750" cy="923330"/>
          </a:xfrm>
          <a:prstGeom prst="rect">
            <a:avLst/>
          </a:prstGeom>
        </p:spPr>
        <p:txBody>
          <a:bodyPr wrap="none">
            <a:spAutoFit/>
          </a:bodyPr>
          <a:lstStyle/>
          <a:p>
            <a:r>
              <a:rPr lang="en-US" sz="1800" b="1" dirty="0" smtClean="0"/>
              <a:t>Dr. </a:t>
            </a:r>
            <a:r>
              <a:rPr lang="en-US" sz="1800" b="1" dirty="0" err="1" smtClean="0"/>
              <a:t>Meeta</a:t>
            </a:r>
            <a:r>
              <a:rPr lang="en-US" sz="1800" b="1" dirty="0" smtClean="0"/>
              <a:t> Chaudhry</a:t>
            </a:r>
          </a:p>
          <a:p>
            <a:r>
              <a:rPr lang="en-US" sz="1800" dirty="0" smtClean="0"/>
              <a:t>Associate  Professor</a:t>
            </a:r>
          </a:p>
          <a:p>
            <a:r>
              <a:rPr lang="en-US" sz="1800" dirty="0"/>
              <a:t> </a:t>
            </a:r>
            <a:r>
              <a:rPr lang="en-US" sz="1800" dirty="0" smtClean="0"/>
              <a:t> CSE-Department</a:t>
            </a:r>
            <a:endParaRPr lang="en-US" sz="1800"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73F7C7-2120-9832-2908-0F22C22600DE}"/>
              </a:ext>
            </a:extLst>
          </p:cNvPr>
          <p:cNvSpPr>
            <a:spLocks noGrp="1"/>
          </p:cNvSpPr>
          <p:nvPr>
            <p:ph type="body" idx="1"/>
          </p:nvPr>
        </p:nvSpPr>
        <p:spPr/>
        <p:txBody>
          <a:bodyPr/>
          <a:lstStyle/>
          <a:p>
            <a:pPr marL="38100" indent="0">
              <a:buNone/>
            </a:pPr>
            <a:endParaRPr lang="en-IN" dirty="0"/>
          </a:p>
        </p:txBody>
      </p:sp>
      <p:sp>
        <p:nvSpPr>
          <p:cNvPr id="3" name="Slide Number Placeholder 2">
            <a:extLst>
              <a:ext uri="{FF2B5EF4-FFF2-40B4-BE49-F238E27FC236}">
                <a16:creationId xmlns:a16="http://schemas.microsoft.com/office/drawing/2014/main" id="{8B295D01-D003-73C3-3A04-A27855738C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7" name="Picture 6">
            <a:extLst>
              <a:ext uri="{FF2B5EF4-FFF2-40B4-BE49-F238E27FC236}">
                <a16:creationId xmlns:a16="http://schemas.microsoft.com/office/drawing/2014/main" id="{67744FC2-DB12-CAA6-53B5-99A9051C5DAD}"/>
              </a:ext>
            </a:extLst>
          </p:cNvPr>
          <p:cNvPicPr>
            <a:picLocks noChangeAspect="1"/>
          </p:cNvPicPr>
          <p:nvPr/>
        </p:nvPicPr>
        <p:blipFill rotWithShape="1">
          <a:blip r:embed="rId2"/>
          <a:srcRect l="22580" t="35546" r="25732"/>
          <a:stretch/>
        </p:blipFill>
        <p:spPr>
          <a:xfrm>
            <a:off x="1" y="0"/>
            <a:ext cx="9267516" cy="5143500"/>
          </a:xfrm>
          <a:prstGeom prst="rect">
            <a:avLst/>
          </a:prstGeom>
        </p:spPr>
      </p:pic>
    </p:spTree>
    <p:extLst>
      <p:ext uri="{BB962C8B-B14F-4D97-AF65-F5344CB8AC3E}">
        <p14:creationId xmlns:p14="http://schemas.microsoft.com/office/powerpoint/2010/main" val="808660987"/>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1D3416-59DE-977A-9C57-FBC0AC48DBB3}"/>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4F916304-0EDF-5A5B-C916-6401559A63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pic>
        <p:nvPicPr>
          <p:cNvPr id="5" name="Picture 4">
            <a:extLst>
              <a:ext uri="{FF2B5EF4-FFF2-40B4-BE49-F238E27FC236}">
                <a16:creationId xmlns:a16="http://schemas.microsoft.com/office/drawing/2014/main" id="{65695D69-C36E-A7CC-7843-B95370CFD7CB}"/>
              </a:ext>
            </a:extLst>
          </p:cNvPr>
          <p:cNvPicPr>
            <a:picLocks noChangeAspect="1"/>
          </p:cNvPicPr>
          <p:nvPr/>
        </p:nvPicPr>
        <p:blipFill rotWithShape="1">
          <a:blip r:embed="rId2"/>
          <a:srcRect l="12258" t="29475" r="14070"/>
          <a:stretch/>
        </p:blipFill>
        <p:spPr>
          <a:xfrm>
            <a:off x="0" y="0"/>
            <a:ext cx="9144000" cy="5143500"/>
          </a:xfrm>
          <a:prstGeom prst="rect">
            <a:avLst/>
          </a:prstGeom>
        </p:spPr>
      </p:pic>
    </p:spTree>
    <p:extLst>
      <p:ext uri="{BB962C8B-B14F-4D97-AF65-F5344CB8AC3E}">
        <p14:creationId xmlns:p14="http://schemas.microsoft.com/office/powerpoint/2010/main" val="3806859724"/>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5E9B06-4E18-766D-2F2F-5D5FD296CE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pic>
        <p:nvPicPr>
          <p:cNvPr id="4" name="Picture 3">
            <a:extLst>
              <a:ext uri="{FF2B5EF4-FFF2-40B4-BE49-F238E27FC236}">
                <a16:creationId xmlns:a16="http://schemas.microsoft.com/office/drawing/2014/main" id="{7210D66A-F757-C5EF-79D3-6C95F70BFD15}"/>
              </a:ext>
            </a:extLst>
          </p:cNvPr>
          <p:cNvPicPr>
            <a:picLocks noChangeAspect="1"/>
          </p:cNvPicPr>
          <p:nvPr/>
        </p:nvPicPr>
        <p:blipFill rotWithShape="1">
          <a:blip r:embed="rId2"/>
          <a:srcRect l="13976" t="28426" r="14217"/>
          <a:stretch/>
        </p:blipFill>
        <p:spPr>
          <a:xfrm>
            <a:off x="1120877" y="658761"/>
            <a:ext cx="6833420" cy="3864077"/>
          </a:xfrm>
          <a:prstGeom prst="rect">
            <a:avLst/>
          </a:prstGeom>
        </p:spPr>
      </p:pic>
    </p:spTree>
    <p:extLst>
      <p:ext uri="{BB962C8B-B14F-4D97-AF65-F5344CB8AC3E}">
        <p14:creationId xmlns:p14="http://schemas.microsoft.com/office/powerpoint/2010/main" val="209660407"/>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0F1A20-2BF6-DBA1-93B3-26271009D2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pic>
        <p:nvPicPr>
          <p:cNvPr id="4" name="Picture 3">
            <a:extLst>
              <a:ext uri="{FF2B5EF4-FFF2-40B4-BE49-F238E27FC236}">
                <a16:creationId xmlns:a16="http://schemas.microsoft.com/office/drawing/2014/main" id="{E611D7BC-645C-D928-D13C-86BABB0AA2E6}"/>
              </a:ext>
            </a:extLst>
          </p:cNvPr>
          <p:cNvPicPr>
            <a:picLocks noChangeAspect="1"/>
          </p:cNvPicPr>
          <p:nvPr/>
        </p:nvPicPr>
        <p:blipFill rotWithShape="1">
          <a:blip r:embed="rId2"/>
          <a:srcRect l="30215" t="35931" r="43226" b="16256"/>
          <a:stretch/>
        </p:blipFill>
        <p:spPr>
          <a:xfrm>
            <a:off x="1406013" y="176982"/>
            <a:ext cx="5791199" cy="4227870"/>
          </a:xfrm>
          <a:prstGeom prst="rect">
            <a:avLst/>
          </a:prstGeom>
        </p:spPr>
      </p:pic>
      <p:sp>
        <p:nvSpPr>
          <p:cNvPr id="7" name="TextBox 6">
            <a:extLst>
              <a:ext uri="{FF2B5EF4-FFF2-40B4-BE49-F238E27FC236}">
                <a16:creationId xmlns:a16="http://schemas.microsoft.com/office/drawing/2014/main" id="{307489BF-BC66-B265-A7BC-156FC1C81089}"/>
              </a:ext>
            </a:extLst>
          </p:cNvPr>
          <p:cNvSpPr txBox="1"/>
          <p:nvPr/>
        </p:nvSpPr>
        <p:spPr>
          <a:xfrm>
            <a:off x="2482645" y="4578855"/>
            <a:ext cx="4572000" cy="307777"/>
          </a:xfrm>
          <a:prstGeom prst="rect">
            <a:avLst/>
          </a:prstGeom>
          <a:noFill/>
        </p:spPr>
        <p:txBody>
          <a:bodyPr wrap="square">
            <a:spAutoFit/>
          </a:bodyPr>
          <a:lstStyle/>
          <a:p>
            <a:r>
              <a:rPr lang="en-IN" dirty="0">
                <a:solidFill>
                  <a:schemeClr val="bg1"/>
                </a:solidFill>
              </a:rPr>
              <a:t>Distribution of Attrition per Department</a:t>
            </a:r>
          </a:p>
        </p:txBody>
      </p:sp>
    </p:spTree>
    <p:extLst>
      <p:ext uri="{BB962C8B-B14F-4D97-AF65-F5344CB8AC3E}">
        <p14:creationId xmlns:p14="http://schemas.microsoft.com/office/powerpoint/2010/main" val="1222658147"/>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4723-981B-626D-3EA9-C2CE167F4655}"/>
              </a:ext>
            </a:extLst>
          </p:cNvPr>
          <p:cNvSpPr>
            <a:spLocks noGrp="1"/>
          </p:cNvSpPr>
          <p:nvPr>
            <p:ph type="title"/>
          </p:nvPr>
        </p:nvSpPr>
        <p:spPr/>
        <p:txBody>
          <a:bodyPr/>
          <a:lstStyle/>
          <a:p>
            <a:r>
              <a:rPr lang="en-IN" dirty="0"/>
              <a:t>Features For Training The Model:-</a:t>
            </a:r>
          </a:p>
        </p:txBody>
      </p:sp>
      <p:sp>
        <p:nvSpPr>
          <p:cNvPr id="3" name="Slide Number Placeholder 2">
            <a:extLst>
              <a:ext uri="{FF2B5EF4-FFF2-40B4-BE49-F238E27FC236}">
                <a16:creationId xmlns:a16="http://schemas.microsoft.com/office/drawing/2014/main" id="{06CD532D-C27D-D28A-2DD9-122FA62FE0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
        <p:nvSpPr>
          <p:cNvPr id="4" name="TextBox 3">
            <a:extLst>
              <a:ext uri="{FF2B5EF4-FFF2-40B4-BE49-F238E27FC236}">
                <a16:creationId xmlns:a16="http://schemas.microsoft.com/office/drawing/2014/main" id="{CD49D7C3-CAA2-29BC-894C-D44E7C1EE305}"/>
              </a:ext>
            </a:extLst>
          </p:cNvPr>
          <p:cNvSpPr txBox="1"/>
          <p:nvPr/>
        </p:nvSpPr>
        <p:spPr>
          <a:xfrm>
            <a:off x="825910" y="1505145"/>
            <a:ext cx="7492180" cy="2462213"/>
          </a:xfrm>
          <a:prstGeom prst="rect">
            <a:avLst/>
          </a:prstGeom>
          <a:noFill/>
        </p:spPr>
        <p:txBody>
          <a:bodyPr wrap="square" rtlCol="0">
            <a:spAutoFit/>
          </a:bodyPr>
          <a:lstStyle/>
          <a:p>
            <a:pPr marL="342900" indent="-342900">
              <a:buFont typeface="+mj-lt"/>
              <a:buAutoNum type="arabicPeriod"/>
            </a:pPr>
            <a:r>
              <a:rPr lang="en-IN" dirty="0"/>
              <a:t>Age</a:t>
            </a:r>
          </a:p>
          <a:p>
            <a:pPr marL="342900" indent="-342900">
              <a:buFont typeface="+mj-lt"/>
              <a:buAutoNum type="arabicPeriod"/>
            </a:pPr>
            <a:r>
              <a:rPr lang="en-IN" dirty="0"/>
              <a:t>Job Level</a:t>
            </a:r>
          </a:p>
          <a:p>
            <a:pPr marL="342900" indent="-342900">
              <a:buFont typeface="+mj-lt"/>
              <a:buAutoNum type="arabicPeriod"/>
            </a:pPr>
            <a:r>
              <a:rPr lang="en-IN" dirty="0"/>
              <a:t>Education</a:t>
            </a:r>
          </a:p>
          <a:p>
            <a:pPr marL="342900" indent="-342900">
              <a:buFont typeface="+mj-lt"/>
              <a:buAutoNum type="arabicPeriod"/>
            </a:pPr>
            <a:r>
              <a:rPr lang="en-IN" dirty="0"/>
              <a:t>Monthly Income</a:t>
            </a:r>
          </a:p>
          <a:p>
            <a:pPr marL="342900" indent="-342900">
              <a:buFont typeface="+mj-lt"/>
              <a:buAutoNum type="arabicPeriod"/>
            </a:pPr>
            <a:r>
              <a:rPr lang="en-IN" dirty="0"/>
              <a:t>Distance From Home</a:t>
            </a:r>
          </a:p>
          <a:p>
            <a:pPr marL="342900" indent="-342900">
              <a:buFont typeface="+mj-lt"/>
              <a:buAutoNum type="arabicPeriod"/>
            </a:pPr>
            <a:r>
              <a:rPr lang="en-IN" dirty="0"/>
              <a:t>Percent Salary Hike</a:t>
            </a:r>
          </a:p>
          <a:p>
            <a:pPr marL="342900" indent="-342900">
              <a:buFont typeface="+mj-lt"/>
              <a:buAutoNum type="arabicPeriod"/>
            </a:pPr>
            <a:r>
              <a:rPr lang="en-IN" dirty="0"/>
              <a:t>Total Working Years</a:t>
            </a:r>
          </a:p>
          <a:p>
            <a:pPr marL="342900" indent="-342900">
              <a:buFont typeface="+mj-lt"/>
              <a:buAutoNum type="arabicPeriod"/>
            </a:pPr>
            <a:r>
              <a:rPr lang="en-IN" dirty="0"/>
              <a:t>Training Times Last Year</a:t>
            </a:r>
          </a:p>
          <a:p>
            <a:pPr marL="342900" indent="-342900">
              <a:buFont typeface="+mj-lt"/>
              <a:buAutoNum type="arabicPeriod"/>
            </a:pPr>
            <a:r>
              <a:rPr lang="en-IN" dirty="0"/>
              <a:t>Years At Company</a:t>
            </a:r>
          </a:p>
          <a:p>
            <a:pPr marL="342900" indent="-342900">
              <a:buFont typeface="+mj-lt"/>
              <a:buAutoNum type="arabicPeriod"/>
            </a:pPr>
            <a:r>
              <a:rPr lang="en-IN" dirty="0"/>
              <a:t>Years Since Last Promotion</a:t>
            </a:r>
          </a:p>
          <a:p>
            <a:pPr marL="342900" indent="-342900">
              <a:buFont typeface="+mj-lt"/>
              <a:buAutoNum type="arabicPeriod"/>
            </a:pPr>
            <a:r>
              <a:rPr lang="en-IN" dirty="0"/>
              <a:t>Years With Current Manager</a:t>
            </a:r>
          </a:p>
        </p:txBody>
      </p:sp>
    </p:spTree>
    <p:extLst>
      <p:ext uri="{BB962C8B-B14F-4D97-AF65-F5344CB8AC3E}">
        <p14:creationId xmlns:p14="http://schemas.microsoft.com/office/powerpoint/2010/main" val="4154057801"/>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3F96A7-621D-57BE-73B6-3B3B287DEDB5}"/>
              </a:ext>
            </a:extLst>
          </p:cNvPr>
          <p:cNvSpPr>
            <a:spLocks noGrp="1"/>
          </p:cNvSpPr>
          <p:nvPr>
            <p:ph type="body" idx="1"/>
          </p:nvPr>
        </p:nvSpPr>
        <p:spPr/>
        <p:txBody>
          <a:bodyPr/>
          <a:lstStyle/>
          <a:p>
            <a:r>
              <a:rPr lang="en-IN" b="1" i="0" dirty="0"/>
              <a:t>Algorithms Using For Model</a:t>
            </a:r>
            <a:r>
              <a:rPr lang="en-IN" dirty="0"/>
              <a:t>:</a:t>
            </a:r>
          </a:p>
          <a:p>
            <a:r>
              <a:rPr lang="en-IN" sz="2000" dirty="0">
                <a:solidFill>
                  <a:srgbClr val="000000"/>
                </a:solidFill>
                <a:effectLst/>
                <a:latin typeface="Helvetica Neue"/>
              </a:rPr>
              <a:t>Decision Tree</a:t>
            </a:r>
          </a:p>
          <a:p>
            <a:r>
              <a:rPr lang="en-IN" sz="2000" dirty="0">
                <a:solidFill>
                  <a:srgbClr val="000000"/>
                </a:solidFill>
                <a:effectLst/>
                <a:latin typeface="Helvetica Neue"/>
              </a:rPr>
              <a:t>Random Forest</a:t>
            </a:r>
          </a:p>
          <a:p>
            <a:r>
              <a:rPr lang="en-IN" sz="2000" dirty="0">
                <a:solidFill>
                  <a:srgbClr val="000000"/>
                </a:solidFill>
                <a:effectLst/>
                <a:latin typeface="Helvetica Neue"/>
              </a:rPr>
              <a:t>Logistic regression</a:t>
            </a:r>
          </a:p>
          <a:p>
            <a:r>
              <a:rPr lang="en-IN" sz="2000" dirty="0">
                <a:solidFill>
                  <a:srgbClr val="000000"/>
                </a:solidFill>
                <a:effectLst/>
                <a:latin typeface="Helvetica Neue"/>
              </a:rPr>
              <a:t>K-Mean Clustering</a:t>
            </a:r>
          </a:p>
          <a:p>
            <a:endParaRPr lang="en-IN" sz="2000" dirty="0">
              <a:solidFill>
                <a:srgbClr val="000000"/>
              </a:solidFill>
              <a:effectLst/>
              <a:latin typeface="Helvetica Neue"/>
            </a:endParaRPr>
          </a:p>
          <a:p>
            <a:endParaRPr lang="en-IN" dirty="0"/>
          </a:p>
        </p:txBody>
      </p:sp>
      <p:sp>
        <p:nvSpPr>
          <p:cNvPr id="3" name="Slide Number Placeholder 2">
            <a:extLst>
              <a:ext uri="{FF2B5EF4-FFF2-40B4-BE49-F238E27FC236}">
                <a16:creationId xmlns:a16="http://schemas.microsoft.com/office/drawing/2014/main" id="{76347C88-DE4F-7856-159D-8E3BDA7DE9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sp>
        <p:nvSpPr>
          <p:cNvPr id="4" name="TextBox 3">
            <a:extLst>
              <a:ext uri="{FF2B5EF4-FFF2-40B4-BE49-F238E27FC236}">
                <a16:creationId xmlns:a16="http://schemas.microsoft.com/office/drawing/2014/main" id="{702EB9EA-8CC4-98C7-F378-7185FC436A22}"/>
              </a:ext>
            </a:extLst>
          </p:cNvPr>
          <p:cNvSpPr txBox="1"/>
          <p:nvPr/>
        </p:nvSpPr>
        <p:spPr>
          <a:xfrm>
            <a:off x="1110296" y="3893175"/>
            <a:ext cx="4899098" cy="307777"/>
          </a:xfrm>
          <a:prstGeom prst="rect">
            <a:avLst/>
          </a:prstGeom>
          <a:noFill/>
        </p:spPr>
        <p:txBody>
          <a:bodyPr wrap="none" rtlCol="0">
            <a:spAutoFit/>
          </a:bodyPr>
          <a:lstStyle/>
          <a:p>
            <a:r>
              <a:rPr lang="en-IN" dirty="0"/>
              <a:t>Dataset is split into 7:3 ratio for training and testing purpose</a:t>
            </a:r>
          </a:p>
        </p:txBody>
      </p:sp>
    </p:spTree>
    <p:extLst>
      <p:ext uri="{BB962C8B-B14F-4D97-AF65-F5344CB8AC3E}">
        <p14:creationId xmlns:p14="http://schemas.microsoft.com/office/powerpoint/2010/main" val="1682496135"/>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61BB97-9AEF-FFB8-234B-37038E64D216}"/>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CE10596B-7CFD-233D-7C0A-6FFF27F6D9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pic>
        <p:nvPicPr>
          <p:cNvPr id="5" name="Picture 4">
            <a:extLst>
              <a:ext uri="{FF2B5EF4-FFF2-40B4-BE49-F238E27FC236}">
                <a16:creationId xmlns:a16="http://schemas.microsoft.com/office/drawing/2014/main" id="{7C856AD8-D341-11FA-D597-CA2449CBAB1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736244104"/>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D64959-F4B9-2E7D-4A63-26A415023ABA}"/>
              </a:ext>
            </a:extLst>
          </p:cNvPr>
          <p:cNvSpPr>
            <a:spLocks noGrp="1"/>
          </p:cNvSpPr>
          <p:nvPr>
            <p:ph type="body" idx="1"/>
          </p:nvPr>
        </p:nvSpPr>
        <p:spPr/>
        <p:txBody>
          <a:bodyPr/>
          <a:lstStyle/>
          <a:p>
            <a:endParaRPr lang="en-IN" dirty="0"/>
          </a:p>
        </p:txBody>
      </p:sp>
      <p:sp>
        <p:nvSpPr>
          <p:cNvPr id="3" name="Slide Number Placeholder 2">
            <a:extLst>
              <a:ext uri="{FF2B5EF4-FFF2-40B4-BE49-F238E27FC236}">
                <a16:creationId xmlns:a16="http://schemas.microsoft.com/office/drawing/2014/main" id="{23B51064-2445-3633-1E8D-4D74BF05F8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pic>
        <p:nvPicPr>
          <p:cNvPr id="5" name="Picture 4">
            <a:extLst>
              <a:ext uri="{FF2B5EF4-FFF2-40B4-BE49-F238E27FC236}">
                <a16:creationId xmlns:a16="http://schemas.microsoft.com/office/drawing/2014/main" id="{7C05A379-A1A5-B5A2-6A93-710127E9EE41}"/>
              </a:ext>
            </a:extLst>
          </p:cNvPr>
          <p:cNvPicPr>
            <a:picLocks noChangeAspect="1"/>
          </p:cNvPicPr>
          <p:nvPr/>
        </p:nvPicPr>
        <p:blipFill>
          <a:blip r:embed="rId2"/>
          <a:stretch>
            <a:fillRect/>
          </a:stretch>
        </p:blipFill>
        <p:spPr>
          <a:xfrm>
            <a:off x="412955" y="255640"/>
            <a:ext cx="8209935" cy="4542502"/>
          </a:xfrm>
          <a:prstGeom prst="rect">
            <a:avLst/>
          </a:prstGeom>
        </p:spPr>
      </p:pic>
    </p:spTree>
    <p:extLst>
      <p:ext uri="{BB962C8B-B14F-4D97-AF65-F5344CB8AC3E}">
        <p14:creationId xmlns:p14="http://schemas.microsoft.com/office/powerpoint/2010/main" val="1161449393"/>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7"/>
          <p:cNvGrpSpPr/>
          <p:nvPr/>
        </p:nvGrpSpPr>
        <p:grpSpPr>
          <a:xfrm>
            <a:off x="4971612" y="1011933"/>
            <a:ext cx="1129443" cy="1129717"/>
            <a:chOff x="6654650" y="3665275"/>
            <a:chExt cx="409100" cy="409125"/>
          </a:xfrm>
        </p:grpSpPr>
        <p:sp>
          <p:nvSpPr>
            <p:cNvPr id="108" name="Google Shape;108;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3966548" y="1231010"/>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1608959">
            <a:off x="5278979" y="387784"/>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7"/>
          <p:cNvGrpSpPr/>
          <p:nvPr/>
        </p:nvGrpSpPr>
        <p:grpSpPr>
          <a:xfrm>
            <a:off x="5864296" y="1233444"/>
            <a:ext cx="2714848" cy="3653541"/>
            <a:chOff x="5503615" y="983605"/>
            <a:chExt cx="3588221" cy="4828894"/>
          </a:xfrm>
        </p:grpSpPr>
        <p:pic>
          <p:nvPicPr>
            <p:cNvPr id="120" name="Google Shape;120;p17"/>
            <p:cNvPicPr preferRelativeResize="0"/>
            <p:nvPr/>
          </p:nvPicPr>
          <p:blipFill>
            <a:blip r:embed="rId3"/>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stretch>
              <a:fillRect/>
            </a:stretch>
          </p:blipFill>
          <p:spPr>
            <a:xfrm>
              <a:off x="7109435" y="1724361"/>
              <a:ext cx="322950" cy="316620"/>
            </a:xfrm>
            <a:prstGeom prst="rect">
              <a:avLst/>
            </a:prstGeom>
            <a:noFill/>
            <a:ln>
              <a:noFill/>
            </a:ln>
          </p:spPr>
        </p:pic>
      </p:grpSp>
      <p:sp>
        <p:nvSpPr>
          <p:cNvPr id="122" name="Google Shape;122;p17"/>
          <p:cNvSpPr txBox="1">
            <a:spLocks noGrp="1"/>
          </p:cNvSpPr>
          <p:nvPr>
            <p:ph type="ctrTitle" idx="4294967295"/>
          </p:nvPr>
        </p:nvSpPr>
        <p:spPr>
          <a:xfrm>
            <a:off x="241983" y="652658"/>
            <a:ext cx="3761305" cy="1756006"/>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US" sz="7700" dirty="0"/>
              <a:t>Thank you</a:t>
            </a:r>
            <a:endParaRPr sz="7700" dirty="0"/>
          </a:p>
        </p:txBody>
      </p:sp>
      <p:sp>
        <p:nvSpPr>
          <p:cNvPr id="123" name="Google Shape;123;p17"/>
          <p:cNvSpPr txBox="1">
            <a:spLocks noGrp="1"/>
          </p:cNvSpPr>
          <p:nvPr>
            <p:ph type="subTitle" idx="4294967295"/>
          </p:nvPr>
        </p:nvSpPr>
        <p:spPr>
          <a:xfrm>
            <a:off x="175075" y="2391531"/>
            <a:ext cx="3411600" cy="1073400"/>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GB" sz="2000" dirty="0">
                <a:solidFill>
                  <a:schemeClr val="accent1"/>
                </a:solidFill>
              </a:rPr>
              <a:t>Bring the attention of your audience </a:t>
            </a:r>
            <a:endParaRPr sz="2000" dirty="0">
              <a:solidFill>
                <a:schemeClr val="accent1"/>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12"/>
          <p:cNvPicPr preferRelativeResize="0"/>
          <p:nvPr/>
        </p:nvPicPr>
        <p:blipFill>
          <a:blip r:embed="rId3"/>
          <a:stretch>
            <a:fillRect/>
          </a:stretch>
        </p:blipFill>
        <p:spPr>
          <a:xfrm>
            <a:off x="6755334" y="1156100"/>
            <a:ext cx="820766" cy="737100"/>
          </a:xfrm>
          <a:prstGeom prst="rect">
            <a:avLst/>
          </a:prstGeom>
          <a:noFill/>
          <a:ln>
            <a:noFill/>
          </a:ln>
        </p:spPr>
      </p:pic>
      <p:pic>
        <p:nvPicPr>
          <p:cNvPr id="53" name="Google Shape;53;p12"/>
          <p:cNvPicPr preferRelativeResize="0"/>
          <p:nvPr/>
        </p:nvPicPr>
        <p:blipFill>
          <a:blip r:embed="rId4"/>
          <a:stretch>
            <a:fillRect/>
          </a:stretch>
        </p:blipFill>
        <p:spPr>
          <a:xfrm>
            <a:off x="5910177" y="1129286"/>
            <a:ext cx="2904825" cy="3705499"/>
          </a:xfrm>
          <a:prstGeom prst="rect">
            <a:avLst/>
          </a:prstGeom>
          <a:noFill/>
          <a:ln>
            <a:noFill/>
          </a:ln>
        </p:spPr>
      </p:pic>
      <p:sp>
        <p:nvSpPr>
          <p:cNvPr id="54" name="Google Shape;54;p12"/>
          <p:cNvSpPr txBox="1">
            <a:spLocks noGrp="1"/>
          </p:cNvSpPr>
          <p:nvPr>
            <p:ph type="title"/>
          </p:nvPr>
        </p:nvSpPr>
        <p:spPr>
          <a:xfrm>
            <a:off x="767948" y="726347"/>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solidFill>
                  <a:schemeClr val="accent5">
                    <a:lumMod val="75000"/>
                  </a:schemeClr>
                </a:solidFill>
              </a:rPr>
              <a:t>Table Of Content</a:t>
            </a:r>
            <a:endParaRPr sz="3600" dirty="0">
              <a:solidFill>
                <a:schemeClr val="accent5">
                  <a:lumMod val="75000"/>
                </a:schemeClr>
              </a:solidFill>
            </a:endParaRPr>
          </a:p>
        </p:txBody>
      </p:sp>
      <p:grpSp>
        <p:nvGrpSpPr>
          <p:cNvPr id="59" name="Google Shape;59;p12"/>
          <p:cNvGrpSpPr/>
          <p:nvPr/>
        </p:nvGrpSpPr>
        <p:grpSpPr>
          <a:xfrm>
            <a:off x="6986537" y="1317174"/>
            <a:ext cx="358351" cy="298118"/>
            <a:chOff x="1926350" y="995225"/>
            <a:chExt cx="428650" cy="356600"/>
          </a:xfrm>
        </p:grpSpPr>
        <p:sp>
          <p:nvSpPr>
            <p:cNvPr id="60" name="Google Shape;60;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 name="Google Shape;61;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 name="Google Shape;63;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 name="TextBox 2"/>
          <p:cNvSpPr txBox="1"/>
          <p:nvPr/>
        </p:nvSpPr>
        <p:spPr>
          <a:xfrm>
            <a:off x="657922" y="1204330"/>
            <a:ext cx="3311912" cy="2862322"/>
          </a:xfrm>
          <a:prstGeom prst="rect">
            <a:avLst/>
          </a:prstGeom>
          <a:noFill/>
        </p:spPr>
        <p:txBody>
          <a:bodyPr wrap="square" rtlCol="0">
            <a:spAutoFit/>
          </a:bodyPr>
          <a:lstStyle/>
          <a:p>
            <a:pPr lvl="0">
              <a:buClr>
                <a:schemeClr val="dk1"/>
              </a:buClr>
              <a:buSzPts val="1100"/>
            </a:pPr>
            <a:endParaRPr lang="en-US" sz="1800" b="1" dirty="0">
              <a:solidFill>
                <a:schemeClr val="bg1"/>
              </a:solidFill>
            </a:endParaRPr>
          </a:p>
          <a:p>
            <a:pPr marL="285750" lvl="0" indent="-285750">
              <a:buClr>
                <a:schemeClr val="dk1"/>
              </a:buClr>
              <a:buSzPts val="1100"/>
              <a:buFont typeface="Wingdings" panose="05000000000000000000" pitchFamily="2" charset="2"/>
              <a:buChar char="v"/>
            </a:pPr>
            <a:r>
              <a:rPr lang="en-US" sz="1800" b="1" dirty="0">
                <a:solidFill>
                  <a:schemeClr val="bg1"/>
                </a:solidFill>
              </a:rPr>
              <a:t>Problem Statement</a:t>
            </a:r>
          </a:p>
          <a:p>
            <a:pPr marL="285750" lvl="0" indent="-285750">
              <a:buClr>
                <a:schemeClr val="dk1"/>
              </a:buClr>
              <a:buSzPts val="1100"/>
              <a:buFont typeface="Wingdings" panose="05000000000000000000" pitchFamily="2" charset="2"/>
              <a:buChar char="v"/>
            </a:pPr>
            <a:endParaRPr lang="en-US" sz="1800" b="1" dirty="0">
              <a:solidFill>
                <a:schemeClr val="bg1"/>
              </a:solidFill>
            </a:endParaRPr>
          </a:p>
          <a:p>
            <a:pPr marL="285750" lvl="0" indent="-285750">
              <a:buClr>
                <a:schemeClr val="dk1"/>
              </a:buClr>
              <a:buSzPts val="1100"/>
              <a:buFont typeface="Wingdings" panose="05000000000000000000" pitchFamily="2" charset="2"/>
              <a:buChar char="v"/>
            </a:pPr>
            <a:r>
              <a:rPr lang="en-US" sz="1800" b="1" dirty="0">
                <a:solidFill>
                  <a:schemeClr val="bg1"/>
                </a:solidFill>
              </a:rPr>
              <a:t>Objective of  Our Project</a:t>
            </a:r>
          </a:p>
          <a:p>
            <a:pPr marL="285750" lvl="0" indent="-285750">
              <a:buClr>
                <a:schemeClr val="dk1"/>
              </a:buClr>
              <a:buSzPts val="1100"/>
              <a:buFont typeface="Wingdings" panose="05000000000000000000" pitchFamily="2" charset="2"/>
              <a:buChar char="v"/>
            </a:pPr>
            <a:endParaRPr lang="en-US" sz="1800" b="1" dirty="0">
              <a:solidFill>
                <a:schemeClr val="bg1"/>
              </a:solidFill>
            </a:endParaRPr>
          </a:p>
          <a:p>
            <a:pPr marL="285750" lvl="0" indent="-285750">
              <a:buClr>
                <a:schemeClr val="dk1"/>
              </a:buClr>
              <a:buSzPts val="1100"/>
              <a:buFont typeface="Wingdings" panose="05000000000000000000" pitchFamily="2" charset="2"/>
              <a:buChar char="v"/>
            </a:pPr>
            <a:r>
              <a:rPr lang="en-US" sz="1800" b="1" dirty="0">
                <a:solidFill>
                  <a:schemeClr val="bg1"/>
                </a:solidFill>
              </a:rPr>
              <a:t>Dataset and Parameters</a:t>
            </a:r>
          </a:p>
          <a:p>
            <a:pPr marL="285750" lvl="0" indent="-285750">
              <a:buClr>
                <a:schemeClr val="dk1"/>
              </a:buClr>
              <a:buSzPts val="1100"/>
              <a:buFont typeface="Wingdings" panose="05000000000000000000" pitchFamily="2" charset="2"/>
              <a:buChar char="v"/>
            </a:pPr>
            <a:endParaRPr lang="en-US" sz="1800" b="1" dirty="0">
              <a:solidFill>
                <a:schemeClr val="bg1"/>
              </a:solidFill>
            </a:endParaRPr>
          </a:p>
          <a:p>
            <a:pPr marL="285750" lvl="0" indent="-285750">
              <a:buClr>
                <a:schemeClr val="dk1"/>
              </a:buClr>
              <a:buSzPts val="1100"/>
              <a:buFont typeface="Wingdings" panose="05000000000000000000" pitchFamily="2" charset="2"/>
              <a:buChar char="v"/>
            </a:pPr>
            <a:r>
              <a:rPr lang="en-US" sz="1800" b="1" dirty="0">
                <a:solidFill>
                  <a:schemeClr val="bg1"/>
                </a:solidFill>
              </a:rPr>
              <a:t>Proposed Model</a:t>
            </a:r>
          </a:p>
          <a:p>
            <a:pPr marL="285750" lvl="0" indent="-285750">
              <a:buClr>
                <a:schemeClr val="dk1"/>
              </a:buClr>
              <a:buSzPts val="1100"/>
              <a:buFont typeface="Wingdings" panose="05000000000000000000" pitchFamily="2" charset="2"/>
              <a:buChar char="v"/>
            </a:pPr>
            <a:endParaRPr lang="en-US" sz="1800" b="1" dirty="0">
              <a:solidFill>
                <a:schemeClr val="bg1"/>
              </a:solidFill>
            </a:endParaRPr>
          </a:p>
          <a:p>
            <a:pPr marL="285750" lvl="0" indent="-285750">
              <a:buClr>
                <a:schemeClr val="dk1"/>
              </a:buClr>
              <a:buSzPts val="1100"/>
              <a:buFont typeface="Wingdings" panose="05000000000000000000" pitchFamily="2" charset="2"/>
              <a:buChar char="v"/>
            </a:pPr>
            <a:r>
              <a:rPr lang="en-US" sz="1800" b="1" dirty="0">
                <a:solidFill>
                  <a:schemeClr val="bg1"/>
                </a:solidFill>
              </a:rPr>
              <a:t>Algorithms Used</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4"/>
          <p:cNvSpPr txBox="1">
            <a:spLocks noGrp="1"/>
          </p:cNvSpPr>
          <p:nvPr>
            <p:ph type="ctrTitle"/>
          </p:nvPr>
        </p:nvSpPr>
        <p:spPr>
          <a:xfrm>
            <a:off x="444565" y="669073"/>
            <a:ext cx="4272402" cy="53526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solidFill>
                  <a:schemeClr val="accent5">
                    <a:lumMod val="75000"/>
                  </a:schemeClr>
                </a:solidFill>
              </a:rPr>
              <a:t>Introduction</a:t>
            </a:r>
          </a:p>
        </p:txBody>
      </p:sp>
      <p:sp>
        <p:nvSpPr>
          <p:cNvPr id="82" name="Google Shape;82;p14"/>
          <p:cNvSpPr txBox="1">
            <a:spLocks noGrp="1"/>
          </p:cNvSpPr>
          <p:nvPr>
            <p:ph type="subTitle" idx="1"/>
          </p:nvPr>
        </p:nvSpPr>
        <p:spPr>
          <a:xfrm>
            <a:off x="0" y="1304693"/>
            <a:ext cx="5452946" cy="2776653"/>
          </a:xfrm>
          <a:prstGeom prst="rect">
            <a:avLst/>
          </a:prstGeom>
        </p:spPr>
        <p:txBody>
          <a:bodyPr spcFirstLastPara="1" wrap="square" lIns="0" tIns="0" rIns="0" bIns="0" anchor="t" anchorCtr="0">
            <a:noAutofit/>
          </a:bodyPr>
          <a:lstStyle/>
          <a:p>
            <a:r>
              <a:rPr lang="en-US" sz="1600" dirty="0">
                <a:solidFill>
                  <a:schemeClr val="bg1"/>
                </a:solidFill>
              </a:rPr>
              <a:t>        </a:t>
            </a:r>
            <a:r>
              <a:rPr lang="en-US" sz="1400" dirty="0">
                <a:solidFill>
                  <a:schemeClr val="bg1"/>
                </a:solidFill>
              </a:rPr>
              <a:t> </a:t>
            </a:r>
            <a:r>
              <a:rPr lang="en-US" sz="1400" dirty="0">
                <a:solidFill>
                  <a:schemeClr val="bg1"/>
                </a:solidFill>
                <a:latin typeface="+mj-lt"/>
              </a:rPr>
              <a:t>HR estimates the requirement of human resources in each part of organization and plan to recruit talented people, placing each employee’s progression, employee’s retention, attrition, salaries and other welfare benefits. Employees are the treasured property of any organization. However, if you quit your job    unexpectedly, the company will cost a lot of money. Not only new employees are wasting money and time, but new employees are also spending time making profits for their companies.  </a:t>
            </a:r>
          </a:p>
          <a:p>
            <a:r>
              <a:rPr lang="en-US" dirty="0">
                <a:latin typeface="+mj-lt"/>
              </a:rPr>
              <a:t> </a:t>
            </a:r>
          </a:p>
          <a:p>
            <a:pPr marL="0" lvl="0" indent="0" algn="l" rtl="0">
              <a:spcBef>
                <a:spcPts val="0"/>
              </a:spcBef>
              <a:spcAft>
                <a:spcPts val="8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117" y="613316"/>
            <a:ext cx="3710096" cy="3111191"/>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cxnSp>
        <p:nvCxnSpPr>
          <p:cNvPr id="25" name="Google Shape;287;p29"/>
          <p:cNvCxnSpPr/>
          <p:nvPr/>
        </p:nvCxnSpPr>
        <p:spPr>
          <a:xfrm>
            <a:off x="662011" y="2687908"/>
            <a:ext cx="4957500" cy="0"/>
          </a:xfrm>
          <a:prstGeom prst="straightConnector1">
            <a:avLst/>
          </a:prstGeom>
          <a:noFill/>
          <a:ln w="9525" cap="flat" cmpd="sng">
            <a:solidFill>
              <a:schemeClr val="lt2"/>
            </a:solidFill>
            <a:prstDash val="solid"/>
            <a:round/>
            <a:headEnd type="none" w="med" len="med"/>
            <a:tailEnd type="none" w="med" len="med"/>
          </a:ln>
        </p:spPr>
      </p:cxnSp>
      <p:cxnSp>
        <p:nvCxnSpPr>
          <p:cNvPr id="287" name="Google Shape;287;p29"/>
          <p:cNvCxnSpPr/>
          <p:nvPr/>
        </p:nvCxnSpPr>
        <p:spPr>
          <a:xfrm>
            <a:off x="654578" y="2212123"/>
            <a:ext cx="4957500" cy="0"/>
          </a:xfrm>
          <a:prstGeom prst="straightConnector1">
            <a:avLst/>
          </a:prstGeom>
          <a:noFill/>
          <a:ln w="9525" cap="flat" cmpd="sng">
            <a:solidFill>
              <a:schemeClr val="lt2"/>
            </a:solidFill>
            <a:prstDash val="solid"/>
            <a:round/>
            <a:headEnd type="none" w="med" len="med"/>
            <a:tailEnd type="none" w="med" len="med"/>
          </a:ln>
        </p:spPr>
      </p:cxnSp>
      <p:cxnSp>
        <p:nvCxnSpPr>
          <p:cNvPr id="288" name="Google Shape;288;p29"/>
          <p:cNvCxnSpPr/>
          <p:nvPr/>
        </p:nvCxnSpPr>
        <p:spPr>
          <a:xfrm>
            <a:off x="643427" y="3122328"/>
            <a:ext cx="4957500" cy="0"/>
          </a:xfrm>
          <a:prstGeom prst="straightConnector1">
            <a:avLst/>
          </a:prstGeom>
          <a:noFill/>
          <a:ln w="9525" cap="flat" cmpd="sng">
            <a:solidFill>
              <a:schemeClr val="lt2"/>
            </a:solidFill>
            <a:prstDash val="solid"/>
            <a:round/>
            <a:headEnd type="none" w="med" len="med"/>
            <a:tailEnd type="none" w="med" len="med"/>
          </a:ln>
        </p:spPr>
      </p:cxnSp>
      <p:cxnSp>
        <p:nvCxnSpPr>
          <p:cNvPr id="289" name="Google Shape;289;p29"/>
          <p:cNvCxnSpPr/>
          <p:nvPr/>
        </p:nvCxnSpPr>
        <p:spPr>
          <a:xfrm>
            <a:off x="643426" y="3575330"/>
            <a:ext cx="4957500" cy="0"/>
          </a:xfrm>
          <a:prstGeom prst="straightConnector1">
            <a:avLst/>
          </a:prstGeom>
          <a:noFill/>
          <a:ln w="9525" cap="flat" cmpd="sng">
            <a:solidFill>
              <a:schemeClr val="lt2"/>
            </a:solidFill>
            <a:prstDash val="solid"/>
            <a:round/>
            <a:headEnd type="none" w="med" len="med"/>
            <a:tailEnd type="none" w="med" len="med"/>
          </a:ln>
        </p:spPr>
      </p:cxnSp>
      <p:cxnSp>
        <p:nvCxnSpPr>
          <p:cNvPr id="290" name="Google Shape;290;p29"/>
          <p:cNvCxnSpPr/>
          <p:nvPr/>
        </p:nvCxnSpPr>
        <p:spPr>
          <a:xfrm>
            <a:off x="632275" y="4061789"/>
            <a:ext cx="4957500" cy="0"/>
          </a:xfrm>
          <a:prstGeom prst="straightConnector1">
            <a:avLst/>
          </a:prstGeom>
          <a:noFill/>
          <a:ln w="9525" cap="flat" cmpd="sng">
            <a:solidFill>
              <a:schemeClr val="lt2"/>
            </a:solidFill>
            <a:prstDash val="solid"/>
            <a:round/>
            <a:headEnd type="none" w="med" len="med"/>
            <a:tailEnd type="none" w="med" len="med"/>
          </a:ln>
        </p:spPr>
      </p:cxnSp>
      <p:cxnSp>
        <p:nvCxnSpPr>
          <p:cNvPr id="291" name="Google Shape;291;p29"/>
          <p:cNvCxnSpPr/>
          <p:nvPr/>
        </p:nvCxnSpPr>
        <p:spPr>
          <a:xfrm>
            <a:off x="621124" y="4570145"/>
            <a:ext cx="4957500" cy="0"/>
          </a:xfrm>
          <a:prstGeom prst="straightConnector1">
            <a:avLst/>
          </a:prstGeom>
          <a:noFill/>
          <a:ln w="9525" cap="flat" cmpd="sng">
            <a:solidFill>
              <a:schemeClr val="lt2"/>
            </a:solidFill>
            <a:prstDash val="solid"/>
            <a:round/>
            <a:headEnd type="none" w="med" len="med"/>
            <a:tailEnd type="none" w="med" len="med"/>
          </a:ln>
        </p:spPr>
      </p:cxnSp>
      <p:sp>
        <p:nvSpPr>
          <p:cNvPr id="294" name="Google Shape;294;p29"/>
          <p:cNvSpPr/>
          <p:nvPr/>
        </p:nvSpPr>
        <p:spPr>
          <a:xfrm>
            <a:off x="1261126" y="1884556"/>
            <a:ext cx="322347" cy="2685836"/>
          </a:xfrm>
          <a:prstGeom prst="rect">
            <a:avLst/>
          </a:prstGeom>
          <a:gradFill>
            <a:gsLst>
              <a:gs pos="0">
                <a:srgbClr val="FF9F4D"/>
              </a:gs>
              <a:gs pos="58000">
                <a:schemeClr val="accent5"/>
              </a:gs>
              <a:gs pos="100000">
                <a:schemeClr val="accent5"/>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2531901" y="2598234"/>
            <a:ext cx="311660" cy="1972408"/>
          </a:xfrm>
          <a:prstGeom prst="rect">
            <a:avLst/>
          </a:prstGeom>
          <a:gradFill>
            <a:gsLst>
              <a:gs pos="0">
                <a:srgbClr val="FFE659"/>
              </a:gs>
              <a:gs pos="58000">
                <a:schemeClr val="accent4"/>
              </a:gs>
              <a:gs pos="100000">
                <a:schemeClr val="accent4"/>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3681159" y="2408663"/>
            <a:ext cx="333280" cy="2161675"/>
          </a:xfrm>
          <a:prstGeom prst="rect">
            <a:avLst/>
          </a:prstGeom>
          <a:gradFill>
            <a:gsLst>
              <a:gs pos="0">
                <a:srgbClr val="9FFAFF"/>
              </a:gs>
              <a:gs pos="58000">
                <a:schemeClr val="accent1"/>
              </a:gs>
              <a:gs pos="100000">
                <a:schemeClr val="accent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4885024" y="2085278"/>
            <a:ext cx="311443" cy="2496310"/>
          </a:xfrm>
          <a:prstGeom prst="rect">
            <a:avLst/>
          </a:prstGeom>
          <a:gradFill>
            <a:gsLst>
              <a:gs pos="0">
                <a:srgbClr val="FF9F4D"/>
              </a:gs>
              <a:gs pos="58000">
                <a:schemeClr val="accent5"/>
              </a:gs>
              <a:gs pos="100000">
                <a:schemeClr val="accent5"/>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35258" y="102419"/>
            <a:ext cx="5430644" cy="1292662"/>
          </a:xfrm>
          <a:prstGeom prst="rect">
            <a:avLst/>
          </a:prstGeom>
        </p:spPr>
        <p:txBody>
          <a:bodyPr wrap="square">
            <a:spAutoFit/>
          </a:bodyPr>
          <a:lstStyle/>
          <a:p>
            <a:endParaRPr lang="en-US" dirty="0">
              <a:latin typeface="PT Serif"/>
            </a:endParaRPr>
          </a:p>
          <a:p>
            <a:r>
              <a:rPr lang="en-US" sz="1600" dirty="0">
                <a:solidFill>
                  <a:schemeClr val="tx1"/>
                </a:solidFill>
                <a:latin typeface="IBM Plex Sans Condensed" panose="020B0506050203000203" charset="0"/>
              </a:rPr>
              <a:t>IT companies — Tata Consultancy Services (TCS), Infosys, Wipro and HCL Tech, among others — are facing high attrition rates and the IT sector’s average attrition rate (last twelve months) is currently as high as 25 per cent.</a:t>
            </a:r>
          </a:p>
        </p:txBody>
      </p:sp>
      <p:sp>
        <p:nvSpPr>
          <p:cNvPr id="3" name="Rectangle 2"/>
          <p:cNvSpPr/>
          <p:nvPr/>
        </p:nvSpPr>
        <p:spPr>
          <a:xfrm>
            <a:off x="502863" y="2406711"/>
            <a:ext cx="415498" cy="307777"/>
          </a:xfrm>
          <a:prstGeom prst="rect">
            <a:avLst/>
          </a:prstGeom>
        </p:spPr>
        <p:txBody>
          <a:bodyPr wrap="none">
            <a:spAutoFit/>
          </a:bodyPr>
          <a:lstStyle/>
          <a:p>
            <a:pPr lvl="0">
              <a:spcBef>
                <a:spcPts val="400"/>
              </a:spcBef>
              <a:spcAft>
                <a:spcPts val="400"/>
              </a:spcAft>
            </a:pPr>
            <a:r>
              <a:rPr lang="en-US" dirty="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rPr>
              <a:t> 20</a:t>
            </a:r>
          </a:p>
        </p:txBody>
      </p:sp>
      <p:sp>
        <p:nvSpPr>
          <p:cNvPr id="4" name="Rectangle 3"/>
          <p:cNvSpPr/>
          <p:nvPr/>
        </p:nvSpPr>
        <p:spPr>
          <a:xfrm>
            <a:off x="502863" y="2852759"/>
            <a:ext cx="415498" cy="307777"/>
          </a:xfrm>
          <a:prstGeom prst="rect">
            <a:avLst/>
          </a:prstGeom>
        </p:spPr>
        <p:txBody>
          <a:bodyPr wrap="none">
            <a:spAutoFit/>
          </a:bodyPr>
          <a:lstStyle/>
          <a:p>
            <a:pPr lvl="0">
              <a:spcBef>
                <a:spcPts val="400"/>
              </a:spcBef>
              <a:spcAft>
                <a:spcPts val="400"/>
              </a:spcAft>
            </a:pPr>
            <a:r>
              <a:rPr lang="en-US" dirty="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rPr>
              <a:t> 15</a:t>
            </a:r>
          </a:p>
        </p:txBody>
      </p:sp>
      <p:sp>
        <p:nvSpPr>
          <p:cNvPr id="5" name="Rectangle 4"/>
          <p:cNvSpPr/>
          <p:nvPr/>
        </p:nvSpPr>
        <p:spPr>
          <a:xfrm>
            <a:off x="514013" y="3298808"/>
            <a:ext cx="415498" cy="307777"/>
          </a:xfrm>
          <a:prstGeom prst="rect">
            <a:avLst/>
          </a:prstGeom>
        </p:spPr>
        <p:txBody>
          <a:bodyPr wrap="none">
            <a:spAutoFit/>
          </a:bodyPr>
          <a:lstStyle/>
          <a:p>
            <a:pPr lvl="0">
              <a:spcBef>
                <a:spcPts val="400"/>
              </a:spcBef>
              <a:spcAft>
                <a:spcPts val="400"/>
              </a:spcAft>
            </a:pPr>
            <a:r>
              <a:rPr lang="en-US" dirty="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rPr>
              <a:t> 10</a:t>
            </a:r>
          </a:p>
        </p:txBody>
      </p:sp>
      <p:sp>
        <p:nvSpPr>
          <p:cNvPr id="6" name="Rectangle 5"/>
          <p:cNvSpPr/>
          <p:nvPr/>
        </p:nvSpPr>
        <p:spPr>
          <a:xfrm>
            <a:off x="502863" y="3756009"/>
            <a:ext cx="319318" cy="307777"/>
          </a:xfrm>
          <a:prstGeom prst="rect">
            <a:avLst/>
          </a:prstGeom>
        </p:spPr>
        <p:txBody>
          <a:bodyPr wrap="none">
            <a:spAutoFit/>
          </a:bodyPr>
          <a:lstStyle/>
          <a:p>
            <a:pPr lvl="0">
              <a:spcBef>
                <a:spcPts val="400"/>
              </a:spcBef>
              <a:spcAft>
                <a:spcPts val="400"/>
              </a:spcAft>
            </a:pPr>
            <a:r>
              <a:rPr lang="en-US" dirty="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rPr>
              <a:t> 5</a:t>
            </a:r>
          </a:p>
        </p:txBody>
      </p:sp>
      <p:sp>
        <p:nvSpPr>
          <p:cNvPr id="7" name="Rectangle 6"/>
          <p:cNvSpPr/>
          <p:nvPr/>
        </p:nvSpPr>
        <p:spPr>
          <a:xfrm>
            <a:off x="447106" y="4291267"/>
            <a:ext cx="357790" cy="307777"/>
          </a:xfrm>
          <a:prstGeom prst="rect">
            <a:avLst/>
          </a:prstGeom>
        </p:spPr>
        <p:txBody>
          <a:bodyPr wrap="none">
            <a:spAutoFit/>
          </a:bodyPr>
          <a:lstStyle/>
          <a:p>
            <a:pPr lvl="0">
              <a:spcBef>
                <a:spcPts val="400"/>
              </a:spcBef>
              <a:spcAft>
                <a:spcPts val="400"/>
              </a:spcAft>
            </a:pPr>
            <a:r>
              <a:rPr lang="en-US" dirty="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rPr>
              <a:t>  0</a:t>
            </a:r>
          </a:p>
        </p:txBody>
      </p:sp>
      <p:sp>
        <p:nvSpPr>
          <p:cNvPr id="8" name="Rectangle 7"/>
          <p:cNvSpPr/>
          <p:nvPr/>
        </p:nvSpPr>
        <p:spPr>
          <a:xfrm>
            <a:off x="558620" y="1916058"/>
            <a:ext cx="377026" cy="307777"/>
          </a:xfrm>
          <a:prstGeom prst="rect">
            <a:avLst/>
          </a:prstGeom>
        </p:spPr>
        <p:txBody>
          <a:bodyPr wrap="none">
            <a:spAutoFit/>
          </a:bodyPr>
          <a:lstStyle/>
          <a:p>
            <a:pPr lvl="0">
              <a:spcBef>
                <a:spcPts val="400"/>
              </a:spcBef>
              <a:spcAft>
                <a:spcPts val="400"/>
              </a:spcAft>
            </a:pPr>
            <a:r>
              <a:rPr lang="en-US" dirty="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rPr>
              <a:t>25</a:t>
            </a:r>
          </a:p>
        </p:txBody>
      </p:sp>
      <p:sp>
        <p:nvSpPr>
          <p:cNvPr id="9" name="Rectangle 8"/>
          <p:cNvSpPr/>
          <p:nvPr/>
        </p:nvSpPr>
        <p:spPr>
          <a:xfrm>
            <a:off x="547467" y="1458857"/>
            <a:ext cx="377026" cy="307777"/>
          </a:xfrm>
          <a:prstGeom prst="rect">
            <a:avLst/>
          </a:prstGeom>
        </p:spPr>
        <p:txBody>
          <a:bodyPr wrap="none">
            <a:spAutoFit/>
          </a:bodyPr>
          <a:lstStyle/>
          <a:p>
            <a:pPr lvl="0">
              <a:spcBef>
                <a:spcPts val="400"/>
              </a:spcBef>
              <a:spcAft>
                <a:spcPts val="400"/>
              </a:spcAft>
            </a:pPr>
            <a:r>
              <a:rPr lang="en-US" dirty="0">
                <a:solidFill>
                  <a:schemeClr val="lt1"/>
                </a:solidFill>
                <a:latin typeface="IBM Plex Sans Condensed" panose="020B0506050203000203"/>
                <a:ea typeface="IBM Plex Sans Condensed" panose="020B0506050203000203"/>
                <a:cs typeface="IBM Plex Sans Condensed" panose="020B0506050203000203"/>
                <a:sym typeface="IBM Plex Sans Condensed" panose="020B0506050203000203"/>
              </a:rPr>
              <a:t>30</a:t>
            </a:r>
          </a:p>
        </p:txBody>
      </p:sp>
      <p:cxnSp>
        <p:nvCxnSpPr>
          <p:cNvPr id="35" name="Google Shape;287;p29"/>
          <p:cNvCxnSpPr/>
          <p:nvPr/>
        </p:nvCxnSpPr>
        <p:spPr>
          <a:xfrm>
            <a:off x="673163" y="1762357"/>
            <a:ext cx="4957500" cy="0"/>
          </a:xfrm>
          <a:prstGeom prst="straightConnector1">
            <a:avLst/>
          </a:prstGeom>
          <a:noFill/>
          <a:ln w="9525" cap="flat" cmpd="sng">
            <a:solidFill>
              <a:schemeClr val="lt2"/>
            </a:solidFill>
            <a:prstDash val="solid"/>
            <a:round/>
            <a:headEnd type="none" w="med" len="med"/>
            <a:tailEnd type="none" w="med" len="med"/>
          </a:ln>
        </p:spPr>
      </p:cxnSp>
      <p:sp>
        <p:nvSpPr>
          <p:cNvPr id="10" name="TextBox 9"/>
          <p:cNvSpPr txBox="1"/>
          <p:nvPr/>
        </p:nvSpPr>
        <p:spPr>
          <a:xfrm>
            <a:off x="847493" y="4605454"/>
            <a:ext cx="4516244" cy="307777"/>
          </a:xfrm>
          <a:prstGeom prst="rect">
            <a:avLst/>
          </a:prstGeom>
          <a:noFill/>
        </p:spPr>
        <p:txBody>
          <a:bodyPr wrap="square" rtlCol="0">
            <a:spAutoFit/>
          </a:bodyPr>
          <a:lstStyle/>
          <a:p>
            <a:r>
              <a:rPr lang="en-US" dirty="0">
                <a:solidFill>
                  <a:schemeClr val="tx1"/>
                </a:solidFill>
                <a:latin typeface="IBM Plex Sans Condensed" panose="020B0506050203000203" charset="0"/>
              </a:rPr>
              <a:t>    </a:t>
            </a:r>
            <a:r>
              <a:rPr lang="en-US" b="1" dirty="0">
                <a:solidFill>
                  <a:schemeClr val="tx1"/>
                </a:solidFill>
                <a:latin typeface="IBM Plex Sans Condensed" panose="020B0506050203000203" charset="0"/>
              </a:rPr>
              <a:t>Infosys                  HCL Tech                 Wipro                     TCS</a:t>
            </a:r>
            <a:endParaRPr lang="en-US" b="1" dirty="0"/>
          </a:p>
        </p:txBody>
      </p:sp>
      <p:sp>
        <p:nvSpPr>
          <p:cNvPr id="11" name="Rounded Rectangular Callout 10"/>
          <p:cNvSpPr/>
          <p:nvPr/>
        </p:nvSpPr>
        <p:spPr>
          <a:xfrm>
            <a:off x="5999357" y="1193180"/>
            <a:ext cx="2966224" cy="196261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This data is driven from an article published on news18.com</a:t>
            </a:r>
          </a:p>
          <a:p>
            <a:endParaRPr lang="en-US" dirty="0"/>
          </a:p>
          <a:p>
            <a:endParaRPr lang="en-US" dirty="0"/>
          </a:p>
          <a:p>
            <a:pPr algn="r"/>
            <a:r>
              <a:rPr lang="en-US" dirty="0"/>
              <a:t>By Mohammad </a:t>
            </a:r>
            <a:r>
              <a:rPr lang="en-US" dirty="0" err="1"/>
              <a:t>Haris</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4"/>
                                        </p:tgtEl>
                                        <p:attrNameLst>
                                          <p:attrName>style.visibility</p:attrName>
                                        </p:attrNameLst>
                                      </p:cBhvr>
                                      <p:to>
                                        <p:strVal val="visible"/>
                                      </p:to>
                                    </p:set>
                                    <p:anim calcmode="lin" valueType="num">
                                      <p:cBhvr additive="base">
                                        <p:cTn id="7" dur="500" fill="hold"/>
                                        <p:tgtEl>
                                          <p:spTgt spid="294"/>
                                        </p:tgtEl>
                                        <p:attrNameLst>
                                          <p:attrName>ppt_x</p:attrName>
                                        </p:attrNameLst>
                                      </p:cBhvr>
                                      <p:tavLst>
                                        <p:tav tm="0">
                                          <p:val>
                                            <p:strVal val="#ppt_x"/>
                                          </p:val>
                                        </p:tav>
                                        <p:tav tm="100000">
                                          <p:val>
                                            <p:strVal val="#ppt_x"/>
                                          </p:val>
                                        </p:tav>
                                      </p:tavLst>
                                    </p:anim>
                                    <p:anim calcmode="lin" valueType="num">
                                      <p:cBhvr additive="base">
                                        <p:cTn id="8" dur="500" fill="hold"/>
                                        <p:tgtEl>
                                          <p:spTgt spid="2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8"/>
                                        </p:tgtEl>
                                        <p:attrNameLst>
                                          <p:attrName>style.visibility</p:attrName>
                                        </p:attrNameLst>
                                      </p:cBhvr>
                                      <p:to>
                                        <p:strVal val="visible"/>
                                      </p:to>
                                    </p:set>
                                    <p:anim calcmode="lin" valueType="num">
                                      <p:cBhvr additive="base">
                                        <p:cTn id="13" dur="500" fill="hold"/>
                                        <p:tgtEl>
                                          <p:spTgt spid="298"/>
                                        </p:tgtEl>
                                        <p:attrNameLst>
                                          <p:attrName>ppt_x</p:attrName>
                                        </p:attrNameLst>
                                      </p:cBhvr>
                                      <p:tavLst>
                                        <p:tav tm="0">
                                          <p:val>
                                            <p:strVal val="#ppt_x"/>
                                          </p:val>
                                        </p:tav>
                                        <p:tav tm="100000">
                                          <p:val>
                                            <p:strVal val="#ppt_x"/>
                                          </p:val>
                                        </p:tav>
                                      </p:tavLst>
                                    </p:anim>
                                    <p:anim calcmode="lin" valueType="num">
                                      <p:cBhvr additive="base">
                                        <p:cTn id="14" dur="500" fill="hold"/>
                                        <p:tgtEl>
                                          <p:spTgt spid="2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9"/>
                                        </p:tgtEl>
                                        <p:attrNameLst>
                                          <p:attrName>style.visibility</p:attrName>
                                        </p:attrNameLst>
                                      </p:cBhvr>
                                      <p:to>
                                        <p:strVal val="visible"/>
                                      </p:to>
                                    </p:set>
                                    <p:anim calcmode="lin" valueType="num">
                                      <p:cBhvr additive="base">
                                        <p:cTn id="19" dur="500" fill="hold"/>
                                        <p:tgtEl>
                                          <p:spTgt spid="299"/>
                                        </p:tgtEl>
                                        <p:attrNameLst>
                                          <p:attrName>ppt_x</p:attrName>
                                        </p:attrNameLst>
                                      </p:cBhvr>
                                      <p:tavLst>
                                        <p:tav tm="0">
                                          <p:val>
                                            <p:strVal val="#ppt_x"/>
                                          </p:val>
                                        </p:tav>
                                        <p:tav tm="100000">
                                          <p:val>
                                            <p:strVal val="#ppt_x"/>
                                          </p:val>
                                        </p:tav>
                                      </p:tavLst>
                                    </p:anim>
                                    <p:anim calcmode="lin" valueType="num">
                                      <p:cBhvr additive="base">
                                        <p:cTn id="20" dur="500" fill="hold"/>
                                        <p:tgtEl>
                                          <p:spTgt spid="29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3"/>
                                        </p:tgtEl>
                                        <p:attrNameLst>
                                          <p:attrName>style.visibility</p:attrName>
                                        </p:attrNameLst>
                                      </p:cBhvr>
                                      <p:to>
                                        <p:strVal val="visible"/>
                                      </p:to>
                                    </p:set>
                                    <p:anim calcmode="lin" valueType="num">
                                      <p:cBhvr additive="base">
                                        <p:cTn id="25" dur="500" fill="hold"/>
                                        <p:tgtEl>
                                          <p:spTgt spid="303"/>
                                        </p:tgtEl>
                                        <p:attrNameLst>
                                          <p:attrName>ppt_x</p:attrName>
                                        </p:attrNameLst>
                                      </p:cBhvr>
                                      <p:tavLst>
                                        <p:tav tm="0">
                                          <p:val>
                                            <p:strVal val="#ppt_x"/>
                                          </p:val>
                                        </p:tav>
                                        <p:tav tm="100000">
                                          <p:val>
                                            <p:strVal val="#ppt_x"/>
                                          </p:val>
                                        </p:tav>
                                      </p:tavLst>
                                    </p:anim>
                                    <p:anim calcmode="lin" valueType="num">
                                      <p:cBhvr additive="base">
                                        <p:cTn id="26" dur="500" fill="hold"/>
                                        <p:tgtEl>
                                          <p:spTgt spid="30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animBg="1"/>
      <p:bldP spid="298" grpId="0" animBg="1"/>
      <p:bldP spid="299" grpId="0" animBg="1"/>
      <p:bldP spid="303"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395" y="314665"/>
            <a:ext cx="7593300" cy="396300"/>
          </a:xfrm>
        </p:spPr>
        <p:txBody>
          <a:bodyPr/>
          <a:lstStyle/>
          <a:p>
            <a:r>
              <a:rPr lang="en-US">
                <a:solidFill>
                  <a:schemeClr val="accent5">
                    <a:lumMod val="75000"/>
                  </a:schemeClr>
                </a:solidFill>
              </a:rPr>
              <a:t>Litrature Survey</a:t>
            </a:r>
          </a:p>
        </p:txBody>
      </p:sp>
      <p:sp>
        <p:nvSpPr>
          <p:cNvPr id="6" name="Text Box 5"/>
          <p:cNvSpPr txBox="1"/>
          <p:nvPr/>
        </p:nvSpPr>
        <p:spPr>
          <a:xfrm>
            <a:off x="251460" y="631825"/>
            <a:ext cx="8362315" cy="4338320"/>
          </a:xfrm>
          <a:prstGeom prst="rect">
            <a:avLst/>
          </a:prstGeom>
          <a:noFill/>
        </p:spPr>
        <p:txBody>
          <a:bodyPr wrap="square" rtlCol="0">
            <a:spAutoFit/>
          </a:bodyPr>
          <a:lstStyle/>
          <a:p>
            <a:r>
              <a:rPr lang="en-US" sz="1200" b="1"/>
              <a:t>Paper[1] SindiFatika Sari, Kemas Muslim Lhaksmana. Employee Attrition Predition Using Feature Selection with information Gain and Random Forest Classification</a:t>
            </a:r>
            <a:r>
              <a:rPr lang="en-US" sz="1200"/>
              <a:t>.</a:t>
            </a:r>
          </a:p>
          <a:p>
            <a:r>
              <a:rPr lang="en-US" sz="1200"/>
              <a:t>This research aims to help the human resources department in the company to find out what factors influence the  employee attrition, by developing a new method of predicting attrition that this study aims to detect employee attrition in a company by implementing the Random Forest classification modeling. From the results of the tests that have been carried out, Information Gain produces the highest accuracy value of 89.2%, while Select K Best produces an accuracy value of 87.8% and Recursive Feature Elimination produces an accuracy value of 88.8%</a:t>
            </a:r>
          </a:p>
          <a:p>
            <a:endParaRPr lang="en-US" sz="1200"/>
          </a:p>
          <a:p>
            <a:r>
              <a:rPr lang="en-US" sz="1200" b="1"/>
              <a:t>Paper[2] Elham Mohammed Thabit A. Alsaadi; SameerahFarisKhlebus, AshwakAlabaichi. Idenification of</a:t>
            </a:r>
          </a:p>
          <a:p>
            <a:r>
              <a:rPr lang="en-US" sz="1200" b="1"/>
              <a:t>humanresourse analytics using machine learning algorithms</a:t>
            </a:r>
            <a:r>
              <a:rPr lang="en-US" sz="1200"/>
              <a:t>.</a:t>
            </a:r>
          </a:p>
          <a:p>
            <a:r>
              <a:rPr lang="en-US" sz="1200"/>
              <a:t>To find the probability of new employee attrition, various classification algorithms such as decision trees (DT) classifier, logistic regression (LR), random forests (RF), and K-means clustering are used. The accuracy provided by the decision tree is 97% the accuracy provided by random forest algorithm is 98% the accuracy provided by the logistic regression is 78%. This research aims to identify the most critical elements that contribute to employee attrition. Used ML algorithms for binomial classification problem are: decision trees, logistic regression, and random forest</a:t>
            </a:r>
          </a:p>
          <a:p>
            <a:endParaRPr lang="en-US" sz="1200"/>
          </a:p>
          <a:p>
            <a:r>
              <a:rPr lang="en-US" sz="1200" b="1"/>
              <a:t>Paper[3] Vinston Raja R; Srinath Doss; Ashok Kumar K. Analytics Approach of predicting Employee Attrition using data science techniques</a:t>
            </a:r>
            <a:r>
              <a:rPr lang="en-US" sz="1200"/>
              <a:t>. </a:t>
            </a:r>
          </a:p>
          <a:p>
            <a:r>
              <a:rPr lang="en-US" sz="1200"/>
              <a:t>The usage of NB algorithm, KNN algorithm and SVM algorithm, prediction supply the end result of which algorithm is performing better. Naive Bayesian algorithms, K-nearest neighbors, and support vector machine data science techniques were applied to the predictions. Naive Bayes Algorithm predicted the developer turnover with the accuracy of 76%, K-Nearest Neighbor with the accuracy of 94% and Support Vector Machine with the accuracy of 96%</a:t>
            </a:r>
          </a:p>
          <a:p>
            <a:endParaRPr lang="en-US" sz="120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7</a:t>
            </a:fld>
            <a:endParaRPr lang="en-GB"/>
          </a:p>
        </p:txBody>
      </p:sp>
      <p:sp>
        <p:nvSpPr>
          <p:cNvPr id="5" name="Text Box 4"/>
          <p:cNvSpPr txBox="1"/>
          <p:nvPr/>
        </p:nvSpPr>
        <p:spPr>
          <a:xfrm>
            <a:off x="236855" y="500380"/>
            <a:ext cx="8518525" cy="3784600"/>
          </a:xfrm>
          <a:prstGeom prst="rect">
            <a:avLst/>
          </a:prstGeom>
          <a:noFill/>
        </p:spPr>
        <p:txBody>
          <a:bodyPr wrap="square" rtlCol="0">
            <a:spAutoFit/>
          </a:bodyPr>
          <a:lstStyle/>
          <a:p>
            <a:r>
              <a:rPr lang="en-US" sz="1200" b="1"/>
              <a:t>Paper[4] EvanthiaFaliagka, Kostas Ramantas, Athanasios Tsakalidis Application of Machine Learning Algorithms to an online Recruitment System.</a:t>
            </a:r>
            <a:endParaRPr lang="en-US" sz="1200"/>
          </a:p>
          <a:p>
            <a:r>
              <a:rPr lang="en-US" sz="1200"/>
              <a:t>there is using of various algorithms which are Gaussian Naïve Bayes Classifier, Decision Tree, Logistic Regression and Model tested on IBM analysis dataset best recall rate (0.54).It helps in HR activities optimizes and reduce critical issues by analyzing of data. The Techniques used for better error estimation are Holdout, Cross validation Scaling is used to avoid that one features is dominating</a:t>
            </a:r>
          </a:p>
          <a:p>
            <a:endParaRPr lang="en-US" sz="1200"/>
          </a:p>
          <a:p>
            <a:r>
              <a:rPr lang="en-US" sz="1200" b="1"/>
              <a:t>paper[5]</a:t>
            </a:r>
            <a:r>
              <a:rPr lang="en-US" sz="1200"/>
              <a:t> </a:t>
            </a:r>
            <a:r>
              <a:rPr lang="en-US" sz="1200" b="1"/>
              <a:t>Ali A. Mahmoud, Tahini AL Shawabkeh, Walid A. Salameh, Ibrahim Al Amro Performance predicting in hiring process and performance appraisals using machine learning. </a:t>
            </a:r>
          </a:p>
          <a:p>
            <a:r>
              <a:rPr lang="en-US" sz="1200"/>
              <a:t>we study the concept of employee retention on key variables. Training, types of training and duration and check the effect of training or retention of employee satisfaction leads to employee dissatisfaction leads to high turnover. The objective is to identify the effect of training, its types and duration on retention. Main reason for employee retention are Training time and its duration, Support Interest among employee, workplace environment, Reward.</a:t>
            </a:r>
          </a:p>
          <a:p>
            <a:endParaRPr lang="en-US" sz="1200"/>
          </a:p>
          <a:p>
            <a:r>
              <a:rPr lang="en-US" sz="1200" b="1"/>
              <a:t>paper[6]</a:t>
            </a:r>
            <a:r>
              <a:rPr lang="en-US" sz="1200"/>
              <a:t> </a:t>
            </a:r>
            <a:r>
              <a:rPr lang="en-US" sz="1200" b="1"/>
              <a:t>AnanyaSarker, S.M. Shamim, Dr. Md. Shahiduz Zama &amp; Md. Mustafizur Rahman Employee’s Performance Analysis and prediction using K-means Clustering &amp; Decision Tree Algorithm.</a:t>
            </a:r>
            <a:r>
              <a:rPr lang="en-US" sz="1200"/>
              <a:t> </a:t>
            </a:r>
          </a:p>
          <a:p>
            <a:r>
              <a:rPr lang="en-US" sz="1200"/>
              <a:t>we study that most of the organization or companies have a formal performance evaluation system in which employee job performance is graded on a regular basis, usually once or twice a year. An Employee can improve their performance by way of monitoring the progression of their performance by way of Machine learning algorithms i.e. clustering algorithm and decision tree of data mining techniques can be used to find out the key characteristics of future prediction of an organization.</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8"/>
          <p:cNvSpPr txBox="1">
            <a:spLocks noGrp="1"/>
          </p:cNvSpPr>
          <p:nvPr>
            <p:ph type="title"/>
          </p:nvPr>
        </p:nvSpPr>
        <p:spPr>
          <a:xfrm>
            <a:off x="522623" y="637136"/>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solidFill>
                  <a:schemeClr val="accent5">
                    <a:lumMod val="75000"/>
                  </a:schemeClr>
                </a:solidFill>
              </a:rPr>
              <a:t>Objective of Our project</a:t>
            </a:r>
            <a:endParaRPr sz="3600" dirty="0">
              <a:solidFill>
                <a:schemeClr val="accent5">
                  <a:lumMod val="75000"/>
                </a:schemeClr>
              </a:solidFill>
            </a:endParaRPr>
          </a:p>
        </p:txBody>
      </p:sp>
      <p:pic>
        <p:nvPicPr>
          <p:cNvPr id="8" name="Picture 2" descr="HR Analytics: Understanding Its Theories &amp; Appl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07" y="1416205"/>
            <a:ext cx="3674591" cy="1929160"/>
          </a:xfrm>
          <a:prstGeom prst="rect">
            <a:avLst/>
          </a:prstGeom>
          <a:noFill/>
          <a:ln>
            <a:noFill/>
          </a:ln>
          <a:effectLst>
            <a:glow rad="101600">
              <a:schemeClr val="accent3">
                <a:satMod val="175000"/>
                <a:alpha val="40000"/>
              </a:schemeClr>
            </a:glow>
            <a:outerShdw blurRad="107950" dist="12700" dir="5400000" algn="ctr">
              <a:srgbClr val="000000"/>
            </a:outerShdw>
          </a:effectLst>
          <a:scene3d>
            <a:camera prst="perspectiveLeft"/>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sp>
        <p:nvSpPr>
          <p:cNvPr id="2" name="Rectangle 1"/>
          <p:cNvSpPr/>
          <p:nvPr/>
        </p:nvSpPr>
        <p:spPr>
          <a:xfrm>
            <a:off x="156117" y="1325702"/>
            <a:ext cx="4795024" cy="1815882"/>
          </a:xfrm>
          <a:prstGeom prst="rect">
            <a:avLst/>
          </a:prstGeom>
        </p:spPr>
        <p:txBody>
          <a:bodyPr wrap="square">
            <a:spAutoFit/>
          </a:bodyPr>
          <a:lstStyle/>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HR Analysis tool </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for companies especially those with large workforce. </a:t>
            </a:r>
          </a:p>
          <a:p>
            <a:pPr marL="285750" indent="-285750" algn="just">
              <a:buFont typeface="Arial" panose="020B0604020202020204" pitchFamily="34" charset="0"/>
              <a:buChar char="•"/>
            </a:pPr>
            <a:endPar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 find the possible reasons for employee attrition, in order to prevent valuable employees from leaving.</a:t>
            </a:r>
          </a:p>
          <a:p>
            <a:pPr marL="285750" indent="-285750" algn="just">
              <a:buFont typeface="Arial" panose="020B0604020202020204" pitchFamily="34" charset="0"/>
              <a:buChar char="•"/>
            </a:pPr>
            <a:endPar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Predicting employee’s performance rating.</a:t>
            </a:r>
            <a:endParaRPr lang="en-US" sz="1600" dirty="0">
              <a:solidFill>
                <a:schemeClr val="bg1"/>
              </a:solidFill>
              <a:latin typeface="Times New Roman" panose="02020603050405020304" pitchFamily="18" charset="0"/>
              <a:ea typeface="Times New Roman" panose="02020603050405020304" pitchFamily="18" charset="0"/>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58000">
              <a:schemeClr val="dk2"/>
            </a:gs>
            <a:gs pos="100000">
              <a:schemeClr val="dk2"/>
            </a:gs>
          </a:gsLst>
          <a:path path="circle">
            <a:fillToRect l="100000" t="100000"/>
          </a:path>
          <a:tileRect r="-100000" b="-100000"/>
        </a:gradFill>
        <a:effectLst/>
      </p:bgPr>
    </p:bg>
    <p:spTree>
      <p:nvGrpSpPr>
        <p:cNvPr id="1" name="Shape 220"/>
        <p:cNvGrpSpPr/>
        <p:nvPr/>
      </p:nvGrpSpPr>
      <p:grpSpPr>
        <a:xfrm>
          <a:off x="0" y="0"/>
          <a:ext cx="0" cy="0"/>
          <a:chOff x="0" y="0"/>
          <a:chExt cx="0" cy="0"/>
        </a:xfrm>
      </p:grpSpPr>
      <p:sp>
        <p:nvSpPr>
          <p:cNvPr id="2" name="Rectangle 1"/>
          <p:cNvSpPr/>
          <p:nvPr/>
        </p:nvSpPr>
        <p:spPr>
          <a:xfrm>
            <a:off x="528675" y="109558"/>
            <a:ext cx="3990195" cy="646331"/>
          </a:xfrm>
          <a:prstGeom prst="rect">
            <a:avLst/>
          </a:prstGeom>
        </p:spPr>
        <p:txBody>
          <a:bodyPr wrap="none">
            <a:spAutoFit/>
          </a:bodyPr>
          <a:lstStyle/>
          <a:p>
            <a:r>
              <a:rPr lang="en-US" sz="3600" dirty="0">
                <a:solidFill>
                  <a:schemeClr val="accent5">
                    <a:lumMod val="75000"/>
                  </a:schemeClr>
                </a:solidFill>
                <a:latin typeface="Bebas Neue" panose="020B0606020202050201" pitchFamily="34" charset="0"/>
              </a:rPr>
              <a:t>Dataset and parameters</a:t>
            </a:r>
          </a:p>
        </p:txBody>
      </p:sp>
      <p:graphicFrame>
        <p:nvGraphicFramePr>
          <p:cNvPr id="5" name="Table 4"/>
          <p:cNvGraphicFramePr>
            <a:graphicFrameLocks noGrp="1"/>
          </p:cNvGraphicFramePr>
          <p:nvPr>
            <p:extLst>
              <p:ext uri="{D42A27DB-BD31-4B8C-83A1-F6EECF244321}">
                <p14:modId xmlns:p14="http://schemas.microsoft.com/office/powerpoint/2010/main" val="1245648556"/>
              </p:ext>
            </p:extLst>
          </p:nvPr>
        </p:nvGraphicFramePr>
        <p:xfrm>
          <a:off x="634729" y="686385"/>
          <a:ext cx="6602411" cy="4324072"/>
        </p:xfrm>
        <a:graphic>
          <a:graphicData uri="http://schemas.openxmlformats.org/drawingml/2006/table">
            <a:tbl>
              <a:tblPr>
                <a:tableStyleId>{5C7B9036-0881-475A-ADF6-831E9562A627}</a:tableStyleId>
              </a:tblPr>
              <a:tblGrid>
                <a:gridCol w="1628969">
                  <a:extLst>
                    <a:ext uri="{9D8B030D-6E8A-4147-A177-3AD203B41FA5}">
                      <a16:colId xmlns:a16="http://schemas.microsoft.com/office/drawing/2014/main" val="20000"/>
                    </a:ext>
                  </a:extLst>
                </a:gridCol>
                <a:gridCol w="4022247">
                  <a:extLst>
                    <a:ext uri="{9D8B030D-6E8A-4147-A177-3AD203B41FA5}">
                      <a16:colId xmlns:a16="http://schemas.microsoft.com/office/drawing/2014/main" val="20001"/>
                    </a:ext>
                  </a:extLst>
                </a:gridCol>
                <a:gridCol w="951195">
                  <a:extLst>
                    <a:ext uri="{9D8B030D-6E8A-4147-A177-3AD203B41FA5}">
                      <a16:colId xmlns:a16="http://schemas.microsoft.com/office/drawing/2014/main" val="20002"/>
                    </a:ext>
                  </a:extLst>
                </a:gridCol>
              </a:tblGrid>
              <a:tr h="223744">
                <a:tc>
                  <a:txBody>
                    <a:bodyPr/>
                    <a:lstStyle/>
                    <a:p>
                      <a:pPr algn="l" fontAlgn="b"/>
                      <a:r>
                        <a:rPr lang="en-US" sz="1400" b="1" u="none" strike="noStrike" dirty="0">
                          <a:effectLst/>
                        </a:rPr>
                        <a:t>Variable</a:t>
                      </a:r>
                      <a:endParaRPr lang="en-US" sz="1400" b="1"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400" b="1" u="none" strike="noStrike">
                          <a:effectLst/>
                        </a:rPr>
                        <a:t>Meaning</a:t>
                      </a:r>
                      <a:endParaRPr lang="en-US" sz="1400" b="1"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400" b="1" u="none" strike="noStrike" dirty="0">
                          <a:effectLst/>
                        </a:rPr>
                        <a:t>Levels</a:t>
                      </a:r>
                      <a:endParaRPr lang="en-US" sz="1400" b="1" i="0" u="none" strike="noStrike" dirty="0">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0"/>
                  </a:ext>
                </a:extLst>
              </a:tr>
              <a:tr h="223744">
                <a:tc>
                  <a:txBody>
                    <a:bodyPr/>
                    <a:lstStyle/>
                    <a:p>
                      <a:pPr algn="l" fontAlgn="b"/>
                      <a:r>
                        <a:rPr lang="en-US" sz="1200" u="none" strike="noStrike" dirty="0">
                          <a:effectLst/>
                        </a:rPr>
                        <a:t>Age</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Age of the employee</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1"/>
                  </a:ext>
                </a:extLst>
              </a:tr>
              <a:tr h="223744">
                <a:tc>
                  <a:txBody>
                    <a:bodyPr/>
                    <a:lstStyle/>
                    <a:p>
                      <a:pPr algn="l" fontAlgn="b"/>
                      <a:r>
                        <a:rPr lang="en-US" sz="1200" u="none" strike="noStrike" dirty="0">
                          <a:effectLst/>
                        </a:rPr>
                        <a:t>Attrition</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Whether the employee left in the previous year or not</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2"/>
                  </a:ext>
                </a:extLst>
              </a:tr>
              <a:tr h="342422">
                <a:tc>
                  <a:txBody>
                    <a:bodyPr/>
                    <a:lstStyle/>
                    <a:p>
                      <a:pPr algn="l" fontAlgn="b"/>
                      <a:r>
                        <a:rPr lang="en-US" sz="1200" u="none" strike="noStrike">
                          <a:effectLst/>
                        </a:rPr>
                        <a:t>BusinessTravel</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How frequently the employees travelled for business purposes in the last year</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3"/>
                  </a:ext>
                </a:extLst>
              </a:tr>
              <a:tr h="223744">
                <a:tc>
                  <a:txBody>
                    <a:bodyPr/>
                    <a:lstStyle/>
                    <a:p>
                      <a:pPr algn="l" fontAlgn="b"/>
                      <a:r>
                        <a:rPr lang="en-US" sz="1200" u="none" strike="noStrike">
                          <a:effectLst/>
                        </a:rPr>
                        <a:t>Department</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Department in company</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4"/>
                  </a:ext>
                </a:extLst>
              </a:tr>
              <a:tr h="223744">
                <a:tc>
                  <a:txBody>
                    <a:bodyPr/>
                    <a:lstStyle/>
                    <a:p>
                      <a:pPr algn="l" fontAlgn="b"/>
                      <a:r>
                        <a:rPr lang="en-US" sz="1200" u="none" strike="noStrike">
                          <a:effectLst/>
                        </a:rPr>
                        <a:t>DistanceFromHome</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Distance from home in Ks</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5"/>
                  </a:ext>
                </a:extLst>
              </a:tr>
              <a:tr h="342422">
                <a:tc rowSpan="5">
                  <a:txBody>
                    <a:bodyPr/>
                    <a:lstStyle/>
                    <a:p>
                      <a:pPr algn="l" fontAlgn="ctr"/>
                      <a:r>
                        <a:rPr lang="en-US" sz="1200" u="none" strike="noStrike">
                          <a:effectLst/>
                        </a:rPr>
                        <a:t>Education</a:t>
                      </a:r>
                      <a:endParaRPr lang="en-US" sz="1200" b="0" i="0" u="none" strike="noStrike">
                        <a:solidFill>
                          <a:srgbClr val="000000"/>
                        </a:solidFill>
                        <a:effectLst/>
                        <a:latin typeface="Calibri" panose="020F0502020204030204" pitchFamily="34" charset="0"/>
                      </a:endParaRPr>
                    </a:p>
                  </a:txBody>
                  <a:tcPr marL="6324" marR="6324" marT="6324" marB="0" anchor="ctr"/>
                </a:tc>
                <a:tc rowSpan="5">
                  <a:txBody>
                    <a:bodyPr/>
                    <a:lstStyle/>
                    <a:p>
                      <a:pPr algn="l" fontAlgn="ctr"/>
                      <a:r>
                        <a:rPr lang="en-US" sz="1200" u="none" strike="noStrike" dirty="0">
                          <a:effectLst/>
                        </a:rPr>
                        <a:t>Education Level</a:t>
                      </a:r>
                      <a:endParaRPr lang="en-US" sz="1200" b="0" i="0" u="none" strike="noStrike" dirty="0">
                        <a:solidFill>
                          <a:srgbClr val="000000"/>
                        </a:solidFill>
                        <a:effectLst/>
                        <a:latin typeface="Calibri" panose="020F0502020204030204" pitchFamily="34" charset="0"/>
                      </a:endParaRPr>
                    </a:p>
                  </a:txBody>
                  <a:tcPr marL="6324" marR="6324" marT="6324" marB="0" anchor="ctr"/>
                </a:tc>
                <a:tc>
                  <a:txBody>
                    <a:bodyPr/>
                    <a:lstStyle/>
                    <a:p>
                      <a:pPr algn="l" fontAlgn="b"/>
                      <a:r>
                        <a:rPr lang="en-US" sz="1200" u="none" strike="noStrike">
                          <a:effectLst/>
                        </a:rPr>
                        <a:t>1 'Below College'</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6"/>
                  </a:ext>
                </a:extLst>
              </a:tr>
              <a:tr h="223744">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2 'College'</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7"/>
                  </a:ext>
                </a:extLst>
              </a:tr>
              <a:tr h="223744">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3 'Bachelor'</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8"/>
                  </a:ext>
                </a:extLst>
              </a:tr>
              <a:tr h="223744">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4 'Master'</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09"/>
                  </a:ext>
                </a:extLst>
              </a:tr>
              <a:tr h="223744">
                <a:tc vMerge="1">
                  <a:txBody>
                    <a:bodyPr/>
                    <a:lstStyle/>
                    <a:p>
                      <a:endParaRPr lang="en-US"/>
                    </a:p>
                  </a:txBody>
                  <a:tcPr/>
                </a:tc>
                <a:tc vMerge="1">
                  <a:txBody>
                    <a:bodyPr/>
                    <a:lstStyle/>
                    <a:p>
                      <a:endParaRPr lang="en-US"/>
                    </a:p>
                  </a:txBody>
                  <a:tcPr/>
                </a:tc>
                <a:tc>
                  <a:txBody>
                    <a:bodyPr/>
                    <a:lstStyle/>
                    <a:p>
                      <a:pPr algn="l" fontAlgn="b"/>
                      <a:r>
                        <a:rPr lang="en-US" sz="1200" u="none" strike="noStrike">
                          <a:effectLst/>
                        </a:rPr>
                        <a:t>5 'Doctor'</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10"/>
                  </a:ext>
                </a:extLst>
              </a:tr>
              <a:tr h="223744">
                <a:tc>
                  <a:txBody>
                    <a:bodyPr/>
                    <a:lstStyle/>
                    <a:p>
                      <a:pPr algn="l" fontAlgn="b"/>
                      <a:r>
                        <a:rPr lang="en-US" sz="1200" u="none" strike="noStrike">
                          <a:effectLst/>
                        </a:rPr>
                        <a:t>EducationField</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Field of education</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11"/>
                  </a:ext>
                </a:extLst>
              </a:tr>
              <a:tr h="223744">
                <a:tc>
                  <a:txBody>
                    <a:bodyPr/>
                    <a:lstStyle/>
                    <a:p>
                      <a:pPr algn="l" fontAlgn="b"/>
                      <a:r>
                        <a:rPr lang="en-US" sz="1200" u="none" strike="noStrike">
                          <a:effectLst/>
                        </a:rPr>
                        <a:t>EmployeeCount</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Employee count</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12"/>
                  </a:ext>
                </a:extLst>
              </a:tr>
              <a:tr h="223744">
                <a:tc>
                  <a:txBody>
                    <a:bodyPr/>
                    <a:lstStyle/>
                    <a:p>
                      <a:pPr algn="l" fontAlgn="b"/>
                      <a:r>
                        <a:rPr lang="en-US" sz="1200" u="none" strike="noStrike">
                          <a:effectLst/>
                        </a:rPr>
                        <a:t>EmployeeNumber</a:t>
                      </a:r>
                      <a:endParaRPr lang="en-US" sz="1200" b="0" i="0" u="none" strike="noStrike">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dirty="0">
                          <a:effectLst/>
                        </a:rPr>
                        <a:t>Employee number/id</a:t>
                      </a:r>
                      <a:endParaRPr lang="en-US" sz="1200" b="0" i="0" u="none" strike="noStrike" dirty="0">
                        <a:solidFill>
                          <a:srgbClr val="000000"/>
                        </a:solidFill>
                        <a:effectLst/>
                        <a:latin typeface="Calibri" panose="020F0502020204030204" pitchFamily="34" charset="0"/>
                      </a:endParaRPr>
                    </a:p>
                  </a:txBody>
                  <a:tcPr marL="6324" marR="6324" marT="6324"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13"/>
                  </a:ext>
                </a:extLst>
              </a:tr>
              <a:tr h="223744">
                <a:tc rowSpan="4">
                  <a:txBody>
                    <a:bodyPr/>
                    <a:lstStyle/>
                    <a:p>
                      <a:pPr algn="l" fontAlgn="ctr"/>
                      <a:r>
                        <a:rPr lang="en-US" sz="1200" u="none" strike="noStrike">
                          <a:effectLst/>
                        </a:rPr>
                        <a:t>EnvironmentSatisfaction</a:t>
                      </a:r>
                      <a:endParaRPr lang="en-US" sz="1200" b="0" i="0" u="none" strike="noStrike">
                        <a:solidFill>
                          <a:srgbClr val="000000"/>
                        </a:solidFill>
                        <a:effectLst/>
                        <a:latin typeface="Calibri" panose="020F0502020204030204" pitchFamily="34" charset="0"/>
                      </a:endParaRPr>
                    </a:p>
                  </a:txBody>
                  <a:tcPr marL="6324" marR="6324" marT="6324" marB="0" anchor="ctr"/>
                </a:tc>
                <a:tc rowSpan="4">
                  <a:txBody>
                    <a:bodyPr/>
                    <a:lstStyle/>
                    <a:p>
                      <a:pPr algn="l" fontAlgn="ctr"/>
                      <a:r>
                        <a:rPr lang="en-US" sz="1200" u="none" strike="noStrike">
                          <a:effectLst/>
                        </a:rPr>
                        <a:t>Work Environment Satisfaction Level</a:t>
                      </a:r>
                      <a:endParaRPr lang="en-US" sz="1200" b="0" i="0" u="none" strike="noStrike">
                        <a:solidFill>
                          <a:srgbClr val="000000"/>
                        </a:solidFill>
                        <a:effectLst/>
                        <a:latin typeface="Calibri" panose="020F0502020204030204" pitchFamily="34" charset="0"/>
                      </a:endParaRPr>
                    </a:p>
                  </a:txBody>
                  <a:tcPr marL="6324" marR="6324" marT="6324" marB="0" anchor="ctr"/>
                </a:tc>
                <a:tc>
                  <a:txBody>
                    <a:bodyPr/>
                    <a:lstStyle/>
                    <a:p>
                      <a:pPr algn="l" fontAlgn="b"/>
                      <a:r>
                        <a:rPr lang="en-US" sz="1200" u="none" strike="noStrike" dirty="0">
                          <a:effectLst/>
                        </a:rPr>
                        <a:t>1 'Low'</a:t>
                      </a:r>
                      <a:endParaRPr lang="en-US" sz="1200" b="0" i="0" u="none" strike="noStrike" dirty="0">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14"/>
                  </a:ext>
                </a:extLst>
              </a:tr>
              <a:tr h="223744">
                <a:tc vMerge="1">
                  <a:txBody>
                    <a:bodyPr/>
                    <a:lstStyle/>
                    <a:p>
                      <a:endParaRPr lang="en-US"/>
                    </a:p>
                  </a:txBody>
                  <a:tcPr/>
                </a:tc>
                <a:tc vMerge="1">
                  <a:txBody>
                    <a:bodyPr/>
                    <a:lstStyle/>
                    <a:p>
                      <a:endParaRPr lang="en-US"/>
                    </a:p>
                  </a:txBody>
                  <a:tcPr/>
                </a:tc>
                <a:tc>
                  <a:txBody>
                    <a:bodyPr/>
                    <a:lstStyle/>
                    <a:p>
                      <a:pPr algn="l" fontAlgn="b"/>
                      <a:r>
                        <a:rPr lang="en-US" sz="1200" u="none" strike="noStrike" dirty="0">
                          <a:effectLst/>
                        </a:rPr>
                        <a:t>2 'Medium'</a:t>
                      </a:r>
                      <a:endParaRPr lang="en-US" sz="1200" b="0" i="0" u="none" strike="noStrike" dirty="0">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15"/>
                  </a:ext>
                </a:extLst>
              </a:tr>
              <a:tr h="223744">
                <a:tc vMerge="1">
                  <a:txBody>
                    <a:bodyPr/>
                    <a:lstStyle/>
                    <a:p>
                      <a:endParaRPr lang="en-US"/>
                    </a:p>
                  </a:txBody>
                  <a:tcPr/>
                </a:tc>
                <a:tc vMerge="1">
                  <a:txBody>
                    <a:bodyPr/>
                    <a:lstStyle/>
                    <a:p>
                      <a:endParaRPr lang="en-US"/>
                    </a:p>
                  </a:txBody>
                  <a:tcPr/>
                </a:tc>
                <a:tc>
                  <a:txBody>
                    <a:bodyPr/>
                    <a:lstStyle/>
                    <a:p>
                      <a:pPr algn="l" fontAlgn="b"/>
                      <a:r>
                        <a:rPr lang="en-US" sz="1200" u="none" strike="noStrike" dirty="0">
                          <a:effectLst/>
                        </a:rPr>
                        <a:t>3 'High'</a:t>
                      </a:r>
                      <a:endParaRPr lang="en-US" sz="1200" b="0" i="0" u="none" strike="noStrike" dirty="0">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16"/>
                  </a:ext>
                </a:extLst>
              </a:tr>
              <a:tr h="223744">
                <a:tc vMerge="1">
                  <a:txBody>
                    <a:bodyPr/>
                    <a:lstStyle/>
                    <a:p>
                      <a:endParaRPr lang="en-US"/>
                    </a:p>
                  </a:txBody>
                  <a:tcPr/>
                </a:tc>
                <a:tc vMerge="1">
                  <a:txBody>
                    <a:bodyPr/>
                    <a:lstStyle/>
                    <a:p>
                      <a:endParaRPr lang="en-US"/>
                    </a:p>
                  </a:txBody>
                  <a:tcPr/>
                </a:tc>
                <a:tc>
                  <a:txBody>
                    <a:bodyPr/>
                    <a:lstStyle/>
                    <a:p>
                      <a:pPr algn="l" fontAlgn="b"/>
                      <a:r>
                        <a:rPr lang="en-US" sz="1200" u="none" strike="noStrike" dirty="0">
                          <a:effectLst/>
                        </a:rPr>
                        <a:t>4 'Very High'</a:t>
                      </a:r>
                      <a:endParaRPr lang="en-US" sz="1200" b="0" i="0" u="none" strike="noStrike" dirty="0">
                        <a:solidFill>
                          <a:srgbClr val="000000"/>
                        </a:solidFill>
                        <a:effectLst/>
                        <a:latin typeface="Calibri" panose="020F0502020204030204" pitchFamily="34" charset="0"/>
                      </a:endParaRPr>
                    </a:p>
                  </a:txBody>
                  <a:tcPr marL="6324" marR="6324" marT="6324" marB="0" anchor="b"/>
                </a:tc>
                <a:extLst>
                  <a:ext uri="{0D108BD9-81ED-4DB2-BD59-A6C34878D82A}">
                    <a16:rowId xmlns:a16="http://schemas.microsoft.com/office/drawing/2014/main" val="10017"/>
                  </a:ext>
                </a:extLst>
              </a:tr>
            </a:tbl>
          </a:graphicData>
        </a:graphic>
      </p:graphicFrame>
    </p:spTree>
  </p:cSld>
  <p:clrMapOvr>
    <a:masterClrMapping/>
  </p:clrMapOvr>
  <p:transition>
    <p:fade thruBlk="1"/>
  </p:transition>
</p:sld>
</file>

<file path=ppt/theme/theme1.xml><?xml version="1.0" encoding="utf-8"?>
<a:theme xmlns:a="http://schemas.openxmlformats.org/drawingml/2006/main"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1E6EF7CD272A49914E95975F575B49" ma:contentTypeVersion="5" ma:contentTypeDescription="Create a new document." ma:contentTypeScope="" ma:versionID="c52acffe442df49bcb3883e2278ad165">
  <xsd:schema xmlns:xsd="http://www.w3.org/2001/XMLSchema" xmlns:xs="http://www.w3.org/2001/XMLSchema" xmlns:p="http://schemas.microsoft.com/office/2006/metadata/properties" xmlns:ns3="1569ac46-7572-43d1-b5a6-4caa4f7c263d" xmlns:ns4="f52e2a16-e75d-4880-87a8-0af130b768b8" targetNamespace="http://schemas.microsoft.com/office/2006/metadata/properties" ma:root="true" ma:fieldsID="d22a01ec19c3f44ea24f3f971ebeb903" ns3:_="" ns4:_="">
    <xsd:import namespace="1569ac46-7572-43d1-b5a6-4caa4f7c263d"/>
    <xsd:import namespace="f52e2a16-e75d-4880-87a8-0af130b768b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69ac46-7572-43d1-b5a6-4caa4f7c26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52e2a16-e75d-4880-87a8-0af130b768b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E43CE7-0370-4B99-8D37-113449769888}">
  <ds:schemaRefs>
    <ds:schemaRef ds:uri="http://schemas.microsoft.com/sharepoint/v3/contenttype/forms"/>
  </ds:schemaRefs>
</ds:datastoreItem>
</file>

<file path=customXml/itemProps2.xml><?xml version="1.0" encoding="utf-8"?>
<ds:datastoreItem xmlns:ds="http://schemas.openxmlformats.org/officeDocument/2006/customXml" ds:itemID="{537EF0D1-9C6C-41FB-BEEC-D5275E0A7388}">
  <ds:schemaRefs>
    <ds:schemaRef ds:uri="http://purl.org/dc/dcmitype/"/>
    <ds:schemaRef ds:uri="f52e2a16-e75d-4880-87a8-0af130b768b8"/>
    <ds:schemaRef ds:uri="http://www.w3.org/XML/1998/namespace"/>
    <ds:schemaRef ds:uri="1569ac46-7572-43d1-b5a6-4caa4f7c263d"/>
    <ds:schemaRef ds:uri="http://schemas.microsoft.com/office/2006/metadata/properties"/>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60CBC484-C948-46D6-B82F-A6D5555D1E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69ac46-7572-43d1-b5a6-4caa4f7c263d"/>
    <ds:schemaRef ds:uri="f52e2a16-e75d-4880-87a8-0af130b76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TotalTime>
  <Words>1416</Words>
  <Application>Microsoft Office PowerPoint</Application>
  <PresentationFormat>On-screen Show (16:9)</PresentationFormat>
  <Paragraphs>255</Paragraphs>
  <Slides>28</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Calibri</vt:lpstr>
      <vt:lpstr>Americana BT</vt:lpstr>
      <vt:lpstr>Arial</vt:lpstr>
      <vt:lpstr>Wingdings</vt:lpstr>
      <vt:lpstr>Helvetica Neue</vt:lpstr>
      <vt:lpstr>Bebas Neue</vt:lpstr>
      <vt:lpstr>Times New Roman</vt:lpstr>
      <vt:lpstr>PT Serif</vt:lpstr>
      <vt:lpstr>IBM Plex Sans Condensed</vt:lpstr>
      <vt:lpstr>Flavius template</vt:lpstr>
      <vt:lpstr>HR Helping Hand: The Employee Attrition AND PERFORMANCE ANALYSIS </vt:lpstr>
      <vt:lpstr>Team Members: </vt:lpstr>
      <vt:lpstr>Table Of Content</vt:lpstr>
      <vt:lpstr>Introduction</vt:lpstr>
      <vt:lpstr>PowerPoint Presentation</vt:lpstr>
      <vt:lpstr>Litrature Survey</vt:lpstr>
      <vt:lpstr>PowerPoint Presentation</vt:lpstr>
      <vt:lpstr>Objective of Our project</vt:lpstr>
      <vt:lpstr>PowerPoint Presentation</vt:lpstr>
      <vt:lpstr>PowerPoint Presentation</vt:lpstr>
      <vt:lpstr>PowerPoint Presentation</vt:lpstr>
      <vt:lpstr>PowerPoint Presentation</vt:lpstr>
      <vt:lpstr>Proposed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For Training The Model:-</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Nishant Kumar</cp:lastModifiedBy>
  <cp:revision>35</cp:revision>
  <dcterms:created xsi:type="dcterms:W3CDTF">2022-11-02T13:04:00Z</dcterms:created>
  <dcterms:modified xsi:type="dcterms:W3CDTF">2023-02-17T09:30:17Z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2CDCA5410FCD47C08DB1BE690B85ED18</vt:lpwstr>
  </property>
  <property fmtid="{D5CDD505-2E9C-101B-9397-08002B2CF9AE}" pid="3" name="KSOProductBuildVer">
    <vt:lpwstr>1033-11.2.0.11380</vt:lpwstr>
  </property>
  <property fmtid="{D5CDD505-2E9C-101B-9397-08002B2CF9AE}" pid="4" name="ContentTypeId">
    <vt:lpwstr>0x010100241E6EF7CD272A49914E95975F575B49</vt:lpwstr>
  </property>
</Properties>
</file>