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handoutMasterIdLst>
    <p:handoutMasterId r:id="rId12"/>
  </p:handoutMasterIdLst>
  <p:sldIdLst>
    <p:sldId id="256" r:id="rId5"/>
    <p:sldId id="282" r:id="rId6"/>
    <p:sldId id="283" r:id="rId7"/>
    <p:sldId id="284" r:id="rId8"/>
    <p:sldId id="285" r:id="rId9"/>
    <p:sldId id="28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D24726"/>
    <a:srgbClr val="404040"/>
    <a:srgbClr val="FF9B45"/>
    <a:srgbClr val="DD462F"/>
    <a:srgbClr val="F8CFB6"/>
    <a:srgbClr val="F8CAB6"/>
    <a:srgbClr val="923922"/>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1" autoAdjust="0"/>
  </p:normalViewPr>
  <p:slideViewPr>
    <p:cSldViewPr snapToGrid="0">
      <p:cViewPr varScale="1">
        <p:scale>
          <a:sx n="74" d="100"/>
          <a:sy n="74" d="100"/>
        </p:scale>
        <p:origin x="57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12/25/2021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12/25/2021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12/25/2021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ovid19india.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6836" y="438183"/>
            <a:ext cx="10515600" cy="2387600"/>
          </a:xfrm>
        </p:spPr>
        <p:txBody>
          <a:bodyPr anchor="ctr" anchorCtr="0">
            <a:normAutofit/>
          </a:bodyPr>
          <a:lstStyle/>
          <a:p>
            <a:r>
              <a:rPr lang="en-US" sz="5400" dirty="0">
                <a:solidFill>
                  <a:schemeClr val="bg1"/>
                </a:solidFill>
              </a:rPr>
              <a:t>COVID-19 CASES IN WEST UTTAR PRADESH</a:t>
            </a:r>
          </a:p>
        </p:txBody>
      </p:sp>
      <p:sp>
        <p:nvSpPr>
          <p:cNvPr id="3" name="Subtitle 2"/>
          <p:cNvSpPr>
            <a:spLocks noGrp="1"/>
          </p:cNvSpPr>
          <p:nvPr>
            <p:ph type="subTitle" idx="4294967295"/>
          </p:nvPr>
        </p:nvSpPr>
        <p:spPr>
          <a:xfrm>
            <a:off x="676836" y="2366682"/>
            <a:ext cx="10856768" cy="1137793"/>
          </a:xfrm>
        </p:spPr>
        <p:txBody>
          <a:bodyPr>
            <a:normAutofit fontScale="92500"/>
          </a:bodyPr>
          <a:lstStyle/>
          <a:p>
            <a:pPr marL="0" indent="0">
              <a:buNone/>
            </a:pPr>
            <a:r>
              <a:rPr lang="en-US" sz="3200" dirty="0">
                <a:solidFill>
                  <a:schemeClr val="bg1"/>
                </a:solidFill>
                <a:latin typeface="+mj-lt"/>
              </a:rPr>
              <a:t>CONFIRMED CASES DURING MONSOON AND POST MONSOON</a:t>
            </a:r>
          </a:p>
        </p:txBody>
      </p:sp>
      <p:sp>
        <p:nvSpPr>
          <p:cNvPr id="4" name="TextBox 3">
            <a:extLst>
              <a:ext uri="{FF2B5EF4-FFF2-40B4-BE49-F238E27FC236}">
                <a16:creationId xmlns:a16="http://schemas.microsoft.com/office/drawing/2014/main" id="{163CF72E-51A0-4B5A-B3CF-5863B677213D}"/>
              </a:ext>
            </a:extLst>
          </p:cNvPr>
          <p:cNvSpPr txBox="1"/>
          <p:nvPr/>
        </p:nvSpPr>
        <p:spPr>
          <a:xfrm>
            <a:off x="690283" y="5213287"/>
            <a:ext cx="4921623" cy="1287212"/>
          </a:xfrm>
          <a:prstGeom prst="rect">
            <a:avLst/>
          </a:prstGeom>
          <a:noFill/>
        </p:spPr>
        <p:txBody>
          <a:bodyPr wrap="square" rtlCol="0">
            <a:spAutoFit/>
          </a:bodyPr>
          <a:lstStyle/>
          <a:p>
            <a:pPr>
              <a:lnSpc>
                <a:spcPct val="150000"/>
              </a:lnSpc>
            </a:pPr>
            <a:r>
              <a:rPr lang="en-US" b="1" dirty="0">
                <a:solidFill>
                  <a:srgbClr val="F5F5F5"/>
                </a:solidFill>
              </a:rPr>
              <a:t>Name-   Nishant Kumar Upadhyay</a:t>
            </a:r>
          </a:p>
          <a:p>
            <a:pPr>
              <a:lnSpc>
                <a:spcPct val="150000"/>
              </a:lnSpc>
            </a:pPr>
            <a:r>
              <a:rPr lang="en-US" b="1" dirty="0">
                <a:solidFill>
                  <a:srgbClr val="F5F5F5"/>
                </a:solidFill>
              </a:rPr>
              <a:t>Course- Regulatory Policy and Governance </a:t>
            </a:r>
          </a:p>
          <a:p>
            <a:pPr>
              <a:lnSpc>
                <a:spcPct val="150000"/>
              </a:lnSpc>
            </a:pPr>
            <a:r>
              <a:rPr lang="en-US" b="1" dirty="0">
                <a:solidFill>
                  <a:srgbClr val="F5F5F5"/>
                </a:solidFill>
              </a:rPr>
              <a:t>E.ID-      M2020RG015</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7F8C-8509-4922-8326-E9191CDCB549}"/>
              </a:ext>
            </a:extLst>
          </p:cNvPr>
          <p:cNvSpPr>
            <a:spLocks noGrp="1"/>
          </p:cNvSpPr>
          <p:nvPr>
            <p:ph type="title"/>
          </p:nvPr>
        </p:nvSpPr>
        <p:spPr/>
        <p:txBody>
          <a:bodyPr>
            <a:normAutofit/>
          </a:bodyPr>
          <a:lstStyle/>
          <a:p>
            <a:r>
              <a:rPr lang="en-US" sz="3200" b="1" dirty="0">
                <a:solidFill>
                  <a:schemeClr val="tx1">
                    <a:lumMod val="95000"/>
                    <a:lumOff val="5000"/>
                  </a:schemeClr>
                </a:solidFill>
              </a:rPr>
              <a:t>Objective</a:t>
            </a:r>
          </a:p>
        </p:txBody>
      </p:sp>
      <p:sp>
        <p:nvSpPr>
          <p:cNvPr id="3" name="Content Placeholder 2">
            <a:extLst>
              <a:ext uri="{FF2B5EF4-FFF2-40B4-BE49-F238E27FC236}">
                <a16:creationId xmlns:a16="http://schemas.microsoft.com/office/drawing/2014/main" id="{7D23AEC1-5669-4893-8BEE-89CD771309DD}"/>
              </a:ext>
            </a:extLst>
          </p:cNvPr>
          <p:cNvSpPr>
            <a:spLocks noGrp="1"/>
          </p:cNvSpPr>
          <p:nvPr>
            <p:ph sz="quarter" idx="10"/>
          </p:nvPr>
        </p:nvSpPr>
        <p:spPr>
          <a:xfrm>
            <a:off x="539495" y="1435609"/>
            <a:ext cx="11051869" cy="1993392"/>
          </a:xfrm>
        </p:spPr>
        <p:txBody>
          <a:bodyPr>
            <a:normAutofit/>
          </a:bodyPr>
          <a:lstStyle/>
          <a:p>
            <a:pPr marL="171450" indent="-171450" algn="just">
              <a:buFont typeface="Arial" panose="020B0604020202020204" pitchFamily="34" charset="0"/>
              <a:buChar char="•"/>
            </a:pPr>
            <a:r>
              <a:rPr lang="en-US" sz="1600" dirty="0">
                <a:solidFill>
                  <a:schemeClr val="bg2">
                    <a:lumMod val="10000"/>
                  </a:schemeClr>
                </a:solidFill>
              </a:rPr>
              <a:t>As Covid-19 cases surged in India in the end of March month, here the objective of the project is to </a:t>
            </a:r>
            <a:r>
              <a:rPr lang="en-US" sz="1600" dirty="0" err="1">
                <a:solidFill>
                  <a:schemeClr val="bg2">
                    <a:lumMod val="10000"/>
                  </a:schemeClr>
                </a:solidFill>
              </a:rPr>
              <a:t>analyse</a:t>
            </a:r>
            <a:r>
              <a:rPr lang="en-US" sz="1600" dirty="0">
                <a:solidFill>
                  <a:schemeClr val="bg2">
                    <a:lumMod val="10000"/>
                  </a:schemeClr>
                </a:solidFill>
              </a:rPr>
              <a:t> the covid spread in monsoon and post monsoon season.</a:t>
            </a:r>
          </a:p>
          <a:p>
            <a:pPr marL="171450" indent="-171450" algn="just">
              <a:buFont typeface="Arial" panose="020B0604020202020204" pitchFamily="34" charset="0"/>
              <a:buChar char="•"/>
            </a:pPr>
            <a:r>
              <a:rPr lang="en-US" sz="1600" dirty="0">
                <a:solidFill>
                  <a:schemeClr val="bg2">
                    <a:lumMod val="10000"/>
                  </a:schemeClr>
                </a:solidFill>
              </a:rPr>
              <a:t>To understand the impact of weather condition of monsoon on covid surge or spread.  </a:t>
            </a:r>
          </a:p>
        </p:txBody>
      </p:sp>
      <p:pic>
        <p:nvPicPr>
          <p:cNvPr id="5" name="Picture 4">
            <a:extLst>
              <a:ext uri="{FF2B5EF4-FFF2-40B4-BE49-F238E27FC236}">
                <a16:creationId xmlns:a16="http://schemas.microsoft.com/office/drawing/2014/main" id="{8E51EC09-DA46-4E90-AAFE-7C3045E1027E}"/>
              </a:ext>
            </a:extLst>
          </p:cNvPr>
          <p:cNvPicPr>
            <a:picLocks noChangeAspect="1"/>
          </p:cNvPicPr>
          <p:nvPr/>
        </p:nvPicPr>
        <p:blipFill>
          <a:blip r:embed="rId2"/>
          <a:stretch>
            <a:fillRect/>
          </a:stretch>
        </p:blipFill>
        <p:spPr>
          <a:xfrm>
            <a:off x="1088009" y="3428999"/>
            <a:ext cx="4524419" cy="1993391"/>
          </a:xfrm>
          <a:prstGeom prst="rect">
            <a:avLst/>
          </a:prstGeom>
        </p:spPr>
      </p:pic>
      <p:pic>
        <p:nvPicPr>
          <p:cNvPr id="7" name="Picture 6">
            <a:extLst>
              <a:ext uri="{FF2B5EF4-FFF2-40B4-BE49-F238E27FC236}">
                <a16:creationId xmlns:a16="http://schemas.microsoft.com/office/drawing/2014/main" id="{7501418D-FB50-4CB2-9E1A-29BA902378B1}"/>
              </a:ext>
            </a:extLst>
          </p:cNvPr>
          <p:cNvPicPr>
            <a:picLocks noChangeAspect="1"/>
          </p:cNvPicPr>
          <p:nvPr/>
        </p:nvPicPr>
        <p:blipFill>
          <a:blip r:embed="rId3"/>
          <a:stretch>
            <a:fillRect/>
          </a:stretch>
        </p:blipFill>
        <p:spPr>
          <a:xfrm>
            <a:off x="6859900" y="3428998"/>
            <a:ext cx="4244091" cy="1953427"/>
          </a:xfrm>
          <a:prstGeom prst="rect">
            <a:avLst/>
          </a:prstGeom>
        </p:spPr>
      </p:pic>
      <p:sp>
        <p:nvSpPr>
          <p:cNvPr id="8" name="TextBox 7">
            <a:extLst>
              <a:ext uri="{FF2B5EF4-FFF2-40B4-BE49-F238E27FC236}">
                <a16:creationId xmlns:a16="http://schemas.microsoft.com/office/drawing/2014/main" id="{0EAC5F9C-67EE-4DC1-8B2B-5EF652280944}"/>
              </a:ext>
            </a:extLst>
          </p:cNvPr>
          <p:cNvSpPr txBox="1"/>
          <p:nvPr/>
        </p:nvSpPr>
        <p:spPr>
          <a:xfrm>
            <a:off x="1088010" y="5580529"/>
            <a:ext cx="10015982" cy="584775"/>
          </a:xfrm>
          <a:prstGeom prst="rect">
            <a:avLst/>
          </a:prstGeom>
          <a:noFill/>
        </p:spPr>
        <p:txBody>
          <a:bodyPr wrap="square" rtlCol="0">
            <a:spAutoFit/>
          </a:bodyPr>
          <a:lstStyle/>
          <a:p>
            <a:r>
              <a:rPr lang="en-US" sz="1600" dirty="0"/>
              <a:t>These News Clips that hypothesis the covid may spike in monsoon. In this project we do Ex-Post analysis to know the real condition of covid during and post monsoon.</a:t>
            </a:r>
          </a:p>
        </p:txBody>
      </p:sp>
    </p:spTree>
    <p:extLst>
      <p:ext uri="{BB962C8B-B14F-4D97-AF65-F5344CB8AC3E}">
        <p14:creationId xmlns:p14="http://schemas.microsoft.com/office/powerpoint/2010/main" val="3857795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6824-10F4-4E5C-A8BA-49DBB68F7B9A}"/>
              </a:ext>
            </a:extLst>
          </p:cNvPr>
          <p:cNvSpPr>
            <a:spLocks noGrp="1"/>
          </p:cNvSpPr>
          <p:nvPr>
            <p:ph type="title"/>
          </p:nvPr>
        </p:nvSpPr>
        <p:spPr/>
        <p:txBody>
          <a:bodyPr/>
          <a:lstStyle/>
          <a:p>
            <a:r>
              <a:rPr lang="en-US" b="1" dirty="0">
                <a:solidFill>
                  <a:schemeClr val="tx1">
                    <a:lumMod val="95000"/>
                    <a:lumOff val="5000"/>
                  </a:schemeClr>
                </a:solidFill>
              </a:rPr>
              <a:t>Data</a:t>
            </a:r>
          </a:p>
        </p:txBody>
      </p:sp>
      <p:sp>
        <p:nvSpPr>
          <p:cNvPr id="3" name="Content Placeholder 2">
            <a:extLst>
              <a:ext uri="{FF2B5EF4-FFF2-40B4-BE49-F238E27FC236}">
                <a16:creationId xmlns:a16="http://schemas.microsoft.com/office/drawing/2014/main" id="{4D11A596-910E-437E-B0AE-8BB4DF0B1E04}"/>
              </a:ext>
            </a:extLst>
          </p:cNvPr>
          <p:cNvSpPr>
            <a:spLocks noGrp="1"/>
          </p:cNvSpPr>
          <p:nvPr>
            <p:ph sz="quarter" idx="10"/>
          </p:nvPr>
        </p:nvSpPr>
        <p:spPr>
          <a:xfrm>
            <a:off x="513738" y="1345455"/>
            <a:ext cx="10884066" cy="5106860"/>
          </a:xfrm>
        </p:spPr>
        <p:txBody>
          <a:bodyPr>
            <a:noAutofit/>
          </a:bodyPr>
          <a:lstStyle/>
          <a:p>
            <a:pPr marL="171450" indent="-171450" algn="just">
              <a:buFont typeface="Arial" panose="020B0604020202020204" pitchFamily="34" charset="0"/>
              <a:buChar char="•"/>
            </a:pPr>
            <a:r>
              <a:rPr lang="en-US" sz="1600" dirty="0">
                <a:solidFill>
                  <a:schemeClr val="bg2">
                    <a:lumMod val="10000"/>
                  </a:schemeClr>
                </a:solidFill>
              </a:rPr>
              <a:t>Data used to </a:t>
            </a:r>
            <a:r>
              <a:rPr lang="en-US" sz="1600" dirty="0" err="1">
                <a:solidFill>
                  <a:schemeClr val="bg2">
                    <a:lumMod val="10000"/>
                  </a:schemeClr>
                </a:solidFill>
              </a:rPr>
              <a:t>analyse</a:t>
            </a:r>
            <a:r>
              <a:rPr lang="en-US" sz="1600" dirty="0">
                <a:solidFill>
                  <a:schemeClr val="bg2">
                    <a:lumMod val="10000"/>
                  </a:schemeClr>
                </a:solidFill>
              </a:rPr>
              <a:t> the covid case on time scale of during monsoon and post monsoon is taken from Covid India Organization. Link of data: </a:t>
            </a:r>
            <a:r>
              <a:rPr lang="en-US" sz="1600" dirty="0">
                <a:solidFill>
                  <a:schemeClr val="accent1">
                    <a:lumMod val="75000"/>
                  </a:schemeClr>
                </a:solidFill>
                <a:hlinkClick r:id="rId2">
                  <a:extLst>
                    <a:ext uri="{A12FA001-AC4F-418D-AE19-62706E023703}">
                      <ahyp:hlinkClr xmlns:ahyp="http://schemas.microsoft.com/office/drawing/2018/hyperlinkcolor" val="tx"/>
                    </a:ext>
                  </a:extLst>
                </a:hlinkClick>
              </a:rPr>
              <a:t>https://www.covid19india.org/</a:t>
            </a:r>
            <a:endParaRPr lang="en-US" sz="1600" dirty="0">
              <a:solidFill>
                <a:schemeClr val="accent1">
                  <a:lumMod val="75000"/>
                </a:schemeClr>
              </a:solidFill>
            </a:endParaRPr>
          </a:p>
          <a:p>
            <a:pPr marL="171450" indent="-171450" algn="just">
              <a:buFont typeface="Arial" panose="020B0604020202020204" pitchFamily="34" charset="0"/>
              <a:buChar char="•"/>
            </a:pPr>
            <a:r>
              <a:rPr lang="en-US" sz="1600" dirty="0">
                <a:solidFill>
                  <a:schemeClr val="bg2">
                    <a:lumMod val="10000"/>
                  </a:schemeClr>
                </a:solidFill>
              </a:rPr>
              <a:t>Nature of data is linear on time scale, data is vast in nature as it covered every day cases at nation level so extraction of data for particular area of study has been done in this project.</a:t>
            </a:r>
          </a:p>
          <a:p>
            <a:pPr marL="171450" indent="-171450" algn="just">
              <a:buFont typeface="Arial" panose="020B0604020202020204" pitchFamily="34" charset="0"/>
              <a:buChar char="•"/>
            </a:pPr>
            <a:r>
              <a:rPr lang="en-US" sz="1600" dirty="0">
                <a:solidFill>
                  <a:schemeClr val="bg2">
                    <a:lumMod val="10000"/>
                  </a:schemeClr>
                </a:solidFill>
              </a:rPr>
              <a:t>My area of study is west Uttar Pradesh, which </a:t>
            </a:r>
            <a:r>
              <a:rPr lang="en-US" sz="1600" dirty="0" err="1">
                <a:solidFill>
                  <a:schemeClr val="bg2">
                    <a:lumMod val="10000"/>
                  </a:schemeClr>
                </a:solidFill>
              </a:rPr>
              <a:t>comparises</a:t>
            </a:r>
            <a:r>
              <a:rPr lang="en-US" sz="1600" dirty="0">
                <a:solidFill>
                  <a:schemeClr val="bg2">
                    <a:lumMod val="10000"/>
                  </a:schemeClr>
                </a:solidFill>
              </a:rPr>
              <a:t> 25 Districts: Meerut, </a:t>
            </a:r>
            <a:r>
              <a:rPr lang="en-US" sz="1600" dirty="0" err="1">
                <a:solidFill>
                  <a:schemeClr val="bg2">
                    <a:lumMod val="10000"/>
                  </a:schemeClr>
                </a:solidFill>
              </a:rPr>
              <a:t>Bulandshahr</a:t>
            </a:r>
            <a:r>
              <a:rPr lang="en-US" sz="1600" dirty="0">
                <a:solidFill>
                  <a:schemeClr val="bg2">
                    <a:lumMod val="10000"/>
                  </a:schemeClr>
                </a:solidFill>
              </a:rPr>
              <a:t>, Gautam Buddha Nagar, Ghaziabad, </a:t>
            </a:r>
            <a:r>
              <a:rPr lang="en-US" sz="1600" dirty="0" err="1">
                <a:solidFill>
                  <a:schemeClr val="bg2">
                    <a:lumMod val="10000"/>
                  </a:schemeClr>
                </a:solidFill>
              </a:rPr>
              <a:t>Baghpat</a:t>
            </a:r>
            <a:r>
              <a:rPr lang="en-US" sz="1600" dirty="0">
                <a:solidFill>
                  <a:schemeClr val="bg2">
                    <a:lumMod val="10000"/>
                  </a:schemeClr>
                </a:solidFill>
              </a:rPr>
              <a:t>, Saharanpur, Muzaffarnagar, Moradabad, Bijnor, Rampur, </a:t>
            </a:r>
            <a:r>
              <a:rPr lang="en-US" sz="1600" dirty="0" err="1">
                <a:solidFill>
                  <a:schemeClr val="bg2">
                    <a:lumMod val="10000"/>
                  </a:schemeClr>
                </a:solidFill>
              </a:rPr>
              <a:t>Amroha</a:t>
            </a:r>
            <a:r>
              <a:rPr lang="en-US" sz="1600" dirty="0">
                <a:solidFill>
                  <a:schemeClr val="bg2">
                    <a:lumMod val="10000"/>
                  </a:schemeClr>
                </a:solidFill>
              </a:rPr>
              <a:t>, Bareilly, </a:t>
            </a:r>
            <a:r>
              <a:rPr lang="en-US" sz="1600" dirty="0" err="1">
                <a:solidFill>
                  <a:schemeClr val="bg2">
                    <a:lumMod val="10000"/>
                  </a:schemeClr>
                </a:solidFill>
              </a:rPr>
              <a:t>Badaun</a:t>
            </a:r>
            <a:r>
              <a:rPr lang="en-US" sz="1600" dirty="0">
                <a:solidFill>
                  <a:schemeClr val="bg2">
                    <a:lumMod val="10000"/>
                  </a:schemeClr>
                </a:solidFill>
              </a:rPr>
              <a:t>, </a:t>
            </a:r>
            <a:r>
              <a:rPr lang="en-US" sz="1600" dirty="0" err="1">
                <a:solidFill>
                  <a:schemeClr val="bg2">
                    <a:lumMod val="10000"/>
                  </a:schemeClr>
                </a:solidFill>
              </a:rPr>
              <a:t>Pilibhit</a:t>
            </a:r>
            <a:r>
              <a:rPr lang="en-US" sz="1600" dirty="0">
                <a:solidFill>
                  <a:schemeClr val="bg2">
                    <a:lumMod val="10000"/>
                  </a:schemeClr>
                </a:solidFill>
              </a:rPr>
              <a:t>, Shahjahanpur, Agra, Firozabad, </a:t>
            </a:r>
            <a:r>
              <a:rPr lang="en-US" sz="1600" dirty="0" err="1">
                <a:solidFill>
                  <a:schemeClr val="bg2">
                    <a:lumMod val="10000"/>
                  </a:schemeClr>
                </a:solidFill>
              </a:rPr>
              <a:t>Mainpuri</a:t>
            </a:r>
            <a:r>
              <a:rPr lang="en-US" sz="1600" dirty="0">
                <a:solidFill>
                  <a:schemeClr val="bg2">
                    <a:lumMod val="10000"/>
                  </a:schemeClr>
                </a:solidFill>
              </a:rPr>
              <a:t>, Mathura, Aligarh, </a:t>
            </a:r>
            <a:r>
              <a:rPr lang="en-US" sz="1600" dirty="0" err="1">
                <a:solidFill>
                  <a:schemeClr val="bg2">
                    <a:lumMod val="10000"/>
                  </a:schemeClr>
                </a:solidFill>
              </a:rPr>
              <a:t>Etah</a:t>
            </a:r>
            <a:r>
              <a:rPr lang="en-US" sz="1600" dirty="0">
                <a:solidFill>
                  <a:schemeClr val="bg2">
                    <a:lumMod val="10000"/>
                  </a:schemeClr>
                </a:solidFill>
              </a:rPr>
              <a:t>, </a:t>
            </a:r>
            <a:r>
              <a:rPr lang="en-US" sz="1600" dirty="0" err="1">
                <a:solidFill>
                  <a:schemeClr val="bg2">
                    <a:lumMod val="10000"/>
                  </a:schemeClr>
                </a:solidFill>
              </a:rPr>
              <a:t>Hathras</a:t>
            </a:r>
            <a:r>
              <a:rPr lang="en-US" sz="1600" dirty="0">
                <a:solidFill>
                  <a:schemeClr val="bg2">
                    <a:lumMod val="10000"/>
                  </a:schemeClr>
                </a:solidFill>
              </a:rPr>
              <a:t>, </a:t>
            </a:r>
            <a:r>
              <a:rPr lang="en-US" sz="1600" dirty="0" err="1">
                <a:solidFill>
                  <a:schemeClr val="bg2">
                    <a:lumMod val="10000"/>
                  </a:schemeClr>
                </a:solidFill>
              </a:rPr>
              <a:t>Etawah</a:t>
            </a:r>
            <a:r>
              <a:rPr lang="en-US" sz="1600" dirty="0">
                <a:solidFill>
                  <a:schemeClr val="bg2">
                    <a:lumMod val="10000"/>
                  </a:schemeClr>
                </a:solidFill>
              </a:rPr>
              <a:t>, </a:t>
            </a:r>
            <a:r>
              <a:rPr lang="en-US" sz="1600" dirty="0" err="1">
                <a:solidFill>
                  <a:schemeClr val="bg2">
                    <a:lumMod val="10000"/>
                  </a:schemeClr>
                </a:solidFill>
              </a:rPr>
              <a:t>Auraiya</a:t>
            </a:r>
            <a:r>
              <a:rPr lang="en-US" sz="1600" dirty="0">
                <a:solidFill>
                  <a:schemeClr val="bg2">
                    <a:lumMod val="10000"/>
                  </a:schemeClr>
                </a:solidFill>
              </a:rPr>
              <a:t> and Farrukhabad.</a:t>
            </a:r>
          </a:p>
          <a:p>
            <a:pPr marL="171450" indent="-171450" algn="just">
              <a:buFont typeface="Arial" panose="020B0604020202020204" pitchFamily="34" charset="0"/>
              <a:buChar char="•"/>
            </a:pPr>
            <a:r>
              <a:rPr lang="en-US" sz="1600" dirty="0">
                <a:solidFill>
                  <a:schemeClr val="bg2">
                    <a:lumMod val="10000"/>
                  </a:schemeClr>
                </a:solidFill>
              </a:rPr>
              <a:t>Data used in the map is total average of 3 months Confirmed cases of Covid-19 During Monsoon months (e.g. July, August, September.) and Post Monsoon months (e.g. October, November, December). </a:t>
            </a:r>
          </a:p>
          <a:p>
            <a:pPr marL="171450" indent="-171450" algn="just">
              <a:buFont typeface="Arial" panose="020B0604020202020204" pitchFamily="34" charset="0"/>
              <a:buChar char="•"/>
            </a:pPr>
            <a:endParaRPr lang="en-US" sz="1600" dirty="0">
              <a:solidFill>
                <a:schemeClr val="bg2">
                  <a:lumMod val="10000"/>
                </a:schemeClr>
              </a:solidFill>
            </a:endParaRPr>
          </a:p>
        </p:txBody>
      </p:sp>
    </p:spTree>
    <p:extLst>
      <p:ext uri="{BB962C8B-B14F-4D97-AF65-F5344CB8AC3E}">
        <p14:creationId xmlns:p14="http://schemas.microsoft.com/office/powerpoint/2010/main" val="45852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BFC58-F5A5-4AC6-B2CB-AEE5D8C89F64}"/>
              </a:ext>
            </a:extLst>
          </p:cNvPr>
          <p:cNvSpPr>
            <a:spLocks noGrp="1"/>
          </p:cNvSpPr>
          <p:nvPr>
            <p:ph type="title"/>
          </p:nvPr>
        </p:nvSpPr>
        <p:spPr/>
        <p:txBody>
          <a:bodyPr/>
          <a:lstStyle/>
          <a:p>
            <a:r>
              <a:rPr lang="en-US" b="1" dirty="0">
                <a:solidFill>
                  <a:schemeClr val="tx1">
                    <a:lumMod val="95000"/>
                    <a:lumOff val="5000"/>
                  </a:schemeClr>
                </a:solidFill>
              </a:rPr>
              <a:t>Method</a:t>
            </a:r>
          </a:p>
        </p:txBody>
      </p:sp>
      <p:sp>
        <p:nvSpPr>
          <p:cNvPr id="3" name="Content Placeholder 2">
            <a:extLst>
              <a:ext uri="{FF2B5EF4-FFF2-40B4-BE49-F238E27FC236}">
                <a16:creationId xmlns:a16="http://schemas.microsoft.com/office/drawing/2014/main" id="{E91BE91A-F3BB-4FC8-9329-F845298D3CC6}"/>
              </a:ext>
            </a:extLst>
          </p:cNvPr>
          <p:cNvSpPr>
            <a:spLocks noGrp="1"/>
          </p:cNvSpPr>
          <p:nvPr>
            <p:ph sz="quarter" idx="10"/>
          </p:nvPr>
        </p:nvSpPr>
        <p:spPr>
          <a:xfrm>
            <a:off x="521207" y="1435607"/>
            <a:ext cx="6703841" cy="4514431"/>
          </a:xfrm>
        </p:spPr>
        <p:txBody>
          <a:bodyPr>
            <a:normAutofit/>
          </a:bodyPr>
          <a:lstStyle/>
          <a:p>
            <a:pPr marL="171450" indent="-171450" algn="just">
              <a:buFont typeface="Arial" panose="020B0604020202020204" pitchFamily="34" charset="0"/>
              <a:buChar char="•"/>
            </a:pPr>
            <a:r>
              <a:rPr lang="en-US" sz="1800" dirty="0"/>
              <a:t>Spatial and geographical Tracking of data in near real time data updates from Covid India Org. </a:t>
            </a:r>
            <a:r>
              <a:rPr lang="en-US" sz="1800" dirty="0" err="1"/>
              <a:t>Github</a:t>
            </a:r>
            <a:r>
              <a:rPr lang="en-US" sz="1800"/>
              <a:t> platform.</a:t>
            </a:r>
            <a:endParaRPr lang="en-US" sz="1800" dirty="0"/>
          </a:p>
          <a:p>
            <a:pPr marL="171450" indent="-171450" algn="just">
              <a:buFont typeface="Arial" panose="020B0604020202020204" pitchFamily="34" charset="0"/>
              <a:buChar char="•"/>
            </a:pPr>
            <a:r>
              <a:rPr lang="en-US" sz="1800" dirty="0"/>
              <a:t>Used Q-GIS as a tool to draw the map of covid cases on the basis of data extraction and  method of spatial tracking of near real time data given by covid </a:t>
            </a:r>
            <a:r>
              <a:rPr lang="en-US" sz="1800" dirty="0" err="1"/>
              <a:t>india</a:t>
            </a:r>
            <a:r>
              <a:rPr lang="en-US" sz="1800" dirty="0"/>
              <a:t> organization.</a:t>
            </a:r>
          </a:p>
          <a:p>
            <a:pPr marL="171450" indent="-171450" algn="just">
              <a:buFont typeface="Arial" panose="020B0604020202020204" pitchFamily="34" charset="0"/>
              <a:buChar char="•"/>
            </a:pPr>
            <a:r>
              <a:rPr lang="en-US" sz="1800" dirty="0"/>
              <a:t>Excel used to extract the data from large body of data as area of interest, (Data extraction from excel through data analysis method).</a:t>
            </a:r>
          </a:p>
          <a:p>
            <a:pPr marL="171450" indent="-171450" algn="just">
              <a:buFont typeface="Arial" panose="020B0604020202020204" pitchFamily="34" charset="0"/>
              <a:buChar char="•"/>
            </a:pPr>
            <a:endParaRPr lang="en-US" sz="1800" dirty="0"/>
          </a:p>
        </p:txBody>
      </p:sp>
      <p:pic>
        <p:nvPicPr>
          <p:cNvPr id="4" name="Picture 3">
            <a:extLst>
              <a:ext uri="{FF2B5EF4-FFF2-40B4-BE49-F238E27FC236}">
                <a16:creationId xmlns:a16="http://schemas.microsoft.com/office/drawing/2014/main" id="{C549A420-28CA-469C-A1D9-27A30A91DDA5}"/>
              </a:ext>
            </a:extLst>
          </p:cNvPr>
          <p:cNvPicPr>
            <a:picLocks noChangeAspect="1"/>
          </p:cNvPicPr>
          <p:nvPr/>
        </p:nvPicPr>
        <p:blipFill>
          <a:blip r:embed="rId2"/>
          <a:stretch>
            <a:fillRect/>
          </a:stretch>
        </p:blipFill>
        <p:spPr>
          <a:xfrm>
            <a:off x="7372568" y="1648262"/>
            <a:ext cx="4497396" cy="2794949"/>
          </a:xfrm>
          <a:prstGeom prst="rect">
            <a:avLst/>
          </a:prstGeom>
        </p:spPr>
      </p:pic>
      <p:sp>
        <p:nvSpPr>
          <p:cNvPr id="5" name="TextBox 4">
            <a:extLst>
              <a:ext uri="{FF2B5EF4-FFF2-40B4-BE49-F238E27FC236}">
                <a16:creationId xmlns:a16="http://schemas.microsoft.com/office/drawing/2014/main" id="{1D8E35AD-B1AA-4426-A52E-060E26590358}"/>
              </a:ext>
            </a:extLst>
          </p:cNvPr>
          <p:cNvSpPr txBox="1"/>
          <p:nvPr/>
        </p:nvSpPr>
        <p:spPr>
          <a:xfrm>
            <a:off x="8886422" y="4443211"/>
            <a:ext cx="4211391" cy="307777"/>
          </a:xfrm>
          <a:prstGeom prst="rect">
            <a:avLst/>
          </a:prstGeom>
          <a:noFill/>
        </p:spPr>
        <p:txBody>
          <a:bodyPr wrap="square" rtlCol="0">
            <a:spAutoFit/>
          </a:bodyPr>
          <a:lstStyle/>
          <a:p>
            <a:r>
              <a:rPr lang="en-US" sz="1400" dirty="0"/>
              <a:t>Excel data extraction </a:t>
            </a:r>
          </a:p>
        </p:txBody>
      </p:sp>
      <p:pic>
        <p:nvPicPr>
          <p:cNvPr id="7" name="Picture 6">
            <a:extLst>
              <a:ext uri="{FF2B5EF4-FFF2-40B4-BE49-F238E27FC236}">
                <a16:creationId xmlns:a16="http://schemas.microsoft.com/office/drawing/2014/main" id="{3ADBFDBD-7B5C-4F2B-AF3D-6302677A4542}"/>
              </a:ext>
            </a:extLst>
          </p:cNvPr>
          <p:cNvPicPr>
            <a:picLocks noChangeAspect="1"/>
          </p:cNvPicPr>
          <p:nvPr/>
        </p:nvPicPr>
        <p:blipFill>
          <a:blip r:embed="rId3"/>
          <a:stretch>
            <a:fillRect/>
          </a:stretch>
        </p:blipFill>
        <p:spPr>
          <a:xfrm>
            <a:off x="9036944" y="4895660"/>
            <a:ext cx="2633849" cy="1388351"/>
          </a:xfrm>
          <a:prstGeom prst="rect">
            <a:avLst/>
          </a:prstGeom>
        </p:spPr>
      </p:pic>
      <p:sp>
        <p:nvSpPr>
          <p:cNvPr id="8" name="TextBox 7">
            <a:extLst>
              <a:ext uri="{FF2B5EF4-FFF2-40B4-BE49-F238E27FC236}">
                <a16:creationId xmlns:a16="http://schemas.microsoft.com/office/drawing/2014/main" id="{7D0B4831-2C8F-4796-B5B6-0B13C2CC56D4}"/>
              </a:ext>
            </a:extLst>
          </p:cNvPr>
          <p:cNvSpPr txBox="1"/>
          <p:nvPr/>
        </p:nvSpPr>
        <p:spPr>
          <a:xfrm>
            <a:off x="9384675" y="6274794"/>
            <a:ext cx="2633848" cy="307777"/>
          </a:xfrm>
          <a:prstGeom prst="rect">
            <a:avLst/>
          </a:prstGeom>
          <a:noFill/>
        </p:spPr>
        <p:txBody>
          <a:bodyPr wrap="square" rtlCol="0">
            <a:spAutoFit/>
          </a:bodyPr>
          <a:lstStyle/>
          <a:p>
            <a:r>
              <a:rPr lang="en-US" sz="1400" dirty="0"/>
              <a:t>covid </a:t>
            </a:r>
            <a:r>
              <a:rPr lang="en-US" sz="1400" dirty="0" err="1"/>
              <a:t>india</a:t>
            </a:r>
            <a:r>
              <a:rPr lang="en-US" sz="1400" dirty="0"/>
              <a:t> organization</a:t>
            </a:r>
          </a:p>
        </p:txBody>
      </p:sp>
    </p:spTree>
    <p:extLst>
      <p:ext uri="{BB962C8B-B14F-4D97-AF65-F5344CB8AC3E}">
        <p14:creationId xmlns:p14="http://schemas.microsoft.com/office/powerpoint/2010/main" val="2787638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47F4F-4649-4853-8FDB-0CF59C009F47}"/>
              </a:ext>
            </a:extLst>
          </p:cNvPr>
          <p:cNvSpPr>
            <a:spLocks noGrp="1"/>
          </p:cNvSpPr>
          <p:nvPr>
            <p:ph type="title"/>
          </p:nvPr>
        </p:nvSpPr>
        <p:spPr>
          <a:xfrm>
            <a:off x="539496" y="490463"/>
            <a:ext cx="6877119" cy="640080"/>
          </a:xfrm>
        </p:spPr>
        <p:txBody>
          <a:bodyPr/>
          <a:lstStyle/>
          <a:p>
            <a:r>
              <a:rPr lang="en-US" b="1" dirty="0">
                <a:solidFill>
                  <a:schemeClr val="tx1">
                    <a:lumMod val="95000"/>
                    <a:lumOff val="5000"/>
                  </a:schemeClr>
                </a:solidFill>
              </a:rPr>
              <a:t>Results</a:t>
            </a:r>
          </a:p>
        </p:txBody>
      </p:sp>
      <p:sp>
        <p:nvSpPr>
          <p:cNvPr id="3" name="Content Placeholder 2">
            <a:extLst>
              <a:ext uri="{FF2B5EF4-FFF2-40B4-BE49-F238E27FC236}">
                <a16:creationId xmlns:a16="http://schemas.microsoft.com/office/drawing/2014/main" id="{74152255-8119-4B13-8124-CF479619D36E}"/>
              </a:ext>
            </a:extLst>
          </p:cNvPr>
          <p:cNvSpPr>
            <a:spLocks noGrp="1"/>
          </p:cNvSpPr>
          <p:nvPr>
            <p:ph sz="quarter" idx="10"/>
          </p:nvPr>
        </p:nvSpPr>
        <p:spPr>
          <a:xfrm>
            <a:off x="539496" y="1435608"/>
            <a:ext cx="11113008" cy="836945"/>
          </a:xfrm>
        </p:spPr>
        <p:txBody>
          <a:bodyPr>
            <a:normAutofit/>
          </a:bodyPr>
          <a:lstStyle/>
          <a:p>
            <a:pPr algn="just"/>
            <a:r>
              <a:rPr lang="en-US" sz="1600" dirty="0">
                <a:solidFill>
                  <a:schemeClr val="tx1">
                    <a:lumMod val="95000"/>
                    <a:lumOff val="5000"/>
                  </a:schemeClr>
                </a:solidFill>
              </a:rPr>
              <a:t>As we can see the map of covid situation during monsoon and post monsoon.</a:t>
            </a:r>
          </a:p>
        </p:txBody>
      </p:sp>
      <p:pic>
        <p:nvPicPr>
          <p:cNvPr id="4" name="Picture 3">
            <a:extLst>
              <a:ext uri="{FF2B5EF4-FFF2-40B4-BE49-F238E27FC236}">
                <a16:creationId xmlns:a16="http://schemas.microsoft.com/office/drawing/2014/main" id="{FEDAE1CA-E6E7-4238-9173-795B80266C2F}"/>
              </a:ext>
            </a:extLst>
          </p:cNvPr>
          <p:cNvPicPr>
            <a:picLocks noChangeAspect="1"/>
          </p:cNvPicPr>
          <p:nvPr/>
        </p:nvPicPr>
        <p:blipFill>
          <a:blip r:embed="rId2"/>
          <a:stretch>
            <a:fillRect/>
          </a:stretch>
        </p:blipFill>
        <p:spPr>
          <a:xfrm>
            <a:off x="282697" y="1969761"/>
            <a:ext cx="5691674" cy="4024334"/>
          </a:xfrm>
          <a:prstGeom prst="rect">
            <a:avLst/>
          </a:prstGeom>
        </p:spPr>
      </p:pic>
      <p:pic>
        <p:nvPicPr>
          <p:cNvPr id="5" name="Picture 4">
            <a:extLst>
              <a:ext uri="{FF2B5EF4-FFF2-40B4-BE49-F238E27FC236}">
                <a16:creationId xmlns:a16="http://schemas.microsoft.com/office/drawing/2014/main" id="{97CDE7A1-AE98-4986-A2C0-D946DEF4C8FC}"/>
              </a:ext>
            </a:extLst>
          </p:cNvPr>
          <p:cNvPicPr>
            <a:picLocks noChangeAspect="1"/>
          </p:cNvPicPr>
          <p:nvPr/>
        </p:nvPicPr>
        <p:blipFill>
          <a:blip r:embed="rId3"/>
          <a:stretch>
            <a:fillRect/>
          </a:stretch>
        </p:blipFill>
        <p:spPr>
          <a:xfrm>
            <a:off x="6217630" y="1983561"/>
            <a:ext cx="5691673" cy="4024333"/>
          </a:xfrm>
          <a:prstGeom prst="rect">
            <a:avLst/>
          </a:prstGeom>
        </p:spPr>
      </p:pic>
      <p:sp>
        <p:nvSpPr>
          <p:cNvPr id="6" name="TextBox 5">
            <a:extLst>
              <a:ext uri="{FF2B5EF4-FFF2-40B4-BE49-F238E27FC236}">
                <a16:creationId xmlns:a16="http://schemas.microsoft.com/office/drawing/2014/main" id="{964F18A9-9769-4531-BBC8-89BF8EC22850}"/>
              </a:ext>
            </a:extLst>
          </p:cNvPr>
          <p:cNvSpPr txBox="1"/>
          <p:nvPr/>
        </p:nvSpPr>
        <p:spPr>
          <a:xfrm>
            <a:off x="1804402" y="5994095"/>
            <a:ext cx="2648264" cy="369332"/>
          </a:xfrm>
          <a:prstGeom prst="rect">
            <a:avLst/>
          </a:prstGeom>
          <a:noFill/>
        </p:spPr>
        <p:txBody>
          <a:bodyPr wrap="square" rtlCol="0">
            <a:spAutoFit/>
          </a:bodyPr>
          <a:lstStyle/>
          <a:p>
            <a:r>
              <a:rPr lang="en-US" dirty="0"/>
              <a:t>During monsoon Result</a:t>
            </a:r>
          </a:p>
        </p:txBody>
      </p:sp>
      <p:sp>
        <p:nvSpPr>
          <p:cNvPr id="7" name="TextBox 6">
            <a:extLst>
              <a:ext uri="{FF2B5EF4-FFF2-40B4-BE49-F238E27FC236}">
                <a16:creationId xmlns:a16="http://schemas.microsoft.com/office/drawing/2014/main" id="{3F551A50-4DFA-4979-AC62-A1DC37BFB28D}"/>
              </a:ext>
            </a:extLst>
          </p:cNvPr>
          <p:cNvSpPr txBox="1"/>
          <p:nvPr/>
        </p:nvSpPr>
        <p:spPr>
          <a:xfrm>
            <a:off x="7900699" y="6034146"/>
            <a:ext cx="2325534" cy="369332"/>
          </a:xfrm>
          <a:prstGeom prst="rect">
            <a:avLst/>
          </a:prstGeom>
          <a:noFill/>
        </p:spPr>
        <p:txBody>
          <a:bodyPr wrap="square" rtlCol="0">
            <a:spAutoFit/>
          </a:bodyPr>
          <a:lstStyle/>
          <a:p>
            <a:r>
              <a:rPr lang="en-US" dirty="0"/>
              <a:t>Post Monsoon Result</a:t>
            </a:r>
          </a:p>
        </p:txBody>
      </p:sp>
    </p:spTree>
    <p:extLst>
      <p:ext uri="{BB962C8B-B14F-4D97-AF65-F5344CB8AC3E}">
        <p14:creationId xmlns:p14="http://schemas.microsoft.com/office/powerpoint/2010/main" val="1165554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5D79-DF15-4598-B713-F68799E8BF02}"/>
              </a:ext>
            </a:extLst>
          </p:cNvPr>
          <p:cNvSpPr>
            <a:spLocks noGrp="1"/>
          </p:cNvSpPr>
          <p:nvPr>
            <p:ph type="title"/>
          </p:nvPr>
        </p:nvSpPr>
        <p:spPr/>
        <p:txBody>
          <a:bodyPr/>
          <a:lstStyle/>
          <a:p>
            <a:r>
              <a:rPr lang="en-US" b="1" dirty="0">
                <a:solidFill>
                  <a:schemeClr val="tx1">
                    <a:lumMod val="95000"/>
                    <a:lumOff val="5000"/>
                  </a:schemeClr>
                </a:solidFill>
              </a:rPr>
              <a:t>Observation &amp; Conclusion</a:t>
            </a:r>
          </a:p>
        </p:txBody>
      </p:sp>
      <p:sp>
        <p:nvSpPr>
          <p:cNvPr id="3" name="Content Placeholder 2">
            <a:extLst>
              <a:ext uri="{FF2B5EF4-FFF2-40B4-BE49-F238E27FC236}">
                <a16:creationId xmlns:a16="http://schemas.microsoft.com/office/drawing/2014/main" id="{6A803BE1-E6FE-4A29-93B6-DE3CF05440DD}"/>
              </a:ext>
            </a:extLst>
          </p:cNvPr>
          <p:cNvSpPr>
            <a:spLocks noGrp="1"/>
          </p:cNvSpPr>
          <p:nvPr>
            <p:ph sz="quarter" idx="10"/>
          </p:nvPr>
        </p:nvSpPr>
        <p:spPr>
          <a:xfrm>
            <a:off x="534654" y="1395267"/>
            <a:ext cx="11271863" cy="4974336"/>
          </a:xfrm>
        </p:spPr>
        <p:txBody>
          <a:bodyPr>
            <a:noAutofit/>
          </a:bodyPr>
          <a:lstStyle/>
          <a:p>
            <a:pPr marL="342900" indent="-342900">
              <a:lnSpc>
                <a:spcPct val="100000"/>
              </a:lnSpc>
              <a:buAutoNum type="arabicPeriod"/>
            </a:pPr>
            <a:r>
              <a:rPr lang="en-US" sz="1600" dirty="0">
                <a:solidFill>
                  <a:schemeClr val="tx1">
                    <a:lumMod val="95000"/>
                    <a:lumOff val="5000"/>
                  </a:schemeClr>
                </a:solidFill>
              </a:rPr>
              <a:t>As we can see Darker gradient has more value and lighter one is less. </a:t>
            </a:r>
          </a:p>
          <a:p>
            <a:pPr marL="342900" indent="-342900">
              <a:lnSpc>
                <a:spcPct val="100000"/>
              </a:lnSpc>
              <a:buAutoNum type="arabicPeriod"/>
            </a:pPr>
            <a:r>
              <a:rPr lang="en-US" sz="1600" dirty="0">
                <a:solidFill>
                  <a:schemeClr val="tx1">
                    <a:lumMod val="95000"/>
                    <a:lumOff val="5000"/>
                  </a:schemeClr>
                </a:solidFill>
              </a:rPr>
              <a:t>On comparing the maps during and post monsoon the districts which has more covid-19 confirmed cases has more recovery rate as well as more death rate also.</a:t>
            </a:r>
          </a:p>
          <a:p>
            <a:pPr marL="342900" indent="-342900">
              <a:lnSpc>
                <a:spcPct val="100000"/>
              </a:lnSpc>
              <a:buAutoNum type="arabicPeriod"/>
            </a:pPr>
            <a:r>
              <a:rPr lang="en-US" sz="1600" dirty="0">
                <a:solidFill>
                  <a:schemeClr val="tx1">
                    <a:lumMod val="95000"/>
                    <a:lumOff val="5000"/>
                  </a:schemeClr>
                </a:solidFill>
              </a:rPr>
              <a:t>On comparing During and Post monsoon, the rate of cases during monsoon is little more in comparison to post monsoon.</a:t>
            </a:r>
          </a:p>
          <a:p>
            <a:pPr marL="342900" indent="-342900">
              <a:lnSpc>
                <a:spcPct val="100000"/>
              </a:lnSpc>
              <a:buAutoNum type="arabicPeriod"/>
            </a:pPr>
            <a:r>
              <a:rPr lang="en-US" sz="1600" dirty="0">
                <a:solidFill>
                  <a:schemeClr val="tx1">
                    <a:lumMod val="95000"/>
                    <a:lumOff val="5000"/>
                  </a:schemeClr>
                </a:solidFill>
              </a:rPr>
              <a:t>The large districts with more population density has very high rate of cases which shows the community spreading of corona virus. (e.g. </a:t>
            </a:r>
            <a:r>
              <a:rPr lang="en-US" sz="1600" dirty="0" err="1">
                <a:solidFill>
                  <a:schemeClr val="tx1">
                    <a:lumMod val="95000"/>
                    <a:lumOff val="5000"/>
                  </a:schemeClr>
                </a:solidFill>
              </a:rPr>
              <a:t>Gaziabad</a:t>
            </a:r>
            <a:r>
              <a:rPr lang="en-US" sz="1600" dirty="0">
                <a:solidFill>
                  <a:schemeClr val="tx1">
                    <a:lumMod val="95000"/>
                    <a:lumOff val="5000"/>
                  </a:schemeClr>
                </a:solidFill>
              </a:rPr>
              <a:t>, Gautam </a:t>
            </a:r>
            <a:r>
              <a:rPr lang="en-US" sz="1600" dirty="0" err="1">
                <a:solidFill>
                  <a:schemeClr val="tx1">
                    <a:lumMod val="95000"/>
                    <a:lumOff val="5000"/>
                  </a:schemeClr>
                </a:solidFill>
              </a:rPr>
              <a:t>Budha</a:t>
            </a:r>
            <a:r>
              <a:rPr lang="en-US" sz="1600" dirty="0">
                <a:solidFill>
                  <a:schemeClr val="tx1">
                    <a:lumMod val="95000"/>
                    <a:lumOff val="5000"/>
                  </a:schemeClr>
                </a:solidFill>
              </a:rPr>
              <a:t> Nagar, Bareilly).</a:t>
            </a:r>
          </a:p>
          <a:p>
            <a:pPr marL="342900" indent="-342900">
              <a:lnSpc>
                <a:spcPct val="100000"/>
              </a:lnSpc>
              <a:buAutoNum type="arabicPeriod"/>
            </a:pPr>
            <a:r>
              <a:rPr lang="en-US" sz="1600" dirty="0">
                <a:solidFill>
                  <a:schemeClr val="tx1">
                    <a:lumMod val="95000"/>
                    <a:lumOff val="5000"/>
                  </a:schemeClr>
                </a:solidFill>
              </a:rPr>
              <a:t>The districts which are near to Delhi or large urban districts has high number of cases with high rate.(e.g. </a:t>
            </a:r>
            <a:r>
              <a:rPr lang="en-US" sz="1600" dirty="0" err="1">
                <a:solidFill>
                  <a:schemeClr val="tx1">
                    <a:lumMod val="95000"/>
                    <a:lumOff val="5000"/>
                  </a:schemeClr>
                </a:solidFill>
              </a:rPr>
              <a:t>Gaziabad</a:t>
            </a:r>
            <a:r>
              <a:rPr lang="en-US" sz="1600" dirty="0">
                <a:solidFill>
                  <a:schemeClr val="tx1">
                    <a:lumMod val="95000"/>
                    <a:lumOff val="5000"/>
                  </a:schemeClr>
                </a:solidFill>
              </a:rPr>
              <a:t>, Gautam </a:t>
            </a:r>
            <a:r>
              <a:rPr lang="en-US" sz="1600" dirty="0" err="1">
                <a:solidFill>
                  <a:schemeClr val="tx1">
                    <a:lumMod val="95000"/>
                    <a:lumOff val="5000"/>
                  </a:schemeClr>
                </a:solidFill>
              </a:rPr>
              <a:t>Budha</a:t>
            </a:r>
            <a:r>
              <a:rPr lang="en-US" sz="1600" dirty="0">
                <a:solidFill>
                  <a:schemeClr val="tx1">
                    <a:lumMod val="95000"/>
                    <a:lumOff val="5000"/>
                  </a:schemeClr>
                </a:solidFill>
              </a:rPr>
              <a:t> Nagar).</a:t>
            </a:r>
          </a:p>
          <a:p>
            <a:pPr marL="342900" indent="-342900">
              <a:lnSpc>
                <a:spcPct val="100000"/>
              </a:lnSpc>
              <a:buAutoNum type="arabicPeriod"/>
            </a:pPr>
            <a:r>
              <a:rPr lang="en-US" sz="1600" dirty="0">
                <a:solidFill>
                  <a:schemeClr val="tx1">
                    <a:lumMod val="95000"/>
                    <a:lumOff val="5000"/>
                  </a:schemeClr>
                </a:solidFill>
              </a:rPr>
              <a:t>More confirmed cases in during monsoon districts has continuously has high confirmed cases in post monsoon also in comparison to less ones, but the number of cases declined in post monsoon in each districts, while during monsoon cases are comparatively high in each districts.</a:t>
            </a:r>
          </a:p>
        </p:txBody>
      </p:sp>
    </p:spTree>
    <p:extLst>
      <p:ext uri="{BB962C8B-B14F-4D97-AF65-F5344CB8AC3E}">
        <p14:creationId xmlns:p14="http://schemas.microsoft.com/office/powerpoint/2010/main" val="756725935"/>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{1BAD462A-FE06-4543-9740-A83B49FDD447}tf10001108_win32</Template>
  <TotalTime>80</TotalTime>
  <Words>580</Words>
  <Application>Microsoft Office PowerPoint</Application>
  <PresentationFormat>Widescreen</PresentationFormat>
  <Paragraphs>32</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Segoe UI</vt:lpstr>
      <vt:lpstr>Segoe UI Light</vt:lpstr>
      <vt:lpstr>WelcomeDoc</vt:lpstr>
      <vt:lpstr>COVID-19 CASES IN WEST UTTAR PRADESH</vt:lpstr>
      <vt:lpstr>Objective</vt:lpstr>
      <vt:lpstr>Data</vt:lpstr>
      <vt:lpstr>Method</vt:lpstr>
      <vt:lpstr>Results</vt:lpstr>
      <vt:lpstr>Observation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CASES IN WEST UTTAR PRADESH</dc:title>
  <dc:creator>Nishant Upadhyay</dc:creator>
  <cp:keywords/>
  <cp:lastModifiedBy>Nishant Upadhyay</cp:lastModifiedBy>
  <cp:revision>11</cp:revision>
  <dcterms:created xsi:type="dcterms:W3CDTF">2021-03-15T20:14:18Z</dcterms:created>
  <dcterms:modified xsi:type="dcterms:W3CDTF">2021-12-25T14:56:40Z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