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31"/>
  </p:notesMasterIdLst>
  <p:sldIdLst>
    <p:sldId id="256" r:id="rId2"/>
    <p:sldId id="296" r:id="rId3"/>
    <p:sldId id="257" r:id="rId4"/>
    <p:sldId id="277" r:id="rId5"/>
    <p:sldId id="278" r:id="rId6"/>
    <p:sldId id="283" r:id="rId7"/>
    <p:sldId id="258" r:id="rId8"/>
    <p:sldId id="287" r:id="rId9"/>
    <p:sldId id="288" r:id="rId10"/>
    <p:sldId id="285" r:id="rId11"/>
    <p:sldId id="289" r:id="rId12"/>
    <p:sldId id="297" r:id="rId13"/>
    <p:sldId id="294" r:id="rId14"/>
    <p:sldId id="291" r:id="rId15"/>
    <p:sldId id="290" r:id="rId16"/>
    <p:sldId id="295" r:id="rId17"/>
    <p:sldId id="276" r:id="rId18"/>
    <p:sldId id="269" r:id="rId19"/>
    <p:sldId id="300" r:id="rId20"/>
    <p:sldId id="281" r:id="rId21"/>
    <p:sldId id="275" r:id="rId22"/>
    <p:sldId id="272" r:id="rId23"/>
    <p:sldId id="301" r:id="rId24"/>
    <p:sldId id="274" r:id="rId25"/>
    <p:sldId id="298" r:id="rId26"/>
    <p:sldId id="284" r:id="rId27"/>
    <p:sldId id="282" r:id="rId28"/>
    <p:sldId id="267" r:id="rId29"/>
    <p:sldId id="268" r:id="rId3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8D4D878-DD93-487C-8C5C-9205C7B12065}" v="345" dt="2024-04-19T22:18:28.259"/>
    <p1510:client id="{2427168C-F3F1-4D12-8B7F-54DA5F32E77B}" v="943" dt="2024-04-19T13:33:16.575"/>
    <p1510:client id="{3DD8CEF1-9514-4196-91EE-FC7EA8DF32DF}" v="59" dt="2024-04-19T13:33:44.562"/>
    <p1510:client id="{4DCD0A7E-505C-4D03-BE44-FDE526ED6660}" v="205" dt="2024-04-19T11:37:31.427"/>
    <p1510:client id="{60F6E099-F588-437B-9F63-CB0938007E82}" v="357" dt="2024-04-19T06:27:15.285"/>
    <p1510:client id="{C8CFFFD1-4275-4B1D-B800-8C9387291884}" v="586" dt="2024-04-20T00:53:55.249"/>
    <p1510:client id="{FAC1B0D8-3B8A-4ECE-9249-55BD00CA31F5}" v="30" dt="2024-04-19T13:19:38.826"/>
    <p1510:client id="{FC176A0F-C5D0-4729-98F9-1AA91F261C0B}" v="12" dt="2024-04-19T11:23:08.94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microsoft.com/office/2015/10/relationships/revisionInfo" Target="revisionInfo.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322A19-F5B6-45CD-BDB7-BD5B37AAAFA6}" type="datetimeFigureOut">
              <a:rPr lang="en-IN" smtClean="0"/>
              <a:t>20-04-2024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E8AE207-7702-4F8E-A818-8516ED81538A}" type="slidenum">
              <a:rPr lang="en-IN" smtClean="0"/>
              <a:t>‹#›</a:t>
            </a:fld>
            <a:endParaRPr lang="en-IN"/>
          </a:p>
        </p:txBody>
      </p:sp>
    </p:spTree>
    <p:extLst>
      <p:ext uri="{BB962C8B-B14F-4D97-AF65-F5344CB8AC3E}">
        <p14:creationId xmlns:p14="http://schemas.microsoft.com/office/powerpoint/2010/main" val="50064168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1088A4-AB6A-8CA8-849B-81DC954F4DE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7898410-1ADE-7907-73DF-4CEF7398E91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8A978A25-68B6-198F-19FF-944871995E3B}"/>
              </a:ext>
            </a:extLst>
          </p:cNvPr>
          <p:cNvSpPr>
            <a:spLocks noGrp="1"/>
          </p:cNvSpPr>
          <p:nvPr>
            <p:ph type="dt" sz="half" idx="10"/>
          </p:nvPr>
        </p:nvSpPr>
        <p:spPr/>
        <p:txBody>
          <a:bodyPr/>
          <a:lstStyle/>
          <a:p>
            <a:fld id="{472B1AD4-ACF5-4452-A35F-7E6B1BF807E8}" type="datetime1">
              <a:rPr lang="en-IN" smtClean="0"/>
              <a:t>20-04-2024</a:t>
            </a:fld>
            <a:endParaRPr lang="en-IN"/>
          </a:p>
        </p:txBody>
      </p:sp>
      <p:sp>
        <p:nvSpPr>
          <p:cNvPr id="5" name="Footer Placeholder 4">
            <a:extLst>
              <a:ext uri="{FF2B5EF4-FFF2-40B4-BE49-F238E27FC236}">
                <a16:creationId xmlns:a16="http://schemas.microsoft.com/office/drawing/2014/main" id="{7F7ED8AB-8E05-1A95-00AC-5E533D3280F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EBC3EB1-8812-7E05-7222-16434E51BB24}"/>
              </a:ext>
            </a:extLst>
          </p:cNvPr>
          <p:cNvSpPr>
            <a:spLocks noGrp="1"/>
          </p:cNvSpPr>
          <p:nvPr>
            <p:ph type="sldNum" sz="quarter" idx="12"/>
          </p:nvPr>
        </p:nvSpPr>
        <p:spPr/>
        <p:txBody>
          <a:bodyPr/>
          <a:lstStyle/>
          <a:p>
            <a:fld id="{5A565D70-097A-40E0-9C19-D076107903B4}" type="slidenum">
              <a:rPr lang="en-IN" smtClean="0"/>
              <a:t>‹#›</a:t>
            </a:fld>
            <a:endParaRPr lang="en-IN"/>
          </a:p>
        </p:txBody>
      </p:sp>
    </p:spTree>
    <p:extLst>
      <p:ext uri="{BB962C8B-B14F-4D97-AF65-F5344CB8AC3E}">
        <p14:creationId xmlns:p14="http://schemas.microsoft.com/office/powerpoint/2010/main" val="339257904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BB09D7-CC55-6BB8-ECF7-70FB630A1C5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4F2BEC5-F1D8-CC42-D792-C8BC5A70008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9EB35F3-23E6-3490-C505-C9CD6B9868A0}"/>
              </a:ext>
            </a:extLst>
          </p:cNvPr>
          <p:cNvSpPr>
            <a:spLocks noGrp="1"/>
          </p:cNvSpPr>
          <p:nvPr>
            <p:ph type="dt" sz="half" idx="10"/>
          </p:nvPr>
        </p:nvSpPr>
        <p:spPr/>
        <p:txBody>
          <a:bodyPr/>
          <a:lstStyle/>
          <a:p>
            <a:fld id="{1ACE421C-88D5-47DF-9822-261460E7CC55}" type="datetime1">
              <a:rPr lang="en-IN" smtClean="0"/>
              <a:t>20-04-2024</a:t>
            </a:fld>
            <a:endParaRPr lang="en-IN"/>
          </a:p>
        </p:txBody>
      </p:sp>
      <p:sp>
        <p:nvSpPr>
          <p:cNvPr id="5" name="Footer Placeholder 4">
            <a:extLst>
              <a:ext uri="{FF2B5EF4-FFF2-40B4-BE49-F238E27FC236}">
                <a16:creationId xmlns:a16="http://schemas.microsoft.com/office/drawing/2014/main" id="{D44C1A66-C839-81F8-F9AD-1219633B9569}"/>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56CCD3D-0F50-2565-6B77-45F566DE850A}"/>
              </a:ext>
            </a:extLst>
          </p:cNvPr>
          <p:cNvSpPr>
            <a:spLocks noGrp="1"/>
          </p:cNvSpPr>
          <p:nvPr>
            <p:ph type="sldNum" sz="quarter" idx="12"/>
          </p:nvPr>
        </p:nvSpPr>
        <p:spPr/>
        <p:txBody>
          <a:bodyPr/>
          <a:lstStyle/>
          <a:p>
            <a:fld id="{5A565D70-097A-40E0-9C19-D076107903B4}" type="slidenum">
              <a:rPr lang="en-IN" smtClean="0"/>
              <a:t>‹#›</a:t>
            </a:fld>
            <a:endParaRPr lang="en-IN"/>
          </a:p>
        </p:txBody>
      </p:sp>
    </p:spTree>
    <p:extLst>
      <p:ext uri="{BB962C8B-B14F-4D97-AF65-F5344CB8AC3E}">
        <p14:creationId xmlns:p14="http://schemas.microsoft.com/office/powerpoint/2010/main" val="9648908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9BDDCBE-A72B-9FE9-4721-5DF45BB3C59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37C3D1F7-8424-A39C-522D-6A07D20866A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A5E804B-2919-849E-3EF4-C0E0836A5E28}"/>
              </a:ext>
            </a:extLst>
          </p:cNvPr>
          <p:cNvSpPr>
            <a:spLocks noGrp="1"/>
          </p:cNvSpPr>
          <p:nvPr>
            <p:ph type="dt" sz="half" idx="10"/>
          </p:nvPr>
        </p:nvSpPr>
        <p:spPr/>
        <p:txBody>
          <a:bodyPr/>
          <a:lstStyle/>
          <a:p>
            <a:fld id="{03DA3B1C-65C6-4856-859F-75CE593D9224}" type="datetime1">
              <a:rPr lang="en-IN" smtClean="0"/>
              <a:t>20-04-2024</a:t>
            </a:fld>
            <a:endParaRPr lang="en-IN"/>
          </a:p>
        </p:txBody>
      </p:sp>
      <p:sp>
        <p:nvSpPr>
          <p:cNvPr id="5" name="Footer Placeholder 4">
            <a:extLst>
              <a:ext uri="{FF2B5EF4-FFF2-40B4-BE49-F238E27FC236}">
                <a16:creationId xmlns:a16="http://schemas.microsoft.com/office/drawing/2014/main" id="{8C1616E8-8FBC-AE06-44E9-9947789D8B96}"/>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207E4CE-18C9-83F5-764E-4221FAC7753C}"/>
              </a:ext>
            </a:extLst>
          </p:cNvPr>
          <p:cNvSpPr>
            <a:spLocks noGrp="1"/>
          </p:cNvSpPr>
          <p:nvPr>
            <p:ph type="sldNum" sz="quarter" idx="12"/>
          </p:nvPr>
        </p:nvSpPr>
        <p:spPr/>
        <p:txBody>
          <a:bodyPr/>
          <a:lstStyle/>
          <a:p>
            <a:fld id="{5A565D70-097A-40E0-9C19-D076107903B4}" type="slidenum">
              <a:rPr lang="en-IN" smtClean="0"/>
              <a:t>‹#›</a:t>
            </a:fld>
            <a:endParaRPr lang="en-IN"/>
          </a:p>
        </p:txBody>
      </p:sp>
    </p:spTree>
    <p:extLst>
      <p:ext uri="{BB962C8B-B14F-4D97-AF65-F5344CB8AC3E}">
        <p14:creationId xmlns:p14="http://schemas.microsoft.com/office/powerpoint/2010/main" val="35570039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E2D88D-A7D6-CF17-683B-8A290DB5EFE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B5C7613-81C0-8372-DF4D-4435C32AD35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6FD6A10-01F2-D58D-C0AE-EE26D35274C5}"/>
              </a:ext>
            </a:extLst>
          </p:cNvPr>
          <p:cNvSpPr>
            <a:spLocks noGrp="1"/>
          </p:cNvSpPr>
          <p:nvPr>
            <p:ph type="dt" sz="half" idx="10"/>
          </p:nvPr>
        </p:nvSpPr>
        <p:spPr/>
        <p:txBody>
          <a:bodyPr/>
          <a:lstStyle/>
          <a:p>
            <a:fld id="{6C42E5B8-7C16-4098-A01B-E84990D482DD}" type="datetime1">
              <a:rPr lang="en-IN" smtClean="0"/>
              <a:t>20-04-2024</a:t>
            </a:fld>
            <a:endParaRPr lang="en-IN"/>
          </a:p>
        </p:txBody>
      </p:sp>
      <p:sp>
        <p:nvSpPr>
          <p:cNvPr id="5" name="Footer Placeholder 4">
            <a:extLst>
              <a:ext uri="{FF2B5EF4-FFF2-40B4-BE49-F238E27FC236}">
                <a16:creationId xmlns:a16="http://schemas.microsoft.com/office/drawing/2014/main" id="{423F906E-3D62-9F5D-B2A3-B358B956E20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1ABD6AAF-D248-C779-D449-2009E7B10133}"/>
              </a:ext>
            </a:extLst>
          </p:cNvPr>
          <p:cNvSpPr>
            <a:spLocks noGrp="1"/>
          </p:cNvSpPr>
          <p:nvPr>
            <p:ph type="sldNum" sz="quarter" idx="12"/>
          </p:nvPr>
        </p:nvSpPr>
        <p:spPr/>
        <p:txBody>
          <a:bodyPr/>
          <a:lstStyle/>
          <a:p>
            <a:fld id="{5A565D70-097A-40E0-9C19-D076107903B4}" type="slidenum">
              <a:rPr lang="en-IN" smtClean="0"/>
              <a:t>‹#›</a:t>
            </a:fld>
            <a:endParaRPr lang="en-IN"/>
          </a:p>
        </p:txBody>
      </p:sp>
    </p:spTree>
    <p:extLst>
      <p:ext uri="{BB962C8B-B14F-4D97-AF65-F5344CB8AC3E}">
        <p14:creationId xmlns:p14="http://schemas.microsoft.com/office/powerpoint/2010/main" val="37009049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AC25DB-AC0C-9231-029B-AF2121AFC95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21F36122-500E-AD37-5073-EC626DE1C455}"/>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D5FFDEA-B554-BB28-1FAE-994ED02511C8}"/>
              </a:ext>
            </a:extLst>
          </p:cNvPr>
          <p:cNvSpPr>
            <a:spLocks noGrp="1"/>
          </p:cNvSpPr>
          <p:nvPr>
            <p:ph type="dt" sz="half" idx="10"/>
          </p:nvPr>
        </p:nvSpPr>
        <p:spPr/>
        <p:txBody>
          <a:bodyPr/>
          <a:lstStyle/>
          <a:p>
            <a:fld id="{78718E37-3DC5-498F-94E2-DCD0DBB27A5B}" type="datetime1">
              <a:rPr lang="en-IN" smtClean="0"/>
              <a:t>20-04-2024</a:t>
            </a:fld>
            <a:endParaRPr lang="en-IN"/>
          </a:p>
        </p:txBody>
      </p:sp>
      <p:sp>
        <p:nvSpPr>
          <p:cNvPr id="5" name="Footer Placeholder 4">
            <a:extLst>
              <a:ext uri="{FF2B5EF4-FFF2-40B4-BE49-F238E27FC236}">
                <a16:creationId xmlns:a16="http://schemas.microsoft.com/office/drawing/2014/main" id="{50AB32C2-6A37-12A9-F8F6-010FE502117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EE18A6D-480A-3FD4-FAB6-DF8CCC2C3EAB}"/>
              </a:ext>
            </a:extLst>
          </p:cNvPr>
          <p:cNvSpPr>
            <a:spLocks noGrp="1"/>
          </p:cNvSpPr>
          <p:nvPr>
            <p:ph type="sldNum" sz="quarter" idx="12"/>
          </p:nvPr>
        </p:nvSpPr>
        <p:spPr/>
        <p:txBody>
          <a:bodyPr/>
          <a:lstStyle/>
          <a:p>
            <a:fld id="{5A565D70-097A-40E0-9C19-D076107903B4}" type="slidenum">
              <a:rPr lang="en-IN" smtClean="0"/>
              <a:t>‹#›</a:t>
            </a:fld>
            <a:endParaRPr lang="en-IN"/>
          </a:p>
        </p:txBody>
      </p:sp>
    </p:spTree>
    <p:extLst>
      <p:ext uri="{BB962C8B-B14F-4D97-AF65-F5344CB8AC3E}">
        <p14:creationId xmlns:p14="http://schemas.microsoft.com/office/powerpoint/2010/main" val="199474409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CFB292-3D86-EA3B-FF2F-982409A1E9E5}"/>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344F7D20-2F48-AC63-13D1-922E157089F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A13B886-889D-C551-E3EF-BC35FEEC9A1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15A45A48-2092-90C6-A0E1-4949925649EB}"/>
              </a:ext>
            </a:extLst>
          </p:cNvPr>
          <p:cNvSpPr>
            <a:spLocks noGrp="1"/>
          </p:cNvSpPr>
          <p:nvPr>
            <p:ph type="dt" sz="half" idx="10"/>
          </p:nvPr>
        </p:nvSpPr>
        <p:spPr/>
        <p:txBody>
          <a:bodyPr/>
          <a:lstStyle/>
          <a:p>
            <a:fld id="{F6E41AF9-90DB-4FB7-95E5-1218F47D2047}" type="datetime1">
              <a:rPr lang="en-IN" smtClean="0"/>
              <a:t>20-04-2024</a:t>
            </a:fld>
            <a:endParaRPr lang="en-IN"/>
          </a:p>
        </p:txBody>
      </p:sp>
      <p:sp>
        <p:nvSpPr>
          <p:cNvPr id="6" name="Footer Placeholder 5">
            <a:extLst>
              <a:ext uri="{FF2B5EF4-FFF2-40B4-BE49-F238E27FC236}">
                <a16:creationId xmlns:a16="http://schemas.microsoft.com/office/drawing/2014/main" id="{FCF68F1B-FC98-98EE-34A5-4A711A25D45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EEBFA20-6CB7-36E6-C8DB-0EFF0563BAE8}"/>
              </a:ext>
            </a:extLst>
          </p:cNvPr>
          <p:cNvSpPr>
            <a:spLocks noGrp="1"/>
          </p:cNvSpPr>
          <p:nvPr>
            <p:ph type="sldNum" sz="quarter" idx="12"/>
          </p:nvPr>
        </p:nvSpPr>
        <p:spPr/>
        <p:txBody>
          <a:bodyPr/>
          <a:lstStyle/>
          <a:p>
            <a:fld id="{5A565D70-097A-40E0-9C19-D076107903B4}" type="slidenum">
              <a:rPr lang="en-IN" smtClean="0"/>
              <a:t>‹#›</a:t>
            </a:fld>
            <a:endParaRPr lang="en-IN"/>
          </a:p>
        </p:txBody>
      </p:sp>
    </p:spTree>
    <p:extLst>
      <p:ext uri="{BB962C8B-B14F-4D97-AF65-F5344CB8AC3E}">
        <p14:creationId xmlns:p14="http://schemas.microsoft.com/office/powerpoint/2010/main" val="34120566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6024C9-7C3E-AAA7-EFFC-8E57D5F91C47}"/>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38C9FF7-8856-65D6-B212-A332DBE4C19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31BE06FA-E52A-C266-4BE2-F45F39122CDE}"/>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DAC9415F-72FD-7C69-D821-35D284159753}"/>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DD15C37-E917-7239-BDB7-9CD20ACF5B1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DA3A3F9E-F1CA-A3D4-74C9-DF832B61FB48}"/>
              </a:ext>
            </a:extLst>
          </p:cNvPr>
          <p:cNvSpPr>
            <a:spLocks noGrp="1"/>
          </p:cNvSpPr>
          <p:nvPr>
            <p:ph type="dt" sz="half" idx="10"/>
          </p:nvPr>
        </p:nvSpPr>
        <p:spPr/>
        <p:txBody>
          <a:bodyPr/>
          <a:lstStyle/>
          <a:p>
            <a:fld id="{E592EAF9-8493-48AF-85E5-0EFB582EC5E6}" type="datetime1">
              <a:rPr lang="en-IN" smtClean="0"/>
              <a:t>20-04-2024</a:t>
            </a:fld>
            <a:endParaRPr lang="en-IN"/>
          </a:p>
        </p:txBody>
      </p:sp>
      <p:sp>
        <p:nvSpPr>
          <p:cNvPr id="8" name="Footer Placeholder 7">
            <a:extLst>
              <a:ext uri="{FF2B5EF4-FFF2-40B4-BE49-F238E27FC236}">
                <a16:creationId xmlns:a16="http://schemas.microsoft.com/office/drawing/2014/main" id="{CB18E712-6760-D39F-CD3D-A9369B0D983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BEA40C3-95F7-CDEF-1C85-03B3E21C3D61}"/>
              </a:ext>
            </a:extLst>
          </p:cNvPr>
          <p:cNvSpPr>
            <a:spLocks noGrp="1"/>
          </p:cNvSpPr>
          <p:nvPr>
            <p:ph type="sldNum" sz="quarter" idx="12"/>
          </p:nvPr>
        </p:nvSpPr>
        <p:spPr/>
        <p:txBody>
          <a:bodyPr/>
          <a:lstStyle/>
          <a:p>
            <a:fld id="{5A565D70-097A-40E0-9C19-D076107903B4}" type="slidenum">
              <a:rPr lang="en-IN" smtClean="0"/>
              <a:t>‹#›</a:t>
            </a:fld>
            <a:endParaRPr lang="en-IN"/>
          </a:p>
        </p:txBody>
      </p:sp>
    </p:spTree>
    <p:extLst>
      <p:ext uri="{BB962C8B-B14F-4D97-AF65-F5344CB8AC3E}">
        <p14:creationId xmlns:p14="http://schemas.microsoft.com/office/powerpoint/2010/main" val="19608495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43A6AC-BE35-AC5C-9F14-C32F798C6821}"/>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6A250DE-7026-5DF6-C52E-CD47CD952526}"/>
              </a:ext>
            </a:extLst>
          </p:cNvPr>
          <p:cNvSpPr>
            <a:spLocks noGrp="1"/>
          </p:cNvSpPr>
          <p:nvPr>
            <p:ph type="dt" sz="half" idx="10"/>
          </p:nvPr>
        </p:nvSpPr>
        <p:spPr/>
        <p:txBody>
          <a:bodyPr/>
          <a:lstStyle/>
          <a:p>
            <a:fld id="{796B1A26-765D-4C96-9710-E231FDFB88D2}" type="datetime1">
              <a:rPr lang="en-IN" smtClean="0"/>
              <a:t>20-04-2024</a:t>
            </a:fld>
            <a:endParaRPr lang="en-IN"/>
          </a:p>
        </p:txBody>
      </p:sp>
      <p:sp>
        <p:nvSpPr>
          <p:cNvPr id="4" name="Footer Placeholder 3">
            <a:extLst>
              <a:ext uri="{FF2B5EF4-FFF2-40B4-BE49-F238E27FC236}">
                <a16:creationId xmlns:a16="http://schemas.microsoft.com/office/drawing/2014/main" id="{3AAAB01E-2CA6-B187-56B0-2C05841E038C}"/>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7EB50F8D-C089-33CB-65AE-487F9B42E8AD}"/>
              </a:ext>
            </a:extLst>
          </p:cNvPr>
          <p:cNvSpPr>
            <a:spLocks noGrp="1"/>
          </p:cNvSpPr>
          <p:nvPr>
            <p:ph type="sldNum" sz="quarter" idx="12"/>
          </p:nvPr>
        </p:nvSpPr>
        <p:spPr/>
        <p:txBody>
          <a:bodyPr/>
          <a:lstStyle/>
          <a:p>
            <a:fld id="{5A565D70-097A-40E0-9C19-D076107903B4}" type="slidenum">
              <a:rPr lang="en-IN" smtClean="0"/>
              <a:t>‹#›</a:t>
            </a:fld>
            <a:endParaRPr lang="en-IN"/>
          </a:p>
        </p:txBody>
      </p:sp>
    </p:spTree>
    <p:extLst>
      <p:ext uri="{BB962C8B-B14F-4D97-AF65-F5344CB8AC3E}">
        <p14:creationId xmlns:p14="http://schemas.microsoft.com/office/powerpoint/2010/main" val="29232889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B9F34C3-94BB-D973-A5D2-5040BFCCBCE7}"/>
              </a:ext>
            </a:extLst>
          </p:cNvPr>
          <p:cNvSpPr>
            <a:spLocks noGrp="1"/>
          </p:cNvSpPr>
          <p:nvPr>
            <p:ph type="dt" sz="half" idx="10"/>
          </p:nvPr>
        </p:nvSpPr>
        <p:spPr/>
        <p:txBody>
          <a:bodyPr/>
          <a:lstStyle/>
          <a:p>
            <a:fld id="{F469821A-D29D-4349-8C98-64D4F1587947}" type="datetime1">
              <a:rPr lang="en-IN" smtClean="0"/>
              <a:t>20-04-2024</a:t>
            </a:fld>
            <a:endParaRPr lang="en-IN"/>
          </a:p>
        </p:txBody>
      </p:sp>
      <p:sp>
        <p:nvSpPr>
          <p:cNvPr id="3" name="Footer Placeholder 2">
            <a:extLst>
              <a:ext uri="{FF2B5EF4-FFF2-40B4-BE49-F238E27FC236}">
                <a16:creationId xmlns:a16="http://schemas.microsoft.com/office/drawing/2014/main" id="{7FDB0D1B-1658-DEB0-A97E-91063A1CFFA3}"/>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9076FBA0-37D3-305A-E749-BD490C3FCADD}"/>
              </a:ext>
            </a:extLst>
          </p:cNvPr>
          <p:cNvSpPr>
            <a:spLocks noGrp="1"/>
          </p:cNvSpPr>
          <p:nvPr>
            <p:ph type="sldNum" sz="quarter" idx="12"/>
          </p:nvPr>
        </p:nvSpPr>
        <p:spPr/>
        <p:txBody>
          <a:bodyPr/>
          <a:lstStyle/>
          <a:p>
            <a:fld id="{5A565D70-097A-40E0-9C19-D076107903B4}" type="slidenum">
              <a:rPr lang="en-IN" smtClean="0"/>
              <a:t>‹#›</a:t>
            </a:fld>
            <a:endParaRPr lang="en-IN"/>
          </a:p>
        </p:txBody>
      </p:sp>
    </p:spTree>
    <p:extLst>
      <p:ext uri="{BB962C8B-B14F-4D97-AF65-F5344CB8AC3E}">
        <p14:creationId xmlns:p14="http://schemas.microsoft.com/office/powerpoint/2010/main" val="35541111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5E7677-2DC9-141C-0D6E-D2287EBA18A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56A4405-4D6A-16DF-CC8C-063EA250CFB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1BDEEDB7-E576-3D21-9834-FD2ED4D27F6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A0F9E8D-B79B-4D71-8FE0-37C1D741F9DC}"/>
              </a:ext>
            </a:extLst>
          </p:cNvPr>
          <p:cNvSpPr>
            <a:spLocks noGrp="1"/>
          </p:cNvSpPr>
          <p:nvPr>
            <p:ph type="dt" sz="half" idx="10"/>
          </p:nvPr>
        </p:nvSpPr>
        <p:spPr/>
        <p:txBody>
          <a:bodyPr/>
          <a:lstStyle/>
          <a:p>
            <a:fld id="{E463ABBB-868C-45E2-8A19-B6E0DC33E766}" type="datetime1">
              <a:rPr lang="en-IN" smtClean="0"/>
              <a:t>20-04-2024</a:t>
            </a:fld>
            <a:endParaRPr lang="en-IN"/>
          </a:p>
        </p:txBody>
      </p:sp>
      <p:sp>
        <p:nvSpPr>
          <p:cNvPr id="6" name="Footer Placeholder 5">
            <a:extLst>
              <a:ext uri="{FF2B5EF4-FFF2-40B4-BE49-F238E27FC236}">
                <a16:creationId xmlns:a16="http://schemas.microsoft.com/office/drawing/2014/main" id="{FF96BFBD-D794-6D49-AE42-628835D9836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710ACAD8-D8CD-49B5-11EE-9165277E64CA}"/>
              </a:ext>
            </a:extLst>
          </p:cNvPr>
          <p:cNvSpPr>
            <a:spLocks noGrp="1"/>
          </p:cNvSpPr>
          <p:nvPr>
            <p:ph type="sldNum" sz="quarter" idx="12"/>
          </p:nvPr>
        </p:nvSpPr>
        <p:spPr/>
        <p:txBody>
          <a:bodyPr/>
          <a:lstStyle/>
          <a:p>
            <a:fld id="{5A565D70-097A-40E0-9C19-D076107903B4}" type="slidenum">
              <a:rPr lang="en-IN" smtClean="0"/>
              <a:t>‹#›</a:t>
            </a:fld>
            <a:endParaRPr lang="en-IN"/>
          </a:p>
        </p:txBody>
      </p:sp>
    </p:spTree>
    <p:extLst>
      <p:ext uri="{BB962C8B-B14F-4D97-AF65-F5344CB8AC3E}">
        <p14:creationId xmlns:p14="http://schemas.microsoft.com/office/powerpoint/2010/main" val="42356389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BDDDCA-BCDA-BB3A-9409-D9EA1ED9ACC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0C571E9C-B044-3358-73DF-DA2339AC11EC}"/>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B8AE6C9-6F0B-EE5A-3DBF-E7E15E67716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8A31140-823C-E182-8592-75419D957069}"/>
              </a:ext>
            </a:extLst>
          </p:cNvPr>
          <p:cNvSpPr>
            <a:spLocks noGrp="1"/>
          </p:cNvSpPr>
          <p:nvPr>
            <p:ph type="dt" sz="half" idx="10"/>
          </p:nvPr>
        </p:nvSpPr>
        <p:spPr/>
        <p:txBody>
          <a:bodyPr/>
          <a:lstStyle/>
          <a:p>
            <a:fld id="{50B2F94D-6DC9-4CBD-BBBC-0FFA68860108}" type="datetime1">
              <a:rPr lang="en-IN" smtClean="0"/>
              <a:t>20-04-2024</a:t>
            </a:fld>
            <a:endParaRPr lang="en-IN"/>
          </a:p>
        </p:txBody>
      </p:sp>
      <p:sp>
        <p:nvSpPr>
          <p:cNvPr id="6" name="Footer Placeholder 5">
            <a:extLst>
              <a:ext uri="{FF2B5EF4-FFF2-40B4-BE49-F238E27FC236}">
                <a16:creationId xmlns:a16="http://schemas.microsoft.com/office/drawing/2014/main" id="{182C400E-1B8A-38FF-4F3E-771550CE81C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86C1E46-5893-8D09-F303-CDEDCF786CB7}"/>
              </a:ext>
            </a:extLst>
          </p:cNvPr>
          <p:cNvSpPr>
            <a:spLocks noGrp="1"/>
          </p:cNvSpPr>
          <p:nvPr>
            <p:ph type="sldNum" sz="quarter" idx="12"/>
          </p:nvPr>
        </p:nvSpPr>
        <p:spPr/>
        <p:txBody>
          <a:bodyPr/>
          <a:lstStyle/>
          <a:p>
            <a:fld id="{5A565D70-097A-40E0-9C19-D076107903B4}" type="slidenum">
              <a:rPr lang="en-IN" smtClean="0"/>
              <a:t>‹#›</a:t>
            </a:fld>
            <a:endParaRPr lang="en-IN"/>
          </a:p>
        </p:txBody>
      </p:sp>
    </p:spTree>
    <p:extLst>
      <p:ext uri="{BB962C8B-B14F-4D97-AF65-F5344CB8AC3E}">
        <p14:creationId xmlns:p14="http://schemas.microsoft.com/office/powerpoint/2010/main" val="200085387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19E9FAF-8B28-D9F6-888F-1B192B0CFA75}"/>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21E200DC-D6DD-BABA-528E-BBCACA9CDDA2}"/>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962BABA-B087-3CA7-25DE-A1DB1E964A8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95FE02-5A77-402D-A19B-15350E49C799}" type="datetime1">
              <a:rPr lang="en-IN" smtClean="0"/>
              <a:t>20-04-2024</a:t>
            </a:fld>
            <a:endParaRPr lang="en-IN"/>
          </a:p>
        </p:txBody>
      </p:sp>
      <p:sp>
        <p:nvSpPr>
          <p:cNvPr id="5" name="Footer Placeholder 4">
            <a:extLst>
              <a:ext uri="{FF2B5EF4-FFF2-40B4-BE49-F238E27FC236}">
                <a16:creationId xmlns:a16="http://schemas.microsoft.com/office/drawing/2014/main" id="{4799D3ED-FDE4-C1BF-FC00-6C2AB98D648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9066E2AF-E780-97E3-06A9-22E5000A1EAC}"/>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A565D70-097A-40E0-9C19-D076107903B4}" type="slidenum">
              <a:rPr lang="en-IN" smtClean="0"/>
              <a:t>‹#›</a:t>
            </a:fld>
            <a:endParaRPr lang="en-IN"/>
          </a:p>
        </p:txBody>
      </p:sp>
    </p:spTree>
    <p:extLst>
      <p:ext uri="{BB962C8B-B14F-4D97-AF65-F5344CB8AC3E}">
        <p14:creationId xmlns:p14="http://schemas.microsoft.com/office/powerpoint/2010/main" val="116185084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9.xml"/></Relationships>
</file>

<file path=ppt/slides/_rels/slide1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 Id="rId5" Type="http://schemas.openxmlformats.org/officeDocument/2006/relationships/image" Target="../media/image18.png"/><Relationship Id="rId4" Type="http://schemas.openxmlformats.org/officeDocument/2006/relationships/image" Target="../media/image17.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hyperlink" Target="https://app.diagrams.net/" TargetMode="External"/><Relationship Id="rId2" Type="http://schemas.openxmlformats.org/officeDocument/2006/relationships/hyperlink" Target="https://www.easemytrip.com/" TargetMode="External"/><Relationship Id="rId1" Type="http://schemas.openxmlformats.org/officeDocument/2006/relationships/slideLayout" Target="../slideLayouts/slideLayout1.xml"/><Relationship Id="rId6" Type="http://schemas.openxmlformats.org/officeDocument/2006/relationships/hyperlink" Target="https://www.gliffy.com/blog/guide-to-flowchart-symbols" TargetMode="External"/><Relationship Id="rId5" Type="http://schemas.openxmlformats.org/officeDocument/2006/relationships/hyperlink" Target="https://www.geeksforgeeks.org/" TargetMode="External"/><Relationship Id="rId4" Type="http://schemas.openxmlformats.org/officeDocument/2006/relationships/hyperlink" Target="https://youtu.be/1xtrIEwY_zY" TargetMode="Externa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hyperlink" Target="https://www.makemytrip.com/" TargetMode="Externa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mygreatlearning.com/blog/agile-methodology/" TargetMode="External"/><Relationship Id="rId2" Type="http://schemas.openxmlformats.org/officeDocument/2006/relationships/image" Target="../media/image2.jpeg"/><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E4E690-2774-7F54-E6A7-2884771EBC34}"/>
              </a:ext>
            </a:extLst>
          </p:cNvPr>
          <p:cNvSpPr>
            <a:spLocks noGrp="1"/>
          </p:cNvSpPr>
          <p:nvPr>
            <p:ph type="ctrTitle"/>
          </p:nvPr>
        </p:nvSpPr>
        <p:spPr>
          <a:xfrm>
            <a:off x="3751006" y="768402"/>
            <a:ext cx="4689987" cy="814592"/>
          </a:xfrm>
        </p:spPr>
        <p:txBody>
          <a:bodyPr>
            <a:normAutofit/>
          </a:bodyPr>
          <a:lstStyle/>
          <a:p>
            <a:r>
              <a:rPr lang="en-US" sz="4400" b="1">
                <a:latin typeface="Times New Roman"/>
                <a:cs typeface="Times New Roman"/>
              </a:rPr>
              <a:t>Travel Planner</a:t>
            </a:r>
            <a:endParaRPr lang="en-IN" sz="4400" b="1">
              <a:latin typeface="Times New Roman"/>
              <a:cs typeface="Times New Roman"/>
            </a:endParaRPr>
          </a:p>
        </p:txBody>
      </p:sp>
      <p:pic>
        <p:nvPicPr>
          <p:cNvPr id="5" name="Picture 4">
            <a:extLst>
              <a:ext uri="{FF2B5EF4-FFF2-40B4-BE49-F238E27FC236}">
                <a16:creationId xmlns:a16="http://schemas.microsoft.com/office/drawing/2014/main" id="{33C1964E-9013-B2C0-E1AA-995E340DE0F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27088" y="4935612"/>
            <a:ext cx="1937822" cy="1815882"/>
          </a:xfrm>
          <a:prstGeom prst="rect">
            <a:avLst/>
          </a:prstGeom>
        </p:spPr>
      </p:pic>
      <p:sp>
        <p:nvSpPr>
          <p:cNvPr id="6" name="TextBox 5">
            <a:extLst>
              <a:ext uri="{FF2B5EF4-FFF2-40B4-BE49-F238E27FC236}">
                <a16:creationId xmlns:a16="http://schemas.microsoft.com/office/drawing/2014/main" id="{85C90671-6CE5-3F02-853E-D01FB9BBAA42}"/>
              </a:ext>
            </a:extLst>
          </p:cNvPr>
          <p:cNvSpPr txBox="1"/>
          <p:nvPr/>
        </p:nvSpPr>
        <p:spPr>
          <a:xfrm>
            <a:off x="1366683" y="1582994"/>
            <a:ext cx="9458632" cy="646331"/>
          </a:xfrm>
          <a:prstGeom prst="rect">
            <a:avLst/>
          </a:prstGeom>
          <a:noFill/>
        </p:spPr>
        <p:txBody>
          <a:bodyPr wrap="square" rtlCol="0">
            <a:spAutoFit/>
          </a:bodyPr>
          <a:lstStyle/>
          <a:p>
            <a:pPr algn="ctr"/>
            <a:r>
              <a:rPr lang="en-US" i="1"/>
              <a:t>A major project report submitted in partial fulfilment of the requirements for the award of the Degree of Bachelor of Technology.</a:t>
            </a:r>
          </a:p>
        </p:txBody>
      </p:sp>
      <p:sp>
        <p:nvSpPr>
          <p:cNvPr id="9" name="TextBox 3">
            <a:extLst>
              <a:ext uri="{FF2B5EF4-FFF2-40B4-BE49-F238E27FC236}">
                <a16:creationId xmlns:a16="http://schemas.microsoft.com/office/drawing/2014/main" id="{D8D01D44-EA1D-BC19-953C-2A827FC6D206}"/>
              </a:ext>
            </a:extLst>
          </p:cNvPr>
          <p:cNvSpPr txBox="1">
            <a:spLocks noChangeArrowheads="1"/>
          </p:cNvSpPr>
          <p:nvPr/>
        </p:nvSpPr>
        <p:spPr bwMode="auto">
          <a:xfrm>
            <a:off x="825909" y="2673093"/>
            <a:ext cx="5793877" cy="280076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defTabSz="914400" fontAlgn="base">
              <a:lnSpc>
                <a:spcPct val="100000"/>
              </a:lnSpc>
              <a:spcBef>
                <a:spcPct val="0"/>
              </a:spcBef>
              <a:spcAft>
                <a:spcPct val="0"/>
              </a:spcAft>
              <a:buFontTx/>
              <a:buNone/>
            </a:pPr>
            <a:r>
              <a:rPr lang="en-US" altLang="en-US" b="1" i="1">
                <a:latin typeface="Times New Roman"/>
                <a:cs typeface="Times New Roman"/>
              </a:rPr>
              <a:t>Submitted By:</a:t>
            </a:r>
          </a:p>
          <a:p>
            <a:pPr defTabSz="914400" fontAlgn="base">
              <a:lnSpc>
                <a:spcPct val="100000"/>
              </a:lnSpc>
              <a:spcBef>
                <a:spcPct val="0"/>
              </a:spcBef>
              <a:spcAft>
                <a:spcPct val="0"/>
              </a:spcAft>
              <a:buFontTx/>
              <a:buNone/>
            </a:pPr>
            <a:endParaRPr lang="en-US" altLang="en-US" sz="1800" b="1" i="1">
              <a:latin typeface="Times New Roman" panose="02020603050405020304" pitchFamily="18" charset="0"/>
              <a:cs typeface="Times New Roman" panose="02020603050405020304" pitchFamily="18" charset="0"/>
            </a:endParaRPr>
          </a:p>
          <a:p>
            <a:pPr defTabSz="914400" fontAlgn="base">
              <a:lnSpc>
                <a:spcPct val="100000"/>
              </a:lnSpc>
              <a:spcBef>
                <a:spcPct val="0"/>
              </a:spcBef>
              <a:spcAft>
                <a:spcPct val="0"/>
              </a:spcAft>
              <a:buFontTx/>
              <a:buNone/>
            </a:pPr>
            <a:r>
              <a:rPr lang="en-US" altLang="en-US">
                <a:latin typeface="Times New Roman"/>
                <a:cs typeface="Times New Roman"/>
              </a:rPr>
              <a:t>Satyabrata Brahmachary- 2001292126</a:t>
            </a:r>
          </a:p>
          <a:p>
            <a:pPr defTabSz="914400" fontAlgn="base">
              <a:lnSpc>
                <a:spcPct val="100000"/>
              </a:lnSpc>
              <a:spcBef>
                <a:spcPct val="0"/>
              </a:spcBef>
              <a:spcAft>
                <a:spcPct val="0"/>
              </a:spcAft>
              <a:buFontTx/>
              <a:buNone/>
            </a:pPr>
            <a:r>
              <a:rPr lang="en-US" altLang="en-US">
                <a:latin typeface="Times New Roman"/>
                <a:cs typeface="Times New Roman"/>
              </a:rPr>
              <a:t>Shishir Ku. </a:t>
            </a:r>
            <a:r>
              <a:rPr lang="en-US" altLang="en-US" err="1">
                <a:latin typeface="Times New Roman"/>
                <a:cs typeface="Times New Roman"/>
              </a:rPr>
              <a:t>Mohanta</a:t>
            </a:r>
            <a:r>
              <a:rPr lang="en-US" altLang="en-US">
                <a:latin typeface="Times New Roman"/>
                <a:cs typeface="Times New Roman"/>
              </a:rPr>
              <a:t>- 2001292130</a:t>
            </a:r>
          </a:p>
          <a:p>
            <a:pPr defTabSz="914400" fontAlgn="base">
              <a:lnSpc>
                <a:spcPct val="100000"/>
              </a:lnSpc>
              <a:spcBef>
                <a:spcPct val="0"/>
              </a:spcBef>
              <a:spcAft>
                <a:spcPct val="0"/>
              </a:spcAft>
              <a:buFontTx/>
              <a:buNone/>
            </a:pPr>
            <a:r>
              <a:rPr lang="en-US" altLang="en-US">
                <a:latin typeface="Times New Roman"/>
                <a:cs typeface="Times New Roman"/>
              </a:rPr>
              <a:t>Nishant S. Sahoo- 2001292108</a:t>
            </a:r>
          </a:p>
          <a:p>
            <a:pPr defTabSz="914400" fontAlgn="base">
              <a:lnSpc>
                <a:spcPct val="100000"/>
              </a:lnSpc>
              <a:spcBef>
                <a:spcPct val="0"/>
              </a:spcBef>
              <a:spcAft>
                <a:spcPct val="0"/>
              </a:spcAft>
              <a:buFontTx/>
              <a:buNone/>
            </a:pPr>
            <a:r>
              <a:rPr lang="en-US" altLang="en-US">
                <a:latin typeface="Times New Roman"/>
                <a:cs typeface="Times New Roman"/>
              </a:rPr>
              <a:t>Biswajit Biswal- 2001292257</a:t>
            </a:r>
          </a:p>
          <a:p>
            <a:pPr defTabSz="914400" fontAlgn="base">
              <a:lnSpc>
                <a:spcPct val="100000"/>
              </a:lnSpc>
              <a:spcBef>
                <a:spcPct val="0"/>
              </a:spcBef>
              <a:spcAft>
                <a:spcPct val="0"/>
              </a:spcAft>
              <a:buFontTx/>
              <a:buNone/>
            </a:pPr>
            <a:endParaRPr lang="en-US" altLang="en-US" sz="1800">
              <a:solidFill>
                <a:prstClr val="black"/>
              </a:solidFill>
              <a:latin typeface="Times New Roman" panose="02020603050405020304" pitchFamily="18" charset="0"/>
              <a:cs typeface="Times New Roman" panose="02020603050405020304" pitchFamily="18" charset="0"/>
            </a:endParaRPr>
          </a:p>
        </p:txBody>
      </p:sp>
      <p:sp>
        <p:nvSpPr>
          <p:cNvPr id="10" name="TextBox 4">
            <a:extLst>
              <a:ext uri="{FF2B5EF4-FFF2-40B4-BE49-F238E27FC236}">
                <a16:creationId xmlns:a16="http://schemas.microsoft.com/office/drawing/2014/main" id="{B6425BB1-5DA9-061B-9B88-B44530CBA964}"/>
              </a:ext>
            </a:extLst>
          </p:cNvPr>
          <p:cNvSpPr txBox="1">
            <a:spLocks noChangeArrowheads="1"/>
          </p:cNvSpPr>
          <p:nvPr/>
        </p:nvSpPr>
        <p:spPr bwMode="auto">
          <a:xfrm>
            <a:off x="7277821" y="2761524"/>
            <a:ext cx="4533470" cy="18158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91440" tIns="45720" rIns="91440" bIns="45720" anchor="t">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pitchFamily="34" charset="0"/>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pitchFamily="34" charset="0"/>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pitchFamily="34" charset="0"/>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pitchFamily="34" charset="0"/>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pitchFamily="34" charset="0"/>
              </a:defRPr>
            </a:lvl9pPr>
          </a:lstStyle>
          <a:p>
            <a:pPr defTabSz="914400" fontAlgn="base">
              <a:lnSpc>
                <a:spcPct val="100000"/>
              </a:lnSpc>
              <a:spcBef>
                <a:spcPct val="0"/>
              </a:spcBef>
              <a:spcAft>
                <a:spcPct val="0"/>
              </a:spcAft>
              <a:buFontTx/>
              <a:buNone/>
            </a:pPr>
            <a:r>
              <a:rPr lang="en-US" altLang="en-US" b="1" i="1">
                <a:latin typeface="Times New Roman"/>
                <a:cs typeface="Times New Roman"/>
              </a:rPr>
              <a:t>Under the Supervision:</a:t>
            </a:r>
          </a:p>
          <a:p>
            <a:pPr defTabSz="914400" fontAlgn="base">
              <a:lnSpc>
                <a:spcPct val="100000"/>
              </a:lnSpc>
              <a:spcBef>
                <a:spcPct val="0"/>
              </a:spcBef>
              <a:spcAft>
                <a:spcPct val="0"/>
              </a:spcAft>
              <a:buFontTx/>
              <a:buNone/>
            </a:pPr>
            <a:endParaRPr lang="en-US" altLang="en-US" b="1" i="1">
              <a:latin typeface="Times New Roman" panose="02020603050405020304" pitchFamily="18" charset="0"/>
              <a:cs typeface="Times New Roman" panose="02020603050405020304" pitchFamily="18" charset="0"/>
            </a:endParaRPr>
          </a:p>
          <a:p>
            <a:pPr defTabSz="914400" fontAlgn="base">
              <a:lnSpc>
                <a:spcPct val="100000"/>
              </a:lnSpc>
              <a:spcBef>
                <a:spcPct val="0"/>
              </a:spcBef>
              <a:spcAft>
                <a:spcPct val="0"/>
              </a:spcAft>
              <a:buFontTx/>
              <a:buNone/>
            </a:pPr>
            <a:r>
              <a:rPr lang="en-US" altLang="en-US" b="1">
                <a:latin typeface="Times New Roman"/>
                <a:cs typeface="Times New Roman"/>
              </a:rPr>
              <a:t>Asst. Prof. Sarmistha Nanda</a:t>
            </a:r>
          </a:p>
          <a:p>
            <a:pPr defTabSz="914400" fontAlgn="base">
              <a:lnSpc>
                <a:spcPct val="100000"/>
              </a:lnSpc>
              <a:spcBef>
                <a:spcPct val="0"/>
              </a:spcBef>
              <a:spcAft>
                <a:spcPct val="0"/>
              </a:spcAft>
              <a:buFontTx/>
              <a:buNone/>
            </a:pPr>
            <a:r>
              <a:rPr lang="en-US" altLang="en-US">
                <a:latin typeface="Times New Roman"/>
                <a:cs typeface="Times New Roman"/>
              </a:rPr>
              <a:t>CSE Dept.</a:t>
            </a:r>
          </a:p>
        </p:txBody>
      </p:sp>
    </p:spTree>
    <p:extLst>
      <p:ext uri="{BB962C8B-B14F-4D97-AF65-F5344CB8AC3E}">
        <p14:creationId xmlns:p14="http://schemas.microsoft.com/office/powerpoint/2010/main" val="300012044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F14FB61F-5F0B-816B-2DF3-379665771DAB}"/>
              </a:ext>
            </a:extLst>
          </p:cNvPr>
          <p:cNvSpPr>
            <a:spLocks noGrp="1"/>
          </p:cNvSpPr>
          <p:nvPr>
            <p:ph idx="1"/>
          </p:nvPr>
        </p:nvSpPr>
        <p:spPr>
          <a:xfrm>
            <a:off x="983876" y="1545478"/>
            <a:ext cx="10515600" cy="3205631"/>
          </a:xfrm>
        </p:spPr>
        <p:txBody>
          <a:bodyPr>
            <a:normAutofit lnSpcReduction="10000"/>
          </a:bodyPr>
          <a:lstStyle/>
          <a:p>
            <a:pPr algn="just"/>
            <a:r>
              <a:rPr lang="en-GB">
                <a:effectLst/>
                <a:latin typeface="Times New Roman" panose="02020603050405020304" pitchFamily="18" charset="0"/>
                <a:ea typeface="Times New Roman" panose="02020603050405020304" pitchFamily="18" charset="0"/>
              </a:rPr>
              <a:t>Two common design approaches are function-oriented design and object-oriented design. </a:t>
            </a:r>
          </a:p>
          <a:p>
            <a:pPr algn="just"/>
            <a:r>
              <a:rPr lang="en-GB">
                <a:effectLst/>
                <a:latin typeface="Times New Roman" panose="02020603050405020304" pitchFamily="18" charset="0"/>
                <a:ea typeface="Times New Roman" panose="02020603050405020304" pitchFamily="18" charset="0"/>
              </a:rPr>
              <a:t>In an object-oriented design, the system is modelled as a collection of objects that represent real-world entities. These objects encapsulate data and behaviour, promoting modularity and reusability.</a:t>
            </a:r>
          </a:p>
          <a:p>
            <a:pPr algn="just"/>
            <a:r>
              <a:rPr lang="en-GB" kern="0">
                <a:effectLst/>
                <a:latin typeface="Times New Roman" panose="02020603050405020304" pitchFamily="18" charset="0"/>
                <a:ea typeface="Times New Roman" panose="02020603050405020304" pitchFamily="18" charset="0"/>
              </a:rPr>
              <a:t>System design for a travel planner project involves specifying how the system will fulfil the requirements. </a:t>
            </a:r>
            <a:r>
              <a:rPr lang="en-GB">
                <a:effectLst/>
                <a:latin typeface="Times New Roman" panose="02020603050405020304" pitchFamily="18" charset="0"/>
                <a:ea typeface="Times New Roman" panose="02020603050405020304" pitchFamily="18" charset="0"/>
              </a:rPr>
              <a:t>Here are some commonly used tools and techniques in the context of a travel planner project:</a:t>
            </a:r>
          </a:p>
          <a:p>
            <a:pPr algn="just"/>
            <a:endParaRPr lang="en-IN">
              <a:effectLst/>
              <a:latin typeface="Times New Roman" panose="02020603050405020304" pitchFamily="18" charset="0"/>
              <a:ea typeface="Times New Roman" panose="02020603050405020304" pitchFamily="18" charset="0"/>
            </a:endParaRPr>
          </a:p>
          <a:p>
            <a:pPr algn="just"/>
            <a:endParaRPr lang="en-IN">
              <a:effectLst/>
              <a:latin typeface="Times New Roman" panose="02020603050405020304" pitchFamily="18" charset="0"/>
              <a:ea typeface="Times New Roman" panose="02020603050405020304" pitchFamily="18" charset="0"/>
            </a:endParaRPr>
          </a:p>
          <a:p>
            <a:endParaRPr lang="en-IN" sz="1800">
              <a:effectLst/>
              <a:latin typeface="Times New Roman" panose="02020603050405020304" pitchFamily="18" charset="0"/>
              <a:ea typeface="Times New Roman" panose="02020603050405020304" pitchFamily="18" charset="0"/>
            </a:endParaRPr>
          </a:p>
          <a:p>
            <a:endParaRPr lang="en-US"/>
          </a:p>
        </p:txBody>
      </p:sp>
      <p:sp>
        <p:nvSpPr>
          <p:cNvPr id="8" name="TextBox 7">
            <a:extLst>
              <a:ext uri="{FF2B5EF4-FFF2-40B4-BE49-F238E27FC236}">
                <a16:creationId xmlns:a16="http://schemas.microsoft.com/office/drawing/2014/main" id="{E45FD9C5-2818-F9A5-94F2-D5CAD31B1295}"/>
              </a:ext>
            </a:extLst>
          </p:cNvPr>
          <p:cNvSpPr txBox="1"/>
          <p:nvPr/>
        </p:nvSpPr>
        <p:spPr>
          <a:xfrm>
            <a:off x="1723007" y="533044"/>
            <a:ext cx="9642456" cy="769441"/>
          </a:xfrm>
          <a:prstGeom prst="rect">
            <a:avLst/>
          </a:prstGeom>
          <a:noFill/>
        </p:spPr>
        <p:txBody>
          <a:bodyPr wrap="square" lIns="91440" tIns="45720" rIns="91440" bIns="45720" anchor="t">
            <a:spAutoFit/>
          </a:bodyPr>
          <a:lstStyle/>
          <a:p>
            <a:pPr algn="ctr"/>
            <a:r>
              <a:rPr lang="en-IN" sz="4400" b="1">
                <a:latin typeface="Times New Roman"/>
                <a:cs typeface="Times New Roman"/>
              </a:rPr>
              <a:t>SYSTEM DESIGN</a:t>
            </a:r>
            <a:endParaRPr lang="en-IN" sz="4400" b="1">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5BBD8471-9ADD-19CA-0D54-F47043CD3AE7}"/>
              </a:ext>
            </a:extLst>
          </p:cNvPr>
          <p:cNvSpPr txBox="1"/>
          <p:nvPr/>
        </p:nvSpPr>
        <p:spPr>
          <a:xfrm>
            <a:off x="1253765" y="4645789"/>
            <a:ext cx="6518589" cy="1883117"/>
          </a:xfrm>
          <a:prstGeom prst="rect">
            <a:avLst/>
          </a:prstGeom>
          <a:noFill/>
        </p:spPr>
        <p:txBody>
          <a:bodyPr wrap="square" rtlCol="0">
            <a:spAutoFit/>
          </a:bodyPr>
          <a:lstStyle/>
          <a:p>
            <a:pPr marL="400050" indent="-400050">
              <a:buFont typeface="+mj-lt"/>
              <a:buAutoNum type="romanLcPeriod"/>
            </a:pPr>
            <a:r>
              <a:rPr lang="en-US" sz="2800">
                <a:latin typeface="Times New Roman" panose="02020603050405020304" pitchFamily="18" charset="0"/>
                <a:cs typeface="Times New Roman" panose="02020603050405020304" pitchFamily="18" charset="0"/>
              </a:rPr>
              <a:t>Data Flow Diagram(DFD)</a:t>
            </a:r>
          </a:p>
          <a:p>
            <a:pPr marL="400050" indent="-400050">
              <a:buFont typeface="+mj-lt"/>
              <a:buAutoNum type="romanLcPeriod"/>
            </a:pPr>
            <a:r>
              <a:rPr lang="en-US" sz="2800">
                <a:latin typeface="Times New Roman" panose="02020603050405020304" pitchFamily="18" charset="0"/>
                <a:cs typeface="Times New Roman" panose="02020603050405020304" pitchFamily="18" charset="0"/>
              </a:rPr>
              <a:t>Data Dictionary</a:t>
            </a:r>
          </a:p>
          <a:p>
            <a:pPr marL="400050" indent="-400050">
              <a:buFont typeface="+mj-lt"/>
              <a:buAutoNum type="romanLcPeriod"/>
            </a:pPr>
            <a:r>
              <a:rPr lang="en-US" sz="2800">
                <a:latin typeface="Times New Roman" panose="02020603050405020304" pitchFamily="18" charset="0"/>
                <a:cs typeface="Times New Roman" panose="02020603050405020304" pitchFamily="18" charset="0"/>
              </a:rPr>
              <a:t>Flowchart</a:t>
            </a:r>
          </a:p>
          <a:p>
            <a:pPr marL="400050" indent="-400050">
              <a:buFont typeface="+mj-lt"/>
              <a:buAutoNum type="romanLcPeriod"/>
            </a:pPr>
            <a:r>
              <a:rPr lang="en-US" sz="2800">
                <a:latin typeface="Times New Roman" panose="02020603050405020304" pitchFamily="18" charset="0"/>
                <a:cs typeface="Times New Roman" panose="02020603050405020304" pitchFamily="18" charset="0"/>
              </a:rPr>
              <a:t>Entity Relationship(ER) Diagram</a:t>
            </a:r>
            <a:endParaRPr lang="en-IN" sz="280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711313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01AA4-225C-91D0-36A1-06FBAF8A0FA0}"/>
              </a:ext>
            </a:extLst>
          </p:cNvPr>
          <p:cNvSpPr>
            <a:spLocks noGrp="1"/>
          </p:cNvSpPr>
          <p:nvPr>
            <p:ph type="title"/>
          </p:nvPr>
        </p:nvSpPr>
        <p:spPr>
          <a:xfrm>
            <a:off x="835165" y="505580"/>
            <a:ext cx="5803617" cy="716358"/>
          </a:xfrm>
        </p:spPr>
        <p:txBody>
          <a:bodyPr>
            <a:normAutofit/>
          </a:bodyPr>
          <a:lstStyle/>
          <a:p>
            <a:pPr marL="514350" indent="-514350">
              <a:buAutoNum type="romanLcPeriod"/>
            </a:pPr>
            <a:r>
              <a:rPr lang="en-US" sz="2800" b="1">
                <a:latin typeface="Times New Roman"/>
                <a:ea typeface="Calibri Light"/>
                <a:cs typeface="Calibri Light"/>
              </a:rPr>
              <a:t>DFD Diagram</a:t>
            </a:r>
            <a:endParaRPr lang="en-US" sz="2800" b="1">
              <a:latin typeface="Times New Roman"/>
              <a:cs typeface="Times New Roman"/>
            </a:endParaRPr>
          </a:p>
        </p:txBody>
      </p:sp>
      <p:sp>
        <p:nvSpPr>
          <p:cNvPr id="4" name="Text Placeholder 3">
            <a:extLst>
              <a:ext uri="{FF2B5EF4-FFF2-40B4-BE49-F238E27FC236}">
                <a16:creationId xmlns:a16="http://schemas.microsoft.com/office/drawing/2014/main" id="{A556C8F3-4A48-C8BF-FF2A-88B54A1398CD}"/>
              </a:ext>
            </a:extLst>
          </p:cNvPr>
          <p:cNvSpPr>
            <a:spLocks noGrp="1"/>
          </p:cNvSpPr>
          <p:nvPr>
            <p:ph type="body" sz="half" idx="2"/>
          </p:nvPr>
        </p:nvSpPr>
        <p:spPr>
          <a:xfrm>
            <a:off x="838898" y="1347337"/>
            <a:ext cx="10396119" cy="5002060"/>
          </a:xfrm>
        </p:spPr>
        <p:txBody>
          <a:bodyPr vert="horz" lIns="91440" tIns="45720" rIns="91440" bIns="45720" rtlCol="0" anchor="t">
            <a:noAutofit/>
          </a:bodyPr>
          <a:lstStyle/>
          <a:p>
            <a:pPr marL="285750" indent="-285750" algn="just">
              <a:buFont typeface="Arial" panose="020B0604020202020204" pitchFamily="34" charset="0"/>
              <a:buChar char="•"/>
            </a:pPr>
            <a:r>
              <a:rPr lang="en-GB" sz="2800">
                <a:latin typeface="Times New Roman"/>
                <a:ea typeface="+mn-lt"/>
                <a:cs typeface="Times New Roman"/>
              </a:rPr>
              <a:t>A data flow diagram is a graphical representation or technique depicting information flow and transform that are applied as data moved from input to output. </a:t>
            </a:r>
            <a:endParaRPr lang="en-US" sz="2800">
              <a:latin typeface="Times New Roman"/>
              <a:ea typeface="+mn-lt"/>
              <a:cs typeface="+mn-lt"/>
            </a:endParaRPr>
          </a:p>
          <a:p>
            <a:pPr marL="285750" indent="-285750" algn="just">
              <a:buFont typeface="Arial" panose="020B0604020202020204" pitchFamily="34" charset="0"/>
              <a:buChar char="•"/>
            </a:pPr>
            <a:r>
              <a:rPr lang="en-GB" sz="2800">
                <a:latin typeface="Times New Roman"/>
                <a:ea typeface="+mn-lt"/>
                <a:cs typeface="Times New Roman"/>
              </a:rPr>
              <a:t>The DFD are partitioned into levels that represent increasing information flow and functional details. </a:t>
            </a:r>
            <a:endParaRPr lang="en-US" sz="2800">
              <a:latin typeface="Times New Roman"/>
              <a:ea typeface="+mn-lt"/>
              <a:cs typeface="Times New Roman"/>
            </a:endParaRPr>
          </a:p>
          <a:p>
            <a:pPr marL="457200" indent="-457200" algn="just">
              <a:buChar char="•"/>
            </a:pPr>
            <a:r>
              <a:rPr lang="en-GB" sz="2800">
                <a:ea typeface="+mn-lt"/>
                <a:cs typeface="+mn-lt"/>
              </a:rPr>
              <a:t>The processes, data store. data flow, etc are described in Data Dictionary.</a:t>
            </a:r>
            <a:endParaRPr lang="en-GB" sz="2800">
              <a:latin typeface="Times New Roman"/>
              <a:ea typeface="Calibri"/>
              <a:cs typeface="Times New Roman"/>
            </a:endParaRPr>
          </a:p>
          <a:p>
            <a:pPr algn="just"/>
            <a:r>
              <a:rPr lang="en-GB" sz="2800">
                <a:latin typeface="Times New Roman"/>
                <a:ea typeface="Calibri"/>
                <a:cs typeface="Times New Roman"/>
              </a:rPr>
              <a:t>There are 3 levels of DFD </a:t>
            </a:r>
            <a:endParaRPr lang="en-US" sz="2800">
              <a:latin typeface="Times New Roman"/>
              <a:ea typeface="Calibri"/>
              <a:cs typeface="Times New Roman"/>
            </a:endParaRPr>
          </a:p>
          <a:p>
            <a:pPr marL="342900" indent="-342900">
              <a:lnSpc>
                <a:spcPct val="100000"/>
              </a:lnSpc>
              <a:spcBef>
                <a:spcPts val="0"/>
              </a:spcBef>
              <a:buFont typeface="Arial" panose="020B0604020202020204" pitchFamily="34" charset="0"/>
              <a:buChar char="•"/>
            </a:pPr>
            <a:r>
              <a:rPr lang="en-US" sz="2800">
                <a:latin typeface="Times New Roman"/>
                <a:ea typeface="Calibri"/>
                <a:cs typeface="Calibri"/>
              </a:rPr>
              <a:t>Zero Level DFD</a:t>
            </a:r>
          </a:p>
          <a:p>
            <a:pPr marL="342900" indent="-342900">
              <a:lnSpc>
                <a:spcPct val="100000"/>
              </a:lnSpc>
              <a:spcBef>
                <a:spcPts val="0"/>
              </a:spcBef>
              <a:buFont typeface="Arial" panose="020B0604020202020204" pitchFamily="34" charset="0"/>
              <a:buChar char="•"/>
            </a:pPr>
            <a:r>
              <a:rPr lang="en-US" sz="2800">
                <a:latin typeface="Times New Roman"/>
                <a:ea typeface="Calibri"/>
                <a:cs typeface="Calibri"/>
              </a:rPr>
              <a:t>First Level DFD</a:t>
            </a:r>
          </a:p>
          <a:p>
            <a:pPr marL="342900" indent="-342900">
              <a:lnSpc>
                <a:spcPct val="100000"/>
              </a:lnSpc>
              <a:spcBef>
                <a:spcPts val="0"/>
              </a:spcBef>
              <a:buFont typeface="Arial" panose="020B0604020202020204" pitchFamily="34" charset="0"/>
              <a:buChar char="•"/>
            </a:pPr>
            <a:r>
              <a:rPr lang="en-US" sz="2800">
                <a:latin typeface="Times New Roman"/>
                <a:ea typeface="Calibri"/>
                <a:cs typeface="Calibri"/>
              </a:rPr>
              <a:t>Second Level DFD</a:t>
            </a:r>
          </a:p>
          <a:p>
            <a:endParaRPr lang="en-US" sz="2800">
              <a:latin typeface="Times New Roman"/>
              <a:ea typeface="Calibri"/>
              <a:cs typeface="Calibri"/>
            </a:endParaRPr>
          </a:p>
        </p:txBody>
      </p:sp>
    </p:spTree>
    <p:extLst>
      <p:ext uri="{BB962C8B-B14F-4D97-AF65-F5344CB8AC3E}">
        <p14:creationId xmlns:p14="http://schemas.microsoft.com/office/powerpoint/2010/main" val="3850729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01AA4-225C-91D0-36A1-06FBAF8A0FA0}"/>
              </a:ext>
            </a:extLst>
          </p:cNvPr>
          <p:cNvSpPr>
            <a:spLocks noGrp="1"/>
          </p:cNvSpPr>
          <p:nvPr>
            <p:ph type="title"/>
          </p:nvPr>
        </p:nvSpPr>
        <p:spPr>
          <a:xfrm>
            <a:off x="823959" y="393521"/>
            <a:ext cx="5803617" cy="716358"/>
          </a:xfrm>
        </p:spPr>
        <p:txBody>
          <a:bodyPr>
            <a:normAutofit/>
          </a:bodyPr>
          <a:lstStyle/>
          <a:p>
            <a:pPr marL="457200" indent="-457200">
              <a:buFont typeface="Wingdings"/>
              <a:buChar char="v"/>
            </a:pPr>
            <a:r>
              <a:rPr lang="en-US" sz="2800" b="1" dirty="0">
                <a:latin typeface="Times New Roman"/>
                <a:ea typeface="Calibri Light"/>
                <a:cs typeface="Calibri Light"/>
              </a:rPr>
              <a:t>Zero Level DFD </a:t>
            </a:r>
            <a:endParaRPr lang="en-US" sz="2800">
              <a:latin typeface="Times New Roman"/>
              <a:cs typeface="Times New Roman"/>
            </a:endParaRPr>
          </a:p>
        </p:txBody>
      </p:sp>
      <p:sp>
        <p:nvSpPr>
          <p:cNvPr id="4" name="Text Placeholder 3">
            <a:extLst>
              <a:ext uri="{FF2B5EF4-FFF2-40B4-BE49-F238E27FC236}">
                <a16:creationId xmlns:a16="http://schemas.microsoft.com/office/drawing/2014/main" id="{A556C8F3-4A48-C8BF-FF2A-88B54A1398CD}"/>
              </a:ext>
            </a:extLst>
          </p:cNvPr>
          <p:cNvSpPr>
            <a:spLocks noGrp="1"/>
          </p:cNvSpPr>
          <p:nvPr>
            <p:ph type="body" sz="half" idx="2"/>
          </p:nvPr>
        </p:nvSpPr>
        <p:spPr>
          <a:xfrm>
            <a:off x="827693" y="1313720"/>
            <a:ext cx="4725942" cy="5035677"/>
          </a:xfrm>
        </p:spPr>
        <p:txBody>
          <a:bodyPr vert="horz" lIns="91440" tIns="45720" rIns="91440" bIns="45720" rtlCol="0" anchor="t">
            <a:noAutofit/>
          </a:bodyPr>
          <a:lstStyle/>
          <a:p>
            <a:pPr algn="just"/>
            <a:endParaRPr lang="en-GB" sz="1800">
              <a:latin typeface="Times New Roman"/>
              <a:cs typeface="Times New Roman"/>
            </a:endParaRPr>
          </a:p>
          <a:p>
            <a:pPr marL="285750" indent="-285750">
              <a:buChar char="•"/>
            </a:pPr>
            <a:r>
              <a:rPr lang="en-GB" sz="1800">
                <a:latin typeface="Times New Roman"/>
                <a:ea typeface="+mn-lt"/>
                <a:cs typeface="+mn-lt"/>
              </a:rPr>
              <a:t>The Zero Level Data Flow Diagram (DFD) for the Travel Planner Project provides a high-level overview of the system's functionality without delving into specific processes.</a:t>
            </a:r>
            <a:endParaRPr lang="en-US" sz="1800">
              <a:latin typeface="Times New Roman"/>
              <a:ea typeface="+mn-lt"/>
              <a:cs typeface="Times New Roman"/>
            </a:endParaRPr>
          </a:p>
          <a:p>
            <a:pPr marL="285750" indent="-285750">
              <a:buChar char="•"/>
            </a:pPr>
            <a:r>
              <a:rPr lang="en-GB" sz="1800">
                <a:latin typeface="Times New Roman"/>
                <a:ea typeface="+mn-lt"/>
                <a:cs typeface="+mn-lt"/>
              </a:rPr>
              <a:t> At this level, the diagram typically showcases the main external entities interacting with the system, such as users and external databases. </a:t>
            </a:r>
            <a:endParaRPr lang="en-US" sz="1800">
              <a:latin typeface="Times New Roman"/>
              <a:ea typeface="+mn-lt"/>
              <a:cs typeface="Times New Roman"/>
            </a:endParaRPr>
          </a:p>
          <a:p>
            <a:pPr marL="285750" indent="-285750">
              <a:buChar char="•"/>
            </a:pPr>
            <a:r>
              <a:rPr lang="en-GB" sz="1800">
                <a:latin typeface="Times New Roman"/>
                <a:ea typeface="+mn-lt"/>
                <a:cs typeface="+mn-lt"/>
              </a:rPr>
              <a:t>The Zero Level DFD illustrates the basic input and output interactions between these entities and the central system, offering a simplified yet comprehensive view of the overall flow of information within the travel planning system.</a:t>
            </a:r>
            <a:endParaRPr lang="en-US" sz="1800">
              <a:latin typeface="Times New Roman"/>
              <a:cs typeface="Times New Roman"/>
            </a:endParaRPr>
          </a:p>
          <a:p>
            <a:endParaRPr lang="en-US" sz="1800">
              <a:latin typeface="Times New Roman"/>
              <a:ea typeface="Calibri"/>
              <a:cs typeface="Calibri"/>
            </a:endParaRPr>
          </a:p>
        </p:txBody>
      </p:sp>
      <p:sp>
        <p:nvSpPr>
          <p:cNvPr id="8" name="TextBox 7">
            <a:extLst>
              <a:ext uri="{FF2B5EF4-FFF2-40B4-BE49-F238E27FC236}">
                <a16:creationId xmlns:a16="http://schemas.microsoft.com/office/drawing/2014/main" id="{80A3D939-5F38-40D4-FE10-AC4E86140721}"/>
              </a:ext>
            </a:extLst>
          </p:cNvPr>
          <p:cNvSpPr txBox="1"/>
          <p:nvPr/>
        </p:nvSpPr>
        <p:spPr>
          <a:xfrm>
            <a:off x="6627577" y="5028164"/>
            <a:ext cx="376891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Calibri"/>
                <a:cs typeface="Calibri"/>
              </a:rPr>
              <a:t>Figure </a:t>
            </a:r>
            <a:r>
              <a:rPr lang="en-US" dirty="0">
                <a:ea typeface="Calibri"/>
                <a:cs typeface="Calibri"/>
              </a:rPr>
              <a:t>2</a:t>
            </a:r>
            <a:r>
              <a:rPr lang="en-US">
                <a:ea typeface="Calibri"/>
                <a:cs typeface="Calibri"/>
              </a:rPr>
              <a:t>: Level 0 Data Flow Diagram</a:t>
            </a:r>
            <a:endParaRPr lang="en-US"/>
          </a:p>
        </p:txBody>
      </p:sp>
      <p:pic>
        <p:nvPicPr>
          <p:cNvPr id="15" name="Picture 14" descr="A diagram of a travel recommendation system&#10;&#10;Description automatically generated">
            <a:extLst>
              <a:ext uri="{FF2B5EF4-FFF2-40B4-BE49-F238E27FC236}">
                <a16:creationId xmlns:a16="http://schemas.microsoft.com/office/drawing/2014/main" id="{A8D5DA02-213D-D37C-F1BD-2EC746DB5642}"/>
              </a:ext>
            </a:extLst>
          </p:cNvPr>
          <p:cNvPicPr>
            <a:picLocks noChangeAspect="1"/>
          </p:cNvPicPr>
          <p:nvPr/>
        </p:nvPicPr>
        <p:blipFill>
          <a:blip r:embed="rId2"/>
          <a:stretch>
            <a:fillRect/>
          </a:stretch>
        </p:blipFill>
        <p:spPr>
          <a:xfrm>
            <a:off x="5766547" y="1211321"/>
            <a:ext cx="6411088" cy="3596653"/>
          </a:xfrm>
          <a:prstGeom prst="rect">
            <a:avLst/>
          </a:prstGeom>
        </p:spPr>
      </p:pic>
    </p:spTree>
    <p:extLst>
      <p:ext uri="{BB962C8B-B14F-4D97-AF65-F5344CB8AC3E}">
        <p14:creationId xmlns:p14="http://schemas.microsoft.com/office/powerpoint/2010/main" val="230683087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01AA4-225C-91D0-36A1-06FBAF8A0FA0}"/>
              </a:ext>
            </a:extLst>
          </p:cNvPr>
          <p:cNvSpPr>
            <a:spLocks noGrp="1"/>
          </p:cNvSpPr>
          <p:nvPr>
            <p:ph type="title"/>
          </p:nvPr>
        </p:nvSpPr>
        <p:spPr>
          <a:xfrm>
            <a:off x="1081693" y="572815"/>
            <a:ext cx="3932237" cy="626713"/>
          </a:xfrm>
        </p:spPr>
        <p:txBody>
          <a:bodyPr>
            <a:normAutofit/>
          </a:bodyPr>
          <a:lstStyle/>
          <a:p>
            <a:pPr marL="457200" indent="-457200">
              <a:buFont typeface="Wingdings"/>
              <a:buChar char="v"/>
            </a:pPr>
            <a:r>
              <a:rPr lang="en-GB" sz="2800" b="1" dirty="0">
                <a:latin typeface="Times New Roman"/>
                <a:ea typeface="+mj-lt"/>
                <a:cs typeface="+mj-lt"/>
              </a:rPr>
              <a:t>First Level DFD:</a:t>
            </a:r>
            <a:endParaRPr lang="en-US" dirty="0">
              <a:latin typeface="Times New Roman"/>
              <a:ea typeface="+mj-lt"/>
              <a:cs typeface="+mj-lt"/>
            </a:endParaRPr>
          </a:p>
        </p:txBody>
      </p:sp>
      <p:sp>
        <p:nvSpPr>
          <p:cNvPr id="4" name="Text Placeholder 3">
            <a:extLst>
              <a:ext uri="{FF2B5EF4-FFF2-40B4-BE49-F238E27FC236}">
                <a16:creationId xmlns:a16="http://schemas.microsoft.com/office/drawing/2014/main" id="{A556C8F3-4A48-C8BF-FF2A-88B54A1398CD}"/>
              </a:ext>
            </a:extLst>
          </p:cNvPr>
          <p:cNvSpPr>
            <a:spLocks noGrp="1"/>
          </p:cNvSpPr>
          <p:nvPr>
            <p:ph type="body" sz="half" idx="2"/>
          </p:nvPr>
        </p:nvSpPr>
        <p:spPr>
          <a:xfrm>
            <a:off x="827693" y="1392161"/>
            <a:ext cx="3911603" cy="4559712"/>
          </a:xfrm>
        </p:spPr>
        <p:txBody>
          <a:bodyPr vert="horz" lIns="91440" tIns="45720" rIns="91440" bIns="45720" rtlCol="0" anchor="t">
            <a:noAutofit/>
          </a:bodyPr>
          <a:lstStyle/>
          <a:p>
            <a:pPr marL="285750" indent="-285750" algn="just">
              <a:buChar char="•"/>
            </a:pPr>
            <a:r>
              <a:rPr lang="en-GB" sz="1800">
                <a:latin typeface="Times New Roman"/>
                <a:ea typeface="Calibri"/>
                <a:cs typeface="Times New Roman"/>
              </a:rPr>
              <a:t>A Level 1 Data Flow Diagram (DFD) for a Travel Planner project provides a high-level overview of the system's functionality, illustrating the main processes and data flows within the system. </a:t>
            </a:r>
            <a:endParaRPr lang="en-US" sz="1800">
              <a:latin typeface="Times New Roman"/>
              <a:ea typeface="Calibri"/>
              <a:cs typeface="Calibri"/>
            </a:endParaRPr>
          </a:p>
          <a:p>
            <a:pPr marL="285750" indent="-285750" algn="just">
              <a:buChar char="•"/>
            </a:pPr>
            <a:r>
              <a:rPr lang="en-GB" sz="1800">
                <a:latin typeface="Times New Roman"/>
                <a:ea typeface="Calibri"/>
                <a:cs typeface="Times New Roman"/>
              </a:rPr>
              <a:t>In a travel planner system, users typically input their travel preferences, and the system helps them plan their trips by providing information on destinations, accommodations, transportation, and other relevant details.        </a:t>
            </a:r>
            <a:endParaRPr lang="en-US" sz="1800">
              <a:latin typeface="Times New Roman"/>
              <a:cs typeface="Calibri"/>
            </a:endParaRPr>
          </a:p>
          <a:p>
            <a:pPr algn="just"/>
            <a:endParaRPr lang="en-US" sz="1800">
              <a:latin typeface="Times New Roman"/>
              <a:ea typeface="Calibri"/>
              <a:cs typeface="Calibri"/>
            </a:endParaRPr>
          </a:p>
        </p:txBody>
      </p:sp>
      <p:sp>
        <p:nvSpPr>
          <p:cNvPr id="8" name="TextBox 7">
            <a:extLst>
              <a:ext uri="{FF2B5EF4-FFF2-40B4-BE49-F238E27FC236}">
                <a16:creationId xmlns:a16="http://schemas.microsoft.com/office/drawing/2014/main" id="{80A3D939-5F38-40D4-FE10-AC4E86140721}"/>
              </a:ext>
            </a:extLst>
          </p:cNvPr>
          <p:cNvSpPr txBox="1"/>
          <p:nvPr/>
        </p:nvSpPr>
        <p:spPr>
          <a:xfrm>
            <a:off x="6997322" y="5943395"/>
            <a:ext cx="3700175"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Calibri"/>
                <a:cs typeface="Calibri"/>
              </a:rPr>
              <a:t>Figure </a:t>
            </a:r>
            <a:r>
              <a:rPr lang="en-US" dirty="0">
                <a:ea typeface="Calibri"/>
                <a:cs typeface="Calibri"/>
              </a:rPr>
              <a:t>3</a:t>
            </a:r>
            <a:r>
              <a:rPr lang="en-US">
                <a:ea typeface="Calibri"/>
                <a:cs typeface="Calibri"/>
              </a:rPr>
              <a:t>: Level 1 Data Flow Diagram</a:t>
            </a:r>
            <a:endParaRPr lang="en-US"/>
          </a:p>
        </p:txBody>
      </p:sp>
      <p:pic>
        <p:nvPicPr>
          <p:cNvPr id="6" name="Picture 5">
            <a:extLst>
              <a:ext uri="{FF2B5EF4-FFF2-40B4-BE49-F238E27FC236}">
                <a16:creationId xmlns:a16="http://schemas.microsoft.com/office/drawing/2014/main" id="{F71C1B7D-0122-3244-E8DF-22561DCB759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07384" y="1200140"/>
            <a:ext cx="7284616" cy="4745629"/>
          </a:xfrm>
          <a:prstGeom prst="rect">
            <a:avLst/>
          </a:prstGeom>
        </p:spPr>
      </p:pic>
    </p:spTree>
    <p:extLst>
      <p:ext uri="{BB962C8B-B14F-4D97-AF65-F5344CB8AC3E}">
        <p14:creationId xmlns:p14="http://schemas.microsoft.com/office/powerpoint/2010/main" val="30665922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C01AA4-225C-91D0-36A1-06FBAF8A0FA0}"/>
              </a:ext>
            </a:extLst>
          </p:cNvPr>
          <p:cNvSpPr>
            <a:spLocks noGrp="1"/>
          </p:cNvSpPr>
          <p:nvPr>
            <p:ph type="title"/>
          </p:nvPr>
        </p:nvSpPr>
        <p:spPr>
          <a:xfrm>
            <a:off x="1081693" y="617639"/>
            <a:ext cx="3932237" cy="918064"/>
          </a:xfrm>
        </p:spPr>
        <p:txBody>
          <a:bodyPr/>
          <a:lstStyle/>
          <a:p>
            <a:pPr marL="457200" indent="-457200">
              <a:buFont typeface="Wingdings"/>
              <a:buChar char="v"/>
            </a:pPr>
            <a:r>
              <a:rPr lang="en-GB" sz="2800" b="1">
                <a:latin typeface="Times New Roman"/>
                <a:ea typeface="+mj-lt"/>
                <a:cs typeface="+mj-lt"/>
              </a:rPr>
              <a:t>Second Level DFD:</a:t>
            </a:r>
            <a:endParaRPr lang="en-US" sz="2800">
              <a:latin typeface="Times New Roman"/>
              <a:cs typeface="Times New Roman"/>
            </a:endParaRPr>
          </a:p>
          <a:p>
            <a:endParaRPr lang="en-US" sz="2800">
              <a:latin typeface="Times New Roman"/>
              <a:cs typeface="Calibri Light"/>
            </a:endParaRPr>
          </a:p>
        </p:txBody>
      </p:sp>
      <p:pic>
        <p:nvPicPr>
          <p:cNvPr id="6" name="Picture Placeholder 5">
            <a:extLst>
              <a:ext uri="{FF2B5EF4-FFF2-40B4-BE49-F238E27FC236}">
                <a16:creationId xmlns:a16="http://schemas.microsoft.com/office/drawing/2014/main" id="{5F20E64E-B0A8-EF34-2F5B-18AF3B485320}"/>
              </a:ext>
            </a:extLst>
          </p:cNvPr>
          <p:cNvPicPr>
            <a:picLocks noGrp="1" noChangeAspect="1"/>
          </p:cNvPicPr>
          <p:nvPr>
            <p:ph type="pic" idx="1"/>
          </p:nvPr>
        </p:nvPicPr>
        <p:blipFill>
          <a:blip r:embed="rId2"/>
          <a:srcRect l="2826" r="2826"/>
          <a:stretch/>
        </p:blipFill>
        <p:spPr>
          <a:xfrm>
            <a:off x="5178601" y="439687"/>
            <a:ext cx="6863997" cy="5744940"/>
          </a:xfrm>
        </p:spPr>
      </p:pic>
      <p:sp>
        <p:nvSpPr>
          <p:cNvPr id="4" name="Text Placeholder 3">
            <a:extLst>
              <a:ext uri="{FF2B5EF4-FFF2-40B4-BE49-F238E27FC236}">
                <a16:creationId xmlns:a16="http://schemas.microsoft.com/office/drawing/2014/main" id="{A556C8F3-4A48-C8BF-FF2A-88B54A1398CD}"/>
              </a:ext>
            </a:extLst>
          </p:cNvPr>
          <p:cNvSpPr>
            <a:spLocks noGrp="1"/>
          </p:cNvSpPr>
          <p:nvPr>
            <p:ph type="body" sz="half" idx="2"/>
          </p:nvPr>
        </p:nvSpPr>
        <p:spPr>
          <a:xfrm>
            <a:off x="827693" y="1392161"/>
            <a:ext cx="3956427" cy="4671773"/>
          </a:xfrm>
        </p:spPr>
        <p:txBody>
          <a:bodyPr vert="horz" lIns="91440" tIns="45720" rIns="91440" bIns="45720" rtlCol="0" anchor="t">
            <a:noAutofit/>
          </a:bodyPr>
          <a:lstStyle/>
          <a:p>
            <a:pPr algn="just"/>
            <a:endParaRPr lang="en-GB" sz="1800">
              <a:latin typeface="Times New Roman"/>
              <a:ea typeface="Calibri"/>
              <a:cs typeface="Times New Roman"/>
            </a:endParaRPr>
          </a:p>
          <a:p>
            <a:pPr algn="just"/>
            <a:r>
              <a:rPr lang="en-GB" sz="1800">
                <a:latin typeface="Times New Roman"/>
                <a:ea typeface="Calibri"/>
                <a:cs typeface="Times New Roman"/>
              </a:rPr>
              <a:t>       </a:t>
            </a:r>
          </a:p>
          <a:p>
            <a:endParaRPr lang="en-US">
              <a:ea typeface="Calibri"/>
              <a:cs typeface="Calibri"/>
            </a:endParaRPr>
          </a:p>
        </p:txBody>
      </p:sp>
      <p:sp>
        <p:nvSpPr>
          <p:cNvPr id="8" name="TextBox 7">
            <a:extLst>
              <a:ext uri="{FF2B5EF4-FFF2-40B4-BE49-F238E27FC236}">
                <a16:creationId xmlns:a16="http://schemas.microsoft.com/office/drawing/2014/main" id="{80A3D939-5F38-40D4-FE10-AC4E86140721}"/>
              </a:ext>
            </a:extLst>
          </p:cNvPr>
          <p:cNvSpPr txBox="1"/>
          <p:nvPr/>
        </p:nvSpPr>
        <p:spPr>
          <a:xfrm>
            <a:off x="7115394" y="6085823"/>
            <a:ext cx="363126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Calibri"/>
                <a:cs typeface="Calibri"/>
              </a:rPr>
              <a:t>Figure </a:t>
            </a:r>
            <a:r>
              <a:rPr lang="en-US" dirty="0">
                <a:ea typeface="Calibri"/>
                <a:cs typeface="Calibri"/>
              </a:rPr>
              <a:t>4</a:t>
            </a:r>
            <a:r>
              <a:rPr lang="en-US">
                <a:ea typeface="Calibri"/>
                <a:cs typeface="Calibri"/>
              </a:rPr>
              <a:t>: Level 2 Data Flow Diagram</a:t>
            </a:r>
            <a:endParaRPr lang="en-US"/>
          </a:p>
        </p:txBody>
      </p:sp>
      <p:sp>
        <p:nvSpPr>
          <p:cNvPr id="11" name="TextBox 10">
            <a:extLst>
              <a:ext uri="{FF2B5EF4-FFF2-40B4-BE49-F238E27FC236}">
                <a16:creationId xmlns:a16="http://schemas.microsoft.com/office/drawing/2014/main" id="{8289A9A4-D071-BE08-D442-125D2EDAF557}"/>
              </a:ext>
            </a:extLst>
          </p:cNvPr>
          <p:cNvSpPr txBox="1"/>
          <p:nvPr/>
        </p:nvSpPr>
        <p:spPr>
          <a:xfrm>
            <a:off x="566150" y="1394301"/>
            <a:ext cx="4217968" cy="4247317"/>
          </a:xfrm>
          <a:prstGeom prst="rect">
            <a:avLst/>
          </a:prstGeom>
          <a:noFill/>
        </p:spPr>
        <p:txBody>
          <a:bodyPr wrap="square" lIns="91440" tIns="45720" rIns="91440" bIns="45720" rtlCol="0" anchor="t">
            <a:spAutoFit/>
          </a:bodyPr>
          <a:lstStyle/>
          <a:p>
            <a:pPr marL="285750" indent="-285750" algn="just">
              <a:buFont typeface="Arial"/>
              <a:buChar char="•"/>
            </a:pPr>
            <a:r>
              <a:rPr lang="en-GB">
                <a:latin typeface="Times New Roman"/>
                <a:cs typeface="Times New Roman"/>
              </a:rPr>
              <a:t>A Level 2 Data Flow Diagram (DFD) for a Travel Planner project provides a more detailed view of the system than the Level 1 DFD. It breaks down the major processes identified in the Level 1 DFD into sub-processes and illustrates the flow of data between them. </a:t>
            </a:r>
            <a:endParaRPr lang="en-US">
              <a:latin typeface="Times New Roman"/>
              <a:cs typeface="Times New Roman"/>
            </a:endParaRPr>
          </a:p>
          <a:p>
            <a:pPr marL="285750" indent="-285750" algn="just">
              <a:buFont typeface="Arial"/>
              <a:buChar char="•"/>
            </a:pPr>
            <a:r>
              <a:rPr lang="en-GB">
                <a:latin typeface="Times New Roman"/>
                <a:cs typeface="Times New Roman"/>
              </a:rPr>
              <a:t>In the context of a Travel Planner project, the Level 2 DFD can capture more specific functionalities and interactions within the system. </a:t>
            </a:r>
          </a:p>
          <a:p>
            <a:pPr marL="285750" indent="-285750" algn="just">
              <a:buFont typeface="Arial"/>
              <a:buChar char="•"/>
            </a:pPr>
            <a:r>
              <a:rPr lang="en-GB">
                <a:latin typeface="Times New Roman"/>
                <a:cs typeface="Times New Roman"/>
              </a:rPr>
              <a:t>This Level 2 DFD provides a more granular view of the Travel Planner system, outlining specific tasks and data interactions within each major process</a:t>
            </a:r>
          </a:p>
        </p:txBody>
      </p:sp>
    </p:spTree>
    <p:extLst>
      <p:ext uri="{BB962C8B-B14F-4D97-AF65-F5344CB8AC3E}">
        <p14:creationId xmlns:p14="http://schemas.microsoft.com/office/powerpoint/2010/main" val="26183336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0275F3-6EAC-56D1-DA26-7D9F1733042F}"/>
              </a:ext>
            </a:extLst>
          </p:cNvPr>
          <p:cNvSpPr>
            <a:spLocks noGrp="1"/>
          </p:cNvSpPr>
          <p:nvPr>
            <p:ph type="title"/>
          </p:nvPr>
        </p:nvSpPr>
        <p:spPr>
          <a:xfrm>
            <a:off x="1081693" y="674913"/>
            <a:ext cx="3932237" cy="741439"/>
          </a:xfrm>
        </p:spPr>
        <p:txBody>
          <a:bodyPr>
            <a:normAutofit/>
          </a:bodyPr>
          <a:lstStyle/>
          <a:p>
            <a:r>
              <a:rPr lang="en-US" sz="2800" b="1">
                <a:latin typeface="Times New Roman"/>
                <a:cs typeface="Calibri Light"/>
              </a:rPr>
              <a:t>ii.  Flowchart</a:t>
            </a:r>
            <a:endParaRPr lang="en-US" sz="2800" b="1">
              <a:latin typeface="Times New Roman"/>
              <a:cs typeface="Times New Roman"/>
            </a:endParaRPr>
          </a:p>
        </p:txBody>
      </p:sp>
      <p:pic>
        <p:nvPicPr>
          <p:cNvPr id="6" name="Content Placeholder 5">
            <a:extLst>
              <a:ext uri="{FF2B5EF4-FFF2-40B4-BE49-F238E27FC236}">
                <a16:creationId xmlns:a16="http://schemas.microsoft.com/office/drawing/2014/main" id="{AB073ED6-52D7-9ABE-0E17-3DA199ED5449}"/>
              </a:ext>
            </a:extLst>
          </p:cNvPr>
          <p:cNvPicPr>
            <a:picLocks noGrp="1" noChangeAspect="1"/>
          </p:cNvPicPr>
          <p:nvPr>
            <p:ph idx="1"/>
          </p:nvPr>
        </p:nvPicPr>
        <p:blipFill>
          <a:blip r:embed="rId2"/>
          <a:stretch>
            <a:fillRect/>
          </a:stretch>
        </p:blipFill>
        <p:spPr>
          <a:xfrm>
            <a:off x="6999197" y="136525"/>
            <a:ext cx="4354603" cy="6083148"/>
          </a:xfrm>
        </p:spPr>
      </p:pic>
      <p:sp>
        <p:nvSpPr>
          <p:cNvPr id="4" name="Text Placeholder 3">
            <a:extLst>
              <a:ext uri="{FF2B5EF4-FFF2-40B4-BE49-F238E27FC236}">
                <a16:creationId xmlns:a16="http://schemas.microsoft.com/office/drawing/2014/main" id="{41198ED3-CA96-60E2-1BA1-5D624267748C}"/>
              </a:ext>
            </a:extLst>
          </p:cNvPr>
          <p:cNvSpPr>
            <a:spLocks noGrp="1"/>
          </p:cNvSpPr>
          <p:nvPr>
            <p:ph type="body" sz="half" idx="2"/>
          </p:nvPr>
        </p:nvSpPr>
        <p:spPr>
          <a:xfrm>
            <a:off x="1081693" y="1525210"/>
            <a:ext cx="5601379" cy="4343778"/>
          </a:xfrm>
        </p:spPr>
        <p:txBody>
          <a:bodyPr vert="horz" lIns="91440" tIns="45720" rIns="91440" bIns="45720" rtlCol="0" anchor="t">
            <a:normAutofit/>
          </a:bodyPr>
          <a:lstStyle/>
          <a:p>
            <a:pPr marL="285750" indent="-285750">
              <a:buChar char="•"/>
            </a:pPr>
            <a:r>
              <a:rPr lang="en-GB" sz="1800">
                <a:latin typeface="Times New Roman"/>
                <a:ea typeface="+mn-lt"/>
                <a:cs typeface="+mn-lt"/>
              </a:rPr>
              <a:t>A flowchart is a visual representation of the sequence of steps and decision points in a process. It is commonly used to outline the flow of a project, breaking it down into individual tasks and showing how they relate to each other. </a:t>
            </a:r>
          </a:p>
          <a:p>
            <a:pPr marL="285750" indent="-285750">
              <a:buChar char="•"/>
            </a:pPr>
            <a:r>
              <a:rPr lang="en-GB" sz="1800">
                <a:latin typeface="Times New Roman"/>
                <a:ea typeface="+mn-lt"/>
                <a:cs typeface="+mn-lt"/>
              </a:rPr>
              <a:t>A system flowchart shows how parts of a system work together, by displaying how data flows through the system and how decisions affect this process.</a:t>
            </a:r>
          </a:p>
          <a:p>
            <a:pPr marL="285750" indent="-285750">
              <a:buChar char="•"/>
            </a:pPr>
            <a:r>
              <a:rPr lang="en-GB" sz="1800">
                <a:solidFill>
                  <a:srgbClr val="000000"/>
                </a:solidFill>
                <a:latin typeface="Times New Roman"/>
                <a:ea typeface="+mn-lt"/>
                <a:cs typeface="+mn-lt"/>
              </a:rPr>
              <a:t>They connect labelled, standardized symbols with lines to show everything users might do in interactive contexts.</a:t>
            </a:r>
          </a:p>
          <a:p>
            <a:pPr marL="285750" indent="-285750">
              <a:buFont typeface="Arial" panose="020B0604020202020204" pitchFamily="34" charset="0"/>
              <a:buChar char="•"/>
            </a:pPr>
            <a:r>
              <a:rPr lang="en-GB" sz="1800">
                <a:solidFill>
                  <a:srgbClr val="000000"/>
                </a:solidFill>
                <a:latin typeface="Times New Roman"/>
                <a:ea typeface="+mn-lt"/>
                <a:cs typeface="+mn-lt"/>
              </a:rPr>
              <a:t>A system flowchart shows how parts of a system work together, by displaying how data flows through the system and how decisions affect this process.</a:t>
            </a:r>
          </a:p>
          <a:p>
            <a:endParaRPr lang="en-US">
              <a:ea typeface="Calibri"/>
              <a:cs typeface="Calibri"/>
            </a:endParaRPr>
          </a:p>
        </p:txBody>
      </p:sp>
      <p:sp>
        <p:nvSpPr>
          <p:cNvPr id="7" name="TextBox 6">
            <a:extLst>
              <a:ext uri="{FF2B5EF4-FFF2-40B4-BE49-F238E27FC236}">
                <a16:creationId xmlns:a16="http://schemas.microsoft.com/office/drawing/2014/main" id="{FA860D58-9D8F-F468-B6DC-5D0C755A7031}"/>
              </a:ext>
            </a:extLst>
          </p:cNvPr>
          <p:cNvSpPr txBox="1"/>
          <p:nvPr/>
        </p:nvSpPr>
        <p:spPr>
          <a:xfrm>
            <a:off x="8013095" y="6365119"/>
            <a:ext cx="2721428"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Calibri"/>
                <a:cs typeface="Calibri"/>
              </a:rPr>
              <a:t>Figure </a:t>
            </a:r>
            <a:r>
              <a:rPr lang="en-US" dirty="0">
                <a:ea typeface="Calibri"/>
                <a:cs typeface="Calibri"/>
              </a:rPr>
              <a:t>5</a:t>
            </a:r>
            <a:r>
              <a:rPr lang="en-US">
                <a:ea typeface="Calibri"/>
                <a:cs typeface="Calibri"/>
              </a:rPr>
              <a:t>: Flowchart</a:t>
            </a:r>
            <a:endParaRPr lang="en-US"/>
          </a:p>
        </p:txBody>
      </p:sp>
    </p:spTree>
    <p:extLst>
      <p:ext uri="{BB962C8B-B14F-4D97-AF65-F5344CB8AC3E}">
        <p14:creationId xmlns:p14="http://schemas.microsoft.com/office/powerpoint/2010/main" val="4495924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 name="Slide Background">
            <a:extLst>
              <a:ext uri="{FF2B5EF4-FFF2-40B4-BE49-F238E27FC236}">
                <a16:creationId xmlns:a16="http://schemas.microsoft.com/office/drawing/2014/main" id="{C0763A76-9F1C-4FC5-82B7-DD475DA461B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marL="342900" indent="-342900" algn="ctr">
              <a:buAutoNum type="romanLcPeriod"/>
            </a:pPr>
            <a:endParaRPr lang="en-US">
              <a:cs typeface="Calibri" panose="020F0502020204030204"/>
            </a:endParaRPr>
          </a:p>
        </p:txBody>
      </p:sp>
      <p:sp useBgFill="1">
        <p:nvSpPr>
          <p:cNvPr id="13" name="Rectangle 12">
            <a:extLst>
              <a:ext uri="{FF2B5EF4-FFF2-40B4-BE49-F238E27FC236}">
                <a16:creationId xmlns:a16="http://schemas.microsoft.com/office/drawing/2014/main" id="{E81BF4F6-F2CF-4984-9D14-D6966D92F99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8522446" cy="2285999"/>
          </a:xfrm>
          <a:prstGeom prst="rect">
            <a:avLst/>
          </a:prstGeom>
          <a:ln>
            <a:noFill/>
          </a:ln>
          <a:effectLst>
            <a:outerShdw blurRad="596900" dist="304800" dir="7140000" sx="90000" sy="90000" algn="t" rotWithShape="0">
              <a:srgbClr val="000000">
                <a:alpha val="1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descr="A diagram of a company&#10;&#10;Description automatically generated">
            <a:extLst>
              <a:ext uri="{FF2B5EF4-FFF2-40B4-BE49-F238E27FC236}">
                <a16:creationId xmlns:a16="http://schemas.microsoft.com/office/drawing/2014/main" id="{3FADF9E3-7A29-FCE3-EE50-28DC37692965}"/>
              </a:ext>
            </a:extLst>
          </p:cNvPr>
          <p:cNvPicPr>
            <a:picLocks noGrp="1" noChangeAspect="1"/>
          </p:cNvPicPr>
          <p:nvPr>
            <p:ph idx="1"/>
          </p:nvPr>
        </p:nvPicPr>
        <p:blipFill rotWithShape="1">
          <a:blip r:embed="rId2"/>
          <a:srcRect l="2786" r="2152"/>
          <a:stretch/>
        </p:blipFill>
        <p:spPr>
          <a:xfrm>
            <a:off x="6174658" y="179294"/>
            <a:ext cx="5968356" cy="5847880"/>
          </a:xfrm>
          <a:prstGeom prst="rect">
            <a:avLst/>
          </a:prstGeom>
        </p:spPr>
      </p:pic>
      <p:sp>
        <p:nvSpPr>
          <p:cNvPr id="5" name="Slide Number Placeholder 4">
            <a:extLst>
              <a:ext uri="{FF2B5EF4-FFF2-40B4-BE49-F238E27FC236}">
                <a16:creationId xmlns:a16="http://schemas.microsoft.com/office/drawing/2014/main" id="{D5F1AD1D-4D6C-932B-24D2-0ECBF8C49977}"/>
              </a:ext>
            </a:extLst>
          </p:cNvPr>
          <p:cNvSpPr>
            <a:spLocks noGrp="1"/>
          </p:cNvSpPr>
          <p:nvPr>
            <p:ph type="sldNum" sz="quarter" idx="12"/>
          </p:nvPr>
        </p:nvSpPr>
        <p:spPr>
          <a:xfrm>
            <a:off x="8732520" y="6356350"/>
            <a:ext cx="3200400" cy="365125"/>
          </a:xfrm>
        </p:spPr>
        <p:txBody>
          <a:bodyPr vert="horz" lIns="91440" tIns="45720" rIns="91440" bIns="45720" rtlCol="0" anchor="ctr">
            <a:normAutofit/>
          </a:bodyPr>
          <a:lstStyle/>
          <a:p>
            <a:pPr>
              <a:spcAft>
                <a:spcPts val="600"/>
              </a:spcAft>
              <a:defRPr/>
            </a:pPr>
            <a:fld id="{5A565D70-097A-40E0-9C19-D076107903B4}" type="slidenum">
              <a:rPr lang="en-US">
                <a:solidFill>
                  <a:srgbClr val="FFFFFF"/>
                </a:solidFill>
                <a:latin typeface="Calibri" panose="020F0502020204030204"/>
              </a:rPr>
              <a:pPr>
                <a:spcAft>
                  <a:spcPts val="600"/>
                </a:spcAft>
                <a:defRPr/>
              </a:pPr>
              <a:t>16</a:t>
            </a:fld>
            <a:endParaRPr lang="en-US">
              <a:solidFill>
                <a:srgbClr val="FFFFFF"/>
              </a:solidFill>
              <a:latin typeface="Calibri" panose="020F0502020204030204"/>
            </a:endParaRPr>
          </a:p>
        </p:txBody>
      </p:sp>
      <p:sp>
        <p:nvSpPr>
          <p:cNvPr id="12" name="TextBox 11">
            <a:extLst>
              <a:ext uri="{FF2B5EF4-FFF2-40B4-BE49-F238E27FC236}">
                <a16:creationId xmlns:a16="http://schemas.microsoft.com/office/drawing/2014/main" id="{085EB263-82CF-8B8B-807F-46E79D862788}"/>
              </a:ext>
            </a:extLst>
          </p:cNvPr>
          <p:cNvSpPr txBox="1"/>
          <p:nvPr/>
        </p:nvSpPr>
        <p:spPr>
          <a:xfrm>
            <a:off x="481926" y="874421"/>
            <a:ext cx="3647768" cy="523220"/>
          </a:xfrm>
          <a:prstGeom prst="rect">
            <a:avLst/>
          </a:prstGeom>
          <a:noFill/>
        </p:spPr>
        <p:txBody>
          <a:bodyPr wrap="square" lIns="91440" tIns="45720" rIns="91440" bIns="45720" rtlCol="0" anchor="t">
            <a:spAutoFit/>
          </a:bodyPr>
          <a:lstStyle/>
          <a:p>
            <a:r>
              <a:rPr lang="en-IN" sz="2800" b="1">
                <a:latin typeface="Times New Roman"/>
                <a:cs typeface="Times New Roman"/>
              </a:rPr>
              <a:t>iii.</a:t>
            </a:r>
            <a:r>
              <a:rPr lang="en-IN" sz="2800">
                <a:latin typeface="Times New Roman"/>
                <a:cs typeface="Times New Roman"/>
              </a:rPr>
              <a:t>  </a:t>
            </a:r>
            <a:r>
              <a:rPr lang="en-IN" sz="2800" b="1">
                <a:latin typeface="Times New Roman"/>
                <a:cs typeface="Times New Roman"/>
              </a:rPr>
              <a:t>ER Diagram</a:t>
            </a:r>
            <a:endParaRPr lang="en-US" b="1">
              <a:latin typeface="Times New Roman"/>
              <a:cs typeface="Times New Roman"/>
            </a:endParaRPr>
          </a:p>
        </p:txBody>
      </p:sp>
      <p:sp>
        <p:nvSpPr>
          <p:cNvPr id="14" name="TextBox 13">
            <a:extLst>
              <a:ext uri="{FF2B5EF4-FFF2-40B4-BE49-F238E27FC236}">
                <a16:creationId xmlns:a16="http://schemas.microsoft.com/office/drawing/2014/main" id="{73D339FE-EEAE-DD3E-DF99-99E8B69B9BEA}"/>
              </a:ext>
            </a:extLst>
          </p:cNvPr>
          <p:cNvSpPr txBox="1"/>
          <p:nvPr/>
        </p:nvSpPr>
        <p:spPr>
          <a:xfrm>
            <a:off x="127644" y="2913528"/>
            <a:ext cx="5822897" cy="3139321"/>
          </a:xfrm>
          <a:prstGeom prst="rect">
            <a:avLst/>
          </a:prstGeom>
          <a:noFill/>
        </p:spPr>
        <p:txBody>
          <a:bodyPr wrap="square" lIns="91440" tIns="45720" rIns="91440" bIns="45720" rtlCol="0" anchor="t">
            <a:spAutoFit/>
          </a:bodyPr>
          <a:lstStyle/>
          <a:p>
            <a:pPr marL="285750" indent="-285750" algn="just">
              <a:buFont typeface="Arial"/>
              <a:buChar char="•"/>
            </a:pPr>
            <a:r>
              <a:rPr lang="en-GB" b="1">
                <a:latin typeface="Times New Roman"/>
                <a:ea typeface="+mn-lt"/>
                <a:cs typeface="+mn-lt"/>
              </a:rPr>
              <a:t>ER Diagram</a:t>
            </a:r>
            <a:r>
              <a:rPr lang="en-GB">
                <a:latin typeface="Times New Roman"/>
                <a:ea typeface="+mn-lt"/>
                <a:cs typeface="+mn-lt"/>
              </a:rPr>
              <a:t> stands for Entity Relationship Diagram, also known as ERD is a diagram that displays the relationship of entity sets stored in a database. ER diagrams help to explain the logical structure of databases. </a:t>
            </a:r>
            <a:endParaRPr lang="en-US">
              <a:latin typeface="Times New Roman"/>
              <a:ea typeface="+mn-lt"/>
              <a:cs typeface="Times New Roman"/>
            </a:endParaRPr>
          </a:p>
          <a:p>
            <a:pPr marL="285750" indent="-285750" algn="just">
              <a:buFont typeface="Arial"/>
              <a:buChar char="•"/>
            </a:pPr>
            <a:r>
              <a:rPr lang="en-GB">
                <a:latin typeface="Times New Roman"/>
                <a:ea typeface="+mn-lt"/>
                <a:cs typeface="+mn-lt"/>
              </a:rPr>
              <a:t>ER diagrams are created based on three basic concepts: entities, attributes and relationships. ER Diagrams contain different symbols that use rectangles to represent entities, ovals to define attributes and diamond shapes to represent relationship.</a:t>
            </a:r>
            <a:endParaRPr lang="en-US">
              <a:latin typeface="Times New Roman"/>
              <a:cs typeface="Times New Roman"/>
            </a:endParaRPr>
          </a:p>
          <a:p>
            <a:endParaRPr lang="en-IN">
              <a:cs typeface="Calibri"/>
            </a:endParaRPr>
          </a:p>
        </p:txBody>
      </p:sp>
      <p:sp>
        <p:nvSpPr>
          <p:cNvPr id="2" name="TextBox 1">
            <a:extLst>
              <a:ext uri="{FF2B5EF4-FFF2-40B4-BE49-F238E27FC236}">
                <a16:creationId xmlns:a16="http://schemas.microsoft.com/office/drawing/2014/main" id="{84EBF97D-7D5F-E7F8-F48B-40B6C9FE6033}"/>
              </a:ext>
            </a:extLst>
          </p:cNvPr>
          <p:cNvSpPr txBox="1"/>
          <p:nvPr/>
        </p:nvSpPr>
        <p:spPr>
          <a:xfrm>
            <a:off x="7429500" y="6318250"/>
            <a:ext cx="3016250" cy="37041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latin typeface="Times New Roman"/>
                <a:ea typeface="Calibri"/>
                <a:cs typeface="Calibri"/>
              </a:rPr>
              <a:t>Figure 6: ER Diagram </a:t>
            </a:r>
            <a:endParaRPr lang="en-US">
              <a:latin typeface="Times New Roman"/>
              <a:cs typeface="Times New Roman"/>
            </a:endParaRPr>
          </a:p>
        </p:txBody>
      </p:sp>
    </p:spTree>
    <p:extLst>
      <p:ext uri="{BB962C8B-B14F-4D97-AF65-F5344CB8AC3E}">
        <p14:creationId xmlns:p14="http://schemas.microsoft.com/office/powerpoint/2010/main" val="33956750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F14FB61F-5F0B-816B-2DF3-379665771DAB}"/>
              </a:ext>
            </a:extLst>
          </p:cNvPr>
          <p:cNvSpPr>
            <a:spLocks noGrp="1"/>
          </p:cNvSpPr>
          <p:nvPr>
            <p:ph idx="1"/>
          </p:nvPr>
        </p:nvSpPr>
        <p:spPr>
          <a:xfrm>
            <a:off x="883025" y="1545478"/>
            <a:ext cx="10616452" cy="4765955"/>
          </a:xfrm>
        </p:spPr>
        <p:txBody>
          <a:bodyPr vert="horz" lIns="91440" tIns="45720" rIns="91440" bIns="45720" rtlCol="0" anchor="t">
            <a:noAutofit/>
          </a:bodyPr>
          <a:lstStyle/>
          <a:p>
            <a:pPr algn="just"/>
            <a:r>
              <a:rPr lang="en-US">
                <a:latin typeface="Times New Roman"/>
                <a:ea typeface="+mn-lt"/>
                <a:cs typeface="+mn-lt"/>
              </a:rPr>
              <a:t>Our team presents the outcomes of extensive testing and analysis conducted on our innovative travel planning platform. Through comprehensive user feedback and performance metrics, we evaluate the efficacy of our planner in facilitating seamless itinerary creation and optimizing travel routes. Statistical data and user testimonials are showcased to illustrate the planner's ability to tailor travel experiences to individual preferences while ensuring efficiency and convenience. </a:t>
            </a:r>
          </a:p>
          <a:p>
            <a:pPr algn="just"/>
            <a:r>
              <a:rPr lang="en-US">
                <a:latin typeface="Times New Roman"/>
                <a:ea typeface="+mn-lt"/>
                <a:cs typeface="Times New Roman"/>
              </a:rPr>
              <a:t>This section serves as a validation of the effectiveness of our travel planner while providing valuable insights for its ongoing refinement and widespread adoption.</a:t>
            </a:r>
          </a:p>
          <a:p>
            <a:pPr algn="just"/>
            <a:r>
              <a:rPr lang="en-US">
                <a:latin typeface="Times New Roman"/>
                <a:ea typeface="+mn-lt"/>
                <a:cs typeface="Times New Roman"/>
              </a:rPr>
              <a:t>We have included below some of the snapshots of our project :</a:t>
            </a:r>
          </a:p>
        </p:txBody>
      </p:sp>
      <p:sp>
        <p:nvSpPr>
          <p:cNvPr id="8" name="TextBox 7">
            <a:extLst>
              <a:ext uri="{FF2B5EF4-FFF2-40B4-BE49-F238E27FC236}">
                <a16:creationId xmlns:a16="http://schemas.microsoft.com/office/drawing/2014/main" id="{E45FD9C5-2818-F9A5-94F2-D5CAD31B1295}"/>
              </a:ext>
            </a:extLst>
          </p:cNvPr>
          <p:cNvSpPr txBox="1"/>
          <p:nvPr/>
        </p:nvSpPr>
        <p:spPr>
          <a:xfrm>
            <a:off x="1714501" y="564167"/>
            <a:ext cx="9633732" cy="769441"/>
          </a:xfrm>
          <a:prstGeom prst="rect">
            <a:avLst/>
          </a:prstGeom>
          <a:noFill/>
        </p:spPr>
        <p:txBody>
          <a:bodyPr wrap="square" lIns="91440" tIns="45720" rIns="91440" bIns="45720" anchor="t">
            <a:spAutoFit/>
          </a:bodyPr>
          <a:lstStyle/>
          <a:p>
            <a:pPr algn="ctr"/>
            <a:r>
              <a:rPr lang="en-IN" sz="4400" b="1">
                <a:latin typeface="Times New Roman"/>
                <a:cs typeface="Times New Roman"/>
              </a:rPr>
              <a:t>RESULTS AND DISCUSSION</a:t>
            </a:r>
            <a:endParaRPr lang="en-IN" sz="4400" b="1">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6225885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E45FD9C5-2818-F9A5-94F2-D5CAD31B1295}"/>
              </a:ext>
            </a:extLst>
          </p:cNvPr>
          <p:cNvSpPr txBox="1"/>
          <p:nvPr/>
        </p:nvSpPr>
        <p:spPr>
          <a:xfrm>
            <a:off x="1770530" y="765873"/>
            <a:ext cx="7134821" cy="523220"/>
          </a:xfrm>
          <a:prstGeom prst="rect">
            <a:avLst/>
          </a:prstGeom>
          <a:noFill/>
        </p:spPr>
        <p:txBody>
          <a:bodyPr wrap="square" lIns="91440" tIns="45720" rIns="91440" bIns="45720" anchor="t">
            <a:spAutoFit/>
          </a:bodyPr>
          <a:lstStyle/>
          <a:p>
            <a:pPr marL="457200" indent="-457200">
              <a:buFont typeface="Wingdings"/>
              <a:buChar char="v"/>
            </a:pPr>
            <a:r>
              <a:rPr lang="en-IN" sz="2800" b="1">
                <a:latin typeface="Times New Roman"/>
                <a:cs typeface="Times New Roman"/>
              </a:rPr>
              <a:t>HOME PAGE</a:t>
            </a:r>
            <a:endParaRPr lang="en-IN" sz="2800" b="1">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5FA9CDCA-BB2C-498F-A46A-858C1E6C80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15044" y="1581383"/>
            <a:ext cx="9756370" cy="4680000"/>
          </a:xfrm>
          <a:prstGeom prst="rect">
            <a:avLst/>
          </a:prstGeom>
        </p:spPr>
      </p:pic>
    </p:spTree>
    <p:extLst>
      <p:ext uri="{BB962C8B-B14F-4D97-AF65-F5344CB8AC3E}">
        <p14:creationId xmlns:p14="http://schemas.microsoft.com/office/powerpoint/2010/main" val="216509149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E45FD9C5-2818-F9A5-94F2-D5CAD31B1295}"/>
              </a:ext>
            </a:extLst>
          </p:cNvPr>
          <p:cNvSpPr txBox="1"/>
          <p:nvPr/>
        </p:nvSpPr>
        <p:spPr>
          <a:xfrm>
            <a:off x="1770530" y="765873"/>
            <a:ext cx="7134821" cy="523220"/>
          </a:xfrm>
          <a:prstGeom prst="rect">
            <a:avLst/>
          </a:prstGeom>
          <a:noFill/>
        </p:spPr>
        <p:txBody>
          <a:bodyPr wrap="square" lIns="91440" tIns="45720" rIns="91440" bIns="45720" anchor="t">
            <a:spAutoFit/>
          </a:bodyPr>
          <a:lstStyle/>
          <a:p>
            <a:pPr marL="457200" indent="-457200">
              <a:buFont typeface="Wingdings"/>
              <a:buChar char="v"/>
            </a:pPr>
            <a:r>
              <a:rPr lang="en-IN" sz="2800" b="1" dirty="0">
                <a:latin typeface="Times New Roman"/>
                <a:cs typeface="Times New Roman"/>
              </a:rPr>
              <a:t>ABOUT PAGE</a:t>
            </a:r>
            <a:endParaRPr lang="en-IN" sz="2800" b="1"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5FA9CDCA-BB2C-498F-A46A-858C1E6C80A0}"/>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615044" y="1616080"/>
            <a:ext cx="9756370" cy="4610605"/>
          </a:xfrm>
          <a:prstGeom prst="rect">
            <a:avLst/>
          </a:prstGeom>
        </p:spPr>
      </p:pic>
    </p:spTree>
    <p:extLst>
      <p:ext uri="{BB962C8B-B14F-4D97-AF65-F5344CB8AC3E}">
        <p14:creationId xmlns:p14="http://schemas.microsoft.com/office/powerpoint/2010/main" val="17975394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E8D60F-0C49-DEB6-893A-6263CD94F1B2}"/>
              </a:ext>
            </a:extLst>
          </p:cNvPr>
          <p:cNvSpPr>
            <a:spLocks noGrp="1"/>
          </p:cNvSpPr>
          <p:nvPr>
            <p:ph type="title"/>
          </p:nvPr>
        </p:nvSpPr>
        <p:spPr>
          <a:xfrm>
            <a:off x="838200" y="256268"/>
            <a:ext cx="10515600" cy="787681"/>
          </a:xfrm>
        </p:spPr>
        <p:txBody>
          <a:bodyPr>
            <a:normAutofit/>
          </a:bodyPr>
          <a:lstStyle/>
          <a:p>
            <a:pPr algn="ctr"/>
            <a:r>
              <a:rPr lang="en-US" sz="2800" b="1">
                <a:latin typeface="Times New Roman"/>
                <a:cs typeface="Calibri Light"/>
              </a:rPr>
              <a:t>AGENDA</a:t>
            </a:r>
            <a:endParaRPr lang="en-US" sz="2800" b="1">
              <a:latin typeface="Times New Roman"/>
              <a:cs typeface="Times New Roman"/>
            </a:endParaRPr>
          </a:p>
        </p:txBody>
      </p:sp>
      <p:sp>
        <p:nvSpPr>
          <p:cNvPr id="3" name="Content Placeholder 2">
            <a:extLst>
              <a:ext uri="{FF2B5EF4-FFF2-40B4-BE49-F238E27FC236}">
                <a16:creationId xmlns:a16="http://schemas.microsoft.com/office/drawing/2014/main" id="{BF8759A3-D18A-EA82-5DAA-3CB518DF5164}"/>
              </a:ext>
            </a:extLst>
          </p:cNvPr>
          <p:cNvSpPr>
            <a:spLocks noGrp="1"/>
          </p:cNvSpPr>
          <p:nvPr>
            <p:ph idx="1"/>
          </p:nvPr>
        </p:nvSpPr>
        <p:spPr>
          <a:xfrm>
            <a:off x="838200" y="863877"/>
            <a:ext cx="10866361" cy="5675944"/>
          </a:xfrm>
        </p:spPr>
        <p:txBody>
          <a:bodyPr vert="horz" lIns="91440" tIns="45720" rIns="91440" bIns="45720" rtlCol="0" anchor="t">
            <a:normAutofit lnSpcReduction="10000"/>
          </a:bodyPr>
          <a:lstStyle/>
          <a:p>
            <a:pPr marL="514350" indent="-514350">
              <a:buAutoNum type="arabicPeriod"/>
            </a:pPr>
            <a:r>
              <a:rPr lang="en-US" sz="1800">
                <a:latin typeface="Times New Roman"/>
                <a:cs typeface="Calibri" panose="020F0502020204030204"/>
              </a:rPr>
              <a:t>Introduction</a:t>
            </a:r>
            <a:endParaRPr lang="en-US" sz="1800">
              <a:cs typeface="Calibri" panose="020F0502020204030204"/>
            </a:endParaRPr>
          </a:p>
          <a:p>
            <a:pPr marL="0" indent="0">
              <a:buNone/>
            </a:pPr>
            <a:r>
              <a:rPr lang="en-US" sz="1800">
                <a:latin typeface="Times New Roman"/>
                <a:cs typeface="Calibri" panose="020F0502020204030204"/>
              </a:rPr>
              <a:t>         1.1  Overview of the Project</a:t>
            </a:r>
          </a:p>
          <a:p>
            <a:pPr marL="0" indent="0">
              <a:buNone/>
            </a:pPr>
            <a:r>
              <a:rPr lang="en-US" sz="1800">
                <a:latin typeface="Times New Roman"/>
                <a:cs typeface="Calibri" panose="020F0502020204030204"/>
              </a:rPr>
              <a:t>         1.2  Basic concept of  the project</a:t>
            </a:r>
          </a:p>
          <a:p>
            <a:pPr marL="0" indent="0">
              <a:buNone/>
            </a:pPr>
            <a:r>
              <a:rPr lang="en-US" sz="1800">
                <a:latin typeface="Times New Roman"/>
                <a:cs typeface="Calibri" panose="020F0502020204030204"/>
              </a:rPr>
              <a:t>         1.3  Motivation of the project</a:t>
            </a:r>
          </a:p>
          <a:p>
            <a:pPr marL="0" indent="0">
              <a:buNone/>
            </a:pPr>
            <a:r>
              <a:rPr lang="en-US" sz="1800">
                <a:latin typeface="Times New Roman"/>
                <a:cs typeface="Calibri" panose="020F0502020204030204"/>
              </a:rPr>
              <a:t>         1.4  Objective of the project</a:t>
            </a:r>
          </a:p>
          <a:p>
            <a:pPr marL="0" indent="0">
              <a:buNone/>
            </a:pPr>
            <a:r>
              <a:rPr lang="en-US" sz="1800">
                <a:latin typeface="Times New Roman"/>
                <a:cs typeface="Calibri" panose="020F0502020204030204"/>
              </a:rPr>
              <a:t>2.      </a:t>
            </a:r>
            <a:r>
              <a:rPr lang="en-IN" sz="1800">
                <a:latin typeface="Times New Roman"/>
                <a:cs typeface="Times New Roman"/>
              </a:rPr>
              <a:t>Requirement Analysis and System Specification</a:t>
            </a:r>
          </a:p>
          <a:p>
            <a:pPr marL="0" indent="0">
              <a:buNone/>
            </a:pPr>
            <a:r>
              <a:rPr lang="en-IN" sz="1800">
                <a:latin typeface="Times New Roman"/>
                <a:cs typeface="Times New Roman"/>
              </a:rPr>
              <a:t>         2.1  System Specification</a:t>
            </a:r>
          </a:p>
          <a:p>
            <a:pPr marL="0" indent="0">
              <a:buNone/>
            </a:pPr>
            <a:r>
              <a:rPr lang="en-IN" sz="1800">
                <a:latin typeface="Times New Roman"/>
                <a:cs typeface="Times New Roman"/>
              </a:rPr>
              <a:t>         2.2  SDLC to be used</a:t>
            </a:r>
          </a:p>
          <a:p>
            <a:pPr marL="0" indent="0">
              <a:buNone/>
            </a:pPr>
            <a:r>
              <a:rPr lang="en-IN" sz="1800">
                <a:latin typeface="Times New Roman"/>
                <a:cs typeface="Times New Roman"/>
              </a:rPr>
              <a:t>3.      System Design</a:t>
            </a:r>
          </a:p>
          <a:p>
            <a:pPr marL="0" indent="0">
              <a:buNone/>
            </a:pPr>
            <a:r>
              <a:rPr lang="en-IN" sz="1800">
                <a:latin typeface="Times New Roman"/>
                <a:cs typeface="Times New Roman"/>
              </a:rPr>
              <a:t>         3.1  Data Flow Diagram</a:t>
            </a:r>
          </a:p>
          <a:p>
            <a:pPr marL="0" indent="0">
              <a:buNone/>
            </a:pPr>
            <a:r>
              <a:rPr lang="en-IN" sz="1800">
                <a:latin typeface="Times New Roman"/>
                <a:cs typeface="Times New Roman"/>
              </a:rPr>
              <a:t>         3.2  Flowchart</a:t>
            </a:r>
          </a:p>
          <a:p>
            <a:pPr marL="0" indent="0">
              <a:buNone/>
            </a:pPr>
            <a:r>
              <a:rPr lang="en-IN" sz="1800">
                <a:latin typeface="Times New Roman"/>
                <a:cs typeface="Times New Roman"/>
              </a:rPr>
              <a:t>         3.3  Entity Relationship Diagram </a:t>
            </a:r>
          </a:p>
          <a:p>
            <a:pPr marL="0" indent="0">
              <a:buNone/>
            </a:pPr>
            <a:r>
              <a:rPr lang="en-IN" sz="1800">
                <a:latin typeface="Times New Roman"/>
                <a:cs typeface="Times New Roman"/>
              </a:rPr>
              <a:t>4.  Result and Discussion</a:t>
            </a:r>
          </a:p>
          <a:p>
            <a:pPr marL="0" indent="0">
              <a:buNone/>
            </a:pPr>
            <a:r>
              <a:rPr lang="en-IN" sz="1800">
                <a:latin typeface="Times New Roman"/>
                <a:cs typeface="Times New Roman"/>
              </a:rPr>
              <a:t>5. Conclusion</a:t>
            </a:r>
          </a:p>
          <a:p>
            <a:pPr marL="0" indent="0">
              <a:buNone/>
            </a:pPr>
            <a:r>
              <a:rPr lang="en-IN" sz="1800">
                <a:latin typeface="Times New Roman"/>
                <a:cs typeface="Times New Roman"/>
              </a:rPr>
              <a:t>6. Future Scope</a:t>
            </a:r>
          </a:p>
          <a:p>
            <a:pPr marL="0" indent="0">
              <a:buNone/>
            </a:pPr>
            <a:r>
              <a:rPr lang="en-IN" sz="1800">
                <a:latin typeface="Times New Roman"/>
                <a:cs typeface="Times New Roman"/>
              </a:rPr>
              <a:t>7. Key References</a:t>
            </a:r>
          </a:p>
          <a:p>
            <a:pPr marL="0" indent="0">
              <a:buNone/>
            </a:pPr>
            <a:endParaRPr lang="en-US">
              <a:latin typeface="Times New Roman"/>
              <a:cs typeface="Calibri" panose="020F0502020204030204"/>
            </a:endParaRPr>
          </a:p>
        </p:txBody>
      </p:sp>
      <p:sp>
        <p:nvSpPr>
          <p:cNvPr id="4" name="Slide Number Placeholder 3">
            <a:extLst>
              <a:ext uri="{FF2B5EF4-FFF2-40B4-BE49-F238E27FC236}">
                <a16:creationId xmlns:a16="http://schemas.microsoft.com/office/drawing/2014/main" id="{BE49F735-B4A5-FB04-8F5C-DDDD77429977}"/>
              </a:ext>
            </a:extLst>
          </p:cNvPr>
          <p:cNvSpPr>
            <a:spLocks noGrp="1"/>
          </p:cNvSpPr>
          <p:nvPr>
            <p:ph type="sldNum" sz="quarter" idx="12"/>
          </p:nvPr>
        </p:nvSpPr>
        <p:spPr/>
        <p:txBody>
          <a:bodyPr/>
          <a:lstStyle/>
          <a:p>
            <a:fld id="{5A565D70-097A-40E0-9C19-D076107903B4}" type="slidenum">
              <a:rPr lang="en-IN" smtClean="0"/>
              <a:t>2</a:t>
            </a:fld>
            <a:endParaRPr lang="en-IN"/>
          </a:p>
        </p:txBody>
      </p:sp>
    </p:spTree>
    <p:extLst>
      <p:ext uri="{BB962C8B-B14F-4D97-AF65-F5344CB8AC3E}">
        <p14:creationId xmlns:p14="http://schemas.microsoft.com/office/powerpoint/2010/main" val="185969745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E45FD9C5-2818-F9A5-94F2-D5CAD31B1295}"/>
              </a:ext>
            </a:extLst>
          </p:cNvPr>
          <p:cNvSpPr txBox="1"/>
          <p:nvPr/>
        </p:nvSpPr>
        <p:spPr>
          <a:xfrm>
            <a:off x="1736912" y="754667"/>
            <a:ext cx="9588909" cy="523220"/>
          </a:xfrm>
          <a:prstGeom prst="rect">
            <a:avLst/>
          </a:prstGeom>
          <a:noFill/>
        </p:spPr>
        <p:txBody>
          <a:bodyPr wrap="square" lIns="91440" tIns="45720" rIns="91440" bIns="45720" anchor="t">
            <a:spAutoFit/>
          </a:bodyPr>
          <a:lstStyle/>
          <a:p>
            <a:pPr marL="457200" indent="-457200">
              <a:buFont typeface="Wingdings"/>
              <a:buChar char="v"/>
            </a:pPr>
            <a:r>
              <a:rPr lang="en-IN" sz="2800" b="1">
                <a:latin typeface="Times New Roman"/>
                <a:cs typeface="Times New Roman"/>
              </a:rPr>
              <a:t>SIGN UP PAGE</a:t>
            </a:r>
            <a:endParaRPr lang="en-IN" sz="2800" b="1">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5FA9CDCA-BB2C-498F-A46A-858C1E6C80A0}"/>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608479" y="1544727"/>
            <a:ext cx="9724675" cy="4558606"/>
          </a:xfrm>
          <a:prstGeom prst="rect">
            <a:avLst/>
          </a:prstGeom>
        </p:spPr>
      </p:pic>
    </p:spTree>
    <p:extLst>
      <p:ext uri="{BB962C8B-B14F-4D97-AF65-F5344CB8AC3E}">
        <p14:creationId xmlns:p14="http://schemas.microsoft.com/office/powerpoint/2010/main" val="6879416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E45FD9C5-2818-F9A5-94F2-D5CAD31B1295}"/>
              </a:ext>
            </a:extLst>
          </p:cNvPr>
          <p:cNvSpPr txBox="1"/>
          <p:nvPr/>
        </p:nvSpPr>
        <p:spPr>
          <a:xfrm>
            <a:off x="1636059" y="653814"/>
            <a:ext cx="9712174" cy="523220"/>
          </a:xfrm>
          <a:prstGeom prst="rect">
            <a:avLst/>
          </a:prstGeom>
          <a:noFill/>
        </p:spPr>
        <p:txBody>
          <a:bodyPr wrap="square" lIns="91440" tIns="45720" rIns="91440" bIns="45720" anchor="t">
            <a:spAutoFit/>
          </a:bodyPr>
          <a:lstStyle/>
          <a:p>
            <a:pPr marL="457200" indent="-457200">
              <a:buFont typeface="Wingdings"/>
              <a:buChar char="v"/>
            </a:pPr>
            <a:r>
              <a:rPr lang="en-IN" sz="2800" b="1">
                <a:latin typeface="Times New Roman"/>
                <a:cs typeface="Times New Roman"/>
              </a:rPr>
              <a:t>LOGIN PAGE</a:t>
            </a:r>
            <a:endParaRPr lang="en-IN" sz="2800" b="1">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5FA9CDCA-BB2C-498F-A46A-858C1E6C80A0}"/>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630891" y="1548336"/>
            <a:ext cx="9724675" cy="4544388"/>
          </a:xfrm>
          <a:prstGeom prst="rect">
            <a:avLst/>
          </a:prstGeom>
        </p:spPr>
      </p:pic>
    </p:spTree>
    <p:extLst>
      <p:ext uri="{BB962C8B-B14F-4D97-AF65-F5344CB8AC3E}">
        <p14:creationId xmlns:p14="http://schemas.microsoft.com/office/powerpoint/2010/main" val="11387595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E45FD9C5-2818-F9A5-94F2-D5CAD31B1295}"/>
              </a:ext>
            </a:extLst>
          </p:cNvPr>
          <p:cNvSpPr txBox="1"/>
          <p:nvPr/>
        </p:nvSpPr>
        <p:spPr>
          <a:xfrm>
            <a:off x="1613648" y="496932"/>
            <a:ext cx="9756997" cy="707886"/>
          </a:xfrm>
          <a:prstGeom prst="rect">
            <a:avLst/>
          </a:prstGeom>
          <a:noFill/>
        </p:spPr>
        <p:txBody>
          <a:bodyPr wrap="square" lIns="91440" tIns="45720" rIns="91440" bIns="45720" anchor="t">
            <a:spAutoFit/>
          </a:bodyPr>
          <a:lstStyle/>
          <a:p>
            <a:pPr marL="571500" indent="-571500">
              <a:buFont typeface="Wingdings"/>
              <a:buChar char="v"/>
            </a:pPr>
            <a:r>
              <a:rPr lang="en-IN" sz="4000" b="1">
                <a:latin typeface="Times New Roman"/>
                <a:cs typeface="Times New Roman"/>
              </a:rPr>
              <a:t> </a:t>
            </a:r>
            <a:r>
              <a:rPr lang="en-IN" sz="3200" b="1">
                <a:latin typeface="Times New Roman"/>
                <a:cs typeface="Times New Roman"/>
              </a:rPr>
              <a:t>DESTINATIONS</a:t>
            </a:r>
            <a:endParaRPr lang="en-IN" sz="3200" b="1">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5FA9CDCA-BB2C-498F-A46A-858C1E6C80A0}"/>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615044" y="1555383"/>
            <a:ext cx="9756370" cy="4664764"/>
          </a:xfrm>
          <a:prstGeom prst="rect">
            <a:avLst/>
          </a:prstGeom>
        </p:spPr>
      </p:pic>
    </p:spTree>
    <p:extLst>
      <p:ext uri="{BB962C8B-B14F-4D97-AF65-F5344CB8AC3E}">
        <p14:creationId xmlns:p14="http://schemas.microsoft.com/office/powerpoint/2010/main" val="382659432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E45FD9C5-2818-F9A5-94F2-D5CAD31B1295}"/>
              </a:ext>
            </a:extLst>
          </p:cNvPr>
          <p:cNvSpPr txBox="1"/>
          <p:nvPr/>
        </p:nvSpPr>
        <p:spPr>
          <a:xfrm>
            <a:off x="1613648" y="496932"/>
            <a:ext cx="9756997" cy="707886"/>
          </a:xfrm>
          <a:prstGeom prst="rect">
            <a:avLst/>
          </a:prstGeom>
          <a:noFill/>
        </p:spPr>
        <p:txBody>
          <a:bodyPr wrap="square" lIns="91440" tIns="45720" rIns="91440" bIns="45720" anchor="t">
            <a:spAutoFit/>
          </a:bodyPr>
          <a:lstStyle/>
          <a:p>
            <a:pPr marL="571500" indent="-571500">
              <a:buFont typeface="Wingdings"/>
              <a:buChar char="v"/>
            </a:pPr>
            <a:r>
              <a:rPr lang="en-IN" sz="4000" b="1" dirty="0">
                <a:latin typeface="Times New Roman"/>
                <a:cs typeface="Times New Roman"/>
              </a:rPr>
              <a:t> </a:t>
            </a:r>
            <a:r>
              <a:rPr lang="en-IN" sz="3200" b="1" dirty="0">
                <a:latin typeface="Times New Roman"/>
                <a:cs typeface="Times New Roman"/>
              </a:rPr>
              <a:t>GUIDES</a:t>
            </a:r>
            <a:endParaRPr lang="en-IN" sz="3200" b="1" dirty="0">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5FA9CDCA-BB2C-498F-A46A-858C1E6C80A0}"/>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615044" y="1563105"/>
            <a:ext cx="9756370" cy="4649319"/>
          </a:xfrm>
          <a:prstGeom prst="rect">
            <a:avLst/>
          </a:prstGeom>
        </p:spPr>
      </p:pic>
    </p:spTree>
    <p:extLst>
      <p:ext uri="{BB962C8B-B14F-4D97-AF65-F5344CB8AC3E}">
        <p14:creationId xmlns:p14="http://schemas.microsoft.com/office/powerpoint/2010/main" val="176420390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E45FD9C5-2818-F9A5-94F2-D5CAD31B1295}"/>
              </a:ext>
            </a:extLst>
          </p:cNvPr>
          <p:cNvSpPr txBox="1"/>
          <p:nvPr/>
        </p:nvSpPr>
        <p:spPr>
          <a:xfrm>
            <a:off x="1624853" y="620197"/>
            <a:ext cx="9723379" cy="584775"/>
          </a:xfrm>
          <a:prstGeom prst="rect">
            <a:avLst/>
          </a:prstGeom>
          <a:noFill/>
        </p:spPr>
        <p:txBody>
          <a:bodyPr wrap="square" lIns="91440" tIns="45720" rIns="91440" bIns="45720" anchor="t">
            <a:spAutoFit/>
          </a:bodyPr>
          <a:lstStyle/>
          <a:p>
            <a:pPr marL="457200" indent="-457200">
              <a:buFont typeface="Wingdings"/>
              <a:buChar char="v"/>
            </a:pPr>
            <a:r>
              <a:rPr lang="en-IN" sz="3200" b="1">
                <a:latin typeface="Times New Roman"/>
                <a:cs typeface="Times New Roman"/>
              </a:rPr>
              <a:t>GUIDE BOOKING</a:t>
            </a:r>
            <a:endParaRPr lang="en-IN" sz="3200" b="1">
              <a:latin typeface="Times New Roman" panose="02020603050405020304" pitchFamily="18" charset="0"/>
              <a:cs typeface="Times New Roman" panose="02020603050405020304" pitchFamily="18" charset="0"/>
            </a:endParaRPr>
          </a:p>
        </p:txBody>
      </p:sp>
      <p:pic>
        <p:nvPicPr>
          <p:cNvPr id="3" name="Picture 2">
            <a:extLst>
              <a:ext uri="{FF2B5EF4-FFF2-40B4-BE49-F238E27FC236}">
                <a16:creationId xmlns:a16="http://schemas.microsoft.com/office/drawing/2014/main" id="{5FA9CDCA-BB2C-498F-A46A-858C1E6C80A0}"/>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1750142" y="1387465"/>
            <a:ext cx="9439745" cy="4821306"/>
          </a:xfrm>
          <a:prstGeom prst="rect">
            <a:avLst/>
          </a:prstGeom>
        </p:spPr>
      </p:pic>
    </p:spTree>
    <p:extLst>
      <p:ext uri="{BB962C8B-B14F-4D97-AF65-F5344CB8AC3E}">
        <p14:creationId xmlns:p14="http://schemas.microsoft.com/office/powerpoint/2010/main" val="70893754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E7B37689-FA64-A592-4972-8B50922870FA}"/>
              </a:ext>
            </a:extLst>
          </p:cNvPr>
          <p:cNvSpPr>
            <a:spLocks noGrp="1"/>
          </p:cNvSpPr>
          <p:nvPr>
            <p:ph type="sldNum" sz="quarter" idx="12"/>
          </p:nvPr>
        </p:nvSpPr>
        <p:spPr/>
        <p:txBody>
          <a:bodyPr/>
          <a:lstStyle/>
          <a:p>
            <a:fld id="{5A565D70-097A-40E0-9C19-D076107903B4}" type="slidenum">
              <a:rPr lang="en-IN" smtClean="0"/>
              <a:t>25</a:t>
            </a:fld>
            <a:endParaRPr lang="en-IN"/>
          </a:p>
        </p:txBody>
      </p:sp>
      <p:pic>
        <p:nvPicPr>
          <p:cNvPr id="3" name="Picture 2">
            <a:extLst>
              <a:ext uri="{FF2B5EF4-FFF2-40B4-BE49-F238E27FC236}">
                <a16:creationId xmlns:a16="http://schemas.microsoft.com/office/drawing/2014/main" id="{61B8F89B-9A95-0CA0-9BD0-E92A9AC5935A}"/>
              </a:ext>
            </a:extLst>
          </p:cNvPr>
          <p:cNvPicPr>
            <a:picLocks noChangeAspect="1"/>
          </p:cNvPicPr>
          <p:nvPr/>
        </p:nvPicPr>
        <p:blipFill>
          <a:blip r:embed="rId2"/>
          <a:stretch>
            <a:fillRect/>
          </a:stretch>
        </p:blipFill>
        <p:spPr>
          <a:xfrm>
            <a:off x="-2268" y="1025827"/>
            <a:ext cx="5585581" cy="2643450"/>
          </a:xfrm>
          <a:prstGeom prst="rect">
            <a:avLst/>
          </a:prstGeom>
        </p:spPr>
      </p:pic>
      <p:pic>
        <p:nvPicPr>
          <p:cNvPr id="5" name="Picture 4">
            <a:extLst>
              <a:ext uri="{FF2B5EF4-FFF2-40B4-BE49-F238E27FC236}">
                <a16:creationId xmlns:a16="http://schemas.microsoft.com/office/drawing/2014/main" id="{10EF12FB-240F-1F80-AC91-0842D3CB57DA}"/>
              </a:ext>
            </a:extLst>
          </p:cNvPr>
          <p:cNvPicPr>
            <a:picLocks noChangeAspect="1"/>
          </p:cNvPicPr>
          <p:nvPr/>
        </p:nvPicPr>
        <p:blipFill>
          <a:blip r:embed="rId3"/>
          <a:stretch>
            <a:fillRect/>
          </a:stretch>
        </p:blipFill>
        <p:spPr>
          <a:xfrm>
            <a:off x="-2268" y="3977066"/>
            <a:ext cx="5585580" cy="2454700"/>
          </a:xfrm>
          <a:prstGeom prst="rect">
            <a:avLst/>
          </a:prstGeom>
        </p:spPr>
      </p:pic>
      <p:sp>
        <p:nvSpPr>
          <p:cNvPr id="7" name="TextBox 6">
            <a:extLst>
              <a:ext uri="{FF2B5EF4-FFF2-40B4-BE49-F238E27FC236}">
                <a16:creationId xmlns:a16="http://schemas.microsoft.com/office/drawing/2014/main" id="{B89D2C46-B64F-A0D8-9820-2A80A313740C}"/>
              </a:ext>
            </a:extLst>
          </p:cNvPr>
          <p:cNvSpPr txBox="1"/>
          <p:nvPr/>
        </p:nvSpPr>
        <p:spPr>
          <a:xfrm>
            <a:off x="347738" y="408214"/>
            <a:ext cx="3930952" cy="46166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342900" indent="-342900">
              <a:buFont typeface="Wingdings"/>
              <a:buChar char="v"/>
            </a:pPr>
            <a:r>
              <a:rPr lang="en-US" sz="2400" dirty="0">
                <a:latin typeface="Times New Roman"/>
                <a:ea typeface="Calibri"/>
                <a:cs typeface="Calibri"/>
              </a:rPr>
              <a:t>Database Representation</a:t>
            </a:r>
            <a:endParaRPr lang="en-US" sz="2400">
              <a:latin typeface="Times New Roman"/>
              <a:cs typeface="Times New Roman"/>
            </a:endParaRPr>
          </a:p>
        </p:txBody>
      </p:sp>
      <p:pic>
        <p:nvPicPr>
          <p:cNvPr id="8" name="Picture 7">
            <a:extLst>
              <a:ext uri="{FF2B5EF4-FFF2-40B4-BE49-F238E27FC236}">
                <a16:creationId xmlns:a16="http://schemas.microsoft.com/office/drawing/2014/main" id="{F7E46623-870B-5B26-BA95-71F7B75040D8}"/>
              </a:ext>
            </a:extLst>
          </p:cNvPr>
          <p:cNvPicPr>
            <a:picLocks noChangeAspect="1"/>
          </p:cNvPicPr>
          <p:nvPr/>
        </p:nvPicPr>
        <p:blipFill>
          <a:blip r:embed="rId4"/>
          <a:stretch>
            <a:fillRect/>
          </a:stretch>
        </p:blipFill>
        <p:spPr>
          <a:xfrm>
            <a:off x="5943600" y="1008774"/>
            <a:ext cx="6096000" cy="2672985"/>
          </a:xfrm>
          <a:prstGeom prst="rect">
            <a:avLst/>
          </a:prstGeom>
        </p:spPr>
      </p:pic>
      <p:pic>
        <p:nvPicPr>
          <p:cNvPr id="9" name="Picture 8">
            <a:extLst>
              <a:ext uri="{FF2B5EF4-FFF2-40B4-BE49-F238E27FC236}">
                <a16:creationId xmlns:a16="http://schemas.microsoft.com/office/drawing/2014/main" id="{7B73DCD4-8701-0A0E-8C3D-7CB050E35DC7}"/>
              </a:ext>
            </a:extLst>
          </p:cNvPr>
          <p:cNvPicPr>
            <a:picLocks noChangeAspect="1"/>
          </p:cNvPicPr>
          <p:nvPr/>
        </p:nvPicPr>
        <p:blipFill>
          <a:blip r:embed="rId5"/>
          <a:stretch>
            <a:fillRect/>
          </a:stretch>
        </p:blipFill>
        <p:spPr>
          <a:xfrm>
            <a:off x="5943600" y="3986775"/>
            <a:ext cx="5682343" cy="2441659"/>
          </a:xfrm>
          <a:prstGeom prst="rect">
            <a:avLst/>
          </a:prstGeom>
        </p:spPr>
      </p:pic>
      <p:sp>
        <p:nvSpPr>
          <p:cNvPr id="10" name="TextBox 9">
            <a:extLst>
              <a:ext uri="{FF2B5EF4-FFF2-40B4-BE49-F238E27FC236}">
                <a16:creationId xmlns:a16="http://schemas.microsoft.com/office/drawing/2014/main" id="{42E3C8DB-467E-6ADE-371E-FAFDCD9BA7C9}"/>
              </a:ext>
            </a:extLst>
          </p:cNvPr>
          <p:cNvSpPr txBox="1"/>
          <p:nvPr/>
        </p:nvSpPr>
        <p:spPr>
          <a:xfrm>
            <a:off x="2313817" y="3670904"/>
            <a:ext cx="1771348"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latin typeface="Times New Roman"/>
                <a:ea typeface="Calibri"/>
                <a:cs typeface="Calibri"/>
              </a:rPr>
              <a:t>User id database</a:t>
            </a:r>
            <a:endParaRPr lang="en-US" sz="1200">
              <a:latin typeface="Times New Roman"/>
              <a:cs typeface="Times New Roman"/>
            </a:endParaRPr>
          </a:p>
        </p:txBody>
      </p:sp>
      <p:sp>
        <p:nvSpPr>
          <p:cNvPr id="11" name="TextBox 10">
            <a:extLst>
              <a:ext uri="{FF2B5EF4-FFF2-40B4-BE49-F238E27FC236}">
                <a16:creationId xmlns:a16="http://schemas.microsoft.com/office/drawing/2014/main" id="{817D6B92-CB80-CF12-1F76-FAD8B45D6F62}"/>
              </a:ext>
            </a:extLst>
          </p:cNvPr>
          <p:cNvSpPr txBox="1"/>
          <p:nvPr/>
        </p:nvSpPr>
        <p:spPr>
          <a:xfrm>
            <a:off x="8305800" y="3706283"/>
            <a:ext cx="2571750"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latin typeface="Times New Roman"/>
                <a:ea typeface="Calibri"/>
                <a:cs typeface="Calibri"/>
              </a:rPr>
              <a:t>User Profile Database</a:t>
            </a:r>
            <a:endParaRPr lang="en-US" sz="1200">
              <a:latin typeface="Times New Roman"/>
              <a:cs typeface="Times New Roman"/>
            </a:endParaRPr>
          </a:p>
        </p:txBody>
      </p:sp>
      <p:sp>
        <p:nvSpPr>
          <p:cNvPr id="12" name="TextBox 11">
            <a:extLst>
              <a:ext uri="{FF2B5EF4-FFF2-40B4-BE49-F238E27FC236}">
                <a16:creationId xmlns:a16="http://schemas.microsoft.com/office/drawing/2014/main" id="{999586F5-1792-CA88-80E4-3854181E8ED5}"/>
              </a:ext>
            </a:extLst>
          </p:cNvPr>
          <p:cNvSpPr txBox="1"/>
          <p:nvPr/>
        </p:nvSpPr>
        <p:spPr>
          <a:xfrm>
            <a:off x="8303683" y="6534150"/>
            <a:ext cx="2487082"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latin typeface="Times New Roman"/>
                <a:ea typeface="Calibri"/>
                <a:cs typeface="Calibri"/>
              </a:rPr>
              <a:t>User Booking Database</a:t>
            </a:r>
            <a:endParaRPr lang="en-US" sz="1200">
              <a:latin typeface="Times New Roman"/>
              <a:ea typeface="Calibri"/>
              <a:cs typeface="Calibri"/>
            </a:endParaRPr>
          </a:p>
        </p:txBody>
      </p:sp>
      <p:sp>
        <p:nvSpPr>
          <p:cNvPr id="13" name="TextBox 12">
            <a:extLst>
              <a:ext uri="{FF2B5EF4-FFF2-40B4-BE49-F238E27FC236}">
                <a16:creationId xmlns:a16="http://schemas.microsoft.com/office/drawing/2014/main" id="{BA7CF0A7-34EE-37E7-7B61-566FF7C75432}"/>
              </a:ext>
            </a:extLst>
          </p:cNvPr>
          <p:cNvSpPr txBox="1"/>
          <p:nvPr/>
        </p:nvSpPr>
        <p:spPr>
          <a:xfrm>
            <a:off x="2190750" y="6540500"/>
            <a:ext cx="2021416" cy="27699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200" dirty="0">
                <a:latin typeface="Times New Roman"/>
                <a:ea typeface="Calibri"/>
                <a:cs typeface="Calibri"/>
              </a:rPr>
              <a:t>Guide Database</a:t>
            </a:r>
            <a:endParaRPr lang="en-US" sz="1200">
              <a:latin typeface="Times New Roman"/>
              <a:cs typeface="Times New Roman"/>
            </a:endParaRPr>
          </a:p>
        </p:txBody>
      </p:sp>
    </p:spTree>
    <p:extLst>
      <p:ext uri="{BB962C8B-B14F-4D97-AF65-F5344CB8AC3E}">
        <p14:creationId xmlns:p14="http://schemas.microsoft.com/office/powerpoint/2010/main" val="19652417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F14FB61F-5F0B-816B-2DF3-379665771DAB}"/>
              </a:ext>
            </a:extLst>
          </p:cNvPr>
          <p:cNvSpPr>
            <a:spLocks noGrp="1"/>
          </p:cNvSpPr>
          <p:nvPr>
            <p:ph idx="1"/>
          </p:nvPr>
        </p:nvSpPr>
        <p:spPr>
          <a:xfrm>
            <a:off x="983876" y="1545477"/>
            <a:ext cx="10504394" cy="4687515"/>
          </a:xfrm>
        </p:spPr>
        <p:txBody>
          <a:bodyPr vert="horz" lIns="91440" tIns="45720" rIns="91440" bIns="45720" rtlCol="0" anchor="t">
            <a:normAutofit lnSpcReduction="10000"/>
          </a:bodyPr>
          <a:lstStyle/>
          <a:p>
            <a:pPr algn="just"/>
            <a:r>
              <a:rPr lang="en-GB" kern="0">
                <a:effectLst/>
                <a:latin typeface="Times New Roman"/>
                <a:ea typeface="Times New Roman" panose="02020603050405020304" pitchFamily="18" charset="0"/>
                <a:cs typeface="Times New Roman"/>
              </a:rPr>
              <a:t>In the culmination of our travel planner project, we find ourselves reflecting on the journey we undertook to create a comprehensive and user-friendly tool for travellers.</a:t>
            </a:r>
            <a:endParaRPr lang="en-US">
              <a:latin typeface="Times New Roman"/>
              <a:cs typeface="Times New Roman"/>
            </a:endParaRPr>
          </a:p>
          <a:p>
            <a:pPr algn="just"/>
            <a:r>
              <a:rPr lang="en-GB" kern="0">
                <a:effectLst/>
                <a:latin typeface="Times New Roman"/>
                <a:ea typeface="Times New Roman" panose="02020603050405020304" pitchFamily="18" charset="0"/>
                <a:cs typeface="Times New Roman"/>
              </a:rPr>
              <a:t>From the inception of the idea to the final implementation, our team dedicated countless hours to ensure that the travel planner not only meets but exceeds the expectations of users seeking a seamless and enjoyable travel experience.</a:t>
            </a:r>
            <a:r>
              <a:rPr lang="en-GB" kern="0">
                <a:latin typeface="Times New Roman"/>
                <a:ea typeface="Times New Roman" panose="02020603050405020304" pitchFamily="18" charset="0"/>
                <a:cs typeface="Times New Roman"/>
              </a:rPr>
              <a:t> </a:t>
            </a:r>
            <a:endParaRPr lang="en-US">
              <a:latin typeface="Times New Roman"/>
              <a:ea typeface="Times New Roman" panose="02020603050405020304" pitchFamily="18" charset="0"/>
              <a:cs typeface="Calibri" panose="020F0502020204030204"/>
            </a:endParaRPr>
          </a:p>
          <a:p>
            <a:pPr algn="just"/>
            <a:r>
              <a:rPr lang="en-GB" kern="0">
                <a:latin typeface="Times New Roman"/>
                <a:cs typeface="Times New Roman"/>
              </a:rPr>
              <a:t>The integration of artificial intelligence allowed us to provide personalized recommendations, enhancing the user's ability to create a tailored itinerary. </a:t>
            </a:r>
          </a:p>
          <a:p>
            <a:pPr algn="just"/>
            <a:r>
              <a:rPr lang="en-GB" kern="0">
                <a:latin typeface="Times New Roman"/>
                <a:cs typeface="Times New Roman"/>
              </a:rPr>
              <a:t>In closing, we express our gratitude to everyone who contributed to the success of this project.</a:t>
            </a:r>
          </a:p>
        </p:txBody>
      </p:sp>
      <p:sp>
        <p:nvSpPr>
          <p:cNvPr id="8" name="TextBox 7">
            <a:extLst>
              <a:ext uri="{FF2B5EF4-FFF2-40B4-BE49-F238E27FC236}">
                <a16:creationId xmlns:a16="http://schemas.microsoft.com/office/drawing/2014/main" id="{E45FD9C5-2818-F9A5-94F2-D5CAD31B1295}"/>
              </a:ext>
            </a:extLst>
          </p:cNvPr>
          <p:cNvSpPr txBox="1"/>
          <p:nvPr/>
        </p:nvSpPr>
        <p:spPr>
          <a:xfrm>
            <a:off x="1850887" y="533044"/>
            <a:ext cx="9487549" cy="769441"/>
          </a:xfrm>
          <a:prstGeom prst="rect">
            <a:avLst/>
          </a:prstGeom>
          <a:noFill/>
        </p:spPr>
        <p:txBody>
          <a:bodyPr wrap="square" lIns="91440" tIns="45720" rIns="91440" bIns="45720" anchor="t">
            <a:spAutoFit/>
          </a:bodyPr>
          <a:lstStyle/>
          <a:p>
            <a:pPr algn="ctr"/>
            <a:r>
              <a:rPr lang="en-IN" sz="4400" b="1">
                <a:latin typeface="Times New Roman"/>
                <a:cs typeface="Times New Roman"/>
              </a:rPr>
              <a:t>CONCLUSION</a:t>
            </a:r>
            <a:endParaRPr lang="en-IN" sz="4400" b="1">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36361454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94CB1E-DC6E-4D41-E747-8A87BBC488B9}"/>
              </a:ext>
            </a:extLst>
          </p:cNvPr>
          <p:cNvSpPr>
            <a:spLocks noGrp="1"/>
          </p:cNvSpPr>
          <p:nvPr>
            <p:ph type="title"/>
          </p:nvPr>
        </p:nvSpPr>
        <p:spPr/>
        <p:txBody>
          <a:bodyPr/>
          <a:lstStyle/>
          <a:p>
            <a:pPr algn="ctr"/>
            <a:r>
              <a:rPr lang="en-US" b="1">
                <a:latin typeface="Times New Roman"/>
                <a:cs typeface="Calibri Light"/>
              </a:rPr>
              <a:t>FUTURE SCOPE</a:t>
            </a:r>
            <a:endParaRPr lang="en-US" b="1">
              <a:latin typeface="Times New Roman"/>
              <a:cs typeface="Times New Roman"/>
            </a:endParaRPr>
          </a:p>
        </p:txBody>
      </p:sp>
      <p:sp>
        <p:nvSpPr>
          <p:cNvPr id="3" name="Content Placeholder 2">
            <a:extLst>
              <a:ext uri="{FF2B5EF4-FFF2-40B4-BE49-F238E27FC236}">
                <a16:creationId xmlns:a16="http://schemas.microsoft.com/office/drawing/2014/main" id="{86F1D599-7001-F90D-9028-A09AEFB47A8D}"/>
              </a:ext>
            </a:extLst>
          </p:cNvPr>
          <p:cNvSpPr>
            <a:spLocks noGrp="1"/>
          </p:cNvSpPr>
          <p:nvPr>
            <p:ph idx="1"/>
          </p:nvPr>
        </p:nvSpPr>
        <p:spPr>
          <a:xfrm>
            <a:off x="838200" y="1545478"/>
            <a:ext cx="10515600" cy="4631485"/>
          </a:xfrm>
        </p:spPr>
        <p:txBody>
          <a:bodyPr vert="horz" lIns="91440" tIns="45720" rIns="91440" bIns="45720" rtlCol="0" anchor="t">
            <a:normAutofit/>
          </a:bodyPr>
          <a:lstStyle/>
          <a:p>
            <a:r>
              <a:rPr lang="en-GB">
                <a:latin typeface="Times New Roman"/>
                <a:ea typeface="+mn-lt"/>
                <a:cs typeface="+mn-lt"/>
              </a:rPr>
              <a:t>The future scope for a travel planner project is vast and promising, as the travel industry continues to evolve with technological advancements. Here are some potential areas of growth and development for a travel planner project:</a:t>
            </a:r>
            <a:endParaRPr lang="en-US">
              <a:latin typeface="Times New Roman"/>
              <a:cs typeface="Times New Roman"/>
            </a:endParaRPr>
          </a:p>
          <a:p>
            <a:pPr marL="0" indent="0">
              <a:buNone/>
            </a:pPr>
            <a:r>
              <a:rPr lang="en-GB">
                <a:latin typeface="Times New Roman"/>
                <a:ea typeface="+mn-lt"/>
                <a:cs typeface="Times New Roman"/>
              </a:rPr>
              <a:t>1. Personalized AI-driven Recommendations</a:t>
            </a:r>
            <a:endParaRPr lang="en-GB">
              <a:latin typeface="Times New Roman"/>
              <a:cs typeface="Times New Roman"/>
            </a:endParaRPr>
          </a:p>
          <a:p>
            <a:pPr marL="0" indent="0">
              <a:buNone/>
            </a:pPr>
            <a:r>
              <a:rPr lang="en-GB">
                <a:latin typeface="Times New Roman"/>
                <a:ea typeface="+mn-lt"/>
                <a:cs typeface="Times New Roman"/>
              </a:rPr>
              <a:t>2. Smart Travel Itineraries with Real-Time Updates</a:t>
            </a:r>
            <a:endParaRPr lang="en-GB">
              <a:latin typeface="Times New Roman"/>
              <a:cs typeface="Times New Roman"/>
            </a:endParaRPr>
          </a:p>
          <a:p>
            <a:pPr marL="0" indent="0">
              <a:buNone/>
            </a:pPr>
            <a:r>
              <a:rPr lang="en-GB">
                <a:latin typeface="Times New Roman"/>
                <a:ea typeface="+mn-lt"/>
                <a:cs typeface="Times New Roman"/>
              </a:rPr>
              <a:t>3. Continuous Machine Learning for Improved Recommendations</a:t>
            </a:r>
            <a:endParaRPr lang="en-GB">
              <a:latin typeface="Times New Roman"/>
              <a:cs typeface="Times New Roman"/>
            </a:endParaRPr>
          </a:p>
          <a:p>
            <a:pPr marL="0" indent="0">
              <a:buNone/>
            </a:pPr>
            <a:r>
              <a:rPr lang="en-GB">
                <a:latin typeface="Times New Roman"/>
                <a:ea typeface="+mn-lt"/>
                <a:cs typeface="Times New Roman"/>
              </a:rPr>
              <a:t>4. Global Expansion and Multi-Language Support</a:t>
            </a:r>
            <a:endParaRPr lang="en-GB">
              <a:latin typeface="Times New Roman"/>
              <a:cs typeface="Times New Roman"/>
            </a:endParaRPr>
          </a:p>
          <a:p>
            <a:pPr marL="0" indent="0">
              <a:buNone/>
            </a:pPr>
            <a:endParaRPr lang="en-GB">
              <a:latin typeface="Times New Roman"/>
              <a:cs typeface="Calibri" panose="020F0502020204030204"/>
            </a:endParaRPr>
          </a:p>
          <a:p>
            <a:pPr marL="0" indent="0">
              <a:buNone/>
            </a:pPr>
            <a:endParaRPr lang="en-US">
              <a:cs typeface="Calibri" panose="020F0502020204030204"/>
            </a:endParaRPr>
          </a:p>
        </p:txBody>
      </p:sp>
    </p:spTree>
    <p:extLst>
      <p:ext uri="{BB962C8B-B14F-4D97-AF65-F5344CB8AC3E}">
        <p14:creationId xmlns:p14="http://schemas.microsoft.com/office/powerpoint/2010/main" val="1521593726"/>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E45FD9C5-2818-F9A5-94F2-D5CAD31B1295}"/>
              </a:ext>
            </a:extLst>
          </p:cNvPr>
          <p:cNvSpPr txBox="1"/>
          <p:nvPr/>
        </p:nvSpPr>
        <p:spPr>
          <a:xfrm>
            <a:off x="1716018" y="402730"/>
            <a:ext cx="7517991" cy="769441"/>
          </a:xfrm>
          <a:prstGeom prst="rect">
            <a:avLst/>
          </a:prstGeom>
          <a:noFill/>
        </p:spPr>
        <p:txBody>
          <a:bodyPr wrap="square" lIns="91440" tIns="45720" rIns="91440" bIns="45720" anchor="t">
            <a:spAutoFit/>
          </a:bodyPr>
          <a:lstStyle/>
          <a:p>
            <a:r>
              <a:rPr lang="en-IN" sz="4400" b="1">
                <a:latin typeface="Times New Roman"/>
                <a:cs typeface="Times New Roman"/>
              </a:rPr>
              <a:t>Key References :</a:t>
            </a:r>
          </a:p>
        </p:txBody>
      </p:sp>
      <p:sp>
        <p:nvSpPr>
          <p:cNvPr id="2" name="TextBox 5">
            <a:extLst>
              <a:ext uri="{FF2B5EF4-FFF2-40B4-BE49-F238E27FC236}">
                <a16:creationId xmlns:a16="http://schemas.microsoft.com/office/drawing/2014/main" id="{29B8011D-C1F2-153F-D367-309E674652CB}"/>
              </a:ext>
            </a:extLst>
          </p:cNvPr>
          <p:cNvSpPr txBox="1"/>
          <p:nvPr/>
        </p:nvSpPr>
        <p:spPr>
          <a:xfrm>
            <a:off x="925066" y="1323953"/>
            <a:ext cx="11109618" cy="4431983"/>
          </a:xfrm>
          <a:prstGeom prst="rect">
            <a:avLst/>
          </a:prstGeom>
          <a:noFill/>
        </p:spPr>
        <p:txBody>
          <a:bodyPr wrap="square" lIns="91440" tIns="45720" rIns="91440" bIns="45720" anchor="t">
            <a:spAutoFit/>
          </a:bodyPr>
          <a:ls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marL="457200" indent="-457200">
              <a:buFont typeface="+mj-lt"/>
              <a:buAutoNum type="arabicPeriod"/>
            </a:pPr>
            <a:r>
              <a:rPr lang="en-US" sz="2400">
                <a:solidFill>
                  <a:srgbClr val="0066FF"/>
                </a:solidFill>
                <a:latin typeface="Times New Roman"/>
                <a:cs typeface="Times New Roman"/>
                <a:hlinkClick r:id="rId2"/>
              </a:rPr>
              <a:t>https://www.easemytrip.com/</a:t>
            </a:r>
            <a:r>
              <a:rPr lang="en-US" sz="2400">
                <a:solidFill>
                  <a:srgbClr val="0066FF"/>
                </a:solidFill>
                <a:latin typeface="Times New Roman"/>
                <a:cs typeface="Times New Roman"/>
              </a:rPr>
              <a:t>  </a:t>
            </a:r>
            <a:r>
              <a:rPr lang="en-US" sz="2400">
                <a:latin typeface="Times New Roman"/>
                <a:cs typeface="Times New Roman"/>
              </a:rPr>
              <a:t>: last accessed 02/04/2024</a:t>
            </a:r>
          </a:p>
          <a:p>
            <a:pPr marL="457200" indent="-457200">
              <a:buFont typeface="+mj-lt"/>
              <a:buAutoNum type="arabicPeriod"/>
            </a:pPr>
            <a:endParaRPr lang="en-US" sz="2400">
              <a:solidFill>
                <a:srgbClr val="0066FF"/>
              </a:solidFill>
              <a:latin typeface="Times New Roman"/>
              <a:cs typeface="Times New Roman"/>
            </a:endParaRPr>
          </a:p>
          <a:p>
            <a:pPr marL="457200" indent="-457200">
              <a:buFont typeface="+mj-lt"/>
              <a:buAutoNum type="arabicPeriod"/>
            </a:pPr>
            <a:r>
              <a:rPr lang="en-US" sz="2400">
                <a:solidFill>
                  <a:srgbClr val="0066FF"/>
                </a:solidFill>
                <a:latin typeface="Times New Roman"/>
                <a:cs typeface="Times New Roman"/>
                <a:hlinkClick r:id="" action="ppaction://noaction">
                  <a:extLst>
                    <a:ext uri="{A12FA001-AC4F-418D-AE19-62706E023703}">
                      <ahyp:hlinkClr xmlns:ahyp="http://schemas.microsoft.com/office/drawing/2018/hyperlinkcolor" val="tx"/>
                    </a:ext>
                  </a:extLst>
                </a:hlinkClick>
              </a:rPr>
              <a:t>https://www.php.net/manual/en/book.mysql.php</a:t>
            </a:r>
            <a:r>
              <a:rPr lang="en-US" sz="2400">
                <a:solidFill>
                  <a:srgbClr val="0066FF"/>
                </a:solidFill>
                <a:latin typeface="Times New Roman"/>
                <a:cs typeface="Times New Roman"/>
              </a:rPr>
              <a:t> </a:t>
            </a:r>
            <a:r>
              <a:rPr lang="en-US" sz="2400">
                <a:latin typeface="Times New Roman"/>
                <a:cs typeface="Times New Roman"/>
              </a:rPr>
              <a:t>:last accessed 05/04/2024</a:t>
            </a:r>
            <a:endParaRPr lang="en-US" sz="2400">
              <a:solidFill>
                <a:srgbClr val="0066FF"/>
              </a:solidFill>
              <a:latin typeface="Times New Roman"/>
              <a:cs typeface="Times New Roman"/>
            </a:endParaRPr>
          </a:p>
          <a:p>
            <a:pPr marL="457200" indent="-457200">
              <a:buFont typeface="+mj-lt"/>
              <a:buAutoNum type="arabicPeriod"/>
            </a:pPr>
            <a:endParaRPr lang="en-US" sz="2400">
              <a:solidFill>
                <a:srgbClr val="000000"/>
              </a:solidFill>
              <a:latin typeface="Times New Roman"/>
              <a:cs typeface="Times New Roman"/>
            </a:endParaRPr>
          </a:p>
          <a:p>
            <a:pPr marL="457200" indent="-457200">
              <a:buFont typeface="+mj-lt"/>
              <a:buAutoNum type="arabicPeriod"/>
            </a:pPr>
            <a:r>
              <a:rPr lang="en-US" sz="2400">
                <a:solidFill>
                  <a:srgbClr val="0066FF"/>
                </a:solidFill>
                <a:latin typeface="Times New Roman"/>
                <a:cs typeface="Times New Roman"/>
                <a:hlinkClick r:id="rId3"/>
              </a:rPr>
              <a:t>https://app.diagrams.net/</a:t>
            </a:r>
            <a:r>
              <a:rPr lang="en-US" sz="2400">
                <a:solidFill>
                  <a:srgbClr val="0066FF"/>
                </a:solidFill>
                <a:latin typeface="Times New Roman"/>
                <a:cs typeface="Times New Roman"/>
              </a:rPr>
              <a:t> </a:t>
            </a:r>
            <a:r>
              <a:rPr lang="en-US" sz="2400">
                <a:latin typeface="Times New Roman"/>
                <a:cs typeface="Times New Roman"/>
              </a:rPr>
              <a:t>: last accessed 08/04/2024</a:t>
            </a:r>
            <a:endParaRPr lang="en-US" sz="2400">
              <a:latin typeface="Times New Roman"/>
              <a:cs typeface="Calibri" panose="020F0502020204030204"/>
            </a:endParaRPr>
          </a:p>
          <a:p>
            <a:pPr marL="457200" indent="-457200">
              <a:buFont typeface="+mj-lt"/>
              <a:buAutoNum type="arabicPeriod"/>
            </a:pPr>
            <a:endParaRPr lang="en-US" sz="2400">
              <a:latin typeface="Times New Roman"/>
              <a:cs typeface="Times New Roman"/>
            </a:endParaRPr>
          </a:p>
          <a:p>
            <a:pPr marL="457200" indent="-457200">
              <a:buFont typeface="+mj-lt"/>
              <a:buAutoNum type="arabicPeriod"/>
            </a:pPr>
            <a:r>
              <a:rPr lang="en-US" sz="2400">
                <a:solidFill>
                  <a:srgbClr val="0066FF"/>
                </a:solidFill>
                <a:latin typeface="Times New Roman"/>
                <a:cs typeface="Times New Roman"/>
                <a:hlinkClick r:id="rId4"/>
              </a:rPr>
              <a:t>https://youtu.be/1xtrIEwY_zY</a:t>
            </a:r>
            <a:r>
              <a:rPr lang="en-US" sz="2400">
                <a:solidFill>
                  <a:srgbClr val="0066FF"/>
                </a:solidFill>
                <a:latin typeface="Times New Roman"/>
                <a:cs typeface="Times New Roman"/>
              </a:rPr>
              <a:t>  </a:t>
            </a:r>
            <a:r>
              <a:rPr lang="en-US" sz="2400">
                <a:latin typeface="Times New Roman"/>
                <a:cs typeface="Times New Roman"/>
              </a:rPr>
              <a:t>: last accessed 07/04/2024</a:t>
            </a:r>
          </a:p>
          <a:p>
            <a:pPr marL="457200" indent="-457200">
              <a:buFont typeface="+mj-lt"/>
              <a:buAutoNum type="arabicPeriod"/>
            </a:pPr>
            <a:endParaRPr lang="en-US" sz="2400">
              <a:latin typeface="Times New Roman"/>
              <a:cs typeface="Times New Roman"/>
            </a:endParaRPr>
          </a:p>
          <a:p>
            <a:pPr marL="457200" indent="-457200">
              <a:buFont typeface="+mj-lt"/>
              <a:buAutoNum type="arabicPeriod"/>
            </a:pPr>
            <a:r>
              <a:rPr lang="en-US" sz="2400">
                <a:solidFill>
                  <a:srgbClr val="0066FF"/>
                </a:solidFill>
                <a:latin typeface="Times New Roman"/>
                <a:cs typeface="Times New Roman"/>
                <a:hlinkClick r:id="rId5"/>
              </a:rPr>
              <a:t>https://www.geeksforgeeks.org/</a:t>
            </a:r>
            <a:r>
              <a:rPr lang="en-US" sz="2400">
                <a:solidFill>
                  <a:srgbClr val="0066FF"/>
                </a:solidFill>
                <a:latin typeface="Times New Roman"/>
                <a:cs typeface="Times New Roman"/>
              </a:rPr>
              <a:t>  </a:t>
            </a:r>
            <a:r>
              <a:rPr lang="en-US" sz="2400">
                <a:latin typeface="Times New Roman"/>
                <a:cs typeface="Times New Roman"/>
              </a:rPr>
              <a:t>: last accessed 03/04/2024</a:t>
            </a:r>
          </a:p>
          <a:p>
            <a:pPr marL="457200" indent="-457200">
              <a:buFont typeface="+mj-lt"/>
              <a:buAutoNum type="arabicPeriod"/>
            </a:pPr>
            <a:endParaRPr lang="en-US" sz="2400">
              <a:latin typeface="Times New Roman"/>
              <a:cs typeface="Times New Roman"/>
            </a:endParaRPr>
          </a:p>
          <a:p>
            <a:pPr marL="457200" indent="-457200">
              <a:buFont typeface="+mj-lt"/>
              <a:buAutoNum type="arabicPeriod"/>
            </a:pPr>
            <a:r>
              <a:rPr lang="en-US" sz="2400">
                <a:solidFill>
                  <a:srgbClr val="0066FF"/>
                </a:solidFill>
                <a:latin typeface="Times New Roman"/>
                <a:cs typeface="Times New Roman"/>
                <a:hlinkClick r:id="rId6"/>
              </a:rPr>
              <a:t>https://www.gliffy.com/blog/guide-to-flowchart-symbols</a:t>
            </a:r>
            <a:r>
              <a:rPr lang="en-US" sz="2400">
                <a:solidFill>
                  <a:srgbClr val="0066FF"/>
                </a:solidFill>
                <a:latin typeface="Times New Roman"/>
                <a:cs typeface="Times New Roman"/>
              </a:rPr>
              <a:t> </a:t>
            </a:r>
            <a:r>
              <a:rPr lang="en-US" sz="2400">
                <a:latin typeface="Times New Roman"/>
                <a:cs typeface="Times New Roman"/>
              </a:rPr>
              <a:t>:last accessed 08/04/2024</a:t>
            </a:r>
          </a:p>
          <a:p>
            <a:endParaRPr lang="en-IN"/>
          </a:p>
        </p:txBody>
      </p:sp>
    </p:spTree>
    <p:extLst>
      <p:ext uri="{BB962C8B-B14F-4D97-AF65-F5344CB8AC3E}">
        <p14:creationId xmlns:p14="http://schemas.microsoft.com/office/powerpoint/2010/main" val="14479974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15CA3ABB-96C0-F498-A2C1-922A8872845D}"/>
              </a:ext>
            </a:extLst>
          </p:cNvPr>
          <p:cNvSpPr txBox="1"/>
          <p:nvPr/>
        </p:nvSpPr>
        <p:spPr>
          <a:xfrm>
            <a:off x="3637936" y="1441962"/>
            <a:ext cx="6056671" cy="1015663"/>
          </a:xfrm>
          <a:prstGeom prst="rect">
            <a:avLst/>
          </a:prstGeom>
          <a:noFill/>
        </p:spPr>
        <p:txBody>
          <a:bodyPr wrap="square" lIns="91440" tIns="45720" rIns="91440" bIns="45720" rtlCol="0" anchor="t">
            <a:spAutoFit/>
          </a:bodyPr>
          <a:lstStyle/>
          <a:p>
            <a:r>
              <a:rPr lang="en-IN" sz="6000" b="1">
                <a:latin typeface="Times New Roman"/>
                <a:cs typeface="Times New Roman"/>
              </a:rPr>
              <a:t>THANK YOU</a:t>
            </a:r>
          </a:p>
        </p:txBody>
      </p:sp>
      <p:sp>
        <p:nvSpPr>
          <p:cNvPr id="4" name="TextBox 3">
            <a:extLst>
              <a:ext uri="{FF2B5EF4-FFF2-40B4-BE49-F238E27FC236}">
                <a16:creationId xmlns:a16="http://schemas.microsoft.com/office/drawing/2014/main" id="{32B04EF4-AEAA-5178-BBE3-4BD91C051DF0}"/>
              </a:ext>
            </a:extLst>
          </p:cNvPr>
          <p:cNvSpPr txBox="1"/>
          <p:nvPr/>
        </p:nvSpPr>
        <p:spPr>
          <a:xfrm>
            <a:off x="3932903" y="2796626"/>
            <a:ext cx="5919019" cy="1815882"/>
          </a:xfrm>
          <a:prstGeom prst="rect">
            <a:avLst/>
          </a:prstGeom>
          <a:noFill/>
        </p:spPr>
        <p:txBody>
          <a:bodyPr wrap="square" rtlCol="0">
            <a:spAutoFit/>
          </a:bodyPr>
          <a:lstStyle/>
          <a:p>
            <a:pPr marL="285750" indent="-285750">
              <a:buFont typeface="Wingdings" panose="05000000000000000000" pitchFamily="2" charset="2"/>
              <a:buChar char="v"/>
            </a:pPr>
            <a:r>
              <a:rPr lang="en-IN" sz="2800" b="1">
                <a:latin typeface="Times New Roman" panose="02020603050405020304" pitchFamily="18" charset="0"/>
                <a:cs typeface="Times New Roman" panose="02020603050405020304" pitchFamily="18" charset="0"/>
              </a:rPr>
              <a:t>Satyabrata Brahmachary</a:t>
            </a:r>
          </a:p>
          <a:p>
            <a:pPr marL="285750" indent="-285750">
              <a:buFont typeface="Wingdings" panose="05000000000000000000" pitchFamily="2" charset="2"/>
              <a:buChar char="v"/>
            </a:pPr>
            <a:r>
              <a:rPr lang="en-IN" sz="2800" b="1">
                <a:latin typeface="Times New Roman" panose="02020603050405020304" pitchFamily="18" charset="0"/>
                <a:cs typeface="Times New Roman" panose="02020603050405020304" pitchFamily="18" charset="0"/>
              </a:rPr>
              <a:t>Nishant S Sahoo</a:t>
            </a:r>
          </a:p>
          <a:p>
            <a:pPr marL="285750" indent="-285750">
              <a:buFont typeface="Wingdings" panose="05000000000000000000" pitchFamily="2" charset="2"/>
              <a:buChar char="v"/>
            </a:pPr>
            <a:r>
              <a:rPr lang="en-IN" sz="2800" b="1">
                <a:latin typeface="Times New Roman" panose="02020603050405020304" pitchFamily="18" charset="0"/>
                <a:cs typeface="Times New Roman" panose="02020603050405020304" pitchFamily="18" charset="0"/>
              </a:rPr>
              <a:t>Biswajit Biswal</a:t>
            </a:r>
          </a:p>
          <a:p>
            <a:pPr marL="285750" indent="-285750">
              <a:buFont typeface="Wingdings" panose="05000000000000000000" pitchFamily="2" charset="2"/>
              <a:buChar char="v"/>
            </a:pPr>
            <a:r>
              <a:rPr lang="en-IN" sz="2800" b="1">
                <a:latin typeface="Times New Roman" panose="02020603050405020304" pitchFamily="18" charset="0"/>
                <a:cs typeface="Times New Roman" panose="02020603050405020304" pitchFamily="18" charset="0"/>
              </a:rPr>
              <a:t>Shishir Kumar Mahanta</a:t>
            </a:r>
          </a:p>
        </p:txBody>
      </p:sp>
      <p:pic>
        <p:nvPicPr>
          <p:cNvPr id="3" name="Picture 2">
            <a:extLst>
              <a:ext uri="{FF2B5EF4-FFF2-40B4-BE49-F238E27FC236}">
                <a16:creationId xmlns:a16="http://schemas.microsoft.com/office/drawing/2014/main" id="{0905446F-4648-D510-72AE-A215917B622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127089" y="4951510"/>
            <a:ext cx="1937822" cy="1815882"/>
          </a:xfrm>
          <a:prstGeom prst="rect">
            <a:avLst/>
          </a:prstGeom>
        </p:spPr>
      </p:pic>
    </p:spTree>
    <p:extLst>
      <p:ext uri="{BB962C8B-B14F-4D97-AF65-F5344CB8AC3E}">
        <p14:creationId xmlns:p14="http://schemas.microsoft.com/office/powerpoint/2010/main" val="295461755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E45FD9C5-2818-F9A5-94F2-D5CAD31B1295}"/>
              </a:ext>
            </a:extLst>
          </p:cNvPr>
          <p:cNvSpPr txBox="1"/>
          <p:nvPr/>
        </p:nvSpPr>
        <p:spPr>
          <a:xfrm>
            <a:off x="1627312" y="384528"/>
            <a:ext cx="9593101" cy="769441"/>
          </a:xfrm>
          <a:prstGeom prst="rect">
            <a:avLst/>
          </a:prstGeom>
          <a:noFill/>
        </p:spPr>
        <p:txBody>
          <a:bodyPr wrap="square" lIns="91440" tIns="45720" rIns="91440" bIns="45720" anchor="t">
            <a:spAutoFit/>
          </a:bodyPr>
          <a:lstStyle/>
          <a:p>
            <a:pPr algn="ctr"/>
            <a:r>
              <a:rPr lang="en-IN" sz="4400" b="1">
                <a:latin typeface="Times New Roman"/>
                <a:cs typeface="Times New Roman"/>
              </a:rPr>
              <a:t>INTRODUCTION </a:t>
            </a:r>
            <a:endParaRPr lang="en-IN" sz="4000" b="1">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45E4CE7F-3CE6-0B70-C1CD-52E6BA3C7823}"/>
              </a:ext>
            </a:extLst>
          </p:cNvPr>
          <p:cNvSpPr txBox="1"/>
          <p:nvPr/>
        </p:nvSpPr>
        <p:spPr>
          <a:xfrm>
            <a:off x="1629913" y="1312441"/>
            <a:ext cx="10032519" cy="5262979"/>
          </a:xfrm>
          <a:prstGeom prst="rect">
            <a:avLst/>
          </a:prstGeom>
          <a:noFill/>
        </p:spPr>
        <p:txBody>
          <a:bodyPr wrap="square" lIns="91440" tIns="45720" rIns="91440" bIns="45720" anchor="t">
            <a:spAutoFit/>
          </a:bodyPr>
          <a:lstStyle/>
          <a:p>
            <a:pPr marL="457200" indent="-457200">
              <a:buFont typeface="Wingdings" panose="05000000000000000000" pitchFamily="2" charset="2"/>
              <a:buChar char="v"/>
            </a:pPr>
            <a:r>
              <a:rPr lang="en-US" sz="2800" b="1" i="0">
                <a:solidFill>
                  <a:srgbClr val="000000"/>
                </a:solidFill>
                <a:effectLst/>
                <a:highlight>
                  <a:srgbClr val="FFFFFF"/>
                </a:highlight>
                <a:latin typeface="Times New Roman"/>
                <a:cs typeface="Times New Roman"/>
              </a:rPr>
              <a:t>Overview of the project:</a:t>
            </a:r>
          </a:p>
          <a:p>
            <a:pPr marL="342900" indent="-342900" algn="just">
              <a:buFont typeface="Arial" panose="020B0604020202020204" pitchFamily="34" charset="0"/>
              <a:buChar char="•"/>
            </a:pPr>
            <a:r>
              <a:rPr lang="en-US" sz="2800" b="0" i="0">
                <a:solidFill>
                  <a:srgbClr val="000000"/>
                </a:solidFill>
                <a:effectLst/>
                <a:highlight>
                  <a:srgbClr val="FFFFFF"/>
                </a:highlight>
                <a:latin typeface="Times New Roman"/>
                <a:cs typeface="Times New Roman"/>
              </a:rPr>
              <a:t>The Travel Planner project is an innovative application designed to streamline and enhance the travel planning experience </a:t>
            </a:r>
            <a:r>
              <a:rPr lang="en-US" sz="2800">
                <a:solidFill>
                  <a:srgbClr val="000000"/>
                </a:solidFill>
                <a:highlight>
                  <a:srgbClr val="FFFFFF"/>
                </a:highlight>
                <a:latin typeface="Times New Roman"/>
                <a:cs typeface="Times New Roman"/>
              </a:rPr>
              <a:t>for users</a:t>
            </a:r>
            <a:r>
              <a:rPr lang="en-US" sz="2800" b="0" i="0">
                <a:solidFill>
                  <a:srgbClr val="000000"/>
                </a:solidFill>
                <a:effectLst/>
                <a:highlight>
                  <a:srgbClr val="FFFFFF"/>
                </a:highlight>
                <a:latin typeface="Times New Roman"/>
                <a:cs typeface="Times New Roman"/>
              </a:rPr>
              <a:t>.</a:t>
            </a:r>
            <a:r>
              <a:rPr lang="en-US" sz="2800">
                <a:solidFill>
                  <a:srgbClr val="000000"/>
                </a:solidFill>
                <a:highlight>
                  <a:srgbClr val="FFFFFF"/>
                </a:highlight>
                <a:latin typeface="Times New Roman"/>
                <a:cs typeface="Times New Roman"/>
              </a:rPr>
              <a:t> </a:t>
            </a:r>
            <a:endParaRPr lang="en-US" sz="2800" b="0" i="0">
              <a:solidFill>
                <a:srgbClr val="000000"/>
              </a:solidFill>
              <a:effectLst/>
              <a:highlight>
                <a:srgbClr val="FFFFFF"/>
              </a:highlight>
              <a:latin typeface="Times New Roman" panose="02020603050405020304" pitchFamily="18" charset="0"/>
              <a:cs typeface="Times New Roman"/>
            </a:endParaRPr>
          </a:p>
          <a:p>
            <a:pPr marL="342900" indent="-342900" algn="just">
              <a:buFont typeface="Arial" panose="020B0604020202020204" pitchFamily="34" charset="0"/>
              <a:buChar char="•"/>
            </a:pPr>
            <a:r>
              <a:rPr lang="en-US" sz="2800" b="0" i="0">
                <a:solidFill>
                  <a:srgbClr val="000000"/>
                </a:solidFill>
                <a:effectLst/>
                <a:highlight>
                  <a:srgbClr val="FFFFFF"/>
                </a:highlight>
                <a:latin typeface="Times New Roman"/>
                <a:cs typeface="Times New Roman"/>
              </a:rPr>
              <a:t>With a user-friendly interface, the project aims to provide a comprehensive platform where individuals can effortlessly plan and organize their trips. The application facilitates itinerary creation, accommodation booking, and activity scheduling, offering users a centralized hub for all their travel needs.</a:t>
            </a:r>
          </a:p>
          <a:p>
            <a:pPr marL="342900" indent="-342900" algn="just">
              <a:buFont typeface="Arial,Sans-Serif" panose="020B0604020202020204" pitchFamily="34" charset="0"/>
              <a:buChar char="•"/>
            </a:pPr>
            <a:r>
              <a:rPr lang="en-US" sz="2800">
                <a:solidFill>
                  <a:srgbClr val="000000"/>
                </a:solidFill>
                <a:highlight>
                  <a:srgbClr val="FFFFFF"/>
                </a:highlight>
                <a:latin typeface="Times New Roman"/>
                <a:cs typeface="Times New Roman"/>
              </a:rPr>
              <a:t>This project not only simplifies travel logistics but also fosters community engagement by allowing users to share itineraries, tips, and reviews.</a:t>
            </a:r>
          </a:p>
        </p:txBody>
      </p:sp>
    </p:spTree>
    <p:extLst>
      <p:ext uri="{BB962C8B-B14F-4D97-AF65-F5344CB8AC3E}">
        <p14:creationId xmlns:p14="http://schemas.microsoft.com/office/powerpoint/2010/main" val="26207698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661F82-B3CD-C084-C4C2-0A88991C29D7}"/>
              </a:ext>
            </a:extLst>
          </p:cNvPr>
          <p:cNvSpPr>
            <a:spLocks noGrp="1"/>
          </p:cNvSpPr>
          <p:nvPr>
            <p:ph type="ctrTitle"/>
          </p:nvPr>
        </p:nvSpPr>
        <p:spPr>
          <a:xfrm>
            <a:off x="1524000" y="640511"/>
            <a:ext cx="9144000" cy="549121"/>
          </a:xfrm>
        </p:spPr>
        <p:txBody>
          <a:bodyPr>
            <a:normAutofit/>
          </a:bodyPr>
          <a:lstStyle/>
          <a:p>
            <a:pPr marL="342900" indent="-342900" algn="l">
              <a:buFont typeface="Wingdings" panose="05000000000000000000" pitchFamily="2" charset="2"/>
              <a:buChar char="v"/>
            </a:pPr>
            <a:r>
              <a:rPr lang="en-US" sz="2800" b="1">
                <a:latin typeface="Times New Roman"/>
                <a:cs typeface="Times New Roman"/>
              </a:rPr>
              <a:t>Basic Concept of the Project</a:t>
            </a:r>
            <a:endParaRPr lang="en-IN" sz="2800" b="1">
              <a:latin typeface="Times New Roman"/>
              <a:cs typeface="Times New Roman"/>
            </a:endParaRPr>
          </a:p>
        </p:txBody>
      </p:sp>
      <p:sp>
        <p:nvSpPr>
          <p:cNvPr id="3" name="Subtitle 2">
            <a:extLst>
              <a:ext uri="{FF2B5EF4-FFF2-40B4-BE49-F238E27FC236}">
                <a16:creationId xmlns:a16="http://schemas.microsoft.com/office/drawing/2014/main" id="{AF9031FC-344D-1010-7E9F-4670E2346D56}"/>
              </a:ext>
            </a:extLst>
          </p:cNvPr>
          <p:cNvSpPr>
            <a:spLocks noGrp="1"/>
          </p:cNvSpPr>
          <p:nvPr>
            <p:ph type="subTitle" idx="1"/>
          </p:nvPr>
        </p:nvSpPr>
        <p:spPr>
          <a:xfrm>
            <a:off x="1613646" y="1388806"/>
            <a:ext cx="9637059" cy="4720640"/>
          </a:xfrm>
        </p:spPr>
        <p:txBody>
          <a:bodyPr vert="horz" lIns="91440" tIns="45720" rIns="91440" bIns="45720" rtlCol="0" anchor="t">
            <a:normAutofit/>
          </a:bodyPr>
          <a:lstStyle/>
          <a:p>
            <a:pPr marL="342900" indent="-342900" algn="just">
              <a:lnSpc>
                <a:spcPct val="100000"/>
              </a:lnSpc>
              <a:spcBef>
                <a:spcPts val="0"/>
              </a:spcBef>
              <a:buFont typeface="Arial"/>
              <a:buChar char="•"/>
            </a:pPr>
            <a:r>
              <a:rPr lang="en-IN" sz="2800">
                <a:latin typeface="Times New Roman"/>
                <a:cs typeface="Times New Roman"/>
              </a:rPr>
              <a:t>Travel Planner project is a  Web based application.</a:t>
            </a:r>
          </a:p>
          <a:p>
            <a:pPr marL="342900" indent="-297180" algn="just">
              <a:spcBef>
                <a:spcPts val="1400"/>
              </a:spcBef>
              <a:buChar char="•"/>
            </a:pPr>
            <a:r>
              <a:rPr lang="en-IN" sz="2800">
                <a:latin typeface="Times New Roman"/>
                <a:cs typeface="Times New Roman"/>
              </a:rPr>
              <a:t>Basically our project is a Recommendation System  that  will recommend place according to the user interests.</a:t>
            </a:r>
          </a:p>
          <a:p>
            <a:pPr marL="342900" indent="-342900" algn="just">
              <a:lnSpc>
                <a:spcPct val="100000"/>
              </a:lnSpc>
              <a:spcBef>
                <a:spcPts val="0"/>
              </a:spcBef>
              <a:buFont typeface="Arial"/>
              <a:buChar char="•"/>
            </a:pPr>
            <a:r>
              <a:rPr lang="en-IN" sz="2800">
                <a:latin typeface="Times New Roman"/>
                <a:cs typeface="Times New Roman"/>
              </a:rPr>
              <a:t>The Travel Planner suggests personalized recommendations based on user preferences, ensuring a tailored and memorable travel experience. </a:t>
            </a:r>
            <a:endParaRPr lang="en-US" sz="2800">
              <a:latin typeface="Times New Roman"/>
              <a:cs typeface="Times New Roman"/>
            </a:endParaRPr>
          </a:p>
          <a:p>
            <a:pPr marL="342900" indent="-342900" algn="just">
              <a:lnSpc>
                <a:spcPct val="100000"/>
              </a:lnSpc>
              <a:spcBef>
                <a:spcPts val="0"/>
              </a:spcBef>
              <a:buFont typeface="Arial"/>
              <a:buChar char="•"/>
            </a:pPr>
            <a:r>
              <a:rPr lang="en-IN" sz="2800">
                <a:latin typeface="Times New Roman"/>
                <a:cs typeface="Times New Roman"/>
              </a:rPr>
              <a:t>Through seamless integration with mapping services and real-time updates, users can navigate their destinations efficiently.</a:t>
            </a:r>
          </a:p>
          <a:p>
            <a:pPr marL="342900" indent="-342900" algn="just">
              <a:lnSpc>
                <a:spcPct val="100000"/>
              </a:lnSpc>
              <a:spcBef>
                <a:spcPts val="0"/>
              </a:spcBef>
              <a:buFont typeface="Arial"/>
              <a:buChar char="•"/>
            </a:pPr>
            <a:r>
              <a:rPr lang="en-IN" sz="2800">
                <a:latin typeface="Times New Roman"/>
                <a:cs typeface="Times New Roman"/>
              </a:rPr>
              <a:t>Reference:  </a:t>
            </a:r>
            <a:r>
              <a:rPr lang="en-IN" sz="2800">
                <a:latin typeface="Times New Roman"/>
                <a:cs typeface="Times New Roman"/>
                <a:hlinkClick r:id="rId2"/>
              </a:rPr>
              <a:t>www.makemytrip.com</a:t>
            </a:r>
            <a:endParaRPr lang="en-IN" sz="2800">
              <a:latin typeface="Times New Roman"/>
              <a:cs typeface="Times New Roman"/>
            </a:endParaRPr>
          </a:p>
          <a:p>
            <a:pPr marL="342900" indent="-342900" algn="just">
              <a:lnSpc>
                <a:spcPct val="100000"/>
              </a:lnSpc>
              <a:spcBef>
                <a:spcPts val="0"/>
              </a:spcBef>
              <a:buFont typeface="Arial"/>
              <a:buChar char="•"/>
            </a:pPr>
            <a:endParaRPr lang="en-US" sz="2800">
              <a:latin typeface="Times New Roman"/>
              <a:cs typeface="Times New Roman"/>
            </a:endParaRPr>
          </a:p>
        </p:txBody>
      </p:sp>
    </p:spTree>
    <p:extLst>
      <p:ext uri="{BB962C8B-B14F-4D97-AF65-F5344CB8AC3E}">
        <p14:creationId xmlns:p14="http://schemas.microsoft.com/office/powerpoint/2010/main" val="51230693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79AECE-9696-63D9-34CB-7FCE06D1B14A}"/>
              </a:ext>
            </a:extLst>
          </p:cNvPr>
          <p:cNvSpPr>
            <a:spLocks noGrp="1"/>
          </p:cNvSpPr>
          <p:nvPr>
            <p:ph type="title"/>
          </p:nvPr>
        </p:nvSpPr>
        <p:spPr>
          <a:xfrm>
            <a:off x="1622612" y="600448"/>
            <a:ext cx="9731188" cy="585976"/>
          </a:xfrm>
        </p:spPr>
        <p:txBody>
          <a:bodyPr>
            <a:normAutofit/>
          </a:bodyPr>
          <a:lstStyle/>
          <a:p>
            <a:pPr marL="457200" indent="-457200">
              <a:buFont typeface="Wingdings"/>
              <a:buChar char="v"/>
            </a:pPr>
            <a:r>
              <a:rPr lang="en-US" sz="2800" b="1">
                <a:latin typeface="Times New Roman"/>
                <a:cs typeface="Calibri Light"/>
              </a:rPr>
              <a:t>Motivation Of the Project</a:t>
            </a:r>
            <a:endParaRPr lang="en-US" sz="2800" b="1">
              <a:latin typeface="Times New Roman"/>
              <a:cs typeface="Times New Roman"/>
            </a:endParaRPr>
          </a:p>
        </p:txBody>
      </p:sp>
      <p:sp>
        <p:nvSpPr>
          <p:cNvPr id="3" name="Content Placeholder 2">
            <a:extLst>
              <a:ext uri="{FF2B5EF4-FFF2-40B4-BE49-F238E27FC236}">
                <a16:creationId xmlns:a16="http://schemas.microsoft.com/office/drawing/2014/main" id="{95768E88-E98F-0B67-6465-0D8380CBCA76}"/>
              </a:ext>
            </a:extLst>
          </p:cNvPr>
          <p:cNvSpPr>
            <a:spLocks noGrp="1"/>
          </p:cNvSpPr>
          <p:nvPr>
            <p:ph idx="1"/>
          </p:nvPr>
        </p:nvSpPr>
        <p:spPr>
          <a:xfrm>
            <a:off x="1622611" y="1343772"/>
            <a:ext cx="9731189" cy="4833191"/>
          </a:xfrm>
        </p:spPr>
        <p:txBody>
          <a:bodyPr/>
          <a:lstStyle/>
          <a:p>
            <a:r>
              <a:rPr lang="en-US">
                <a:solidFill>
                  <a:srgbClr val="0D0D0D"/>
                </a:solidFill>
                <a:highlight>
                  <a:srgbClr val="FFFFFF"/>
                </a:highlight>
                <a:latin typeface="Times New Roman" panose="02020603050405020304" pitchFamily="18" charset="0"/>
                <a:cs typeface="Times New Roman" panose="02020603050405020304" pitchFamily="18" charset="0"/>
              </a:rPr>
              <a:t>T</a:t>
            </a:r>
            <a:r>
              <a:rPr lang="en-US" b="0" i="0">
                <a:solidFill>
                  <a:srgbClr val="0D0D0D"/>
                </a:solidFill>
                <a:effectLst/>
                <a:highlight>
                  <a:srgbClr val="FFFFFF"/>
                </a:highlight>
                <a:latin typeface="Times New Roman" panose="02020603050405020304" pitchFamily="18" charset="0"/>
                <a:cs typeface="Times New Roman" panose="02020603050405020304" pitchFamily="18" charset="0"/>
              </a:rPr>
              <a:t>he desire to explore new destinations and immerse oneself in different cultures has never been stronger. </a:t>
            </a:r>
          </a:p>
          <a:p>
            <a:r>
              <a:rPr lang="en-US" b="0" i="0">
                <a:solidFill>
                  <a:srgbClr val="0D0D0D"/>
                </a:solidFill>
                <a:effectLst/>
                <a:highlight>
                  <a:srgbClr val="FFFFFF"/>
                </a:highlight>
                <a:latin typeface="Times New Roman" panose="02020603050405020304" pitchFamily="18" charset="0"/>
                <a:cs typeface="Times New Roman" panose="02020603050405020304" pitchFamily="18" charset="0"/>
              </a:rPr>
              <a:t>However, amidst the excitement of travel, the process of planning can often become overwhelming and time-consuming.</a:t>
            </a:r>
          </a:p>
          <a:p>
            <a:r>
              <a:rPr lang="en-US" b="0" i="0">
                <a:solidFill>
                  <a:srgbClr val="0D0D0D"/>
                </a:solidFill>
                <a:effectLst/>
                <a:highlight>
                  <a:srgbClr val="FFFFFF"/>
                </a:highlight>
                <a:latin typeface="Times New Roman" panose="02020603050405020304" pitchFamily="18" charset="0"/>
                <a:cs typeface="Times New Roman" panose="02020603050405020304" pitchFamily="18" charset="0"/>
              </a:rPr>
              <a:t> Recognizing this common challenge, our motivation for embarking on the travel planner project stems from a deep commitment to simplifying and enhancing the travel planning experience for individuals and families alike.</a:t>
            </a:r>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8435438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79AECE-9696-63D9-34CB-7FCE06D1B14A}"/>
              </a:ext>
            </a:extLst>
          </p:cNvPr>
          <p:cNvSpPr>
            <a:spLocks noGrp="1"/>
          </p:cNvSpPr>
          <p:nvPr>
            <p:ph type="title"/>
          </p:nvPr>
        </p:nvSpPr>
        <p:spPr>
          <a:xfrm>
            <a:off x="1622612" y="600448"/>
            <a:ext cx="9731188" cy="585976"/>
          </a:xfrm>
        </p:spPr>
        <p:txBody>
          <a:bodyPr>
            <a:normAutofit/>
          </a:bodyPr>
          <a:lstStyle/>
          <a:p>
            <a:pPr marL="457200" indent="-457200">
              <a:buFont typeface="Wingdings"/>
              <a:buChar char="v"/>
            </a:pPr>
            <a:r>
              <a:rPr lang="en-US" sz="2800" b="1">
                <a:latin typeface="Times New Roman"/>
                <a:cs typeface="Calibri Light"/>
              </a:rPr>
              <a:t>Objective of the project</a:t>
            </a:r>
            <a:endParaRPr lang="en-US" sz="2800" b="1">
              <a:latin typeface="Times New Roman"/>
              <a:cs typeface="Times New Roman"/>
            </a:endParaRPr>
          </a:p>
        </p:txBody>
      </p:sp>
      <p:sp>
        <p:nvSpPr>
          <p:cNvPr id="3" name="Content Placeholder 2">
            <a:extLst>
              <a:ext uri="{FF2B5EF4-FFF2-40B4-BE49-F238E27FC236}">
                <a16:creationId xmlns:a16="http://schemas.microsoft.com/office/drawing/2014/main" id="{95768E88-E98F-0B67-6465-0D8380CBCA76}"/>
              </a:ext>
            </a:extLst>
          </p:cNvPr>
          <p:cNvSpPr>
            <a:spLocks noGrp="1"/>
          </p:cNvSpPr>
          <p:nvPr>
            <p:ph idx="1"/>
          </p:nvPr>
        </p:nvSpPr>
        <p:spPr>
          <a:xfrm>
            <a:off x="1622611" y="1343772"/>
            <a:ext cx="10343247" cy="5377703"/>
          </a:xfrm>
        </p:spPr>
        <p:txBody>
          <a:bodyPr/>
          <a:lstStyle/>
          <a:p>
            <a:r>
              <a:rPr lang="en-US" b="0" i="0">
                <a:solidFill>
                  <a:srgbClr val="0D0D0D"/>
                </a:solidFill>
                <a:effectLst/>
                <a:highlight>
                  <a:srgbClr val="FFFFFF"/>
                </a:highlight>
                <a:latin typeface="Times New Roman" panose="02020603050405020304" pitchFamily="18" charset="0"/>
                <a:cs typeface="Times New Roman" panose="02020603050405020304" pitchFamily="18" charset="0"/>
              </a:rPr>
              <a:t>The objective of the travel planner project is to curate personalized and seamless travel experiences for clients, catering to their unique preferences, interests, and budgets. </a:t>
            </a:r>
          </a:p>
          <a:p>
            <a:r>
              <a:rPr lang="en-US" b="0" i="0">
                <a:solidFill>
                  <a:srgbClr val="0D0D0D"/>
                </a:solidFill>
                <a:effectLst/>
                <a:highlight>
                  <a:srgbClr val="FFFFFF"/>
                </a:highlight>
                <a:latin typeface="Times New Roman" panose="02020603050405020304" pitchFamily="18" charset="0"/>
                <a:cs typeface="Times New Roman" panose="02020603050405020304" pitchFamily="18" charset="0"/>
              </a:rPr>
              <a:t>By leveraging comprehensive destination research and expert itinerary creation, the project aims to deliver memorable journeys that exceed client expectations. </a:t>
            </a:r>
          </a:p>
          <a:p>
            <a:r>
              <a:rPr lang="en-US" b="0" i="0">
                <a:solidFill>
                  <a:srgbClr val="0D0D0D"/>
                </a:solidFill>
                <a:effectLst/>
                <a:highlight>
                  <a:srgbClr val="FFFFFF"/>
                </a:highlight>
                <a:latin typeface="Times New Roman" panose="02020603050405020304" pitchFamily="18" charset="0"/>
                <a:cs typeface="Times New Roman" panose="02020603050405020304" pitchFamily="18" charset="0"/>
              </a:rPr>
              <a:t>Additionally, the project seeks to provide exceptional customer service and support throughout the entire travel planning process, ensuring a stress-free and enjoyable experience for every traveler.</a:t>
            </a:r>
          </a:p>
          <a:p>
            <a:r>
              <a:rPr lang="en-US" b="0" i="0">
                <a:solidFill>
                  <a:srgbClr val="0D0D0D"/>
                </a:solidFill>
                <a:effectLst/>
                <a:highlight>
                  <a:srgbClr val="FFFFFF"/>
                </a:highlight>
                <a:latin typeface="Times New Roman" panose="02020603050405020304" pitchFamily="18" charset="0"/>
                <a:cs typeface="Times New Roman" panose="02020603050405020304" pitchFamily="18" charset="0"/>
              </a:rPr>
              <a:t> Ultimately, the goal is to foster long-term relationships with clients and establish the travel planner project as a trusted provider of bespoke travel solutions.</a:t>
            </a:r>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0246716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E45FD9C5-2818-F9A5-94F2-D5CAD31B1295}"/>
              </a:ext>
            </a:extLst>
          </p:cNvPr>
          <p:cNvSpPr txBox="1"/>
          <p:nvPr/>
        </p:nvSpPr>
        <p:spPr>
          <a:xfrm>
            <a:off x="1514653" y="265353"/>
            <a:ext cx="10214632" cy="1446550"/>
          </a:xfrm>
          <a:prstGeom prst="rect">
            <a:avLst/>
          </a:prstGeom>
          <a:noFill/>
        </p:spPr>
        <p:txBody>
          <a:bodyPr wrap="square" lIns="91440" tIns="45720" rIns="91440" bIns="45720" anchor="t">
            <a:spAutoFit/>
          </a:bodyPr>
          <a:lstStyle/>
          <a:p>
            <a:r>
              <a:rPr lang="en-IN" sz="4400" b="1">
                <a:latin typeface="Times New Roman"/>
                <a:cs typeface="Times New Roman"/>
              </a:rPr>
              <a:t>Requirement Analysis and System Specification:</a:t>
            </a:r>
          </a:p>
        </p:txBody>
      </p:sp>
      <p:sp>
        <p:nvSpPr>
          <p:cNvPr id="2" name="TextBox 1">
            <a:extLst>
              <a:ext uri="{FF2B5EF4-FFF2-40B4-BE49-F238E27FC236}">
                <a16:creationId xmlns:a16="http://schemas.microsoft.com/office/drawing/2014/main" id="{C7830B73-D315-3840-D91F-06CE3FCA282D}"/>
              </a:ext>
            </a:extLst>
          </p:cNvPr>
          <p:cNvSpPr txBox="1"/>
          <p:nvPr/>
        </p:nvSpPr>
        <p:spPr>
          <a:xfrm>
            <a:off x="1517715" y="1652245"/>
            <a:ext cx="10529741" cy="4401205"/>
          </a:xfrm>
          <a:prstGeom prst="rect">
            <a:avLst/>
          </a:prstGeom>
          <a:noFill/>
          <a:ln>
            <a:solidFill>
              <a:schemeClr val="bg1"/>
            </a:solidFill>
          </a:ln>
        </p:spPr>
        <p:txBody>
          <a:bodyPr wrap="square" rtlCol="0">
            <a:spAutoFit/>
          </a:bodyPr>
          <a:lstStyle/>
          <a:p>
            <a:pPr marL="457200" indent="-457200">
              <a:buFont typeface="Arial" panose="020B0604020202020204" pitchFamily="34" charset="0"/>
              <a:buChar char="•"/>
            </a:pPr>
            <a:r>
              <a:rPr lang="en-US" sz="2800" b="0" i="0">
                <a:effectLst/>
                <a:latin typeface="Times New Roman" panose="02020603050405020304" pitchFamily="18" charset="0"/>
                <a:cs typeface="Times New Roman" panose="02020603050405020304" pitchFamily="18" charset="0"/>
              </a:rPr>
              <a:t>Requirement analysis for a travel planner project involves identifying and documenting the needs, preferences, and constraints of both users and stakeholders. </a:t>
            </a:r>
          </a:p>
          <a:p>
            <a:pPr marL="457200" indent="-457200">
              <a:buFont typeface="Arial" panose="020B0604020202020204" pitchFamily="34" charset="0"/>
              <a:buChar char="•"/>
            </a:pPr>
            <a:r>
              <a:rPr lang="en-US" sz="2800" b="0" i="0">
                <a:effectLst/>
                <a:latin typeface="Times New Roman" panose="02020603050405020304" pitchFamily="18" charset="0"/>
                <a:cs typeface="Times New Roman" panose="02020603050405020304" pitchFamily="18" charset="0"/>
              </a:rPr>
              <a:t>This phase aims to understand the scope of the project, define features, and outline objectives. </a:t>
            </a:r>
          </a:p>
          <a:p>
            <a:pPr marL="457200" indent="-457200">
              <a:buFont typeface="Arial" panose="020B0604020202020204" pitchFamily="34" charset="0"/>
              <a:buChar char="•"/>
            </a:pPr>
            <a:r>
              <a:rPr lang="en-US" sz="2800" b="0" i="0">
                <a:effectLst/>
                <a:latin typeface="Times New Roman" panose="02020603050405020304" pitchFamily="18" charset="0"/>
                <a:cs typeface="Times New Roman" panose="02020603050405020304" pitchFamily="18" charset="0"/>
              </a:rPr>
              <a:t>Additionally, analyzing existing systems and market research helps in identifying potential gaps and opportunities. </a:t>
            </a:r>
          </a:p>
          <a:p>
            <a:pPr marL="457200" indent="-457200">
              <a:buFont typeface="Arial" panose="020B0604020202020204" pitchFamily="34" charset="0"/>
              <a:buChar char="•"/>
            </a:pPr>
            <a:r>
              <a:rPr lang="en-US" sz="2800" b="0" i="0">
                <a:effectLst/>
                <a:latin typeface="Times New Roman" panose="02020603050405020304" pitchFamily="18" charset="0"/>
                <a:cs typeface="Times New Roman" panose="02020603050405020304" pitchFamily="18" charset="0"/>
              </a:rPr>
              <a:t>The outcome of requirement analysis serves as a foundation for designing the system architecture and developing the travel planner application to meet the identified needs effectively</a:t>
            </a:r>
            <a:r>
              <a:rPr lang="en-US" sz="2800" b="0" i="0">
                <a:effectLst/>
                <a:latin typeface="Söhne"/>
              </a:rPr>
              <a:t>.</a:t>
            </a:r>
            <a:endParaRPr lang="en-US" sz="2800"/>
          </a:p>
        </p:txBody>
      </p:sp>
    </p:spTree>
    <p:extLst>
      <p:ext uri="{BB962C8B-B14F-4D97-AF65-F5344CB8AC3E}">
        <p14:creationId xmlns:p14="http://schemas.microsoft.com/office/powerpoint/2010/main" val="35629293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27E0AB-51D6-EF9C-EFA7-752E497C827E}"/>
              </a:ext>
            </a:extLst>
          </p:cNvPr>
          <p:cNvSpPr>
            <a:spLocks noGrp="1"/>
          </p:cNvSpPr>
          <p:nvPr>
            <p:ph type="title"/>
          </p:nvPr>
        </p:nvSpPr>
        <p:spPr/>
        <p:txBody>
          <a:bodyPr>
            <a:normAutofit/>
          </a:bodyPr>
          <a:lstStyle/>
          <a:p>
            <a:r>
              <a:rPr lang="en-US" b="1">
                <a:latin typeface="Times New Roman"/>
                <a:cs typeface="Times New Roman"/>
              </a:rPr>
              <a:t>System Specification:</a:t>
            </a:r>
            <a:endParaRPr lang="en-IN" b="1">
              <a:latin typeface="Times New Roman"/>
              <a:cs typeface="Times New Roman"/>
            </a:endParaRPr>
          </a:p>
        </p:txBody>
      </p:sp>
      <p:sp>
        <p:nvSpPr>
          <p:cNvPr id="3" name="Content Placeholder 2">
            <a:extLst>
              <a:ext uri="{FF2B5EF4-FFF2-40B4-BE49-F238E27FC236}">
                <a16:creationId xmlns:a16="http://schemas.microsoft.com/office/drawing/2014/main" id="{C6633A2A-775B-047E-9274-18DF474895DD}"/>
              </a:ext>
            </a:extLst>
          </p:cNvPr>
          <p:cNvSpPr>
            <a:spLocks noGrp="1"/>
          </p:cNvSpPr>
          <p:nvPr>
            <p:ph idx="1"/>
          </p:nvPr>
        </p:nvSpPr>
        <p:spPr>
          <a:xfrm>
            <a:off x="838200" y="1825625"/>
            <a:ext cx="10515600" cy="2020511"/>
          </a:xfrm>
        </p:spPr>
        <p:txBody>
          <a:bodyPr>
            <a:normAutofit/>
          </a:bodyPr>
          <a:lstStyle/>
          <a:p>
            <a:r>
              <a:rPr lang="en-GB" kern="0">
                <a:effectLst/>
                <a:latin typeface="Times New Roman" panose="02020603050405020304" pitchFamily="18" charset="0"/>
                <a:ea typeface="Times New Roman" panose="02020603050405020304" pitchFamily="18" charset="0"/>
              </a:rPr>
              <a:t>The Requirements phase of a project involves gathering, documenting, and clarifying the needs and expectations of stakeholders. It establishes a foundation for the project by defining what the system or product should accomplish, specifying features, constraints, and functionality</a:t>
            </a:r>
          </a:p>
        </p:txBody>
      </p:sp>
      <p:sp>
        <p:nvSpPr>
          <p:cNvPr id="8" name="TextBox 7">
            <a:extLst>
              <a:ext uri="{FF2B5EF4-FFF2-40B4-BE49-F238E27FC236}">
                <a16:creationId xmlns:a16="http://schemas.microsoft.com/office/drawing/2014/main" id="{DD56D7B4-97B4-4449-C107-9D60ED2EB04A}"/>
              </a:ext>
            </a:extLst>
          </p:cNvPr>
          <p:cNvSpPr txBox="1"/>
          <p:nvPr/>
        </p:nvSpPr>
        <p:spPr>
          <a:xfrm>
            <a:off x="838200" y="3622485"/>
            <a:ext cx="6938128" cy="3231654"/>
          </a:xfrm>
          <a:prstGeom prst="rect">
            <a:avLst/>
          </a:prstGeom>
          <a:noFill/>
        </p:spPr>
        <p:txBody>
          <a:bodyPr wrap="square" rtlCol="0">
            <a:spAutoFit/>
          </a:bodyPr>
          <a:lstStyle/>
          <a:p>
            <a:pPr marL="400050" indent="-400050">
              <a:buFont typeface="+mj-lt"/>
              <a:buAutoNum type="romanLcPeriod"/>
            </a:pPr>
            <a:r>
              <a:rPr lang="en-US" sz="2800">
                <a:latin typeface="Times New Roman" panose="02020603050405020304" pitchFamily="18" charset="0"/>
                <a:cs typeface="Times New Roman" panose="02020603050405020304" pitchFamily="18" charset="0"/>
              </a:rPr>
              <a:t>Data Requirement</a:t>
            </a:r>
          </a:p>
          <a:p>
            <a:pPr marL="400050" indent="-400050">
              <a:buFont typeface="+mj-lt"/>
              <a:buAutoNum type="romanLcPeriod"/>
            </a:pPr>
            <a:r>
              <a:rPr lang="en-US" sz="2800">
                <a:latin typeface="Times New Roman" panose="02020603050405020304" pitchFamily="18" charset="0"/>
                <a:cs typeface="Times New Roman" panose="02020603050405020304" pitchFamily="18" charset="0"/>
              </a:rPr>
              <a:t>Functional Requirement</a:t>
            </a:r>
          </a:p>
          <a:p>
            <a:pPr marL="400050" indent="-400050">
              <a:buFont typeface="+mj-lt"/>
              <a:buAutoNum type="romanLcPeriod"/>
            </a:pPr>
            <a:r>
              <a:rPr lang="en-US" sz="2800">
                <a:latin typeface="Times New Roman" panose="02020603050405020304" pitchFamily="18" charset="0"/>
                <a:cs typeface="Times New Roman" panose="02020603050405020304" pitchFamily="18" charset="0"/>
              </a:rPr>
              <a:t>Performance Requirement</a:t>
            </a:r>
          </a:p>
          <a:p>
            <a:pPr marL="400050" indent="-400050">
              <a:buFont typeface="+mj-lt"/>
              <a:buAutoNum type="romanLcPeriod"/>
            </a:pPr>
            <a:r>
              <a:rPr lang="en-US" sz="2800">
                <a:latin typeface="Times New Roman" panose="02020603050405020304" pitchFamily="18" charset="0"/>
                <a:cs typeface="Times New Roman" panose="02020603050405020304" pitchFamily="18" charset="0"/>
              </a:rPr>
              <a:t>Dependability Requirement</a:t>
            </a:r>
          </a:p>
          <a:p>
            <a:pPr marL="400050" indent="-400050">
              <a:buFont typeface="+mj-lt"/>
              <a:buAutoNum type="romanLcPeriod"/>
            </a:pPr>
            <a:r>
              <a:rPr lang="en-US" sz="2800">
                <a:latin typeface="Times New Roman" panose="02020603050405020304" pitchFamily="18" charset="0"/>
                <a:cs typeface="Times New Roman" panose="02020603050405020304" pitchFamily="18" charset="0"/>
              </a:rPr>
              <a:t>Maintainability Requirement</a:t>
            </a:r>
          </a:p>
          <a:p>
            <a:pPr marL="400050" indent="-400050">
              <a:buFont typeface="+mj-lt"/>
              <a:buAutoNum type="romanLcPeriod"/>
            </a:pPr>
            <a:r>
              <a:rPr lang="en-US" sz="2800">
                <a:latin typeface="Times New Roman" panose="02020603050405020304" pitchFamily="18" charset="0"/>
                <a:cs typeface="Times New Roman" panose="02020603050405020304" pitchFamily="18" charset="0"/>
              </a:rPr>
              <a:t>Security Requirement</a:t>
            </a:r>
          </a:p>
          <a:p>
            <a:pPr marL="400050" indent="-400050">
              <a:buFont typeface="+mj-lt"/>
              <a:buAutoNum type="romanLcPeriod"/>
            </a:pPr>
            <a:endParaRPr lang="en-US"/>
          </a:p>
          <a:p>
            <a:pPr marL="400050" indent="-400050">
              <a:buFont typeface="+mj-lt"/>
              <a:buAutoNum type="romanLcPeriod"/>
            </a:pPr>
            <a:endParaRPr lang="en-IN"/>
          </a:p>
        </p:txBody>
      </p:sp>
    </p:spTree>
    <p:extLst>
      <p:ext uri="{BB962C8B-B14F-4D97-AF65-F5344CB8AC3E}">
        <p14:creationId xmlns:p14="http://schemas.microsoft.com/office/powerpoint/2010/main" val="32133397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Content Placeholder 9">
            <a:extLst>
              <a:ext uri="{FF2B5EF4-FFF2-40B4-BE49-F238E27FC236}">
                <a16:creationId xmlns:a16="http://schemas.microsoft.com/office/drawing/2014/main" id="{622CEDEF-1805-E29C-B571-107401555E7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276084" y="1806169"/>
            <a:ext cx="4788320" cy="3544478"/>
          </a:xfrm>
        </p:spPr>
      </p:pic>
      <p:sp>
        <p:nvSpPr>
          <p:cNvPr id="4" name="Text Placeholder 3">
            <a:extLst>
              <a:ext uri="{FF2B5EF4-FFF2-40B4-BE49-F238E27FC236}">
                <a16:creationId xmlns:a16="http://schemas.microsoft.com/office/drawing/2014/main" id="{948AB14E-6F01-E0EB-39A8-F3055782A75D}"/>
              </a:ext>
            </a:extLst>
          </p:cNvPr>
          <p:cNvSpPr>
            <a:spLocks noGrp="1"/>
          </p:cNvSpPr>
          <p:nvPr>
            <p:ph type="body" sz="half" idx="2"/>
          </p:nvPr>
        </p:nvSpPr>
        <p:spPr>
          <a:xfrm>
            <a:off x="836613" y="1121788"/>
            <a:ext cx="6184947" cy="5736211"/>
          </a:xfrm>
        </p:spPr>
        <p:txBody>
          <a:bodyPr vert="horz" lIns="91440" tIns="45720" rIns="91440" bIns="45720" rtlCol="0" anchor="t">
            <a:normAutofit/>
          </a:bodyPr>
          <a:lstStyle/>
          <a:p>
            <a:pPr algn="just"/>
            <a:r>
              <a:rPr lang="en-US" sz="1800">
                <a:latin typeface="Times New Roman"/>
                <a:cs typeface="Times New Roman"/>
                <a:hlinkClick r:id="rId3"/>
              </a:rPr>
              <a:t>Agile Methodology</a:t>
            </a:r>
            <a:r>
              <a:rPr lang="en-US" sz="1800">
                <a:latin typeface="Times New Roman"/>
                <a:cs typeface="Times New Roman"/>
              </a:rPr>
              <a:t> is used as it helps to ensure that development complete projects on time and within budget.</a:t>
            </a:r>
          </a:p>
          <a:p>
            <a:pPr marL="342900" indent="-342900" algn="just">
              <a:buFont typeface="Arial" panose="020B0604020202020204" pitchFamily="34" charset="0"/>
              <a:buChar char="•"/>
            </a:pPr>
            <a:r>
              <a:rPr lang="en-US" sz="1800" b="0" i="0">
                <a:effectLst/>
                <a:latin typeface="Times New Roman"/>
                <a:cs typeface="Times New Roman"/>
              </a:rPr>
              <a:t>The Agile model in software development is a iterative and flexible approach focused on delivering small, incremental releases of software, rather than one large, final product. It emphasizes collaboration, adaptability, and customer feedback throughout the development process.</a:t>
            </a:r>
            <a:r>
              <a:rPr lang="en-US" sz="1800">
                <a:latin typeface="Times New Roman"/>
                <a:cs typeface="Times New Roman"/>
              </a:rPr>
              <a:t> </a:t>
            </a:r>
            <a:endParaRPr lang="en-US" sz="1800" b="0" i="0">
              <a:effectLst/>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1800" b="0" i="0">
                <a:effectLst/>
                <a:latin typeface="Times New Roman"/>
                <a:cs typeface="Times New Roman"/>
              </a:rPr>
              <a:t>Agile teams work in short cycles called sprints, typically lasting 1-4 weeks, where they plan, develop, test, and deliver working software increments.</a:t>
            </a:r>
            <a:r>
              <a:rPr lang="en-US" sz="1800">
                <a:latin typeface="Times New Roman"/>
                <a:cs typeface="Times New Roman"/>
              </a:rPr>
              <a:t> </a:t>
            </a:r>
            <a:endParaRPr lang="en-US" sz="1800" b="0" i="0">
              <a:effectLst/>
              <a:latin typeface="Times New Roman" panose="02020603050405020304" pitchFamily="18" charset="0"/>
              <a:cs typeface="Times New Roman" panose="02020603050405020304" pitchFamily="18" charset="0"/>
            </a:endParaRPr>
          </a:p>
          <a:p>
            <a:pPr marL="342900" indent="-342900" algn="just">
              <a:buFont typeface="Arial" panose="020B0604020202020204" pitchFamily="34" charset="0"/>
              <a:buChar char="•"/>
            </a:pPr>
            <a:r>
              <a:rPr lang="en-US" sz="1800" b="0" i="0">
                <a:effectLst/>
                <a:latin typeface="Times New Roman"/>
                <a:cs typeface="Times New Roman"/>
              </a:rPr>
              <a:t>Continuous communication between developers, stakeholders, and customers ensures that requirements are well understood and can be adjusted as needed.</a:t>
            </a:r>
            <a:r>
              <a:rPr lang="en-US" sz="1800">
                <a:latin typeface="Times New Roman"/>
                <a:cs typeface="Times New Roman"/>
              </a:rPr>
              <a:t> </a:t>
            </a:r>
            <a:endParaRPr lang="en-US" sz="1800" b="0" i="0">
              <a:effectLst/>
              <a:latin typeface="Times New Roman" panose="02020603050405020304" pitchFamily="18" charset="0"/>
              <a:cs typeface="Times New Roman" panose="02020603050405020304" pitchFamily="18" charset="0"/>
            </a:endParaRPr>
          </a:p>
          <a:p>
            <a:pPr marL="171450" indent="-171450" algn="just">
              <a:buFont typeface="Arial" panose="020B0604020202020204" pitchFamily="34" charset="0"/>
              <a:buChar char="•"/>
            </a:pPr>
            <a:r>
              <a:rPr lang="en-US" sz="1800">
                <a:highlight>
                  <a:srgbClr val="FFFFFF"/>
                </a:highlight>
                <a:latin typeface="Times New Roman"/>
                <a:cs typeface="Times New Roman"/>
              </a:rPr>
              <a:t>  </a:t>
            </a:r>
            <a:r>
              <a:rPr lang="en-US" sz="1800" b="0" i="0">
                <a:effectLst/>
                <a:highlight>
                  <a:srgbClr val="FFFFFF"/>
                </a:highlight>
                <a:latin typeface="Times New Roman"/>
                <a:cs typeface="Times New Roman"/>
              </a:rPr>
              <a:t> Agile modeling helps developers create a customized</a:t>
            </a:r>
            <a:r>
              <a:rPr lang="en-US" sz="1800">
                <a:highlight>
                  <a:srgbClr val="FFFFFF"/>
                </a:highlight>
                <a:latin typeface="Times New Roman"/>
                <a:cs typeface="Times New Roman"/>
              </a:rPr>
              <a:t>        </a:t>
            </a:r>
            <a:r>
              <a:rPr lang="en-US" sz="1800" b="0" i="0">
                <a:effectLst/>
                <a:highlight>
                  <a:srgbClr val="FFFFFF"/>
                </a:highlight>
                <a:latin typeface="Times New Roman"/>
                <a:cs typeface="Times New Roman"/>
              </a:rPr>
              <a:t> software development process that fulfills their development needs yet is flexible enough to adjust to future situations.</a:t>
            </a:r>
            <a:endParaRPr lang="en-IN" sz="1800">
              <a:highlight>
                <a:srgbClr val="FFFFFF"/>
              </a:highlight>
              <a:latin typeface="Times New Roman"/>
              <a:cs typeface="Times New Roman"/>
            </a:endParaRPr>
          </a:p>
        </p:txBody>
      </p:sp>
      <p:sp>
        <p:nvSpPr>
          <p:cNvPr id="8" name="Title 1">
            <a:extLst>
              <a:ext uri="{FF2B5EF4-FFF2-40B4-BE49-F238E27FC236}">
                <a16:creationId xmlns:a16="http://schemas.microsoft.com/office/drawing/2014/main" id="{F84363C5-97DC-B31B-E14C-2A6363F8A76E}"/>
              </a:ext>
            </a:extLst>
          </p:cNvPr>
          <p:cNvSpPr>
            <a:spLocks noGrp="1"/>
          </p:cNvSpPr>
          <p:nvPr>
            <p:ph type="title"/>
          </p:nvPr>
        </p:nvSpPr>
        <p:spPr>
          <a:xfrm>
            <a:off x="836614" y="188912"/>
            <a:ext cx="4967287" cy="800100"/>
          </a:xfrm>
        </p:spPr>
        <p:txBody>
          <a:bodyPr>
            <a:normAutofit/>
          </a:bodyPr>
          <a:lstStyle/>
          <a:p>
            <a:r>
              <a:rPr lang="en-US" sz="2800" b="1">
                <a:latin typeface="Times New Roman"/>
                <a:cs typeface="Times New Roman"/>
              </a:rPr>
              <a:t>SDLC Model to be used: </a:t>
            </a:r>
            <a:endParaRPr lang="en-IN" sz="2800" b="1"/>
          </a:p>
        </p:txBody>
      </p:sp>
      <p:sp>
        <p:nvSpPr>
          <p:cNvPr id="2" name="TextBox 1">
            <a:extLst>
              <a:ext uri="{FF2B5EF4-FFF2-40B4-BE49-F238E27FC236}">
                <a16:creationId xmlns:a16="http://schemas.microsoft.com/office/drawing/2014/main" id="{0E62CC86-1C5B-48E9-49F6-E442EBA9B63B}"/>
              </a:ext>
            </a:extLst>
          </p:cNvPr>
          <p:cNvSpPr txBox="1"/>
          <p:nvPr/>
        </p:nvSpPr>
        <p:spPr>
          <a:xfrm>
            <a:off x="8738809" y="5397500"/>
            <a:ext cx="237369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ea typeface="Calibri"/>
                <a:cs typeface="Calibri"/>
              </a:rPr>
              <a:t>Figure 1: Agile Model</a:t>
            </a:r>
            <a:endParaRPr lang="en-US"/>
          </a:p>
        </p:txBody>
      </p:sp>
      <p:sp>
        <p:nvSpPr>
          <p:cNvPr id="3" name="TextBox 2">
            <a:extLst>
              <a:ext uri="{FF2B5EF4-FFF2-40B4-BE49-F238E27FC236}">
                <a16:creationId xmlns:a16="http://schemas.microsoft.com/office/drawing/2014/main" id="{DF0DD044-FE5B-FB85-5A1D-E6E86682BC32}"/>
              </a:ext>
            </a:extLst>
          </p:cNvPr>
          <p:cNvSpPr txBox="1"/>
          <p:nvPr/>
        </p:nvSpPr>
        <p:spPr>
          <a:xfrm>
            <a:off x="8032944" y="5813685"/>
            <a:ext cx="4159056" cy="369332"/>
          </a:xfrm>
          <a:prstGeom prst="rect">
            <a:avLst/>
          </a:prstGeom>
          <a:noFill/>
        </p:spPr>
        <p:txBody>
          <a:bodyPr wrap="square" rtlCol="0">
            <a:spAutoFit/>
          </a:bodyPr>
          <a:lstStyle/>
          <a:p>
            <a:r>
              <a:rPr lang="en-IN"/>
              <a:t>[</a:t>
            </a:r>
            <a:r>
              <a:rPr lang="en-IN">
                <a:latin typeface="Times New Roman" panose="02020603050405020304" pitchFamily="18" charset="0"/>
                <a:cs typeface="Times New Roman" panose="02020603050405020304" pitchFamily="18" charset="0"/>
              </a:rPr>
              <a:t>Reference :</a:t>
            </a:r>
            <a:r>
              <a:rPr lang="en-IN">
                <a:latin typeface="Times New Roman" panose="02020603050405020304" pitchFamily="18" charset="0"/>
                <a:cs typeface="Times New Roman" panose="02020603050405020304" pitchFamily="18" charset="0"/>
                <a:hlinkClick r:id="rId3"/>
              </a:rPr>
              <a:t>www.mygreatlearning.com</a:t>
            </a:r>
            <a:r>
              <a:rPr lang="en-IN">
                <a:latin typeface="Times New Roman" panose="02020603050405020304" pitchFamily="18" charset="0"/>
                <a:cs typeface="Times New Roman" panose="02020603050405020304" pitchFamily="18" charset="0"/>
              </a:rPr>
              <a:t>]</a:t>
            </a:r>
          </a:p>
        </p:txBody>
      </p:sp>
    </p:spTree>
    <p:extLst>
      <p:ext uri="{BB962C8B-B14F-4D97-AF65-F5344CB8AC3E}">
        <p14:creationId xmlns:p14="http://schemas.microsoft.com/office/powerpoint/2010/main" val="40364264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1887</Words>
  <Application>Microsoft Office PowerPoint</Application>
  <PresentationFormat>Widescreen</PresentationFormat>
  <Paragraphs>162</Paragraphs>
  <Slides>29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29</vt:i4>
      </vt:variant>
    </vt:vector>
  </HeadingPairs>
  <TitlesOfParts>
    <vt:vector size="37" baseType="lpstr">
      <vt:lpstr>Arial</vt:lpstr>
      <vt:lpstr>Arial,Sans-Serif</vt:lpstr>
      <vt:lpstr>Calibri</vt:lpstr>
      <vt:lpstr>Calibri Light</vt:lpstr>
      <vt:lpstr>Söhne</vt:lpstr>
      <vt:lpstr>Times New Roman</vt:lpstr>
      <vt:lpstr>Wingdings</vt:lpstr>
      <vt:lpstr>Office Theme</vt:lpstr>
      <vt:lpstr>Travel Planner</vt:lpstr>
      <vt:lpstr>AGENDA</vt:lpstr>
      <vt:lpstr>PowerPoint Presentation</vt:lpstr>
      <vt:lpstr>Basic Concept of the Project</vt:lpstr>
      <vt:lpstr>Motivation Of the Project</vt:lpstr>
      <vt:lpstr>Objective of the project</vt:lpstr>
      <vt:lpstr>PowerPoint Presentation</vt:lpstr>
      <vt:lpstr>System Specification:</vt:lpstr>
      <vt:lpstr>SDLC Model to be used: </vt:lpstr>
      <vt:lpstr>PowerPoint Presentation</vt:lpstr>
      <vt:lpstr>DFD Diagram</vt:lpstr>
      <vt:lpstr>Zero Level DFD </vt:lpstr>
      <vt:lpstr>First Level DFD:</vt:lpstr>
      <vt:lpstr>Second Level DFD: </vt:lpstr>
      <vt:lpstr>ii.  Flowchart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FUTURE SCOPE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Travel Planner</dc:title>
  <dc:creator>Satyabrata Brahmachary</dc:creator>
  <cp:lastModifiedBy>Satyabrata Brahmachary</cp:lastModifiedBy>
  <cp:revision>2</cp:revision>
  <dcterms:created xsi:type="dcterms:W3CDTF">2024-04-15T03:42:34Z</dcterms:created>
  <dcterms:modified xsi:type="dcterms:W3CDTF">2024-04-20T00:53:55Z</dcterms:modified>
</cp:coreProperties>
</file>