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8288000" cy="10287000"/>
  <p:notesSz cx="18288000" cy="10287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33" d="100"/>
          <a:sy n="33" d="100"/>
        </p:scale>
        <p:origin x="1300" y="2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37DDB819-E8DD-459D-BB9F-BB5BFDC0B29C}" type="datetimeFigureOut">
              <a:rPr lang="en-US" smtClean="0"/>
              <a:t>2/27/2024</a:t>
            </a:fld>
            <a:endParaRPr lang="en-US"/>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B5F68327-605F-4DFC-97B5-8DE61AD85A04}" type="slidenum">
              <a:rPr lang="en-US" smtClean="0"/>
              <a:t>‹#›</a:t>
            </a:fld>
            <a:endParaRPr lang="en-US"/>
          </a:p>
        </p:txBody>
      </p:sp>
    </p:spTree>
    <p:extLst>
      <p:ext uri="{BB962C8B-B14F-4D97-AF65-F5344CB8AC3E}">
        <p14:creationId xmlns:p14="http://schemas.microsoft.com/office/powerpoint/2010/main" val="3841348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F68327-605F-4DFC-97B5-8DE61AD85A04}" type="slidenum">
              <a:rPr lang="en-US" smtClean="0"/>
              <a:t>2</a:t>
            </a:fld>
            <a:endParaRPr lang="en-US"/>
          </a:p>
        </p:txBody>
      </p:sp>
    </p:spTree>
    <p:extLst>
      <p:ext uri="{BB962C8B-B14F-4D97-AF65-F5344CB8AC3E}">
        <p14:creationId xmlns:p14="http://schemas.microsoft.com/office/powerpoint/2010/main" val="4100766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sz="6350" b="1" i="0">
                <a:solidFill>
                  <a:schemeClr val="bg1"/>
                </a:solidFill>
                <a:latin typeface="Cambria"/>
                <a:cs typeface="Cambria"/>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2/27/2024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350" b="1" i="0">
                <a:solidFill>
                  <a:schemeClr val="bg1"/>
                </a:solidFill>
                <a:latin typeface="Cambria"/>
                <a:cs typeface="Cambri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2/27/2024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350" b="1" i="0">
                <a:solidFill>
                  <a:schemeClr val="bg1"/>
                </a:solidFill>
                <a:latin typeface="Cambria"/>
                <a:cs typeface="Cambria"/>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2/27/2024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350" b="1" i="0">
                <a:solidFill>
                  <a:schemeClr val="bg1"/>
                </a:solidFill>
                <a:latin typeface="Cambria"/>
                <a:cs typeface="Cambr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2/27/2024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782411" y="0"/>
            <a:ext cx="10506075" cy="10287000"/>
          </a:xfrm>
          <a:custGeom>
            <a:avLst/>
            <a:gdLst/>
            <a:ahLst/>
            <a:cxnLst/>
            <a:rect l="l" t="t" r="r" b="b"/>
            <a:pathLst>
              <a:path w="10506075" h="10287000">
                <a:moveTo>
                  <a:pt x="0" y="10286999"/>
                </a:moveTo>
                <a:lnTo>
                  <a:pt x="0" y="0"/>
                </a:lnTo>
                <a:lnTo>
                  <a:pt x="10505588" y="0"/>
                </a:lnTo>
                <a:lnTo>
                  <a:pt x="10505588" y="10286999"/>
                </a:lnTo>
                <a:lnTo>
                  <a:pt x="0" y="10286999"/>
                </a:lnTo>
                <a:close/>
              </a:path>
            </a:pathLst>
          </a:custGeom>
          <a:solidFill>
            <a:srgbClr val="000000"/>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1334999" y="1143000"/>
            <a:ext cx="5122068" cy="8000999"/>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2/27/2024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0" y="0"/>
                </a:moveTo>
                <a:lnTo>
                  <a:pt x="18287999" y="0"/>
                </a:lnTo>
                <a:lnTo>
                  <a:pt x="18287999" y="10286999"/>
                </a:lnTo>
                <a:lnTo>
                  <a:pt x="0" y="10286999"/>
                </a:lnTo>
                <a:lnTo>
                  <a:pt x="0" y="0"/>
                </a:lnTo>
                <a:close/>
              </a:path>
            </a:pathLst>
          </a:custGeom>
          <a:solidFill>
            <a:srgbClr val="000000"/>
          </a:solidFill>
        </p:spPr>
        <p:txBody>
          <a:bodyPr wrap="square" lIns="0" tIns="0" rIns="0" bIns="0" rtlCol="0"/>
          <a:lstStyle/>
          <a:p>
            <a:endParaRPr/>
          </a:p>
        </p:txBody>
      </p:sp>
      <p:sp>
        <p:nvSpPr>
          <p:cNvPr id="2" name="Holder 2"/>
          <p:cNvSpPr>
            <a:spLocks noGrp="1"/>
          </p:cNvSpPr>
          <p:nvPr>
            <p:ph type="title"/>
          </p:nvPr>
        </p:nvSpPr>
        <p:spPr>
          <a:xfrm>
            <a:off x="450210" y="-249463"/>
            <a:ext cx="17387578" cy="1546931"/>
          </a:xfrm>
          <a:prstGeom prst="rect">
            <a:avLst/>
          </a:prstGeom>
        </p:spPr>
        <p:txBody>
          <a:bodyPr wrap="square" lIns="0" tIns="0" rIns="0" bIns="0">
            <a:spAutoFit/>
          </a:bodyPr>
          <a:lstStyle>
            <a:lvl1pPr>
              <a:defRPr sz="6350" b="1" i="0">
                <a:solidFill>
                  <a:schemeClr val="bg1"/>
                </a:solidFill>
                <a:latin typeface="Cambria"/>
                <a:cs typeface="Cambria"/>
              </a:defRPr>
            </a:lvl1pPr>
          </a:lstStyle>
          <a:p>
            <a:endParaRPr/>
          </a:p>
        </p:txBody>
      </p:sp>
      <p:sp>
        <p:nvSpPr>
          <p:cNvPr id="3" name="Holder 3"/>
          <p:cNvSpPr>
            <a:spLocks noGrp="1"/>
          </p:cNvSpPr>
          <p:nvPr>
            <p:ph type="body" idx="1"/>
          </p:nvPr>
        </p:nvSpPr>
        <p:spPr>
          <a:xfrm>
            <a:off x="914400" y="2366010"/>
            <a:ext cx="1645920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2/27/2024</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610600" y="571500"/>
            <a:ext cx="8710295" cy="9416039"/>
          </a:xfrm>
          <a:prstGeom prst="rect">
            <a:avLst/>
          </a:prstGeom>
        </p:spPr>
        <p:txBody>
          <a:bodyPr vert="horz" wrap="square" lIns="0" tIns="15875" rIns="0" bIns="0" rtlCol="0">
            <a:spAutoFit/>
          </a:bodyPr>
          <a:lstStyle/>
          <a:p>
            <a:pPr marL="681355">
              <a:lnSpc>
                <a:spcPct val="100000"/>
              </a:lnSpc>
              <a:spcBef>
                <a:spcPts val="125"/>
              </a:spcBef>
            </a:pPr>
            <a:r>
              <a:rPr lang="en-US" sz="4000" b="1" spc="-300" dirty="0">
                <a:solidFill>
                  <a:srgbClr val="FFFFFF"/>
                </a:solidFill>
                <a:latin typeface="Times New Roman"/>
                <a:cs typeface="Times New Roman"/>
              </a:rPr>
              <a:t>Slice of Spice : Online Food Ordering System</a:t>
            </a:r>
          </a:p>
          <a:p>
            <a:pPr marL="681355">
              <a:lnSpc>
                <a:spcPct val="100000"/>
              </a:lnSpc>
              <a:spcBef>
                <a:spcPts val="125"/>
              </a:spcBef>
            </a:pPr>
            <a:endParaRPr lang="en-US" sz="4000" b="1" spc="-300" dirty="0">
              <a:solidFill>
                <a:srgbClr val="FFFFFF"/>
              </a:solidFill>
              <a:latin typeface="Times New Roman"/>
              <a:cs typeface="Times New Roman"/>
            </a:endParaRPr>
          </a:p>
          <a:p>
            <a:pPr marL="681355">
              <a:lnSpc>
                <a:spcPct val="100000"/>
              </a:lnSpc>
              <a:spcBef>
                <a:spcPts val="125"/>
              </a:spcBef>
            </a:pPr>
            <a:endParaRPr lang="en-US" sz="4000" b="1" spc="-300" dirty="0">
              <a:solidFill>
                <a:srgbClr val="FFFFFF"/>
              </a:solidFill>
              <a:latin typeface="Times New Roman"/>
              <a:cs typeface="Times New Roman"/>
            </a:endParaRPr>
          </a:p>
          <a:p>
            <a:pPr marL="681355">
              <a:lnSpc>
                <a:spcPct val="100000"/>
              </a:lnSpc>
              <a:spcBef>
                <a:spcPts val="125"/>
              </a:spcBef>
            </a:pPr>
            <a:endParaRPr lang="en-US" sz="4000" b="1" spc="-300" dirty="0">
              <a:solidFill>
                <a:srgbClr val="FFFFFF"/>
              </a:solidFill>
              <a:latin typeface="Times New Roman"/>
              <a:cs typeface="Times New Roman"/>
            </a:endParaRPr>
          </a:p>
          <a:p>
            <a:pPr marL="681355">
              <a:lnSpc>
                <a:spcPct val="100000"/>
              </a:lnSpc>
              <a:spcBef>
                <a:spcPts val="125"/>
              </a:spcBef>
            </a:pPr>
            <a:r>
              <a:rPr lang="en-US" sz="4000" b="1" spc="-300" dirty="0">
                <a:solidFill>
                  <a:srgbClr val="FFFFFF"/>
                </a:solidFill>
                <a:latin typeface="Times New Roman"/>
                <a:cs typeface="Times New Roman"/>
              </a:rPr>
              <a:t>                  Under the guidance of </a:t>
            </a:r>
          </a:p>
          <a:p>
            <a:pPr marL="681355">
              <a:lnSpc>
                <a:spcPct val="100000"/>
              </a:lnSpc>
              <a:spcBef>
                <a:spcPts val="125"/>
              </a:spcBef>
            </a:pPr>
            <a:r>
              <a:rPr lang="en-US" sz="4000" b="1" spc="-300" dirty="0">
                <a:solidFill>
                  <a:srgbClr val="FFFFFF"/>
                </a:solidFill>
                <a:latin typeface="Times New Roman"/>
                <a:cs typeface="Times New Roman"/>
              </a:rPr>
              <a:t>                   Dr. Amit Kumar</a:t>
            </a:r>
          </a:p>
          <a:p>
            <a:pPr marL="681355">
              <a:lnSpc>
                <a:spcPct val="100000"/>
              </a:lnSpc>
              <a:spcBef>
                <a:spcPts val="125"/>
              </a:spcBef>
            </a:pPr>
            <a:endParaRPr lang="en-US" sz="4000" b="1" spc="-300" dirty="0">
              <a:solidFill>
                <a:srgbClr val="FFFFFF"/>
              </a:solidFill>
              <a:latin typeface="Times New Roman"/>
              <a:cs typeface="Times New Roman"/>
            </a:endParaRPr>
          </a:p>
          <a:p>
            <a:pPr marL="681355">
              <a:lnSpc>
                <a:spcPct val="100000"/>
              </a:lnSpc>
              <a:spcBef>
                <a:spcPts val="125"/>
              </a:spcBef>
            </a:pPr>
            <a:r>
              <a:rPr lang="en-US" sz="4000" b="1" spc="-300" dirty="0">
                <a:solidFill>
                  <a:srgbClr val="FFFFFF"/>
                </a:solidFill>
                <a:latin typeface="Times New Roman"/>
                <a:cs typeface="Times New Roman"/>
              </a:rPr>
              <a:t>             Presented By-------------------</a:t>
            </a:r>
          </a:p>
          <a:p>
            <a:pPr marL="681355">
              <a:lnSpc>
                <a:spcPct val="100000"/>
              </a:lnSpc>
              <a:spcBef>
                <a:spcPts val="125"/>
              </a:spcBef>
            </a:pPr>
            <a:r>
              <a:rPr lang="en-US" sz="4000" b="1" spc="-300" dirty="0">
                <a:solidFill>
                  <a:srgbClr val="FFFFFF"/>
                </a:solidFill>
                <a:latin typeface="Times New Roman"/>
                <a:cs typeface="Times New Roman"/>
              </a:rPr>
              <a:t>  </a:t>
            </a:r>
          </a:p>
          <a:p>
            <a:pPr marL="681355">
              <a:lnSpc>
                <a:spcPct val="100000"/>
              </a:lnSpc>
              <a:spcBef>
                <a:spcPts val="125"/>
              </a:spcBef>
            </a:pPr>
            <a:r>
              <a:rPr lang="en-US" sz="4000" b="1" spc="-300" dirty="0">
                <a:solidFill>
                  <a:srgbClr val="FFFFFF"/>
                </a:solidFill>
                <a:latin typeface="Times New Roman"/>
                <a:cs typeface="Times New Roman"/>
              </a:rPr>
              <a:t>              Nishant Sarawat</a:t>
            </a:r>
          </a:p>
          <a:p>
            <a:pPr marL="681355">
              <a:lnSpc>
                <a:spcPct val="100000"/>
              </a:lnSpc>
              <a:spcBef>
                <a:spcPts val="125"/>
              </a:spcBef>
            </a:pPr>
            <a:r>
              <a:rPr lang="en-US" sz="4000" b="1" spc="-300" dirty="0">
                <a:solidFill>
                  <a:srgbClr val="FFFFFF"/>
                </a:solidFill>
                <a:latin typeface="Times New Roman"/>
                <a:cs typeface="Times New Roman"/>
              </a:rPr>
              <a:t>              2200290140099</a:t>
            </a:r>
          </a:p>
          <a:p>
            <a:pPr marL="681355">
              <a:lnSpc>
                <a:spcPct val="100000"/>
              </a:lnSpc>
              <a:spcBef>
                <a:spcPts val="125"/>
              </a:spcBef>
            </a:pPr>
            <a:r>
              <a:rPr lang="en-US" sz="4000" b="1" spc="-300" dirty="0">
                <a:solidFill>
                  <a:srgbClr val="FFFFFF"/>
                </a:solidFill>
                <a:latin typeface="Times New Roman"/>
                <a:cs typeface="Times New Roman"/>
              </a:rPr>
              <a:t>              Kesar Dhamija</a:t>
            </a:r>
          </a:p>
          <a:p>
            <a:pPr marL="681355">
              <a:lnSpc>
                <a:spcPct val="100000"/>
              </a:lnSpc>
              <a:spcBef>
                <a:spcPts val="125"/>
              </a:spcBef>
            </a:pPr>
            <a:r>
              <a:rPr lang="en-US" sz="4000" b="1" spc="-300" dirty="0">
                <a:solidFill>
                  <a:srgbClr val="FFFFFF"/>
                </a:solidFill>
                <a:latin typeface="Times New Roman"/>
                <a:cs typeface="Times New Roman"/>
              </a:rPr>
              <a:t>              2200290140079</a:t>
            </a:r>
          </a:p>
          <a:p>
            <a:pPr marL="681355">
              <a:lnSpc>
                <a:spcPct val="100000"/>
              </a:lnSpc>
              <a:spcBef>
                <a:spcPts val="125"/>
              </a:spcBef>
            </a:pPr>
            <a:r>
              <a:rPr lang="en-US" sz="4000" b="1" spc="-300" dirty="0">
                <a:solidFill>
                  <a:srgbClr val="FFFFFF"/>
                </a:solidFill>
                <a:latin typeface="Times New Roman"/>
                <a:cs typeface="Times New Roman"/>
              </a:rPr>
              <a:t>         </a:t>
            </a:r>
            <a:r>
              <a:rPr lang="en-US" sz="4000" dirty="0">
                <a:latin typeface="Times New Roman"/>
                <a:cs typeface="Times New Roman"/>
              </a:rPr>
              <a:t>         </a:t>
            </a:r>
            <a:endParaRPr sz="4000" dirty="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45185" rIns="0" bIns="0" rtlCol="0">
            <a:spAutoFit/>
          </a:bodyPr>
          <a:lstStyle/>
          <a:p>
            <a:pPr marL="10454640">
              <a:lnSpc>
                <a:spcPct val="100000"/>
              </a:lnSpc>
              <a:spcBef>
                <a:spcPts val="125"/>
              </a:spcBef>
            </a:pPr>
            <a:r>
              <a:rPr spc="-10" dirty="0"/>
              <a:t>Introduction</a:t>
            </a:r>
          </a:p>
        </p:txBody>
      </p:sp>
      <p:pic>
        <p:nvPicPr>
          <p:cNvPr id="3" name="object 3"/>
          <p:cNvPicPr/>
          <p:nvPr/>
        </p:nvPicPr>
        <p:blipFill>
          <a:blip r:embed="rId3" cstate="print"/>
          <a:stretch>
            <a:fillRect/>
          </a:stretch>
        </p:blipFill>
        <p:spPr>
          <a:xfrm>
            <a:off x="1" y="1"/>
            <a:ext cx="8915400" cy="10096500"/>
          </a:xfrm>
          <a:prstGeom prst="rect">
            <a:avLst/>
          </a:prstGeom>
        </p:spPr>
      </p:pic>
      <p:sp>
        <p:nvSpPr>
          <p:cNvPr id="4" name="object 4"/>
          <p:cNvSpPr txBox="1"/>
          <p:nvPr/>
        </p:nvSpPr>
        <p:spPr>
          <a:xfrm>
            <a:off x="9396920" y="524002"/>
            <a:ext cx="8212455" cy="9437968"/>
          </a:xfrm>
          <a:prstGeom prst="rect">
            <a:avLst/>
          </a:prstGeom>
        </p:spPr>
        <p:txBody>
          <a:bodyPr vert="horz" wrap="square" lIns="0" tIns="12065" rIns="0" bIns="0" rtlCol="0">
            <a:spAutoFit/>
          </a:bodyPr>
          <a:lstStyle/>
          <a:p>
            <a:pPr marL="12700" marR="5080" algn="ctr">
              <a:lnSpc>
                <a:spcPct val="100600"/>
              </a:lnSpc>
              <a:spcBef>
                <a:spcPts val="95"/>
              </a:spcBef>
              <a:tabLst>
                <a:tab pos="1073785" algn="l"/>
              </a:tabLst>
            </a:pPr>
            <a:endParaRPr lang="en-US" sz="3800" b="1" spc="-45" dirty="0">
              <a:solidFill>
                <a:srgbClr val="FFFFFF"/>
              </a:solidFill>
              <a:latin typeface="Cambria"/>
              <a:cs typeface="Cambria"/>
            </a:endParaRPr>
          </a:p>
          <a:p>
            <a:pPr marL="12700" marR="5080" algn="ctr">
              <a:lnSpc>
                <a:spcPct val="100600"/>
              </a:lnSpc>
              <a:spcBef>
                <a:spcPts val="95"/>
              </a:spcBef>
              <a:tabLst>
                <a:tab pos="1073785" algn="l"/>
              </a:tabLst>
            </a:pPr>
            <a:r>
              <a:rPr lang="en-US" sz="3800" b="1" spc="-45" dirty="0">
                <a:solidFill>
                  <a:srgbClr val="FFFFFF"/>
                </a:solidFill>
                <a:latin typeface="Cambria"/>
                <a:cs typeface="Cambria"/>
              </a:rPr>
              <a:t>"Slice of Spice Online Food Ordering System" revolutionizes the way you enjoy your favorite meals. Our platform offers a seamless and convenient way to browse through a plethora of delicious dishes, place orders with just a few clicks, and have them delivered straight to your doorstep. Whether you're craving savory classics, exotic flavors, or healthy options, we've got you covered. With easy-to-use interfaces and efficient delivery services, indulging in culinary delights has never been easier. </a:t>
            </a:r>
            <a:endParaRPr lang="en-US" sz="3800" dirty="0">
              <a:latin typeface="Cambria"/>
              <a:cs typeface="Cambri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65786" rIns="0" bIns="0" rtlCol="0">
            <a:spAutoFit/>
          </a:bodyPr>
          <a:lstStyle/>
          <a:p>
            <a:pPr marL="9843770">
              <a:lnSpc>
                <a:spcPct val="100000"/>
              </a:lnSpc>
              <a:spcBef>
                <a:spcPts val="125"/>
              </a:spcBef>
            </a:pPr>
            <a:r>
              <a:rPr spc="-114" dirty="0">
                <a:latin typeface="Trebuchet MS"/>
                <a:cs typeface="Trebuchet MS"/>
              </a:rPr>
              <a:t>Project</a:t>
            </a:r>
            <a:r>
              <a:rPr spc="-440" dirty="0">
                <a:latin typeface="Trebuchet MS"/>
                <a:cs typeface="Trebuchet MS"/>
              </a:rPr>
              <a:t> </a:t>
            </a:r>
            <a:r>
              <a:rPr spc="-90" dirty="0">
                <a:latin typeface="Trebuchet MS"/>
                <a:cs typeface="Trebuchet MS"/>
              </a:rPr>
              <a:t>Objectives</a:t>
            </a:r>
          </a:p>
        </p:txBody>
      </p:sp>
      <p:pic>
        <p:nvPicPr>
          <p:cNvPr id="3" name="object 3"/>
          <p:cNvPicPr/>
          <p:nvPr/>
        </p:nvPicPr>
        <p:blipFill>
          <a:blip r:embed="rId2" cstate="print"/>
          <a:stretch>
            <a:fillRect/>
          </a:stretch>
        </p:blipFill>
        <p:spPr>
          <a:xfrm>
            <a:off x="1334999" y="1143000"/>
            <a:ext cx="6467474" cy="8000999"/>
          </a:xfrm>
          <a:prstGeom prst="rect">
            <a:avLst/>
          </a:prstGeom>
        </p:spPr>
      </p:pic>
      <p:sp>
        <p:nvSpPr>
          <p:cNvPr id="4" name="object 4"/>
          <p:cNvSpPr txBox="1"/>
          <p:nvPr/>
        </p:nvSpPr>
        <p:spPr>
          <a:xfrm>
            <a:off x="9775334" y="1549330"/>
            <a:ext cx="7818755" cy="7653314"/>
          </a:xfrm>
          <a:prstGeom prst="rect">
            <a:avLst/>
          </a:prstGeom>
        </p:spPr>
        <p:txBody>
          <a:bodyPr vert="horz" wrap="square" lIns="0" tIns="12065" rIns="0" bIns="0" rtlCol="0">
            <a:spAutoFit/>
          </a:bodyPr>
          <a:lstStyle/>
          <a:p>
            <a:pPr marL="12700" marR="5080" algn="ctr">
              <a:lnSpc>
                <a:spcPct val="100600"/>
              </a:lnSpc>
              <a:spcBef>
                <a:spcPts val="95"/>
              </a:spcBef>
            </a:pPr>
            <a:r>
              <a:rPr lang="en-US" sz="3800" b="1" dirty="0">
                <a:solidFill>
                  <a:srgbClr val="FFFFFF"/>
                </a:solidFill>
                <a:latin typeface="Cambria"/>
                <a:cs typeface="Cambria"/>
              </a:rPr>
              <a:t>The main objectives of the Slice of Spice Online Food Ordering System are to simplify the ordering process, boost customer convenience, and streamline restaurant operations. Through user-friendly interfaces and efficient delivery services, we aim to elevate the dining experience for both customers and partner restaurants, ultimately enhancing satisfaction and revenue generation.</a:t>
            </a:r>
            <a:endParaRPr lang="en-US" sz="3800" dirty="0">
              <a:latin typeface="Cambria"/>
              <a:cs typeface="Cambr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565856" rIns="0" bIns="0" rtlCol="0">
            <a:spAutoFit/>
          </a:bodyPr>
          <a:lstStyle/>
          <a:p>
            <a:pPr marL="12700">
              <a:lnSpc>
                <a:spcPct val="100000"/>
              </a:lnSpc>
              <a:spcBef>
                <a:spcPts val="125"/>
              </a:spcBef>
            </a:pPr>
            <a:r>
              <a:rPr lang="en-US" b="0" spc="-680" dirty="0">
                <a:latin typeface="Arial Black"/>
                <a:cs typeface="Arial Black"/>
              </a:rPr>
              <a:t>                     </a:t>
            </a:r>
            <a:r>
              <a:rPr b="0" spc="-680" dirty="0">
                <a:latin typeface="Arial Black"/>
                <a:cs typeface="Arial Black"/>
              </a:rPr>
              <a:t>Research</a:t>
            </a:r>
            <a:r>
              <a:rPr b="0" spc="-700" dirty="0">
                <a:latin typeface="Arial Black"/>
                <a:cs typeface="Arial Black"/>
              </a:rPr>
              <a:t> </a:t>
            </a:r>
            <a:r>
              <a:rPr b="0" spc="-520" dirty="0">
                <a:latin typeface="Arial Black"/>
                <a:cs typeface="Arial Black"/>
              </a:rPr>
              <a:t>Methodology</a:t>
            </a:r>
          </a:p>
        </p:txBody>
      </p:sp>
      <p:sp>
        <p:nvSpPr>
          <p:cNvPr id="7" name="TextBox 6">
            <a:extLst>
              <a:ext uri="{FF2B5EF4-FFF2-40B4-BE49-F238E27FC236}">
                <a16:creationId xmlns:a16="http://schemas.microsoft.com/office/drawing/2014/main" id="{0BD57884-E9BC-2C27-A8E3-25472CF175B8}"/>
              </a:ext>
            </a:extLst>
          </p:cNvPr>
          <p:cNvSpPr txBox="1"/>
          <p:nvPr/>
        </p:nvSpPr>
        <p:spPr>
          <a:xfrm>
            <a:off x="990600" y="1943100"/>
            <a:ext cx="16306800" cy="6524863"/>
          </a:xfrm>
          <a:prstGeom prst="rect">
            <a:avLst/>
          </a:prstGeom>
          <a:noFill/>
        </p:spPr>
        <p:txBody>
          <a:bodyPr wrap="square" rtlCol="0">
            <a:spAutoFit/>
          </a:bodyPr>
          <a:lstStyle/>
          <a:p>
            <a:r>
              <a:rPr lang="en-US" sz="3800" b="0" i="0" dirty="0">
                <a:solidFill>
                  <a:srgbClr val="ECECEC"/>
                </a:solidFill>
                <a:effectLst/>
                <a:latin typeface="Cambria" panose="02040503050406030204" pitchFamily="18" charset="0"/>
                <a:ea typeface="Cambria" panose="02040503050406030204" pitchFamily="18" charset="0"/>
              </a:rPr>
              <a:t>The research methodology employed by Slice of Spice Online Food Ordering System involves a combination of qualitative and quantitative approaches. Through market analysis, customer surveys, and data analytics, we gather insights into consumer preferences, dining trends, and technological advancements. These findings inform decision-making processes regarding platform enhancements, menu offerings, and partnership strategies. Additionally, continuous feedback loops enable iterative improvements, ensuring that our services remain aligned with evolving customer needs and industry standards. By leveraging a comprehensive research framework, we aim to drive innovation and deliver exceptional value to both users and stakeholders.</a:t>
            </a:r>
            <a:endParaRPr lang="en-US" sz="3800" dirty="0">
              <a:latin typeface="Cambria" panose="02040503050406030204" pitchFamily="18" charset="0"/>
              <a:ea typeface="Cambria" panose="020405030504060302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9905" y="800100"/>
            <a:ext cx="17387578" cy="1241914"/>
          </a:xfrm>
          <a:prstGeom prst="rect">
            <a:avLst/>
          </a:prstGeom>
        </p:spPr>
        <p:txBody>
          <a:bodyPr vert="horz" wrap="square" lIns="0" tIns="262163" rIns="0" bIns="0" rtlCol="0">
            <a:spAutoFit/>
          </a:bodyPr>
          <a:lstStyle/>
          <a:p>
            <a:pPr marL="807085">
              <a:lnSpc>
                <a:spcPct val="100000"/>
              </a:lnSpc>
              <a:spcBef>
                <a:spcPts val="125"/>
              </a:spcBef>
            </a:pPr>
            <a:r>
              <a:rPr lang="en-US" spc="125" dirty="0">
                <a:latin typeface="Palatino Linotype"/>
                <a:cs typeface="Palatino Linotype"/>
              </a:rPr>
              <a:t>                    </a:t>
            </a:r>
            <a:r>
              <a:rPr spc="125" dirty="0">
                <a:latin typeface="Palatino Linotype"/>
                <a:cs typeface="Palatino Linotype"/>
              </a:rPr>
              <a:t>Project</a:t>
            </a:r>
            <a:r>
              <a:rPr spc="-130" dirty="0">
                <a:latin typeface="Palatino Linotype"/>
                <a:cs typeface="Palatino Linotype"/>
              </a:rPr>
              <a:t> </a:t>
            </a:r>
            <a:r>
              <a:rPr spc="40" dirty="0">
                <a:latin typeface="Palatino Linotype"/>
                <a:cs typeface="Palatino Linotype"/>
              </a:rPr>
              <a:t>Outcomes</a:t>
            </a:r>
          </a:p>
        </p:txBody>
      </p:sp>
      <p:sp>
        <p:nvSpPr>
          <p:cNvPr id="4" name="object 4"/>
          <p:cNvSpPr txBox="1"/>
          <p:nvPr/>
        </p:nvSpPr>
        <p:spPr>
          <a:xfrm>
            <a:off x="609600" y="3009900"/>
            <a:ext cx="17228188" cy="4699620"/>
          </a:xfrm>
          <a:prstGeom prst="rect">
            <a:avLst/>
          </a:prstGeom>
        </p:spPr>
        <p:txBody>
          <a:bodyPr vert="horz" wrap="square" lIns="0" tIns="11430" rIns="0" bIns="0" rtlCol="0">
            <a:spAutoFit/>
          </a:bodyPr>
          <a:lstStyle/>
          <a:p>
            <a:pPr marL="12065" marR="5080" indent="-635" algn="ctr">
              <a:lnSpc>
                <a:spcPct val="100699"/>
              </a:lnSpc>
              <a:spcBef>
                <a:spcPts val="90"/>
              </a:spcBef>
            </a:pPr>
            <a:r>
              <a:rPr sz="3800" b="1" dirty="0">
                <a:solidFill>
                  <a:srgbClr val="FFFFFF"/>
                </a:solidFill>
                <a:latin typeface="Cambria"/>
                <a:cs typeface="Cambria"/>
              </a:rPr>
              <a:t>The</a:t>
            </a:r>
            <a:r>
              <a:rPr sz="3800" b="1" spc="35" dirty="0">
                <a:solidFill>
                  <a:srgbClr val="FFFFFF"/>
                </a:solidFill>
                <a:latin typeface="Cambria"/>
                <a:cs typeface="Cambria"/>
              </a:rPr>
              <a:t> </a:t>
            </a:r>
            <a:r>
              <a:rPr sz="3800" b="1" dirty="0">
                <a:solidFill>
                  <a:srgbClr val="FFFFFF"/>
                </a:solidFill>
                <a:latin typeface="Cambria"/>
                <a:cs typeface="Cambria"/>
              </a:rPr>
              <a:t>outcomes</a:t>
            </a:r>
            <a:r>
              <a:rPr sz="3800" b="1" spc="35" dirty="0">
                <a:solidFill>
                  <a:srgbClr val="FFFFFF"/>
                </a:solidFill>
                <a:latin typeface="Cambria"/>
                <a:cs typeface="Cambria"/>
              </a:rPr>
              <a:t> </a:t>
            </a:r>
            <a:r>
              <a:rPr sz="3800" b="1" dirty="0">
                <a:solidFill>
                  <a:srgbClr val="FFFFFF"/>
                </a:solidFill>
                <a:latin typeface="Cambria"/>
                <a:cs typeface="Cambria"/>
              </a:rPr>
              <a:t>of</a:t>
            </a:r>
            <a:r>
              <a:rPr sz="3800" b="1" spc="35" dirty="0">
                <a:solidFill>
                  <a:srgbClr val="FFFFFF"/>
                </a:solidFill>
                <a:latin typeface="Cambria"/>
                <a:cs typeface="Cambria"/>
              </a:rPr>
              <a:t> </a:t>
            </a:r>
            <a:r>
              <a:rPr sz="3800" b="1" dirty="0">
                <a:solidFill>
                  <a:srgbClr val="FFFFFF"/>
                </a:solidFill>
                <a:latin typeface="Cambria"/>
                <a:cs typeface="Cambria"/>
              </a:rPr>
              <a:t>Plant Kart,</a:t>
            </a:r>
            <a:r>
              <a:rPr sz="3800" b="1" spc="35" dirty="0">
                <a:solidFill>
                  <a:srgbClr val="FFFFFF"/>
                </a:solidFill>
                <a:latin typeface="Cambria"/>
                <a:cs typeface="Cambria"/>
              </a:rPr>
              <a:t> </a:t>
            </a:r>
            <a:r>
              <a:rPr sz="3800" b="1" dirty="0">
                <a:solidFill>
                  <a:srgbClr val="FFFFFF"/>
                </a:solidFill>
                <a:latin typeface="Cambria"/>
                <a:cs typeface="Cambria"/>
              </a:rPr>
              <a:t>our</a:t>
            </a:r>
            <a:r>
              <a:rPr sz="3800" b="1" spc="-40" dirty="0">
                <a:solidFill>
                  <a:srgbClr val="FFFFFF"/>
                </a:solidFill>
                <a:latin typeface="Cambria"/>
                <a:cs typeface="Cambria"/>
              </a:rPr>
              <a:t> </a:t>
            </a:r>
            <a:r>
              <a:rPr sz="3800" b="1" spc="-10" dirty="0">
                <a:solidFill>
                  <a:srgbClr val="FFFFFF"/>
                </a:solidFill>
                <a:latin typeface="Cambria"/>
                <a:cs typeface="Cambria"/>
              </a:rPr>
              <a:t>plant </a:t>
            </a:r>
            <a:r>
              <a:rPr sz="3800" b="1" dirty="0">
                <a:solidFill>
                  <a:srgbClr val="FFFFFF"/>
                </a:solidFill>
                <a:latin typeface="Cambria"/>
                <a:cs typeface="Cambria"/>
              </a:rPr>
              <a:t>purchasing</a:t>
            </a:r>
            <a:r>
              <a:rPr sz="3800" b="1" spc="-165" dirty="0">
                <a:solidFill>
                  <a:srgbClr val="FFFFFF"/>
                </a:solidFill>
                <a:latin typeface="Cambria"/>
                <a:cs typeface="Cambria"/>
              </a:rPr>
              <a:t> </a:t>
            </a:r>
            <a:r>
              <a:rPr sz="3800" b="1" spc="-10" dirty="0">
                <a:solidFill>
                  <a:srgbClr val="FFFFFF"/>
                </a:solidFill>
                <a:latin typeface="Cambria"/>
                <a:cs typeface="Cambria"/>
              </a:rPr>
              <a:t>website,</a:t>
            </a:r>
            <a:r>
              <a:rPr sz="3800" b="1" spc="-75" dirty="0">
                <a:solidFill>
                  <a:srgbClr val="FFFFFF"/>
                </a:solidFill>
                <a:latin typeface="Cambria"/>
                <a:cs typeface="Cambria"/>
              </a:rPr>
              <a:t> </a:t>
            </a:r>
            <a:r>
              <a:rPr sz="3800" b="1" dirty="0">
                <a:solidFill>
                  <a:srgbClr val="FFFFFF"/>
                </a:solidFill>
                <a:latin typeface="Cambria"/>
                <a:cs typeface="Cambria"/>
              </a:rPr>
              <a:t>are</a:t>
            </a:r>
            <a:r>
              <a:rPr sz="3800" b="1" spc="-75" dirty="0">
                <a:solidFill>
                  <a:srgbClr val="FFFFFF"/>
                </a:solidFill>
                <a:latin typeface="Cambria"/>
                <a:cs typeface="Cambria"/>
              </a:rPr>
              <a:t> </a:t>
            </a:r>
            <a:r>
              <a:rPr sz="3800" b="1" spc="75" dirty="0">
                <a:solidFill>
                  <a:srgbClr val="FFFFFF"/>
                </a:solidFill>
                <a:latin typeface="Cambria"/>
                <a:cs typeface="Cambria"/>
              </a:rPr>
              <a:t>multi-</a:t>
            </a:r>
            <a:r>
              <a:rPr sz="3800" b="1" spc="-10" dirty="0">
                <a:solidFill>
                  <a:srgbClr val="FFFFFF"/>
                </a:solidFill>
                <a:latin typeface="Cambria"/>
                <a:cs typeface="Cambria"/>
              </a:rPr>
              <a:t>faceted. </a:t>
            </a:r>
            <a:r>
              <a:rPr sz="3800" b="1" dirty="0">
                <a:solidFill>
                  <a:srgbClr val="FFFFFF"/>
                </a:solidFill>
                <a:latin typeface="Cambria"/>
                <a:cs typeface="Cambria"/>
              </a:rPr>
              <a:t>Firstly,</a:t>
            </a:r>
            <a:r>
              <a:rPr sz="3800" b="1" spc="-120" dirty="0">
                <a:solidFill>
                  <a:srgbClr val="FFFFFF"/>
                </a:solidFill>
                <a:latin typeface="Cambria"/>
                <a:cs typeface="Cambria"/>
              </a:rPr>
              <a:t> </a:t>
            </a:r>
            <a:r>
              <a:rPr sz="3800" b="1" dirty="0">
                <a:solidFill>
                  <a:srgbClr val="FFFFFF"/>
                </a:solidFill>
                <a:latin typeface="Cambria"/>
                <a:cs typeface="Cambria"/>
              </a:rPr>
              <a:t>we</a:t>
            </a:r>
            <a:r>
              <a:rPr sz="3800" b="1" spc="-20" dirty="0">
                <a:solidFill>
                  <a:srgbClr val="FFFFFF"/>
                </a:solidFill>
                <a:latin typeface="Cambria"/>
                <a:cs typeface="Cambria"/>
              </a:rPr>
              <a:t> </a:t>
            </a:r>
            <a:r>
              <a:rPr sz="3800" b="1" dirty="0">
                <a:solidFill>
                  <a:srgbClr val="FFFFFF"/>
                </a:solidFill>
                <a:latin typeface="Cambria"/>
                <a:cs typeface="Cambria"/>
              </a:rPr>
              <a:t>aim</a:t>
            </a:r>
            <a:r>
              <a:rPr sz="3800" b="1" spc="-65" dirty="0">
                <a:solidFill>
                  <a:srgbClr val="FFFFFF"/>
                </a:solidFill>
                <a:latin typeface="Cambria"/>
                <a:cs typeface="Cambria"/>
              </a:rPr>
              <a:t> </a:t>
            </a:r>
            <a:r>
              <a:rPr sz="3800" b="1" dirty="0">
                <a:solidFill>
                  <a:srgbClr val="FFFFFF"/>
                </a:solidFill>
                <a:latin typeface="Cambria"/>
                <a:cs typeface="Cambria"/>
              </a:rPr>
              <a:t>to</a:t>
            </a:r>
            <a:r>
              <a:rPr sz="3800" b="1" spc="-25" dirty="0">
                <a:solidFill>
                  <a:srgbClr val="FFFFFF"/>
                </a:solidFill>
                <a:latin typeface="Cambria"/>
                <a:cs typeface="Cambria"/>
              </a:rPr>
              <a:t> </a:t>
            </a:r>
            <a:r>
              <a:rPr sz="3800" b="1" spc="-10" dirty="0">
                <a:solidFill>
                  <a:srgbClr val="FFFFFF"/>
                </a:solidFill>
                <a:latin typeface="Cambria"/>
                <a:cs typeface="Cambria"/>
              </a:rPr>
              <a:t>foster</a:t>
            </a:r>
            <a:r>
              <a:rPr sz="3800" b="1" spc="-95" dirty="0">
                <a:solidFill>
                  <a:srgbClr val="FFFFFF"/>
                </a:solidFill>
                <a:latin typeface="Cambria"/>
                <a:cs typeface="Cambria"/>
              </a:rPr>
              <a:t> </a:t>
            </a:r>
            <a:r>
              <a:rPr sz="3800" b="1" dirty="0">
                <a:solidFill>
                  <a:srgbClr val="FFFFFF"/>
                </a:solidFill>
                <a:latin typeface="Cambria"/>
                <a:cs typeface="Cambria"/>
              </a:rPr>
              <a:t>a</a:t>
            </a:r>
            <a:r>
              <a:rPr sz="3800" b="1" spc="-45" dirty="0">
                <a:solidFill>
                  <a:srgbClr val="FFFFFF"/>
                </a:solidFill>
                <a:latin typeface="Cambria"/>
                <a:cs typeface="Cambria"/>
              </a:rPr>
              <a:t> </a:t>
            </a:r>
            <a:r>
              <a:rPr sz="3800" b="1" dirty="0">
                <a:solidFill>
                  <a:srgbClr val="FFFFFF"/>
                </a:solidFill>
                <a:latin typeface="Cambria"/>
                <a:cs typeface="Cambria"/>
              </a:rPr>
              <a:t>community</a:t>
            </a:r>
            <a:r>
              <a:rPr sz="3800" b="1" spc="-114" dirty="0">
                <a:solidFill>
                  <a:srgbClr val="FFFFFF"/>
                </a:solidFill>
                <a:latin typeface="Cambria"/>
                <a:cs typeface="Cambria"/>
              </a:rPr>
              <a:t> </a:t>
            </a:r>
            <a:r>
              <a:rPr sz="3800" b="1" spc="-25" dirty="0">
                <a:solidFill>
                  <a:srgbClr val="FFFFFF"/>
                </a:solidFill>
                <a:latin typeface="Cambria"/>
                <a:cs typeface="Cambria"/>
              </a:rPr>
              <a:t>of </a:t>
            </a:r>
            <a:r>
              <a:rPr sz="3800" b="1" dirty="0">
                <a:solidFill>
                  <a:srgbClr val="FFFFFF"/>
                </a:solidFill>
                <a:latin typeface="Cambria"/>
                <a:cs typeface="Cambria"/>
              </a:rPr>
              <a:t>green</a:t>
            </a:r>
            <a:r>
              <a:rPr sz="3800" b="1" spc="-75" dirty="0">
                <a:solidFill>
                  <a:srgbClr val="FFFFFF"/>
                </a:solidFill>
                <a:latin typeface="Cambria"/>
                <a:cs typeface="Cambria"/>
              </a:rPr>
              <a:t> </a:t>
            </a:r>
            <a:r>
              <a:rPr sz="3800" b="1" spc="-10" dirty="0">
                <a:solidFill>
                  <a:srgbClr val="FFFFFF"/>
                </a:solidFill>
                <a:latin typeface="Cambria"/>
                <a:cs typeface="Cambria"/>
              </a:rPr>
              <a:t>enthusiasts</a:t>
            </a:r>
            <a:r>
              <a:rPr sz="3800" b="1" spc="-160" dirty="0">
                <a:solidFill>
                  <a:srgbClr val="FFFFFF"/>
                </a:solidFill>
                <a:latin typeface="Cambria"/>
                <a:cs typeface="Cambria"/>
              </a:rPr>
              <a:t> </a:t>
            </a:r>
            <a:r>
              <a:rPr sz="3800" b="1" dirty="0">
                <a:solidFill>
                  <a:srgbClr val="FFFFFF"/>
                </a:solidFill>
                <a:latin typeface="Cambria"/>
                <a:cs typeface="Cambria"/>
              </a:rPr>
              <a:t>who</a:t>
            </a:r>
            <a:r>
              <a:rPr sz="3800" b="1" spc="-75" dirty="0">
                <a:solidFill>
                  <a:srgbClr val="FFFFFF"/>
                </a:solidFill>
                <a:latin typeface="Cambria"/>
                <a:cs typeface="Cambria"/>
              </a:rPr>
              <a:t> </a:t>
            </a:r>
            <a:r>
              <a:rPr sz="3800" b="1" dirty="0">
                <a:solidFill>
                  <a:srgbClr val="FFFFFF"/>
                </a:solidFill>
                <a:latin typeface="Cambria"/>
                <a:cs typeface="Cambria"/>
              </a:rPr>
              <a:t>can</a:t>
            </a:r>
            <a:r>
              <a:rPr sz="3800" b="1" spc="-75" dirty="0">
                <a:solidFill>
                  <a:srgbClr val="FFFFFF"/>
                </a:solidFill>
                <a:latin typeface="Cambria"/>
                <a:cs typeface="Cambria"/>
              </a:rPr>
              <a:t> </a:t>
            </a:r>
            <a:r>
              <a:rPr sz="3800" b="1" spc="-10" dirty="0">
                <a:solidFill>
                  <a:srgbClr val="FFFFFF"/>
                </a:solidFill>
                <a:latin typeface="Cambria"/>
                <a:cs typeface="Cambria"/>
              </a:rPr>
              <a:t>create</a:t>
            </a:r>
            <a:r>
              <a:rPr sz="3800" b="1" spc="-70" dirty="0">
                <a:solidFill>
                  <a:srgbClr val="FFFFFF"/>
                </a:solidFill>
                <a:latin typeface="Cambria"/>
                <a:cs typeface="Cambria"/>
              </a:rPr>
              <a:t> </a:t>
            </a:r>
            <a:r>
              <a:rPr sz="3800" b="1" spc="-25" dirty="0">
                <a:solidFill>
                  <a:srgbClr val="FFFFFF"/>
                </a:solidFill>
                <a:latin typeface="Cambria"/>
                <a:cs typeface="Cambria"/>
              </a:rPr>
              <a:t>and </a:t>
            </a:r>
            <a:r>
              <a:rPr sz="3800" b="1" dirty="0">
                <a:solidFill>
                  <a:srgbClr val="FFFFFF"/>
                </a:solidFill>
                <a:latin typeface="Cambria"/>
                <a:cs typeface="Cambria"/>
              </a:rPr>
              <a:t>maintain</a:t>
            </a:r>
            <a:r>
              <a:rPr sz="3800" b="1" spc="-65" dirty="0">
                <a:solidFill>
                  <a:srgbClr val="FFFFFF"/>
                </a:solidFill>
                <a:latin typeface="Cambria"/>
                <a:cs typeface="Cambria"/>
              </a:rPr>
              <a:t> </a:t>
            </a:r>
            <a:r>
              <a:rPr sz="3800" b="1" dirty="0">
                <a:solidFill>
                  <a:srgbClr val="FFFFFF"/>
                </a:solidFill>
                <a:latin typeface="Cambria"/>
                <a:cs typeface="Cambria"/>
              </a:rPr>
              <a:t>beautiful,</a:t>
            </a:r>
            <a:r>
              <a:rPr sz="3800" b="1" spc="-60" dirty="0">
                <a:solidFill>
                  <a:srgbClr val="FFFFFF"/>
                </a:solidFill>
                <a:latin typeface="Cambria"/>
                <a:cs typeface="Cambria"/>
              </a:rPr>
              <a:t> </a:t>
            </a:r>
            <a:r>
              <a:rPr sz="3800" b="1" spc="-10" dirty="0">
                <a:solidFill>
                  <a:srgbClr val="FFFFFF"/>
                </a:solidFill>
                <a:latin typeface="Cambria"/>
                <a:cs typeface="Cambria"/>
              </a:rPr>
              <a:t>sustainable </a:t>
            </a:r>
            <a:r>
              <a:rPr sz="3800" b="1" dirty="0">
                <a:solidFill>
                  <a:srgbClr val="FFFFFF"/>
                </a:solidFill>
                <a:latin typeface="Cambria"/>
                <a:cs typeface="Cambria"/>
              </a:rPr>
              <a:t>gardens,</a:t>
            </a:r>
            <a:r>
              <a:rPr sz="3800" b="1" spc="5" dirty="0">
                <a:solidFill>
                  <a:srgbClr val="FFFFFF"/>
                </a:solidFill>
                <a:latin typeface="Cambria"/>
                <a:cs typeface="Cambria"/>
              </a:rPr>
              <a:t> </a:t>
            </a:r>
            <a:r>
              <a:rPr sz="3800" b="1" dirty="0">
                <a:solidFill>
                  <a:srgbClr val="FFFFFF"/>
                </a:solidFill>
                <a:latin typeface="Cambria"/>
                <a:cs typeface="Cambria"/>
              </a:rPr>
              <a:t>contributing</a:t>
            </a:r>
            <a:r>
              <a:rPr sz="3800" b="1" spc="-35" dirty="0">
                <a:solidFill>
                  <a:srgbClr val="FFFFFF"/>
                </a:solidFill>
                <a:latin typeface="Cambria"/>
                <a:cs typeface="Cambria"/>
              </a:rPr>
              <a:t> </a:t>
            </a:r>
            <a:r>
              <a:rPr sz="3800" b="1" dirty="0">
                <a:solidFill>
                  <a:srgbClr val="FFFFFF"/>
                </a:solidFill>
                <a:latin typeface="Cambria"/>
                <a:cs typeface="Cambria"/>
              </a:rPr>
              <a:t>to</a:t>
            </a:r>
            <a:r>
              <a:rPr sz="3800" b="1" spc="10" dirty="0">
                <a:solidFill>
                  <a:srgbClr val="FFFFFF"/>
                </a:solidFill>
                <a:latin typeface="Cambria"/>
                <a:cs typeface="Cambria"/>
              </a:rPr>
              <a:t> </a:t>
            </a:r>
            <a:r>
              <a:rPr sz="3800" b="1" dirty="0">
                <a:solidFill>
                  <a:srgbClr val="FFFFFF"/>
                </a:solidFill>
                <a:latin typeface="Cambria"/>
                <a:cs typeface="Cambria"/>
              </a:rPr>
              <a:t>a</a:t>
            </a:r>
            <a:r>
              <a:rPr sz="3800" b="1" spc="-15" dirty="0">
                <a:solidFill>
                  <a:srgbClr val="FFFFFF"/>
                </a:solidFill>
                <a:latin typeface="Cambria"/>
                <a:cs typeface="Cambria"/>
              </a:rPr>
              <a:t> </a:t>
            </a:r>
            <a:r>
              <a:rPr sz="3800" b="1" spc="-10" dirty="0">
                <a:solidFill>
                  <a:srgbClr val="FFFFFF"/>
                </a:solidFill>
                <a:latin typeface="Cambria"/>
                <a:cs typeface="Cambria"/>
              </a:rPr>
              <a:t>greener </a:t>
            </a:r>
            <a:r>
              <a:rPr sz="3800" b="1" dirty="0">
                <a:solidFill>
                  <a:srgbClr val="FFFFFF"/>
                </a:solidFill>
                <a:latin typeface="Cambria"/>
                <a:cs typeface="Cambria"/>
              </a:rPr>
              <a:t>planet.</a:t>
            </a:r>
            <a:r>
              <a:rPr sz="3800" b="1" spc="-50" dirty="0">
                <a:solidFill>
                  <a:srgbClr val="FFFFFF"/>
                </a:solidFill>
                <a:latin typeface="Cambria"/>
                <a:cs typeface="Cambria"/>
              </a:rPr>
              <a:t> </a:t>
            </a:r>
            <a:r>
              <a:rPr sz="3800" b="1" dirty="0">
                <a:solidFill>
                  <a:srgbClr val="FFFFFF"/>
                </a:solidFill>
                <a:latin typeface="Cambria"/>
                <a:cs typeface="Cambria"/>
              </a:rPr>
              <a:t>Through</a:t>
            </a:r>
            <a:r>
              <a:rPr sz="3800" b="1" spc="35" dirty="0">
                <a:solidFill>
                  <a:srgbClr val="FFFFFF"/>
                </a:solidFill>
                <a:latin typeface="Cambria"/>
                <a:cs typeface="Cambria"/>
              </a:rPr>
              <a:t> </a:t>
            </a:r>
            <a:r>
              <a:rPr sz="3800" b="1" dirty="0">
                <a:solidFill>
                  <a:srgbClr val="FFFFFF"/>
                </a:solidFill>
                <a:latin typeface="Cambria"/>
                <a:cs typeface="Cambria"/>
              </a:rPr>
              <a:t>our</a:t>
            </a:r>
            <a:r>
              <a:rPr sz="3800" b="1" spc="-40" dirty="0">
                <a:solidFill>
                  <a:srgbClr val="FFFFFF"/>
                </a:solidFill>
                <a:latin typeface="Cambria"/>
                <a:cs typeface="Cambria"/>
              </a:rPr>
              <a:t> </a:t>
            </a:r>
            <a:r>
              <a:rPr sz="3800" b="1" spc="-10" dirty="0">
                <a:solidFill>
                  <a:srgbClr val="FFFFFF"/>
                </a:solidFill>
                <a:latin typeface="Cambria"/>
                <a:cs typeface="Cambria"/>
              </a:rPr>
              <a:t>platform, </a:t>
            </a:r>
            <a:r>
              <a:rPr sz="3800" b="1" dirty="0">
                <a:solidFill>
                  <a:srgbClr val="FFFFFF"/>
                </a:solidFill>
                <a:latin typeface="Cambria"/>
                <a:cs typeface="Cambria"/>
              </a:rPr>
              <a:t>customers</a:t>
            </a:r>
            <a:r>
              <a:rPr sz="3800" b="1" spc="-5" dirty="0">
                <a:solidFill>
                  <a:srgbClr val="FFFFFF"/>
                </a:solidFill>
                <a:latin typeface="Cambria"/>
                <a:cs typeface="Cambria"/>
              </a:rPr>
              <a:t> </a:t>
            </a:r>
            <a:r>
              <a:rPr sz="3800" b="1" dirty="0">
                <a:solidFill>
                  <a:srgbClr val="FFFFFF"/>
                </a:solidFill>
                <a:latin typeface="Cambria"/>
                <a:cs typeface="Cambria"/>
              </a:rPr>
              <a:t>can</a:t>
            </a:r>
            <a:r>
              <a:rPr sz="3800" b="1" spc="-5" dirty="0">
                <a:solidFill>
                  <a:srgbClr val="FFFFFF"/>
                </a:solidFill>
                <a:latin typeface="Cambria"/>
                <a:cs typeface="Cambria"/>
              </a:rPr>
              <a:t> </a:t>
            </a:r>
            <a:r>
              <a:rPr sz="3800" b="1" dirty="0">
                <a:solidFill>
                  <a:srgbClr val="FFFFFF"/>
                </a:solidFill>
                <a:latin typeface="Cambria"/>
                <a:cs typeface="Cambria"/>
              </a:rPr>
              <a:t>access</a:t>
            </a:r>
            <a:r>
              <a:rPr sz="3800" b="1" spc="-5" dirty="0">
                <a:solidFill>
                  <a:srgbClr val="FFFFFF"/>
                </a:solidFill>
                <a:latin typeface="Cambria"/>
                <a:cs typeface="Cambria"/>
              </a:rPr>
              <a:t> </a:t>
            </a:r>
            <a:r>
              <a:rPr sz="3800" b="1" dirty="0">
                <a:solidFill>
                  <a:srgbClr val="FFFFFF"/>
                </a:solidFill>
                <a:latin typeface="Cambria"/>
                <a:cs typeface="Cambria"/>
              </a:rPr>
              <a:t>a</a:t>
            </a:r>
            <a:r>
              <a:rPr sz="3800" b="1" spc="-130" dirty="0">
                <a:solidFill>
                  <a:srgbClr val="FFFFFF"/>
                </a:solidFill>
                <a:latin typeface="Cambria"/>
                <a:cs typeface="Cambria"/>
              </a:rPr>
              <a:t> </a:t>
            </a:r>
            <a:r>
              <a:rPr sz="3800" b="1" spc="-10" dirty="0">
                <a:solidFill>
                  <a:srgbClr val="FFFFFF"/>
                </a:solidFill>
                <a:latin typeface="Cambria"/>
                <a:cs typeface="Cambria"/>
              </a:rPr>
              <a:t>wide</a:t>
            </a:r>
            <a:r>
              <a:rPr sz="3800" b="1" spc="-100" dirty="0">
                <a:solidFill>
                  <a:srgbClr val="FFFFFF"/>
                </a:solidFill>
                <a:latin typeface="Cambria"/>
                <a:cs typeface="Cambria"/>
              </a:rPr>
              <a:t> </a:t>
            </a:r>
            <a:r>
              <a:rPr sz="3800" b="1" spc="-45" dirty="0">
                <a:solidFill>
                  <a:srgbClr val="FFFFFF"/>
                </a:solidFill>
                <a:latin typeface="Cambria"/>
                <a:cs typeface="Cambria"/>
              </a:rPr>
              <a:t>variety</a:t>
            </a:r>
            <a:r>
              <a:rPr sz="3800" b="1" spc="-100" dirty="0">
                <a:solidFill>
                  <a:srgbClr val="FFFFFF"/>
                </a:solidFill>
                <a:latin typeface="Cambria"/>
                <a:cs typeface="Cambria"/>
              </a:rPr>
              <a:t> </a:t>
            </a:r>
            <a:r>
              <a:rPr sz="3800" b="1" spc="-25" dirty="0">
                <a:solidFill>
                  <a:srgbClr val="FFFFFF"/>
                </a:solidFill>
                <a:latin typeface="Cambria"/>
                <a:cs typeface="Cambria"/>
              </a:rPr>
              <a:t>of </a:t>
            </a:r>
            <a:r>
              <a:rPr sz="3800" b="1" dirty="0">
                <a:solidFill>
                  <a:srgbClr val="FFFFFF"/>
                </a:solidFill>
                <a:latin typeface="Cambria"/>
                <a:cs typeface="Cambria"/>
              </a:rPr>
              <a:t>plants</a:t>
            </a:r>
            <a:r>
              <a:rPr sz="3800" b="1" spc="-35" dirty="0">
                <a:solidFill>
                  <a:srgbClr val="FFFFFF"/>
                </a:solidFill>
                <a:latin typeface="Cambria"/>
                <a:cs typeface="Cambria"/>
              </a:rPr>
              <a:t> </a:t>
            </a:r>
            <a:r>
              <a:rPr sz="3800" b="1" dirty="0">
                <a:solidFill>
                  <a:srgbClr val="FFFFFF"/>
                </a:solidFill>
                <a:latin typeface="Cambria"/>
                <a:cs typeface="Cambria"/>
              </a:rPr>
              <a:t>and</a:t>
            </a:r>
            <a:r>
              <a:rPr sz="3800" b="1" spc="-35" dirty="0">
                <a:solidFill>
                  <a:srgbClr val="FFFFFF"/>
                </a:solidFill>
                <a:latin typeface="Cambria"/>
                <a:cs typeface="Cambria"/>
              </a:rPr>
              <a:t> </a:t>
            </a:r>
            <a:r>
              <a:rPr sz="3800" b="1" dirty="0">
                <a:solidFill>
                  <a:srgbClr val="FFFFFF"/>
                </a:solidFill>
                <a:latin typeface="Cambria"/>
                <a:cs typeface="Cambria"/>
              </a:rPr>
              <a:t>gardening</a:t>
            </a:r>
            <a:r>
              <a:rPr sz="3800" b="1" spc="-35" dirty="0">
                <a:solidFill>
                  <a:srgbClr val="FFFFFF"/>
                </a:solidFill>
                <a:latin typeface="Cambria"/>
                <a:cs typeface="Cambria"/>
              </a:rPr>
              <a:t> </a:t>
            </a:r>
            <a:r>
              <a:rPr sz="3800" b="1" dirty="0">
                <a:solidFill>
                  <a:srgbClr val="FFFFFF"/>
                </a:solidFill>
                <a:latin typeface="Cambria"/>
                <a:cs typeface="Cambria"/>
              </a:rPr>
              <a:t>supplies,</a:t>
            </a:r>
            <a:r>
              <a:rPr sz="3800" b="1" spc="-95" dirty="0">
                <a:solidFill>
                  <a:srgbClr val="FFFFFF"/>
                </a:solidFill>
                <a:latin typeface="Cambria"/>
                <a:cs typeface="Cambria"/>
              </a:rPr>
              <a:t> </a:t>
            </a:r>
            <a:r>
              <a:rPr sz="3800" b="1" spc="-10" dirty="0">
                <a:solidFill>
                  <a:srgbClr val="FFFFFF"/>
                </a:solidFill>
                <a:latin typeface="Cambria"/>
                <a:cs typeface="Cambria"/>
              </a:rPr>
              <a:t>leading </a:t>
            </a:r>
            <a:r>
              <a:rPr sz="3800" b="1" dirty="0">
                <a:solidFill>
                  <a:srgbClr val="FFFFFF"/>
                </a:solidFill>
                <a:latin typeface="Cambria"/>
                <a:cs typeface="Cambria"/>
              </a:rPr>
              <a:t>to</a:t>
            </a:r>
            <a:r>
              <a:rPr sz="3800" b="1" spc="-75" dirty="0">
                <a:solidFill>
                  <a:srgbClr val="FFFFFF"/>
                </a:solidFill>
                <a:latin typeface="Cambria"/>
                <a:cs typeface="Cambria"/>
              </a:rPr>
              <a:t> </a:t>
            </a:r>
            <a:r>
              <a:rPr sz="3800" b="1" dirty="0">
                <a:solidFill>
                  <a:srgbClr val="FFFFFF"/>
                </a:solidFill>
                <a:latin typeface="Cambria"/>
                <a:cs typeface="Cambria"/>
              </a:rPr>
              <a:t>increased</a:t>
            </a:r>
            <a:r>
              <a:rPr sz="3800" b="1" spc="-75" dirty="0">
                <a:solidFill>
                  <a:srgbClr val="FFFFFF"/>
                </a:solidFill>
                <a:latin typeface="Cambria"/>
                <a:cs typeface="Cambria"/>
              </a:rPr>
              <a:t> </a:t>
            </a:r>
            <a:r>
              <a:rPr sz="3800" b="1" spc="-10" dirty="0">
                <a:solidFill>
                  <a:srgbClr val="FFFFFF"/>
                </a:solidFill>
                <a:latin typeface="Cambria"/>
                <a:cs typeface="Cambria"/>
              </a:rPr>
              <a:t>accessibility</a:t>
            </a:r>
            <a:r>
              <a:rPr sz="3800" b="1" spc="-160" dirty="0">
                <a:solidFill>
                  <a:srgbClr val="FFFFFF"/>
                </a:solidFill>
                <a:latin typeface="Cambria"/>
                <a:cs typeface="Cambria"/>
              </a:rPr>
              <a:t> </a:t>
            </a:r>
            <a:r>
              <a:rPr sz="3800" b="1" dirty="0">
                <a:solidFill>
                  <a:srgbClr val="FFFFFF"/>
                </a:solidFill>
                <a:latin typeface="Cambria"/>
                <a:cs typeface="Cambria"/>
              </a:rPr>
              <a:t>and</a:t>
            </a:r>
            <a:r>
              <a:rPr sz="3800" b="1" spc="-70" dirty="0">
                <a:solidFill>
                  <a:srgbClr val="FFFFFF"/>
                </a:solidFill>
                <a:latin typeface="Cambria"/>
                <a:cs typeface="Cambria"/>
              </a:rPr>
              <a:t> </a:t>
            </a:r>
            <a:r>
              <a:rPr sz="3800" b="1" spc="-10" dirty="0">
                <a:solidFill>
                  <a:srgbClr val="FFFFFF"/>
                </a:solidFill>
                <a:latin typeface="Cambria"/>
                <a:cs typeface="Cambria"/>
              </a:rPr>
              <a:t>diversity </a:t>
            </a:r>
            <a:r>
              <a:rPr sz="3800" b="1" dirty="0">
                <a:solidFill>
                  <a:srgbClr val="FFFFFF"/>
                </a:solidFill>
                <a:latin typeface="Cambria"/>
                <a:cs typeface="Cambria"/>
              </a:rPr>
              <a:t>in</a:t>
            </a:r>
            <a:r>
              <a:rPr sz="3800" b="1" spc="-90" dirty="0">
                <a:solidFill>
                  <a:srgbClr val="FFFFFF"/>
                </a:solidFill>
                <a:latin typeface="Cambria"/>
                <a:cs typeface="Cambria"/>
              </a:rPr>
              <a:t> </a:t>
            </a:r>
            <a:r>
              <a:rPr sz="3800" b="1" dirty="0">
                <a:solidFill>
                  <a:srgbClr val="FFFFFF"/>
                </a:solidFill>
                <a:latin typeface="Cambria"/>
                <a:cs typeface="Cambria"/>
              </a:rPr>
              <a:t>their</a:t>
            </a:r>
            <a:r>
              <a:rPr sz="3800" b="1" spc="-114" dirty="0">
                <a:solidFill>
                  <a:srgbClr val="FFFFFF"/>
                </a:solidFill>
                <a:latin typeface="Cambria"/>
                <a:cs typeface="Cambria"/>
              </a:rPr>
              <a:t> </a:t>
            </a:r>
            <a:r>
              <a:rPr sz="3800" b="1" dirty="0">
                <a:solidFill>
                  <a:srgbClr val="FFFFFF"/>
                </a:solidFill>
                <a:latin typeface="Cambria"/>
                <a:cs typeface="Cambria"/>
              </a:rPr>
              <a:t>green</a:t>
            </a:r>
            <a:r>
              <a:rPr sz="3800" b="1" spc="-50" dirty="0">
                <a:solidFill>
                  <a:srgbClr val="FFFFFF"/>
                </a:solidFill>
                <a:latin typeface="Cambria"/>
                <a:cs typeface="Cambria"/>
              </a:rPr>
              <a:t> </a:t>
            </a:r>
            <a:r>
              <a:rPr sz="3800" b="1" dirty="0">
                <a:solidFill>
                  <a:srgbClr val="FFFFFF"/>
                </a:solidFill>
                <a:latin typeface="Cambria"/>
                <a:cs typeface="Cambria"/>
              </a:rPr>
              <a:t>spaces.</a:t>
            </a:r>
            <a:r>
              <a:rPr sz="3800" b="1" spc="-170" dirty="0">
                <a:solidFill>
                  <a:srgbClr val="FFFFFF"/>
                </a:solidFill>
                <a:latin typeface="Cambria"/>
                <a:cs typeface="Cambria"/>
              </a:rPr>
              <a:t> </a:t>
            </a:r>
            <a:r>
              <a:rPr sz="3800" b="1" spc="-120" dirty="0">
                <a:solidFill>
                  <a:srgbClr val="FFFFFF"/>
                </a:solidFill>
                <a:latin typeface="Cambria"/>
                <a:cs typeface="Cambria"/>
              </a:rPr>
              <a:t>We</a:t>
            </a:r>
            <a:r>
              <a:rPr sz="3800" b="1" spc="-45" dirty="0">
                <a:solidFill>
                  <a:srgbClr val="FFFFFF"/>
                </a:solidFill>
                <a:latin typeface="Cambria"/>
                <a:cs typeface="Cambria"/>
              </a:rPr>
              <a:t> </a:t>
            </a:r>
            <a:r>
              <a:rPr sz="3800" b="1" dirty="0">
                <a:solidFill>
                  <a:srgbClr val="FFFFFF"/>
                </a:solidFill>
                <a:latin typeface="Cambria"/>
                <a:cs typeface="Cambria"/>
              </a:rPr>
              <a:t>also</a:t>
            </a:r>
            <a:r>
              <a:rPr sz="3800" b="1" spc="-50" dirty="0">
                <a:solidFill>
                  <a:srgbClr val="FFFFFF"/>
                </a:solidFill>
                <a:latin typeface="Cambria"/>
                <a:cs typeface="Cambria"/>
              </a:rPr>
              <a:t> </a:t>
            </a:r>
            <a:r>
              <a:rPr sz="3800" b="1" spc="-20" dirty="0">
                <a:solidFill>
                  <a:srgbClr val="FFFFFF"/>
                </a:solidFill>
                <a:latin typeface="Cambria"/>
                <a:cs typeface="Cambria"/>
              </a:rPr>
              <a:t>strive</a:t>
            </a:r>
            <a:r>
              <a:rPr sz="3800" b="1" spc="-85" dirty="0">
                <a:solidFill>
                  <a:srgbClr val="FFFFFF"/>
                </a:solidFill>
                <a:latin typeface="Cambria"/>
                <a:cs typeface="Cambria"/>
              </a:rPr>
              <a:t> </a:t>
            </a:r>
            <a:r>
              <a:rPr sz="3800" b="1" spc="-25" dirty="0">
                <a:solidFill>
                  <a:srgbClr val="FFFFFF"/>
                </a:solidFill>
                <a:latin typeface="Cambria"/>
                <a:cs typeface="Cambria"/>
              </a:rPr>
              <a:t>to </a:t>
            </a:r>
            <a:r>
              <a:rPr sz="3800" b="1" spc="-45" dirty="0">
                <a:solidFill>
                  <a:srgbClr val="FFFFFF"/>
                </a:solidFill>
                <a:latin typeface="Cambria"/>
                <a:cs typeface="Cambria"/>
              </a:rPr>
              <a:t>provide</a:t>
            </a:r>
            <a:r>
              <a:rPr sz="3800" b="1" spc="-165" dirty="0">
                <a:solidFill>
                  <a:srgbClr val="FFFFFF"/>
                </a:solidFill>
                <a:latin typeface="Cambria"/>
                <a:cs typeface="Cambria"/>
              </a:rPr>
              <a:t> </a:t>
            </a:r>
            <a:r>
              <a:rPr sz="3800" b="1" spc="-45" dirty="0">
                <a:solidFill>
                  <a:srgbClr val="FFFFFF"/>
                </a:solidFill>
                <a:latin typeface="Cambria"/>
                <a:cs typeface="Cambria"/>
              </a:rPr>
              <a:t>valuable</a:t>
            </a:r>
            <a:r>
              <a:rPr sz="3800" b="1" spc="-120" dirty="0">
                <a:solidFill>
                  <a:srgbClr val="FFFFFF"/>
                </a:solidFill>
                <a:latin typeface="Cambria"/>
                <a:cs typeface="Cambria"/>
              </a:rPr>
              <a:t> </a:t>
            </a:r>
            <a:r>
              <a:rPr sz="3800" b="1" dirty="0">
                <a:solidFill>
                  <a:srgbClr val="FFFFFF"/>
                </a:solidFill>
                <a:latin typeface="Cambria"/>
                <a:cs typeface="Cambria"/>
              </a:rPr>
              <a:t>information</a:t>
            </a:r>
            <a:r>
              <a:rPr sz="3800" b="1" spc="-95" dirty="0">
                <a:solidFill>
                  <a:srgbClr val="FFFFFF"/>
                </a:solidFill>
                <a:latin typeface="Cambria"/>
                <a:cs typeface="Cambria"/>
              </a:rPr>
              <a:t> </a:t>
            </a:r>
            <a:r>
              <a:rPr sz="3800" b="1" spc="-25" dirty="0">
                <a:solidFill>
                  <a:srgbClr val="FFFFFF"/>
                </a:solidFill>
                <a:latin typeface="Cambria"/>
                <a:cs typeface="Cambria"/>
              </a:rPr>
              <a:t>and </a:t>
            </a:r>
            <a:r>
              <a:rPr sz="3800" b="1" spc="-10" dirty="0">
                <a:solidFill>
                  <a:srgbClr val="FFFFFF"/>
                </a:solidFill>
                <a:latin typeface="Cambria"/>
                <a:cs typeface="Cambria"/>
              </a:rPr>
              <a:t>resources</a:t>
            </a:r>
            <a:r>
              <a:rPr sz="3800" b="1" spc="-125" dirty="0">
                <a:solidFill>
                  <a:srgbClr val="FFFFFF"/>
                </a:solidFill>
                <a:latin typeface="Cambria"/>
                <a:cs typeface="Cambria"/>
              </a:rPr>
              <a:t> </a:t>
            </a:r>
            <a:r>
              <a:rPr sz="3800" b="1" dirty="0">
                <a:solidFill>
                  <a:srgbClr val="FFFFFF"/>
                </a:solidFill>
                <a:latin typeface="Cambria"/>
                <a:cs typeface="Cambria"/>
              </a:rPr>
              <a:t>to</a:t>
            </a:r>
            <a:r>
              <a:rPr sz="3800" b="1" spc="-90" dirty="0">
                <a:solidFill>
                  <a:srgbClr val="FFFFFF"/>
                </a:solidFill>
                <a:latin typeface="Cambria"/>
                <a:cs typeface="Cambria"/>
              </a:rPr>
              <a:t> </a:t>
            </a:r>
            <a:r>
              <a:rPr sz="3800" b="1" dirty="0">
                <a:solidFill>
                  <a:srgbClr val="FFFFFF"/>
                </a:solidFill>
                <a:latin typeface="Cambria"/>
                <a:cs typeface="Cambria"/>
              </a:rPr>
              <a:t>educate</a:t>
            </a:r>
            <a:r>
              <a:rPr sz="3800" b="1" spc="-85" dirty="0">
                <a:solidFill>
                  <a:srgbClr val="FFFFFF"/>
                </a:solidFill>
                <a:latin typeface="Cambria"/>
                <a:cs typeface="Cambria"/>
              </a:rPr>
              <a:t> </a:t>
            </a:r>
            <a:r>
              <a:rPr sz="3800" b="1" dirty="0">
                <a:solidFill>
                  <a:srgbClr val="FFFFFF"/>
                </a:solidFill>
                <a:latin typeface="Cambria"/>
                <a:cs typeface="Cambria"/>
              </a:rPr>
              <a:t>and</a:t>
            </a:r>
            <a:r>
              <a:rPr sz="3800" b="1" spc="-90" dirty="0">
                <a:solidFill>
                  <a:srgbClr val="FFFFFF"/>
                </a:solidFill>
                <a:latin typeface="Cambria"/>
                <a:cs typeface="Cambria"/>
              </a:rPr>
              <a:t> </a:t>
            </a:r>
            <a:r>
              <a:rPr sz="3800" b="1" spc="-40" dirty="0">
                <a:solidFill>
                  <a:srgbClr val="FFFFFF"/>
                </a:solidFill>
                <a:latin typeface="Cambria"/>
                <a:cs typeface="Cambria"/>
              </a:rPr>
              <a:t>empower</a:t>
            </a:r>
            <a:r>
              <a:rPr sz="3800" b="1" spc="-150" dirty="0">
                <a:solidFill>
                  <a:srgbClr val="FFFFFF"/>
                </a:solidFill>
                <a:latin typeface="Cambria"/>
                <a:cs typeface="Cambria"/>
              </a:rPr>
              <a:t> </a:t>
            </a:r>
            <a:r>
              <a:rPr sz="3800" b="1" spc="-25" dirty="0">
                <a:solidFill>
                  <a:srgbClr val="FFFFFF"/>
                </a:solidFill>
                <a:latin typeface="Cambria"/>
                <a:cs typeface="Cambria"/>
              </a:rPr>
              <a:t>our </a:t>
            </a:r>
            <a:r>
              <a:rPr sz="3800" b="1" dirty="0">
                <a:solidFill>
                  <a:srgbClr val="FFFFFF"/>
                </a:solidFill>
                <a:latin typeface="Cambria"/>
                <a:cs typeface="Cambria"/>
              </a:rPr>
              <a:t>users,</a:t>
            </a:r>
            <a:r>
              <a:rPr sz="3800" b="1" spc="10" dirty="0">
                <a:solidFill>
                  <a:srgbClr val="FFFFFF"/>
                </a:solidFill>
                <a:latin typeface="Cambria"/>
                <a:cs typeface="Cambria"/>
              </a:rPr>
              <a:t> </a:t>
            </a:r>
            <a:r>
              <a:rPr sz="3800" b="1" dirty="0">
                <a:solidFill>
                  <a:srgbClr val="FFFFFF"/>
                </a:solidFill>
                <a:latin typeface="Cambria"/>
                <a:cs typeface="Cambria"/>
              </a:rPr>
              <a:t>enhancing</a:t>
            </a:r>
            <a:r>
              <a:rPr sz="3800" b="1" spc="-35" dirty="0">
                <a:solidFill>
                  <a:srgbClr val="FFFFFF"/>
                </a:solidFill>
                <a:latin typeface="Cambria"/>
                <a:cs typeface="Cambria"/>
              </a:rPr>
              <a:t> </a:t>
            </a:r>
            <a:r>
              <a:rPr sz="3800" b="1" dirty="0">
                <a:solidFill>
                  <a:srgbClr val="FFFFFF"/>
                </a:solidFill>
                <a:latin typeface="Cambria"/>
                <a:cs typeface="Cambria"/>
              </a:rPr>
              <a:t>their</a:t>
            </a:r>
            <a:r>
              <a:rPr sz="3800" b="1" spc="-65" dirty="0">
                <a:solidFill>
                  <a:srgbClr val="FFFFFF"/>
                </a:solidFill>
                <a:latin typeface="Cambria"/>
                <a:cs typeface="Cambria"/>
              </a:rPr>
              <a:t> </a:t>
            </a:r>
            <a:r>
              <a:rPr sz="3800" b="1" dirty="0">
                <a:solidFill>
                  <a:srgbClr val="FFFFFF"/>
                </a:solidFill>
                <a:latin typeface="Cambria"/>
                <a:cs typeface="Cambria"/>
              </a:rPr>
              <a:t>gardening</a:t>
            </a:r>
            <a:r>
              <a:rPr sz="3800" b="1" spc="10" dirty="0">
                <a:solidFill>
                  <a:srgbClr val="FFFFFF"/>
                </a:solidFill>
                <a:latin typeface="Cambria"/>
                <a:cs typeface="Cambria"/>
              </a:rPr>
              <a:t> </a:t>
            </a:r>
            <a:r>
              <a:rPr sz="3800" b="1" spc="-10" dirty="0">
                <a:solidFill>
                  <a:srgbClr val="FFFFFF"/>
                </a:solidFill>
                <a:latin typeface="Cambria"/>
                <a:cs typeface="Cambria"/>
              </a:rPr>
              <a:t>skills </a:t>
            </a:r>
            <a:r>
              <a:rPr sz="3800" b="1" dirty="0">
                <a:solidFill>
                  <a:srgbClr val="FFFFFF"/>
                </a:solidFill>
                <a:latin typeface="Cambria"/>
                <a:cs typeface="Cambria"/>
              </a:rPr>
              <a:t>and</a:t>
            </a:r>
            <a:r>
              <a:rPr sz="3800" b="1" spc="-80" dirty="0">
                <a:solidFill>
                  <a:srgbClr val="FFFFFF"/>
                </a:solidFill>
                <a:latin typeface="Cambria"/>
                <a:cs typeface="Cambria"/>
              </a:rPr>
              <a:t> </a:t>
            </a:r>
            <a:r>
              <a:rPr sz="3800" b="1" spc="-10" dirty="0">
                <a:solidFill>
                  <a:srgbClr val="FFFFFF"/>
                </a:solidFill>
                <a:latin typeface="Cambria"/>
                <a:cs typeface="Cambria"/>
              </a:rPr>
              <a:t>knowledge.</a:t>
            </a:r>
            <a:endParaRPr sz="3800" dirty="0">
              <a:latin typeface="Cambria"/>
              <a:cs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0211" y="571500"/>
            <a:ext cx="17387578" cy="1224770"/>
          </a:xfrm>
          <a:prstGeom prst="rect">
            <a:avLst/>
          </a:prstGeom>
        </p:spPr>
        <p:txBody>
          <a:bodyPr vert="horz" wrap="square" lIns="0" tIns="245185" rIns="0" bIns="0" rtlCol="0">
            <a:spAutoFit/>
          </a:bodyPr>
          <a:lstStyle/>
          <a:p>
            <a:pPr marL="1802130">
              <a:lnSpc>
                <a:spcPct val="100000"/>
              </a:lnSpc>
              <a:spcBef>
                <a:spcPts val="125"/>
              </a:spcBef>
            </a:pPr>
            <a:r>
              <a:rPr lang="en-US" spc="240" dirty="0">
                <a:latin typeface="Times New Roman"/>
                <a:cs typeface="Times New Roman"/>
              </a:rPr>
              <a:t>                  </a:t>
            </a:r>
            <a:r>
              <a:rPr spc="240" dirty="0">
                <a:latin typeface="Times New Roman"/>
                <a:cs typeface="Times New Roman"/>
              </a:rPr>
              <a:t>References</a:t>
            </a:r>
          </a:p>
        </p:txBody>
      </p:sp>
      <p:sp>
        <p:nvSpPr>
          <p:cNvPr id="4" name="object 4"/>
          <p:cNvSpPr txBox="1"/>
          <p:nvPr/>
        </p:nvSpPr>
        <p:spPr>
          <a:xfrm>
            <a:off x="4953000" y="2181792"/>
            <a:ext cx="7202805" cy="5923416"/>
          </a:xfrm>
          <a:prstGeom prst="rect">
            <a:avLst/>
          </a:prstGeom>
        </p:spPr>
        <p:txBody>
          <a:bodyPr vert="horz" wrap="square" lIns="0" tIns="13970" rIns="0" bIns="0" rtlCol="0">
            <a:spAutoFit/>
          </a:bodyPr>
          <a:lstStyle/>
          <a:p>
            <a:pPr marL="1031240" marR="614045" indent="-410209">
              <a:lnSpc>
                <a:spcPct val="100299"/>
              </a:lnSpc>
              <a:spcBef>
                <a:spcPts val="110"/>
              </a:spcBef>
              <a:buAutoNum type="arabicPeriod"/>
              <a:tabLst>
                <a:tab pos="1664335" algn="l"/>
              </a:tabLst>
            </a:pPr>
            <a:r>
              <a:rPr sz="3800" b="1" dirty="0">
                <a:solidFill>
                  <a:srgbClr val="FFFFFF"/>
                </a:solidFill>
                <a:latin typeface="Times New Roman"/>
                <a:cs typeface="Times New Roman"/>
              </a:rPr>
              <a:t>What</a:t>
            </a:r>
            <a:r>
              <a:rPr sz="3800" b="1" spc="-85" dirty="0">
                <a:solidFill>
                  <a:srgbClr val="FFFFFF"/>
                </a:solidFill>
                <a:latin typeface="Times New Roman"/>
                <a:cs typeface="Times New Roman"/>
              </a:rPr>
              <a:t> </a:t>
            </a:r>
            <a:r>
              <a:rPr sz="3800" b="1" spc="190" dirty="0">
                <a:solidFill>
                  <a:srgbClr val="FFFFFF"/>
                </a:solidFill>
                <a:latin typeface="Times New Roman"/>
                <a:cs typeface="Times New Roman"/>
              </a:rPr>
              <a:t>is</a:t>
            </a:r>
            <a:r>
              <a:rPr sz="3800" b="1" spc="-185" dirty="0">
                <a:solidFill>
                  <a:srgbClr val="FFFFFF"/>
                </a:solidFill>
                <a:latin typeface="Times New Roman"/>
                <a:cs typeface="Times New Roman"/>
              </a:rPr>
              <a:t> </a:t>
            </a:r>
            <a:r>
              <a:rPr sz="3800" b="1" spc="85" dirty="0">
                <a:solidFill>
                  <a:srgbClr val="FFFFFF"/>
                </a:solidFill>
                <a:latin typeface="Times New Roman"/>
                <a:cs typeface="Times New Roman"/>
              </a:rPr>
              <a:t>Advanced</a:t>
            </a:r>
            <a:r>
              <a:rPr sz="3800" b="1" spc="-45" dirty="0">
                <a:solidFill>
                  <a:srgbClr val="FFFFFF"/>
                </a:solidFill>
                <a:latin typeface="Times New Roman"/>
                <a:cs typeface="Times New Roman"/>
              </a:rPr>
              <a:t> </a:t>
            </a:r>
            <a:r>
              <a:rPr lang="en-US" sz="3800" b="1" spc="-140" dirty="0">
                <a:solidFill>
                  <a:srgbClr val="FFFFFF"/>
                </a:solidFill>
                <a:latin typeface="Times New Roman"/>
                <a:cs typeface="Times New Roman"/>
              </a:rPr>
              <a:t>PHP</a:t>
            </a:r>
            <a:r>
              <a:rPr sz="3800" b="1" spc="-140" dirty="0">
                <a:solidFill>
                  <a:srgbClr val="FFFFFF"/>
                </a:solidFill>
                <a:latin typeface="Times New Roman"/>
                <a:cs typeface="Times New Roman"/>
              </a:rPr>
              <a:t>?</a:t>
            </a:r>
            <a:r>
              <a:rPr sz="3800" b="1" spc="-45" dirty="0">
                <a:solidFill>
                  <a:srgbClr val="FFFFFF"/>
                </a:solidFill>
                <a:latin typeface="Times New Roman"/>
                <a:cs typeface="Times New Roman"/>
              </a:rPr>
              <a:t> </a:t>
            </a:r>
            <a:r>
              <a:rPr sz="3800" b="1" spc="310" dirty="0">
                <a:solidFill>
                  <a:srgbClr val="FFFFFF"/>
                </a:solidFill>
                <a:latin typeface="Times New Roman"/>
                <a:cs typeface="Times New Roman"/>
              </a:rPr>
              <a:t>– 	</a:t>
            </a:r>
            <a:r>
              <a:rPr sz="3800" b="1" dirty="0">
                <a:solidFill>
                  <a:srgbClr val="FFFFFF"/>
                </a:solidFill>
                <a:latin typeface="Times New Roman"/>
                <a:cs typeface="Times New Roman"/>
              </a:rPr>
              <a:t>(</a:t>
            </a:r>
            <a:r>
              <a:rPr sz="3800" b="1" spc="-70" dirty="0">
                <a:solidFill>
                  <a:srgbClr val="FFFFFF"/>
                </a:solidFill>
                <a:latin typeface="Times New Roman"/>
                <a:cs typeface="Times New Roman"/>
              </a:rPr>
              <a:t> </a:t>
            </a:r>
            <a:r>
              <a:rPr sz="3800" b="1" spc="110" dirty="0">
                <a:solidFill>
                  <a:srgbClr val="FFFFFF"/>
                </a:solidFill>
                <a:latin typeface="Times New Roman"/>
                <a:cs typeface="Times New Roman"/>
              </a:rPr>
              <a:t>GeeksforGeeks</a:t>
            </a:r>
            <a:r>
              <a:rPr sz="3800" b="1" spc="-65" dirty="0">
                <a:solidFill>
                  <a:srgbClr val="FFFFFF"/>
                </a:solidFill>
                <a:latin typeface="Times New Roman"/>
                <a:cs typeface="Times New Roman"/>
              </a:rPr>
              <a:t> </a:t>
            </a:r>
            <a:r>
              <a:rPr sz="3800" b="1" spc="-50" dirty="0">
                <a:solidFill>
                  <a:srgbClr val="FFFFFF"/>
                </a:solidFill>
                <a:latin typeface="Times New Roman"/>
                <a:cs typeface="Times New Roman"/>
              </a:rPr>
              <a:t>)</a:t>
            </a:r>
            <a:endParaRPr sz="3800" dirty="0">
              <a:latin typeface="Times New Roman"/>
              <a:cs typeface="Times New Roman"/>
            </a:endParaRPr>
          </a:p>
          <a:p>
            <a:pPr>
              <a:lnSpc>
                <a:spcPct val="100000"/>
              </a:lnSpc>
              <a:spcBef>
                <a:spcPts val="50"/>
              </a:spcBef>
              <a:buClr>
                <a:srgbClr val="FFFFFF"/>
              </a:buClr>
              <a:buFont typeface="Times New Roman"/>
              <a:buAutoNum type="arabicPeriod"/>
            </a:pPr>
            <a:endParaRPr sz="4000" dirty="0">
              <a:latin typeface="Times New Roman"/>
              <a:cs typeface="Times New Roman"/>
            </a:endParaRPr>
          </a:p>
          <a:p>
            <a:pPr marL="668655" marR="54610" indent="-490855">
              <a:lnSpc>
                <a:spcPct val="100299"/>
              </a:lnSpc>
              <a:buAutoNum type="arabicPeriod"/>
              <a:tabLst>
                <a:tab pos="1447165" algn="l"/>
              </a:tabLst>
            </a:pPr>
            <a:r>
              <a:rPr sz="3800" b="1" spc="130" dirty="0">
                <a:solidFill>
                  <a:srgbClr val="FFFFFF"/>
                </a:solidFill>
                <a:latin typeface="Times New Roman"/>
                <a:cs typeface="Times New Roman"/>
              </a:rPr>
              <a:t>Introduction</a:t>
            </a:r>
            <a:r>
              <a:rPr sz="3800" b="1" spc="-25" dirty="0">
                <a:solidFill>
                  <a:srgbClr val="FFFFFF"/>
                </a:solidFill>
                <a:latin typeface="Times New Roman"/>
                <a:cs typeface="Times New Roman"/>
              </a:rPr>
              <a:t> </a:t>
            </a:r>
            <a:r>
              <a:rPr sz="3800" b="1" spc="465" dirty="0">
                <a:solidFill>
                  <a:srgbClr val="FFFFFF"/>
                </a:solidFill>
                <a:latin typeface="Times New Roman"/>
                <a:cs typeface="Times New Roman"/>
              </a:rPr>
              <a:t>•</a:t>
            </a:r>
            <a:r>
              <a:rPr sz="3800" b="1" spc="-25" dirty="0">
                <a:solidFill>
                  <a:srgbClr val="FFFFFF"/>
                </a:solidFill>
                <a:latin typeface="Times New Roman"/>
                <a:cs typeface="Times New Roman"/>
              </a:rPr>
              <a:t> </a:t>
            </a:r>
            <a:r>
              <a:rPr sz="3800" b="1" spc="114" dirty="0">
                <a:solidFill>
                  <a:srgbClr val="FFFFFF"/>
                </a:solidFill>
                <a:latin typeface="Times New Roman"/>
                <a:cs typeface="Times New Roman"/>
              </a:rPr>
              <a:t>Bootstrap</a:t>
            </a:r>
            <a:r>
              <a:rPr sz="3800" b="1" spc="-130" dirty="0">
                <a:solidFill>
                  <a:srgbClr val="FFFFFF"/>
                </a:solidFill>
                <a:latin typeface="Times New Roman"/>
                <a:cs typeface="Times New Roman"/>
              </a:rPr>
              <a:t> </a:t>
            </a:r>
            <a:r>
              <a:rPr sz="3800" b="1" spc="55" dirty="0">
                <a:solidFill>
                  <a:srgbClr val="FFFFFF"/>
                </a:solidFill>
                <a:latin typeface="Times New Roman"/>
                <a:cs typeface="Times New Roman"/>
              </a:rPr>
              <a:t>v4.5 	</a:t>
            </a:r>
            <a:r>
              <a:rPr sz="3800" b="1" spc="105" dirty="0">
                <a:solidFill>
                  <a:srgbClr val="FFFFFF"/>
                </a:solidFill>
                <a:latin typeface="Times New Roman"/>
                <a:cs typeface="Times New Roman"/>
              </a:rPr>
              <a:t>(getbootstrap.com)</a:t>
            </a:r>
            <a:endParaRPr sz="3800" dirty="0">
              <a:latin typeface="Times New Roman"/>
              <a:cs typeface="Times New Roman"/>
            </a:endParaRPr>
          </a:p>
          <a:p>
            <a:pPr marL="109855" marR="5080" indent="-97790">
              <a:lnSpc>
                <a:spcPct val="100299"/>
              </a:lnSpc>
              <a:spcBef>
                <a:spcPts val="4580"/>
              </a:spcBef>
              <a:buAutoNum type="arabicPeriod"/>
              <a:tabLst>
                <a:tab pos="109855" algn="l"/>
                <a:tab pos="486409" algn="l"/>
              </a:tabLst>
            </a:pPr>
            <a:r>
              <a:rPr sz="3800" b="1" spc="-175" dirty="0">
                <a:solidFill>
                  <a:srgbClr val="FFFFFF"/>
                </a:solidFill>
                <a:latin typeface="Times New Roman"/>
                <a:cs typeface="Times New Roman"/>
              </a:rPr>
              <a:t>	Java</a:t>
            </a:r>
            <a:r>
              <a:rPr lang="en-US" sz="3800" b="1" spc="-175" dirty="0">
                <a:solidFill>
                  <a:srgbClr val="FFFFFF"/>
                </a:solidFill>
                <a:latin typeface="Times New Roman"/>
                <a:cs typeface="Times New Roman"/>
              </a:rPr>
              <a:t>Script</a:t>
            </a:r>
            <a:r>
              <a:rPr sz="3800" b="1" spc="-175" dirty="0">
                <a:solidFill>
                  <a:srgbClr val="FFFFFF"/>
                </a:solidFill>
                <a:latin typeface="Times New Roman"/>
                <a:cs typeface="Times New Roman"/>
              </a:rPr>
              <a:t>:</a:t>
            </a:r>
            <a:r>
              <a:rPr sz="3800" b="1" spc="-110" dirty="0">
                <a:solidFill>
                  <a:srgbClr val="FFFFFF"/>
                </a:solidFill>
                <a:latin typeface="Times New Roman"/>
                <a:cs typeface="Times New Roman"/>
              </a:rPr>
              <a:t> </a:t>
            </a:r>
            <a:r>
              <a:rPr sz="3800" b="1" spc="105" dirty="0">
                <a:solidFill>
                  <a:srgbClr val="FFFFFF"/>
                </a:solidFill>
                <a:latin typeface="Times New Roman"/>
                <a:cs typeface="Times New Roman"/>
              </a:rPr>
              <a:t>The</a:t>
            </a:r>
            <a:r>
              <a:rPr sz="3800" b="1" spc="-15" dirty="0">
                <a:solidFill>
                  <a:srgbClr val="FFFFFF"/>
                </a:solidFill>
                <a:latin typeface="Times New Roman"/>
                <a:cs typeface="Times New Roman"/>
              </a:rPr>
              <a:t> </a:t>
            </a:r>
            <a:r>
              <a:rPr sz="3800" b="1" spc="140" dirty="0">
                <a:solidFill>
                  <a:srgbClr val="FFFFFF"/>
                </a:solidFill>
                <a:latin typeface="Times New Roman"/>
                <a:cs typeface="Times New Roman"/>
              </a:rPr>
              <a:t>Complete</a:t>
            </a:r>
            <a:r>
              <a:rPr sz="3800" b="1" spc="-15" dirty="0">
                <a:solidFill>
                  <a:srgbClr val="FFFFFF"/>
                </a:solidFill>
                <a:latin typeface="Times New Roman"/>
                <a:cs typeface="Times New Roman"/>
              </a:rPr>
              <a:t> </a:t>
            </a:r>
            <a:r>
              <a:rPr sz="3800" b="1" spc="105" dirty="0">
                <a:solidFill>
                  <a:srgbClr val="FFFFFF"/>
                </a:solidFill>
                <a:latin typeface="Times New Roman"/>
                <a:cs typeface="Times New Roman"/>
              </a:rPr>
              <a:t>Reference, Twelfth</a:t>
            </a:r>
            <a:r>
              <a:rPr sz="3800" b="1" spc="-75" dirty="0">
                <a:solidFill>
                  <a:srgbClr val="FFFFFF"/>
                </a:solidFill>
                <a:latin typeface="Times New Roman"/>
                <a:cs typeface="Times New Roman"/>
              </a:rPr>
              <a:t> </a:t>
            </a:r>
            <a:r>
              <a:rPr sz="3800" b="1" spc="100" dirty="0">
                <a:solidFill>
                  <a:srgbClr val="FFFFFF"/>
                </a:solidFill>
                <a:latin typeface="Times New Roman"/>
                <a:cs typeface="Times New Roman"/>
              </a:rPr>
              <a:t>Edition,</a:t>
            </a:r>
            <a:r>
              <a:rPr sz="3800" b="1" spc="-70" dirty="0">
                <a:solidFill>
                  <a:srgbClr val="FFFFFF"/>
                </a:solidFill>
                <a:latin typeface="Times New Roman"/>
                <a:cs typeface="Times New Roman"/>
              </a:rPr>
              <a:t> </a:t>
            </a:r>
            <a:r>
              <a:rPr sz="3800" b="1" dirty="0">
                <a:solidFill>
                  <a:srgbClr val="FFFFFF"/>
                </a:solidFill>
                <a:latin typeface="Times New Roman"/>
                <a:cs typeface="Times New Roman"/>
              </a:rPr>
              <a:t>12th</a:t>
            </a:r>
            <a:r>
              <a:rPr sz="3800" b="1" spc="-75" dirty="0">
                <a:solidFill>
                  <a:srgbClr val="FFFFFF"/>
                </a:solidFill>
                <a:latin typeface="Times New Roman"/>
                <a:cs typeface="Times New Roman"/>
              </a:rPr>
              <a:t> </a:t>
            </a:r>
            <a:r>
              <a:rPr sz="3800" b="1" spc="100" dirty="0">
                <a:solidFill>
                  <a:srgbClr val="FFFFFF"/>
                </a:solidFill>
                <a:latin typeface="Times New Roman"/>
                <a:cs typeface="Times New Roman"/>
              </a:rPr>
              <a:t>Edition</a:t>
            </a:r>
            <a:r>
              <a:rPr sz="3800" b="1" spc="-70" dirty="0">
                <a:solidFill>
                  <a:srgbClr val="FFFFFF"/>
                </a:solidFill>
                <a:latin typeface="Times New Roman"/>
                <a:cs typeface="Times New Roman"/>
              </a:rPr>
              <a:t> </a:t>
            </a:r>
            <a:r>
              <a:rPr sz="3800" b="1" spc="-25" dirty="0">
                <a:solidFill>
                  <a:srgbClr val="FFFFFF"/>
                </a:solidFill>
                <a:latin typeface="Times New Roman"/>
                <a:cs typeface="Times New Roman"/>
              </a:rPr>
              <a:t>by</a:t>
            </a:r>
            <a:endParaRPr sz="3800" dirty="0">
              <a:latin typeface="Times New Roman"/>
              <a:cs typeface="Times New Roman"/>
            </a:endParaRPr>
          </a:p>
          <a:p>
            <a:pPr marL="1828164">
              <a:lnSpc>
                <a:spcPct val="100000"/>
              </a:lnSpc>
              <a:spcBef>
                <a:spcPts val="90"/>
              </a:spcBef>
            </a:pPr>
            <a:r>
              <a:rPr sz="3800" b="1" spc="85" dirty="0">
                <a:solidFill>
                  <a:srgbClr val="FFFFFF"/>
                </a:solidFill>
                <a:latin typeface="Times New Roman"/>
                <a:cs typeface="Times New Roman"/>
              </a:rPr>
              <a:t>Herbert</a:t>
            </a:r>
            <a:r>
              <a:rPr sz="3800" b="1" spc="-70" dirty="0">
                <a:solidFill>
                  <a:srgbClr val="FFFFFF"/>
                </a:solidFill>
                <a:latin typeface="Times New Roman"/>
                <a:cs typeface="Times New Roman"/>
              </a:rPr>
              <a:t> </a:t>
            </a:r>
            <a:r>
              <a:rPr sz="3800" b="1" spc="95" dirty="0">
                <a:solidFill>
                  <a:srgbClr val="FFFFFF"/>
                </a:solidFill>
                <a:latin typeface="Times New Roman"/>
                <a:cs typeface="Times New Roman"/>
              </a:rPr>
              <a:t>Schildt.</a:t>
            </a:r>
            <a:endParaRPr sz="3800" dirty="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571500"/>
            <a:ext cx="17387578" cy="1546931"/>
          </a:xfrm>
          <a:prstGeom prst="rect">
            <a:avLst/>
          </a:prstGeom>
        </p:spPr>
        <p:txBody>
          <a:bodyPr vert="horz" wrap="square" lIns="0" tIns="15875" rIns="0" bIns="0" rtlCol="0">
            <a:spAutoFit/>
          </a:bodyPr>
          <a:lstStyle/>
          <a:p>
            <a:pPr marL="6071870">
              <a:lnSpc>
                <a:spcPct val="100000"/>
              </a:lnSpc>
              <a:spcBef>
                <a:spcPts val="125"/>
              </a:spcBef>
            </a:pPr>
            <a:r>
              <a:rPr spc="175" dirty="0"/>
              <a:t>Conclusion</a:t>
            </a:r>
          </a:p>
        </p:txBody>
      </p:sp>
      <p:sp>
        <p:nvSpPr>
          <p:cNvPr id="3" name="object 3"/>
          <p:cNvSpPr txBox="1"/>
          <p:nvPr/>
        </p:nvSpPr>
        <p:spPr>
          <a:xfrm>
            <a:off x="1404280" y="1531211"/>
            <a:ext cx="16330294" cy="7018655"/>
          </a:xfrm>
          <a:prstGeom prst="rect">
            <a:avLst/>
          </a:prstGeom>
        </p:spPr>
        <p:txBody>
          <a:bodyPr vert="horz" wrap="square" lIns="0" tIns="13970" rIns="0" bIns="0" rtlCol="0">
            <a:spAutoFit/>
          </a:bodyPr>
          <a:lstStyle/>
          <a:p>
            <a:pPr marL="422275" marR="414655" algn="ctr">
              <a:lnSpc>
                <a:spcPct val="100299"/>
              </a:lnSpc>
              <a:spcBef>
                <a:spcPts val="110"/>
              </a:spcBef>
            </a:pPr>
            <a:endParaRPr lang="en-US" sz="3800" b="1" dirty="0">
              <a:solidFill>
                <a:srgbClr val="FFFFFF"/>
              </a:solidFill>
              <a:latin typeface="Cambria"/>
              <a:cs typeface="Cambria"/>
            </a:endParaRPr>
          </a:p>
          <a:p>
            <a:pPr marL="422275" marR="414655" algn="ctr">
              <a:lnSpc>
                <a:spcPct val="100299"/>
              </a:lnSpc>
              <a:spcBef>
                <a:spcPts val="110"/>
              </a:spcBef>
            </a:pPr>
            <a:r>
              <a:rPr lang="en-US" sz="3800" b="1" dirty="0">
                <a:solidFill>
                  <a:srgbClr val="FFFFFF"/>
                </a:solidFill>
                <a:latin typeface="Cambria"/>
                <a:cs typeface="Cambria"/>
              </a:rPr>
              <a:t>In conclusion, the Slice of Spice Online Food Ordering System represents a dynamic fusion of technology and culinary delight. By prioritizing customer convenience, streamlining operations, and fostering strong partnerships with local eateries, we've created a platform that redefines the dining experience. Our commitment to continuous research and innovation ensures that we remain responsive to evolving consumer preferences and industry trends. As we move forward, we are dedicated to enhancing our services, enriching our offerings, and expanding our reach to bring the joy of delicious meals to even more people. Join us on this flavorful journey, where every bite is a celebration of convenience and satisfaction.</a:t>
            </a:r>
            <a:endParaRPr lang="en-US" sz="3800" dirty="0">
              <a:latin typeface="Cambria"/>
              <a:cs typeface="Cambri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05146" y="2616580"/>
            <a:ext cx="6988175" cy="2191385"/>
          </a:xfrm>
          <a:prstGeom prst="rect">
            <a:avLst/>
          </a:prstGeom>
        </p:spPr>
        <p:txBody>
          <a:bodyPr vert="horz" wrap="square" lIns="0" tIns="13970" rIns="0" bIns="0" rtlCol="0">
            <a:spAutoFit/>
          </a:bodyPr>
          <a:lstStyle/>
          <a:p>
            <a:pPr marL="12700">
              <a:lnSpc>
                <a:spcPct val="100000"/>
              </a:lnSpc>
              <a:spcBef>
                <a:spcPts val="110"/>
              </a:spcBef>
            </a:pPr>
            <a:r>
              <a:rPr sz="14200" spc="145" dirty="0"/>
              <a:t>Thanks!</a:t>
            </a:r>
            <a:endParaRPr sz="142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90</TotalTime>
  <Words>546</Words>
  <Application>Microsoft Office PowerPoint</Application>
  <PresentationFormat>Custom</PresentationFormat>
  <Paragraphs>34</Paragraphs>
  <Slides>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 Black</vt:lpstr>
      <vt:lpstr>Calibri</vt:lpstr>
      <vt:lpstr>Cambria</vt:lpstr>
      <vt:lpstr>Palatino Linotype</vt:lpstr>
      <vt:lpstr>Times New Roman</vt:lpstr>
      <vt:lpstr>Trebuchet MS</vt:lpstr>
      <vt:lpstr>Office Theme</vt:lpstr>
      <vt:lpstr>PowerPoint Presentation</vt:lpstr>
      <vt:lpstr>Introduction</vt:lpstr>
      <vt:lpstr>Project Objectives</vt:lpstr>
      <vt:lpstr>                     Research Methodology</vt:lpstr>
      <vt:lpstr>                    Project Outcomes</vt:lpstr>
      <vt:lpstr>                  References</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Nishant Sarawat</dc:creator>
  <cp:lastModifiedBy>Nishant Sarawat</cp:lastModifiedBy>
  <cp:revision>6</cp:revision>
  <dcterms:created xsi:type="dcterms:W3CDTF">2023-09-25T08:20:33Z</dcterms:created>
  <dcterms:modified xsi:type="dcterms:W3CDTF">2024-02-27T06:39:29Z</dcterms:modified>
</cp:coreProperties>
</file>