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6" r:id="rId1"/>
  </p:sldMasterIdLst>
  <p:notesMasterIdLst>
    <p:notesMasterId r:id="rId23"/>
  </p:notesMasterIdLst>
  <p:handoutMasterIdLst>
    <p:handoutMasterId r:id="rId24"/>
  </p:handoutMasterIdLst>
  <p:sldIdLst>
    <p:sldId id="300" r:id="rId2"/>
    <p:sldId id="277" r:id="rId3"/>
    <p:sldId id="257" r:id="rId4"/>
    <p:sldId id="291" r:id="rId5"/>
    <p:sldId id="258" r:id="rId6"/>
    <p:sldId id="292" r:id="rId7"/>
    <p:sldId id="293" r:id="rId8"/>
    <p:sldId id="294" r:id="rId9"/>
    <p:sldId id="295" r:id="rId10"/>
    <p:sldId id="287" r:id="rId11"/>
    <p:sldId id="296" r:id="rId12"/>
    <p:sldId id="282" r:id="rId13"/>
    <p:sldId id="289" r:id="rId14"/>
    <p:sldId id="301" r:id="rId15"/>
    <p:sldId id="302" r:id="rId16"/>
    <p:sldId id="290" r:id="rId17"/>
    <p:sldId id="304" r:id="rId18"/>
    <p:sldId id="303" r:id="rId19"/>
    <p:sldId id="288" r:id="rId20"/>
    <p:sldId id="297" r:id="rId21"/>
    <p:sldId id="278"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7930" autoAdjust="0"/>
    <p:restoredTop sz="94660"/>
  </p:normalViewPr>
  <p:slideViewPr>
    <p:cSldViewPr>
      <p:cViewPr>
        <p:scale>
          <a:sx n="50" d="100"/>
          <a:sy n="50" d="100"/>
        </p:scale>
        <p:origin x="-1722" y="-4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GRIEVENCE REDRESSAL PORTAL</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942BEE-B483-4FA3-A1B2-EEB0F92CB065}" type="datetime1">
              <a:rPr lang="en-US" smtClean="0"/>
              <a:pPr/>
              <a:t>11/11/2021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A859105-0BF2-4A90-BAD2-9097A52F24BF}"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GRIEVENCE REDRESSAL PORTAL</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81C66-2046-47F4-9B23-C0C66B924123}" type="datetime1">
              <a:rPr lang="en-US" smtClean="0"/>
              <a:pPr/>
              <a:t>11/11/2021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7BCF7A-9B91-4749-8263-2E21FF93BD29}" type="slidenum">
              <a:rPr lang="en-US" smtClean="0"/>
              <a:pPr/>
              <a:t>‹#›</a:t>
            </a:fld>
            <a:endParaRPr lang="en-US" dirty="0"/>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7" name="Header Placeholder 6"/>
          <p:cNvSpPr>
            <a:spLocks noGrp="1"/>
          </p:cNvSpPr>
          <p:nvPr>
            <p:ph type="hdr" sz="quarter" idx="13"/>
          </p:nvPr>
        </p:nvSpPr>
        <p:spPr/>
        <p:txBody>
          <a:bodyPr/>
          <a:lstStyle/>
          <a:p>
            <a:r>
              <a:rPr lang="en-US"/>
              <a:t>GRIEVENCE REDRESSAL PORTAL</a:t>
            </a:r>
            <a:endParaRPr lang="en-US" dirty="0"/>
          </a:p>
        </p:txBody>
      </p:sp>
      <p:sp>
        <p:nvSpPr>
          <p:cNvPr id="8" name="Footer Placeholder 7"/>
          <p:cNvSpPr>
            <a:spLocks noGrp="1"/>
          </p:cNvSpPr>
          <p:nvPr>
            <p:ph type="ftr" sz="quarter" idx="14"/>
          </p:nvPr>
        </p:nvSpPr>
        <p:spPr/>
        <p:txBody>
          <a:bodyPr/>
          <a:lstStyle/>
          <a:p>
            <a:endParaRPr lang="en-US" dirty="0"/>
          </a:p>
        </p:txBody>
      </p:sp>
      <p:sp>
        <p:nvSpPr>
          <p:cNvPr id="9" name="Slide Number Placeholder 8"/>
          <p:cNvSpPr>
            <a:spLocks noGrp="1"/>
          </p:cNvSpPr>
          <p:nvPr>
            <p:ph type="sldNum" sz="quarter" idx="15"/>
          </p:nvPr>
        </p:nvSpPr>
        <p:spPr/>
        <p:txBody>
          <a:bodyPr/>
          <a:lstStyle/>
          <a:p>
            <a:fld id="{427BCF7A-9B91-4749-8263-2E21FF93BD29}"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7" name="Header Placeholder 6"/>
          <p:cNvSpPr>
            <a:spLocks noGrp="1"/>
          </p:cNvSpPr>
          <p:nvPr>
            <p:ph type="hdr" sz="quarter" idx="13"/>
          </p:nvPr>
        </p:nvSpPr>
        <p:spPr/>
        <p:txBody>
          <a:bodyPr/>
          <a:lstStyle/>
          <a:p>
            <a:r>
              <a:rPr lang="en-US"/>
              <a:t>GRIEVENCE REDRESSAL PORTAL</a:t>
            </a:r>
            <a:endParaRPr lang="en-US" dirty="0"/>
          </a:p>
        </p:txBody>
      </p:sp>
      <p:sp>
        <p:nvSpPr>
          <p:cNvPr id="8" name="Footer Placeholder 7"/>
          <p:cNvSpPr>
            <a:spLocks noGrp="1"/>
          </p:cNvSpPr>
          <p:nvPr>
            <p:ph type="ftr" sz="quarter" idx="14"/>
          </p:nvPr>
        </p:nvSpPr>
        <p:spPr/>
        <p:txBody>
          <a:bodyPr/>
          <a:lstStyle/>
          <a:p>
            <a:endParaRPr lang="en-US" dirty="0"/>
          </a:p>
        </p:txBody>
      </p:sp>
      <p:sp>
        <p:nvSpPr>
          <p:cNvPr id="9" name="Slide Number Placeholder 8"/>
          <p:cNvSpPr>
            <a:spLocks noGrp="1"/>
          </p:cNvSpPr>
          <p:nvPr>
            <p:ph type="sldNum" sz="quarter" idx="15"/>
          </p:nvPr>
        </p:nvSpPr>
        <p:spPr/>
        <p:txBody>
          <a:bodyPr/>
          <a:lstStyle/>
          <a:p>
            <a:fld id="{427BCF7A-9B91-4749-8263-2E21FF93BD29}"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AFF88-E0FE-49E1-B184-7D64B511D7C1}" type="datetime1">
              <a:rPr lang="en-US" smtClean="0"/>
              <a:pPr/>
              <a:t>11/11/2021</a:t>
            </a:fld>
            <a:endParaRPr lang="en-US" dirty="0"/>
          </a:p>
        </p:txBody>
      </p:sp>
      <p:sp>
        <p:nvSpPr>
          <p:cNvPr id="5" name="Footer Placeholder 4"/>
          <p:cNvSpPr>
            <a:spLocks noGrp="1"/>
          </p:cNvSpPr>
          <p:nvPr>
            <p:ph type="ftr" sz="quarter" idx="11"/>
          </p:nvPr>
        </p:nvSpPr>
        <p:spPr>
          <a:xfrm>
            <a:off x="1125459" y="329308"/>
            <a:ext cx="3392144" cy="309201"/>
          </a:xfrm>
        </p:spPr>
        <p:txBody>
          <a:bodyPr/>
          <a:lstStyle/>
          <a:p>
            <a:r>
              <a:rPr lang="en-US"/>
              <a:t>GRIEVENCE REDRESSAL PORTAL</a:t>
            </a:r>
            <a:endParaRPr lang="en-US" dirty="0"/>
          </a:p>
        </p:txBody>
      </p:sp>
      <p:sp>
        <p:nvSpPr>
          <p:cNvPr id="6" name="Slide Number Placeholder 5"/>
          <p:cNvSpPr>
            <a:spLocks noGrp="1"/>
          </p:cNvSpPr>
          <p:nvPr>
            <p:ph type="sldNum" sz="quarter" idx="12"/>
          </p:nvPr>
        </p:nvSpPr>
        <p:spPr>
          <a:xfrm>
            <a:off x="6886200" y="131730"/>
            <a:ext cx="802005" cy="503578"/>
          </a:xfrm>
        </p:spPr>
        <p:txBody>
          <a:bodyPr/>
          <a:lstStyle/>
          <a:p>
            <a:fld id="{A71A1906-B322-4D49-9353-27837372B4DA}"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110031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CD6F1-EAA9-439E-9157-A01B8BB32D7B}"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GRIEVENCE REDRESSAL PORTAL</a:t>
            </a:r>
            <a:endParaRPr lang="en-US" dirty="0"/>
          </a:p>
        </p:txBody>
      </p:sp>
      <p:sp>
        <p:nvSpPr>
          <p:cNvPr id="6" name="Slide Number Placeholder 5"/>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297326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CE6E0-0491-4F6D-AFE6-86E95CDB642B}"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GRIEVENCE REDRESSAL PORTAL</a:t>
            </a:r>
            <a:endParaRPr lang="en-US" dirty="0"/>
          </a:p>
        </p:txBody>
      </p:sp>
      <p:sp>
        <p:nvSpPr>
          <p:cNvPr id="6" name="Slide Number Placeholder 5"/>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xmlns="" val="186436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8FAA9-9B7A-43F4-8A21-8DBD5A270475}"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GRIEVENCE REDRESSAL PORTAL</a:t>
            </a:r>
            <a:endParaRPr lang="en-US" dirty="0"/>
          </a:p>
        </p:txBody>
      </p:sp>
      <p:sp>
        <p:nvSpPr>
          <p:cNvPr id="6" name="Slide Number Placeholder 5"/>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170262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33C06-98E1-4116-8DE0-D09688E24441}" type="datetime1">
              <a:rPr lang="en-US" smtClean="0"/>
              <a:pPr/>
              <a:t>11/11/2021</a:t>
            </a:fld>
            <a:endParaRPr lang="en-US" dirty="0"/>
          </a:p>
        </p:txBody>
      </p:sp>
      <p:sp>
        <p:nvSpPr>
          <p:cNvPr id="5" name="Footer Placeholder 4"/>
          <p:cNvSpPr>
            <a:spLocks noGrp="1"/>
          </p:cNvSpPr>
          <p:nvPr>
            <p:ph type="ftr" sz="quarter" idx="11"/>
          </p:nvPr>
        </p:nvSpPr>
        <p:spPr/>
        <p:txBody>
          <a:bodyPr/>
          <a:lstStyle/>
          <a:p>
            <a:r>
              <a:rPr lang="en-US"/>
              <a:t>GRIEVENCE REDRESSAL PORTAL</a:t>
            </a:r>
            <a:endParaRPr lang="en-US" dirty="0"/>
          </a:p>
        </p:txBody>
      </p:sp>
      <p:sp>
        <p:nvSpPr>
          <p:cNvPr id="6" name="Slide Number Placeholder 5"/>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214529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8E6423-8E62-4095-9013-66EA32BFC7FD}"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371409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8131" y="2973815"/>
            <a:ext cx="3125766" cy="249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63822" y="2971035"/>
            <a:ext cx="3125652" cy="24849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6721FF-AB7E-41EF-A7A9-7C100A16C2C3}" type="datetime1">
              <a:rPr lang="en-US" smtClean="0"/>
              <a:pPr/>
              <a:t>11/11/2021</a:t>
            </a:fld>
            <a:endParaRPr lang="en-US" dirty="0"/>
          </a:p>
        </p:txBody>
      </p:sp>
      <p:sp>
        <p:nvSpPr>
          <p:cNvPr id="8" name="Footer Placeholder 7"/>
          <p:cNvSpPr>
            <a:spLocks noGrp="1"/>
          </p:cNvSpPr>
          <p:nvPr>
            <p:ph type="ftr" sz="quarter" idx="11"/>
          </p:nvPr>
        </p:nvSpPr>
        <p:spPr/>
        <p:txBody>
          <a:bodyPr/>
          <a:lstStyle/>
          <a:p>
            <a:r>
              <a:rPr lang="en-US"/>
              <a:t>GRIEVENCE REDRESSAL PORTAL</a:t>
            </a:r>
            <a:endParaRPr lang="en-US" dirty="0"/>
          </a:p>
        </p:txBody>
      </p:sp>
      <p:sp>
        <p:nvSpPr>
          <p:cNvPr id="9" name="Slide Number Placeholder 8"/>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396070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FABE7A-4EAE-4598-8398-6B9500A4F5AF}" type="datetime1">
              <a:rPr lang="en-US" smtClean="0"/>
              <a:pPr/>
              <a:t>11/11/2021</a:t>
            </a:fld>
            <a:endParaRPr lang="en-US" dirty="0"/>
          </a:p>
        </p:txBody>
      </p:sp>
      <p:sp>
        <p:nvSpPr>
          <p:cNvPr id="4" name="Footer Placeholder 3"/>
          <p:cNvSpPr>
            <a:spLocks noGrp="1"/>
          </p:cNvSpPr>
          <p:nvPr>
            <p:ph type="ftr" sz="quarter" idx="11"/>
          </p:nvPr>
        </p:nvSpPr>
        <p:spPr/>
        <p:txBody>
          <a:bodyPr/>
          <a:lstStyle/>
          <a:p>
            <a:r>
              <a:rPr lang="en-US"/>
              <a:t>GRIEVENCE REDRESSAL PORTAL</a:t>
            </a:r>
            <a:endParaRPr lang="en-US" dirty="0"/>
          </a:p>
        </p:txBody>
      </p:sp>
      <p:sp>
        <p:nvSpPr>
          <p:cNvPr id="5" name="Slide Number Placeholder 4"/>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232502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BC156-1DAA-497F-BD96-F564732C4DED}" type="datetime1">
              <a:rPr lang="en-US" smtClean="0"/>
              <a:pPr/>
              <a:t>11/11/2021</a:t>
            </a:fld>
            <a:endParaRPr lang="en-US" dirty="0"/>
          </a:p>
        </p:txBody>
      </p:sp>
      <p:sp>
        <p:nvSpPr>
          <p:cNvPr id="3" name="Footer Placeholder 2"/>
          <p:cNvSpPr>
            <a:spLocks noGrp="1"/>
          </p:cNvSpPr>
          <p:nvPr>
            <p:ph type="ftr" sz="quarter" idx="11"/>
          </p:nvPr>
        </p:nvSpPr>
        <p:spPr/>
        <p:txBody>
          <a:bodyPr/>
          <a:lstStyle/>
          <a:p>
            <a:r>
              <a:rPr lang="en-US"/>
              <a:t>GRIEVENCE REDRESSAL PORTAL</a:t>
            </a:r>
            <a:endParaRPr lang="en-US" dirty="0"/>
          </a:p>
        </p:txBody>
      </p:sp>
      <p:sp>
        <p:nvSpPr>
          <p:cNvPr id="4" name="Slide Number Placeholder 3"/>
          <p:cNvSpPr>
            <a:spLocks noGrp="1"/>
          </p:cNvSpPr>
          <p:nvPr>
            <p:ph type="sldNum" sz="quarter" idx="12"/>
          </p:nvPr>
        </p:nvSpPr>
        <p:spPr/>
        <p:txBody>
          <a:bodyPr/>
          <a:lstStyle/>
          <a:p>
            <a:fld id="{A71A1906-B322-4D49-9353-27837372B4DA}" type="slidenum">
              <a:rPr lang="en-US" smtClean="0"/>
              <a:pPr/>
              <a:t>‹#›</a:t>
            </a:fld>
            <a:endParaRPr lang="en-US" dirty="0"/>
          </a:p>
        </p:txBody>
      </p:sp>
    </p:spTree>
    <p:extLst>
      <p:ext uri="{BB962C8B-B14F-4D97-AF65-F5344CB8AC3E}">
        <p14:creationId xmlns:p14="http://schemas.microsoft.com/office/powerpoint/2010/main" xmlns="" val="262981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3372BE3-D46E-48F2-AD38-A9F80263CCEA}"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xmlns="" val="168195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2B409A13-92C4-4739-B019-7D34F2DC91DD}" type="datetime1">
              <a:rPr lang="en-US" smtClean="0"/>
              <a:pPr/>
              <a:t>11/11/2021</a:t>
            </a:fld>
            <a:endParaRPr lang="en-US" dirty="0"/>
          </a:p>
        </p:txBody>
      </p:sp>
      <p:sp>
        <p:nvSpPr>
          <p:cNvPr id="6" name="Footer Placeholder 5"/>
          <p:cNvSpPr>
            <a:spLocks noGrp="1"/>
          </p:cNvSpPr>
          <p:nvPr>
            <p:ph type="ftr" sz="quarter" idx="11"/>
          </p:nvPr>
        </p:nvSpPr>
        <p:spPr>
          <a:xfrm>
            <a:off x="1125459" y="318641"/>
            <a:ext cx="2601032" cy="320931"/>
          </a:xfrm>
        </p:spPr>
        <p:txBody>
          <a:bodyPr/>
          <a:lstStyle/>
          <a:p>
            <a:r>
              <a:rPr lang="en-US"/>
              <a:t>GRIEVENCE REDRESSAL PORTAL</a:t>
            </a:r>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A71A1906-B322-4D49-9353-27837372B4DA}" type="slidenum">
              <a:rPr lang="en-US" smtClean="0"/>
              <a:pPr/>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xmlns="" val="158937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6ED11983-9A87-49BD-9887-1D60BA913991}" type="datetime1">
              <a:rPr lang="en-US" smtClean="0"/>
              <a:pPr/>
              <a:t>11/11/2021</a:t>
            </a:fld>
            <a:endParaRPr lang="en-US" dirty="0"/>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GRIEVENCE REDRESSAL PORTAL</a:t>
            </a:r>
            <a:endParaRPr lang="en-US" dirty="0"/>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A71A1906-B322-4D49-9353-27837372B4DA}" type="slidenum">
              <a:rPr lang="en-US" smtClean="0"/>
              <a:pPr/>
              <a:t>‹#›</a:t>
            </a:fld>
            <a:endParaRPr lang="en-US" dirty="0"/>
          </a:p>
        </p:txBody>
      </p:sp>
    </p:spTree>
    <p:extLst>
      <p:ext uri="{BB962C8B-B14F-4D97-AF65-F5344CB8AC3E}">
        <p14:creationId xmlns:p14="http://schemas.microsoft.com/office/powerpoint/2010/main" xmlns="" val="3366816891"/>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hf hdr="0"/>
  <p:txStyles>
    <p:titleStyle>
      <a:lvl1pPr algn="l" defTabSz="6858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icte-india.org/bureaus/grievance-redressa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1" y="959313"/>
            <a:ext cx="8458200" cy="4984287"/>
          </a:xfrm>
        </p:spPr>
        <p:txBody>
          <a:bodyPr/>
          <a:lstStyle/>
          <a:p>
            <a:endParaRPr lang="en-US" dirty="0"/>
          </a:p>
        </p:txBody>
      </p:sp>
      <p:sp>
        <p:nvSpPr>
          <p:cNvPr id="3" name="Subtitle 2"/>
          <p:cNvSpPr>
            <a:spLocks noGrp="1"/>
          </p:cNvSpPr>
          <p:nvPr>
            <p:ph type="subTitle" idx="1"/>
          </p:nvPr>
        </p:nvSpPr>
        <p:spPr>
          <a:xfrm>
            <a:off x="1676400" y="1219201"/>
            <a:ext cx="5760741" cy="457200"/>
          </a:xfrm>
        </p:spPr>
        <p:txBody>
          <a:bodyPr>
            <a:normAutofit lnSpcReduction="10000"/>
          </a:bodyPr>
          <a:lstStyle/>
          <a:p>
            <a:endParaRPr lang="en-US" dirty="0"/>
          </a:p>
        </p:txBody>
      </p:sp>
      <p:pic>
        <p:nvPicPr>
          <p:cNvPr id="1028" name="Picture 4"/>
          <p:cNvPicPr>
            <a:picLocks noChangeAspect="1" noChangeArrowheads="1"/>
          </p:cNvPicPr>
          <p:nvPr/>
        </p:nvPicPr>
        <p:blipFill>
          <a:blip r:embed="rId2"/>
          <a:srcRect l="16032" t="21875" r="14861" b="8333"/>
          <a:stretch>
            <a:fillRect/>
          </a:stretch>
        </p:blipFill>
        <p:spPr bwMode="auto">
          <a:xfrm>
            <a:off x="0" y="990600"/>
            <a:ext cx="9144000"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257174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Student</a:t>
            </a:r>
          </a:p>
        </p:txBody>
      </p:sp>
      <p:sp>
        <p:nvSpPr>
          <p:cNvPr id="6" name="Rectangle 5"/>
          <p:cNvSpPr/>
          <p:nvPr/>
        </p:nvSpPr>
        <p:spPr>
          <a:xfrm>
            <a:off x="2857488" y="2214554"/>
            <a:ext cx="1714512" cy="57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Register</a:t>
            </a:r>
          </a:p>
        </p:txBody>
      </p:sp>
      <p:sp>
        <p:nvSpPr>
          <p:cNvPr id="7" name="Rectangle 6"/>
          <p:cNvSpPr/>
          <p:nvPr/>
        </p:nvSpPr>
        <p:spPr>
          <a:xfrm>
            <a:off x="2857488" y="2786058"/>
            <a:ext cx="1714512" cy="57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Login</a:t>
            </a:r>
          </a:p>
        </p:txBody>
      </p:sp>
      <p:sp>
        <p:nvSpPr>
          <p:cNvPr id="8" name="Rectangle 7"/>
          <p:cNvSpPr/>
          <p:nvPr/>
        </p:nvSpPr>
        <p:spPr>
          <a:xfrm>
            <a:off x="5572132" y="3000372"/>
            <a:ext cx="1714512" cy="5715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Logout</a:t>
            </a:r>
          </a:p>
        </p:txBody>
      </p:sp>
      <p:sp>
        <p:nvSpPr>
          <p:cNvPr id="9" name="Rectangle 8"/>
          <p:cNvSpPr/>
          <p:nvPr/>
        </p:nvSpPr>
        <p:spPr>
          <a:xfrm>
            <a:off x="5572132" y="2428868"/>
            <a:ext cx="1714512" cy="5715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Complaint </a:t>
            </a:r>
            <a:r>
              <a:rPr lang="en-US" dirty="0"/>
              <a:t>Status</a:t>
            </a:r>
          </a:p>
        </p:txBody>
      </p:sp>
      <p:sp>
        <p:nvSpPr>
          <p:cNvPr id="10" name="Rectangle 9"/>
          <p:cNvSpPr/>
          <p:nvPr/>
        </p:nvSpPr>
        <p:spPr>
          <a:xfrm>
            <a:off x="5572132" y="1857364"/>
            <a:ext cx="1714512" cy="5715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Do-Complaint</a:t>
            </a:r>
            <a:endParaRPr lang="en-US" dirty="0"/>
          </a:p>
        </p:txBody>
      </p:sp>
      <p:cxnSp>
        <p:nvCxnSpPr>
          <p:cNvPr id="12" name="Straight Arrow Connector 11"/>
          <p:cNvCxnSpPr/>
          <p:nvPr/>
        </p:nvCxnSpPr>
        <p:spPr>
          <a:xfrm>
            <a:off x="2285984" y="2786058"/>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643438" y="2786058"/>
            <a:ext cx="8572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785786" y="5286388"/>
            <a:ext cx="1500198" cy="5715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Faculty</a:t>
            </a:r>
          </a:p>
        </p:txBody>
      </p:sp>
      <p:sp>
        <p:nvSpPr>
          <p:cNvPr id="16" name="Rectangle 15"/>
          <p:cNvSpPr/>
          <p:nvPr/>
        </p:nvSpPr>
        <p:spPr>
          <a:xfrm>
            <a:off x="2928926" y="5500702"/>
            <a:ext cx="164307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Login</a:t>
            </a:r>
          </a:p>
        </p:txBody>
      </p:sp>
      <p:sp>
        <p:nvSpPr>
          <p:cNvPr id="17" name="Rectangle 16"/>
          <p:cNvSpPr/>
          <p:nvPr/>
        </p:nvSpPr>
        <p:spPr>
          <a:xfrm>
            <a:off x="2928926" y="4786322"/>
            <a:ext cx="1643074"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Register</a:t>
            </a:r>
          </a:p>
        </p:txBody>
      </p:sp>
      <p:sp>
        <p:nvSpPr>
          <p:cNvPr id="18" name="Rectangle 17"/>
          <p:cNvSpPr/>
          <p:nvPr/>
        </p:nvSpPr>
        <p:spPr>
          <a:xfrm>
            <a:off x="5572132" y="5715016"/>
            <a:ext cx="1785950" cy="7143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Logout</a:t>
            </a:r>
          </a:p>
        </p:txBody>
      </p:sp>
      <p:sp>
        <p:nvSpPr>
          <p:cNvPr id="19" name="Rectangle 18"/>
          <p:cNvSpPr/>
          <p:nvPr/>
        </p:nvSpPr>
        <p:spPr>
          <a:xfrm>
            <a:off x="5572132" y="5000636"/>
            <a:ext cx="1785950" cy="7143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Complaint </a:t>
            </a:r>
            <a:r>
              <a:rPr lang="en-US" dirty="0"/>
              <a:t>status</a:t>
            </a:r>
          </a:p>
        </p:txBody>
      </p:sp>
      <p:sp>
        <p:nvSpPr>
          <p:cNvPr id="20" name="Rectangle 19"/>
          <p:cNvSpPr/>
          <p:nvPr/>
        </p:nvSpPr>
        <p:spPr>
          <a:xfrm>
            <a:off x="5572132" y="4286256"/>
            <a:ext cx="1785950" cy="7143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Do-Complaint</a:t>
            </a:r>
            <a:endParaRPr lang="en-US" dirty="0"/>
          </a:p>
        </p:txBody>
      </p:sp>
      <p:cxnSp>
        <p:nvCxnSpPr>
          <p:cNvPr id="22" name="Straight Arrow Connector 21"/>
          <p:cNvCxnSpPr/>
          <p:nvPr/>
        </p:nvCxnSpPr>
        <p:spPr>
          <a:xfrm>
            <a:off x="2357422" y="5572140"/>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4643438" y="5500702"/>
            <a:ext cx="8572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Title 22"/>
          <p:cNvSpPr>
            <a:spLocks noGrp="1"/>
          </p:cNvSpPr>
          <p:nvPr>
            <p:ph type="title"/>
          </p:nvPr>
        </p:nvSpPr>
        <p:spPr>
          <a:xfrm>
            <a:off x="636980" y="831547"/>
            <a:ext cx="8305800" cy="712792"/>
          </a:xfrm>
        </p:spPr>
        <p:txBody>
          <a:bodyPr>
            <a:normAutofit/>
          </a:bodyPr>
          <a:lstStyle/>
          <a:p>
            <a:r>
              <a:rPr lang="en-IN" sz="3600" b="1" u="sng" dirty="0" smtClean="0">
                <a:solidFill>
                  <a:schemeClr val="tx1"/>
                </a:solidFill>
                <a:latin typeface="Times New Roman" pitchFamily="18" charset="0"/>
                <a:cs typeface="Times New Roman" pitchFamily="18" charset="0"/>
              </a:rPr>
              <a:t>Use-case </a:t>
            </a:r>
            <a:r>
              <a:rPr lang="en-IN" sz="3600" b="1" u="sng" dirty="0">
                <a:solidFill>
                  <a:schemeClr val="tx1"/>
                </a:solidFill>
                <a:latin typeface="Times New Roman" pitchFamily="18" charset="0"/>
                <a:cs typeface="Times New Roman" pitchFamily="18" charset="0"/>
              </a:rPr>
              <a:t>Diagram </a:t>
            </a:r>
            <a:r>
              <a:rPr lang="en-IN" sz="3600" b="1" dirty="0">
                <a:solidFill>
                  <a:schemeClr val="tx1"/>
                </a:solidFill>
                <a:latin typeface="Times New Roman" pitchFamily="18" charset="0"/>
                <a:cs typeface="Times New Roman" pitchFamily="18" charset="0"/>
              </a:rPr>
              <a:t>:-</a:t>
            </a:r>
            <a:endParaRPr lang="en-US" sz="3600" b="1" dirty="0">
              <a:solidFill>
                <a:schemeClr val="tx1"/>
              </a:solidFill>
              <a:latin typeface="Times New Roman" pitchFamily="18" charset="0"/>
              <a:cs typeface="Times New Roman" pitchFamily="18" charset="0"/>
            </a:endParaRPr>
          </a:p>
        </p:txBody>
      </p:sp>
      <p:sp>
        <p:nvSpPr>
          <p:cNvPr id="28" name="Rectangle 27"/>
          <p:cNvSpPr/>
          <p:nvPr/>
        </p:nvSpPr>
        <p:spPr>
          <a:xfrm>
            <a:off x="2143108" y="1571612"/>
            <a:ext cx="3071834"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itchFamily="18" charset="0"/>
                <a:cs typeface="Times New Roman" pitchFamily="18" charset="0"/>
              </a:rPr>
              <a:t>Student Activity</a:t>
            </a:r>
            <a:endParaRPr lang="en-US" b="1" dirty="0">
              <a:latin typeface="Times New Roman" pitchFamily="18" charset="0"/>
              <a:cs typeface="Times New Roman" pitchFamily="18" charset="0"/>
            </a:endParaRPr>
          </a:p>
        </p:txBody>
      </p:sp>
      <p:sp>
        <p:nvSpPr>
          <p:cNvPr id="29" name="Rectangle 28"/>
          <p:cNvSpPr/>
          <p:nvPr/>
        </p:nvSpPr>
        <p:spPr>
          <a:xfrm>
            <a:off x="2143108" y="4071942"/>
            <a:ext cx="3071834"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itchFamily="18" charset="0"/>
                <a:cs typeface="Times New Roman" pitchFamily="18" charset="0"/>
              </a:rPr>
              <a:t>Faculty Activity</a:t>
            </a:r>
            <a:endParaRPr lang="en-US" b="1" dirty="0">
              <a:latin typeface="Times New Roman" pitchFamily="18" charset="0"/>
              <a:cs typeface="Times New Roman" pitchFamily="18" charset="0"/>
            </a:endParaRPr>
          </a:p>
        </p:txBody>
      </p:sp>
      <p:sp>
        <p:nvSpPr>
          <p:cNvPr id="25" name="Date Placeholder 24"/>
          <p:cNvSpPr>
            <a:spLocks noGrp="1"/>
          </p:cNvSpPr>
          <p:nvPr>
            <p:ph type="dt" sz="half" idx="10"/>
          </p:nvPr>
        </p:nvSpPr>
        <p:spPr/>
        <p:txBody>
          <a:bodyPr/>
          <a:lstStyle/>
          <a:p>
            <a:fld id="{9B0B9011-ADE9-49C8-9774-7FBCED4DA338}" type="datetime1">
              <a:rPr lang="en-US" smtClean="0"/>
              <a:pPr/>
              <a:t>11/11/2021</a:t>
            </a:fld>
            <a:endParaRPr lang="en-US" dirty="0"/>
          </a:p>
        </p:txBody>
      </p:sp>
      <p:sp>
        <p:nvSpPr>
          <p:cNvPr id="27" name="Footer Placeholder 26"/>
          <p:cNvSpPr>
            <a:spLocks noGrp="1"/>
          </p:cNvSpPr>
          <p:nvPr>
            <p:ph type="ftr" sz="quarter" idx="11"/>
          </p:nvPr>
        </p:nvSpPr>
        <p:spPr/>
        <p:txBody>
          <a:bodyPr/>
          <a:lstStyle/>
          <a:p>
            <a:r>
              <a:rPr lang="en-US" smtClean="0"/>
              <a:t>GRIEVENCE REDRESSAL PORTAL</a:t>
            </a:r>
            <a:endParaRPr lang="en-US" dirty="0"/>
          </a:p>
        </p:txBody>
      </p:sp>
      <p:sp>
        <p:nvSpPr>
          <p:cNvPr id="30" name="Slide Number Placeholder 29"/>
          <p:cNvSpPr>
            <a:spLocks noGrp="1"/>
          </p:cNvSpPr>
          <p:nvPr>
            <p:ph type="sldNum" sz="quarter" idx="12"/>
          </p:nvPr>
        </p:nvSpPr>
        <p:spPr/>
        <p:txBody>
          <a:bodyPr/>
          <a:lstStyle/>
          <a:p>
            <a:fld id="{A71A1906-B322-4D49-9353-27837372B4DA}"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2571744"/>
            <a:ext cx="1428760"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smtClean="0"/>
              <a:t>Other</a:t>
            </a:r>
            <a:endParaRPr lang="en-US" dirty="0"/>
          </a:p>
        </p:txBody>
      </p:sp>
      <p:sp>
        <p:nvSpPr>
          <p:cNvPr id="6" name="Rectangle 5"/>
          <p:cNvSpPr/>
          <p:nvPr/>
        </p:nvSpPr>
        <p:spPr>
          <a:xfrm>
            <a:off x="2857488" y="2214554"/>
            <a:ext cx="1714512" cy="57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Register</a:t>
            </a:r>
          </a:p>
        </p:txBody>
      </p:sp>
      <p:sp>
        <p:nvSpPr>
          <p:cNvPr id="7" name="Rectangle 6"/>
          <p:cNvSpPr/>
          <p:nvPr/>
        </p:nvSpPr>
        <p:spPr>
          <a:xfrm>
            <a:off x="2857488" y="2786058"/>
            <a:ext cx="1714512" cy="571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Login</a:t>
            </a:r>
          </a:p>
        </p:txBody>
      </p:sp>
      <p:sp>
        <p:nvSpPr>
          <p:cNvPr id="8" name="Rectangle 7"/>
          <p:cNvSpPr/>
          <p:nvPr/>
        </p:nvSpPr>
        <p:spPr>
          <a:xfrm>
            <a:off x="5572132" y="3000372"/>
            <a:ext cx="1714512" cy="5715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Logout</a:t>
            </a:r>
          </a:p>
        </p:txBody>
      </p:sp>
      <p:sp>
        <p:nvSpPr>
          <p:cNvPr id="9" name="Rectangle 8"/>
          <p:cNvSpPr/>
          <p:nvPr/>
        </p:nvSpPr>
        <p:spPr>
          <a:xfrm>
            <a:off x="5572132" y="2428868"/>
            <a:ext cx="1714512" cy="5715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Complaint </a:t>
            </a:r>
            <a:r>
              <a:rPr lang="en-US" dirty="0"/>
              <a:t>Status</a:t>
            </a:r>
          </a:p>
        </p:txBody>
      </p:sp>
      <p:sp>
        <p:nvSpPr>
          <p:cNvPr id="10" name="Rectangle 9"/>
          <p:cNvSpPr/>
          <p:nvPr/>
        </p:nvSpPr>
        <p:spPr>
          <a:xfrm>
            <a:off x="5572132" y="1857364"/>
            <a:ext cx="1714512" cy="5715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Do-Complaint</a:t>
            </a:r>
            <a:endParaRPr lang="en-US" dirty="0"/>
          </a:p>
        </p:txBody>
      </p:sp>
      <p:cxnSp>
        <p:nvCxnSpPr>
          <p:cNvPr id="12" name="Straight Arrow Connector 11"/>
          <p:cNvCxnSpPr/>
          <p:nvPr/>
        </p:nvCxnSpPr>
        <p:spPr>
          <a:xfrm>
            <a:off x="2285984" y="2786058"/>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643438" y="2786058"/>
            <a:ext cx="85725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Title 22"/>
          <p:cNvSpPr>
            <a:spLocks noGrp="1"/>
          </p:cNvSpPr>
          <p:nvPr>
            <p:ph type="title"/>
          </p:nvPr>
        </p:nvSpPr>
        <p:spPr>
          <a:xfrm>
            <a:off x="636980" y="831547"/>
            <a:ext cx="8305800" cy="712792"/>
          </a:xfrm>
        </p:spPr>
        <p:txBody>
          <a:bodyPr>
            <a:normAutofit/>
          </a:bodyPr>
          <a:lstStyle/>
          <a:p>
            <a:r>
              <a:rPr lang="en-IN" sz="3600" b="1" dirty="0" smtClean="0">
                <a:latin typeface="Times New Roman" pitchFamily="18" charset="0"/>
                <a:cs typeface="Times New Roman" pitchFamily="18" charset="0"/>
              </a:rPr>
              <a:t>Cont.....</a:t>
            </a:r>
            <a:endParaRPr lang="en-US" sz="3600" b="1" dirty="0">
              <a:solidFill>
                <a:schemeClr val="tx1"/>
              </a:solidFill>
              <a:latin typeface="Times New Roman" pitchFamily="18" charset="0"/>
              <a:cs typeface="Times New Roman" pitchFamily="18" charset="0"/>
            </a:endParaRPr>
          </a:p>
        </p:txBody>
      </p:sp>
      <p:sp>
        <p:nvSpPr>
          <p:cNvPr id="28" name="Rectangle 27"/>
          <p:cNvSpPr/>
          <p:nvPr/>
        </p:nvSpPr>
        <p:spPr>
          <a:xfrm>
            <a:off x="2143108" y="1571612"/>
            <a:ext cx="3071834"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latin typeface="Times New Roman" pitchFamily="18" charset="0"/>
                <a:cs typeface="Times New Roman" pitchFamily="18" charset="0"/>
              </a:rPr>
              <a:t>Other Member Activity</a:t>
            </a:r>
            <a:endParaRPr lang="en-US" b="1" dirty="0">
              <a:latin typeface="Times New Roman" pitchFamily="18" charset="0"/>
              <a:cs typeface="Times New Roman" pitchFamily="18" charset="0"/>
            </a:endParaRPr>
          </a:p>
        </p:txBody>
      </p:sp>
      <p:sp>
        <p:nvSpPr>
          <p:cNvPr id="13" name="Date Placeholder 12"/>
          <p:cNvSpPr>
            <a:spLocks noGrp="1"/>
          </p:cNvSpPr>
          <p:nvPr>
            <p:ph type="dt" sz="half" idx="10"/>
          </p:nvPr>
        </p:nvSpPr>
        <p:spPr/>
        <p:txBody>
          <a:bodyPr/>
          <a:lstStyle/>
          <a:p>
            <a:fld id="{5BC0EF6D-B387-48C7-B899-FFD17FB964AC}" type="datetime1">
              <a:rPr lang="en-US" smtClean="0"/>
              <a:pPr/>
              <a:t>11/11/2021</a:t>
            </a:fld>
            <a:endParaRPr lang="en-US" dirty="0"/>
          </a:p>
        </p:txBody>
      </p:sp>
      <p:sp>
        <p:nvSpPr>
          <p:cNvPr id="15" name="Footer Placeholder 14"/>
          <p:cNvSpPr>
            <a:spLocks noGrp="1"/>
          </p:cNvSpPr>
          <p:nvPr>
            <p:ph type="ftr" sz="quarter" idx="11"/>
          </p:nvPr>
        </p:nvSpPr>
        <p:spPr/>
        <p:txBody>
          <a:bodyPr/>
          <a:lstStyle/>
          <a:p>
            <a:r>
              <a:rPr lang="en-US" smtClean="0"/>
              <a:t>GRIEVENCE REDRESSAL PORTAL</a:t>
            </a:r>
            <a:endParaRPr lang="en-US" dirty="0"/>
          </a:p>
        </p:txBody>
      </p:sp>
      <p:sp>
        <p:nvSpPr>
          <p:cNvPr id="16" name="Slide Number Placeholder 15"/>
          <p:cNvSpPr>
            <a:spLocks noGrp="1"/>
          </p:cNvSpPr>
          <p:nvPr>
            <p:ph type="sldNum" sz="quarter" idx="12"/>
          </p:nvPr>
        </p:nvSpPr>
        <p:spPr/>
        <p:txBody>
          <a:bodyPr/>
          <a:lstStyle/>
          <a:p>
            <a:fld id="{A71A1906-B322-4D49-9353-27837372B4DA}"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a:xfrm>
            <a:off x="228600" y="914400"/>
            <a:ext cx="8166691" cy="615175"/>
          </a:xfrm>
        </p:spPr>
        <p:txBody>
          <a:bodyPr>
            <a:normAutofit fontScale="90000"/>
          </a:bodyPr>
          <a:lstStyle/>
          <a:p>
            <a:r>
              <a:rPr lang="en-IN" sz="3600" b="1" dirty="0" smtClean="0">
                <a:solidFill>
                  <a:schemeClr val="tx1"/>
                </a:solidFill>
                <a:latin typeface="Times New Roman" pitchFamily="18" charset="0"/>
                <a:cs typeface="Times New Roman" pitchFamily="18" charset="0"/>
              </a:rPr>
              <a:t>Cont…</a:t>
            </a:r>
            <a:br>
              <a:rPr lang="en-IN" sz="3600" b="1" dirty="0" smtClean="0">
                <a:solidFill>
                  <a:schemeClr val="tx1"/>
                </a:solidFill>
                <a:latin typeface="Times New Roman" pitchFamily="18" charset="0"/>
                <a:cs typeface="Times New Roman" pitchFamily="18" charset="0"/>
              </a:rPr>
            </a:br>
            <a:endParaRPr lang="en-US" sz="3600" b="1" dirty="0">
              <a:solidFill>
                <a:schemeClr val="tx1"/>
              </a:solidFill>
              <a:latin typeface="Times New Roman" pitchFamily="18" charset="0"/>
              <a:cs typeface="Times New Roman" pitchFamily="18" charset="0"/>
            </a:endParaRPr>
          </a:p>
        </p:txBody>
      </p:sp>
      <p:sp>
        <p:nvSpPr>
          <p:cNvPr id="4" name="Rectangle 3"/>
          <p:cNvSpPr/>
          <p:nvPr/>
        </p:nvSpPr>
        <p:spPr>
          <a:xfrm>
            <a:off x="685800" y="3276600"/>
            <a:ext cx="1500198" cy="5000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Admin</a:t>
            </a:r>
          </a:p>
        </p:txBody>
      </p:sp>
      <p:sp>
        <p:nvSpPr>
          <p:cNvPr id="5" name="Rectangle 4"/>
          <p:cNvSpPr/>
          <p:nvPr/>
        </p:nvSpPr>
        <p:spPr>
          <a:xfrm>
            <a:off x="2743200" y="3200400"/>
            <a:ext cx="1500198" cy="64294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Login</a:t>
            </a:r>
          </a:p>
        </p:txBody>
      </p:sp>
      <p:sp>
        <p:nvSpPr>
          <p:cNvPr id="8" name="Rectangle 7"/>
          <p:cNvSpPr/>
          <p:nvPr/>
        </p:nvSpPr>
        <p:spPr>
          <a:xfrm>
            <a:off x="4648200" y="3810000"/>
            <a:ext cx="1500198"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History</a:t>
            </a:r>
          </a:p>
        </p:txBody>
      </p:sp>
      <p:sp>
        <p:nvSpPr>
          <p:cNvPr id="9" name="Rectangle 8"/>
          <p:cNvSpPr/>
          <p:nvPr/>
        </p:nvSpPr>
        <p:spPr>
          <a:xfrm>
            <a:off x="4648200" y="3200400"/>
            <a:ext cx="1500198"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Update Status</a:t>
            </a:r>
          </a:p>
        </p:txBody>
      </p:sp>
      <p:sp>
        <p:nvSpPr>
          <p:cNvPr id="10" name="Rectangle 9"/>
          <p:cNvSpPr/>
          <p:nvPr/>
        </p:nvSpPr>
        <p:spPr>
          <a:xfrm>
            <a:off x="4648200" y="2590800"/>
            <a:ext cx="1500198"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Check Complain</a:t>
            </a:r>
          </a:p>
        </p:txBody>
      </p:sp>
      <p:sp>
        <p:nvSpPr>
          <p:cNvPr id="11" name="Rectangle 10"/>
          <p:cNvSpPr/>
          <p:nvPr/>
        </p:nvSpPr>
        <p:spPr>
          <a:xfrm>
            <a:off x="6705600" y="3124200"/>
            <a:ext cx="1500198" cy="6429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Do Feedback</a:t>
            </a:r>
          </a:p>
        </p:txBody>
      </p:sp>
      <p:cxnSp>
        <p:nvCxnSpPr>
          <p:cNvPr id="13" name="Straight Arrow Connector 12"/>
          <p:cNvCxnSpPr/>
          <p:nvPr/>
        </p:nvCxnSpPr>
        <p:spPr>
          <a:xfrm>
            <a:off x="2209800" y="3505200"/>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4267200" y="3505200"/>
            <a:ext cx="35719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6172200" y="3505200"/>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1752600" y="1828800"/>
            <a:ext cx="2643206" cy="3571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itchFamily="18" charset="0"/>
                <a:cs typeface="Times New Roman" pitchFamily="18" charset="0"/>
              </a:rPr>
              <a:t>Admin Activity</a:t>
            </a:r>
            <a:endParaRPr lang="en-US" b="1" dirty="0">
              <a:latin typeface="Times New Roman" pitchFamily="18" charset="0"/>
              <a:cs typeface="Times New Roman" pitchFamily="18" charset="0"/>
            </a:endParaRPr>
          </a:p>
        </p:txBody>
      </p:sp>
      <p:sp>
        <p:nvSpPr>
          <p:cNvPr id="33" name="Rectangle 32">
            <a:extLst>
              <a:ext uri="{FF2B5EF4-FFF2-40B4-BE49-F238E27FC236}">
                <a16:creationId xmlns:a16="http://schemas.microsoft.com/office/drawing/2014/main" xmlns="" id="{1A019C3C-14C6-4999-B546-41C736B5575C}"/>
              </a:ext>
            </a:extLst>
          </p:cNvPr>
          <p:cNvSpPr/>
          <p:nvPr/>
        </p:nvSpPr>
        <p:spPr>
          <a:xfrm>
            <a:off x="4648200" y="4419600"/>
            <a:ext cx="1500198" cy="64294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Delete</a:t>
            </a:r>
          </a:p>
        </p:txBody>
      </p:sp>
      <p:sp>
        <p:nvSpPr>
          <p:cNvPr id="16" name="Date Placeholder 15"/>
          <p:cNvSpPr>
            <a:spLocks noGrp="1"/>
          </p:cNvSpPr>
          <p:nvPr>
            <p:ph type="dt" sz="half" idx="10"/>
          </p:nvPr>
        </p:nvSpPr>
        <p:spPr/>
        <p:txBody>
          <a:bodyPr/>
          <a:lstStyle/>
          <a:p>
            <a:fld id="{E2075F79-9BCF-4401-8728-8F75397205FB}" type="datetime1">
              <a:rPr lang="en-US" smtClean="0"/>
              <a:pPr/>
              <a:t>11/11/2021</a:t>
            </a:fld>
            <a:endParaRPr lang="en-US" dirty="0"/>
          </a:p>
        </p:txBody>
      </p:sp>
      <p:sp>
        <p:nvSpPr>
          <p:cNvPr id="17" name="Footer Placeholder 16"/>
          <p:cNvSpPr>
            <a:spLocks noGrp="1"/>
          </p:cNvSpPr>
          <p:nvPr>
            <p:ph type="ftr" sz="quarter" idx="11"/>
          </p:nvPr>
        </p:nvSpPr>
        <p:spPr/>
        <p:txBody>
          <a:bodyPr/>
          <a:lstStyle/>
          <a:p>
            <a:r>
              <a:rPr lang="en-US" smtClean="0"/>
              <a:t>GRIEVENCE REDRESSAL PORTAL</a:t>
            </a:r>
            <a:endParaRPr lang="en-US" dirty="0"/>
          </a:p>
        </p:txBody>
      </p:sp>
      <p:sp>
        <p:nvSpPr>
          <p:cNvPr id="19" name="Slide Number Placeholder 18"/>
          <p:cNvSpPr>
            <a:spLocks noGrp="1"/>
          </p:cNvSpPr>
          <p:nvPr>
            <p:ph type="sldNum" sz="quarter" idx="12"/>
          </p:nvPr>
        </p:nvSpPr>
        <p:spPr/>
        <p:txBody>
          <a:bodyPr/>
          <a:lstStyle/>
          <a:p>
            <a:fld id="{A71A1906-B322-4D49-9353-27837372B4DA}"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5AB89-D69C-4D46-8D4C-19E6AA761F6C}"/>
              </a:ext>
            </a:extLst>
          </p:cNvPr>
          <p:cNvSpPr>
            <a:spLocks noGrp="1"/>
          </p:cNvSpPr>
          <p:nvPr>
            <p:ph type="title"/>
          </p:nvPr>
        </p:nvSpPr>
        <p:spPr>
          <a:xfrm>
            <a:off x="1128684" y="956173"/>
            <a:ext cx="6571343" cy="456603"/>
          </a:xfrm>
        </p:spPr>
        <p:txBody>
          <a:bodyPr>
            <a:normAutofit fontScale="90000"/>
          </a:bodyPr>
          <a:lstStyle/>
          <a:p>
            <a:r>
              <a:rPr lang="en-IN" sz="3200" dirty="0">
                <a:solidFill>
                  <a:schemeClr val="tx1"/>
                </a:solidFill>
                <a:latin typeface="Times New Roman" pitchFamily="18" charset="0"/>
                <a:cs typeface="Times New Roman" pitchFamily="18" charset="0"/>
              </a:rPr>
              <a:t>		</a:t>
            </a:r>
            <a:r>
              <a:rPr lang="en-IN" sz="3200" b="1" u="sng" dirty="0">
                <a:solidFill>
                  <a:schemeClr val="tx1"/>
                </a:solidFill>
                <a:latin typeface="Times New Roman" pitchFamily="18" charset="0"/>
                <a:cs typeface="Times New Roman" pitchFamily="18" charset="0"/>
              </a:rPr>
              <a:t>Project overview </a:t>
            </a:r>
            <a:r>
              <a:rPr lang="en-IN" sz="3200" dirty="0">
                <a:solidFill>
                  <a:schemeClr val="tx1"/>
                </a:solidFill>
                <a:latin typeface="Times New Roman" pitchFamily="18" charset="0"/>
                <a:cs typeface="Times New Roman" pitchFamily="18" charset="0"/>
              </a:rPr>
              <a:t>:- </a:t>
            </a:r>
            <a:br>
              <a:rPr lang="en-IN" sz="3200" dirty="0">
                <a:solidFill>
                  <a:schemeClr val="tx1"/>
                </a:solidFill>
                <a:latin typeface="Times New Roman" pitchFamily="18" charset="0"/>
                <a:cs typeface="Times New Roman" pitchFamily="18" charset="0"/>
              </a:rPr>
            </a:br>
            <a:endParaRPr lang="en-IN" dirty="0"/>
          </a:p>
        </p:txBody>
      </p:sp>
      <p:sp>
        <p:nvSpPr>
          <p:cNvPr id="12290" name="AutoShape 2" descr="blob:https://web.whatsapp.com/8f71902e-4a6e-4435-a68f-35993d4b007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1" name="Picture 3"/>
          <p:cNvPicPr>
            <a:picLocks noChangeAspect="1" noChangeArrowheads="1"/>
          </p:cNvPicPr>
          <p:nvPr/>
        </p:nvPicPr>
        <p:blipFill>
          <a:blip r:embed="rId2"/>
          <a:srcRect t="4006"/>
          <a:stretch>
            <a:fillRect/>
          </a:stretch>
        </p:blipFill>
        <p:spPr bwMode="auto">
          <a:xfrm>
            <a:off x="457200" y="1752600"/>
            <a:ext cx="8305800" cy="365164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CEF8434-7664-4E30-BE3F-9AFD43724EF9}"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13</a:t>
            </a:fld>
            <a:endParaRPr lang="en-US" dirty="0"/>
          </a:p>
        </p:txBody>
      </p:sp>
    </p:spTree>
    <p:extLst>
      <p:ext uri="{BB962C8B-B14F-4D97-AF65-F5344CB8AC3E}">
        <p14:creationId xmlns:p14="http://schemas.microsoft.com/office/powerpoint/2010/main" xmlns="" val="3937003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D0FABE7A-4EAE-4598-8398-6B9500A4F5AF}" type="datetime1">
              <a:rPr lang="en-US" smtClean="0"/>
              <a:pPr/>
              <a:t>11/11/2021</a:t>
            </a:fld>
            <a:endParaRPr lang="en-US" dirty="0"/>
          </a:p>
        </p:txBody>
      </p:sp>
      <p:sp>
        <p:nvSpPr>
          <p:cNvPr id="4" name="Footer Placeholder 3"/>
          <p:cNvSpPr>
            <a:spLocks noGrp="1"/>
          </p:cNvSpPr>
          <p:nvPr>
            <p:ph type="ftr" sz="quarter" idx="11"/>
          </p:nvPr>
        </p:nvSpPr>
        <p:spPr/>
        <p:txBody>
          <a:bodyPr/>
          <a:lstStyle/>
          <a:p>
            <a:r>
              <a:rPr lang="en-US" smtClean="0"/>
              <a:t>GRIEVENCE REDRESSAL PORTAL</a:t>
            </a:r>
            <a:endParaRPr lang="en-US" dirty="0"/>
          </a:p>
        </p:txBody>
      </p:sp>
      <p:sp>
        <p:nvSpPr>
          <p:cNvPr id="5" name="Slide Number Placeholder 4"/>
          <p:cNvSpPr>
            <a:spLocks noGrp="1"/>
          </p:cNvSpPr>
          <p:nvPr>
            <p:ph type="sldNum" sz="quarter" idx="12"/>
          </p:nvPr>
        </p:nvSpPr>
        <p:spPr/>
        <p:txBody>
          <a:bodyPr/>
          <a:lstStyle/>
          <a:p>
            <a:fld id="{A71A1906-B322-4D49-9353-27837372B4DA}" type="slidenum">
              <a:rPr lang="en-US" smtClean="0"/>
              <a:pPr/>
              <a:t>14</a:t>
            </a:fld>
            <a:endParaRPr lang="en-US" dirty="0"/>
          </a:p>
        </p:txBody>
      </p:sp>
      <p:pic>
        <p:nvPicPr>
          <p:cNvPr id="1026" name="Picture 2"/>
          <p:cNvPicPr>
            <a:picLocks noChangeAspect="1" noChangeArrowheads="1"/>
          </p:cNvPicPr>
          <p:nvPr/>
        </p:nvPicPr>
        <p:blipFill>
          <a:blip r:embed="rId2"/>
          <a:srcRect t="4167"/>
          <a:stretch>
            <a:fillRect/>
          </a:stretch>
        </p:blipFill>
        <p:spPr bwMode="auto">
          <a:xfrm>
            <a:off x="0" y="914400"/>
            <a:ext cx="91440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684" y="956173"/>
            <a:ext cx="5043516" cy="796427"/>
          </a:xfrm>
        </p:spPr>
        <p:txBody>
          <a:bodyPr>
            <a:normAutofit/>
          </a:bodyPr>
          <a:lstStyle/>
          <a:p>
            <a:endParaRPr lang="en-US" dirty="0"/>
          </a:p>
        </p:txBody>
      </p:sp>
      <p:sp>
        <p:nvSpPr>
          <p:cNvPr id="3" name="Date Placeholder 2"/>
          <p:cNvSpPr>
            <a:spLocks noGrp="1"/>
          </p:cNvSpPr>
          <p:nvPr>
            <p:ph type="dt" sz="half" idx="10"/>
          </p:nvPr>
        </p:nvSpPr>
        <p:spPr/>
        <p:txBody>
          <a:bodyPr/>
          <a:lstStyle/>
          <a:p>
            <a:fld id="{D0FABE7A-4EAE-4598-8398-6B9500A4F5AF}" type="datetime1">
              <a:rPr lang="en-US" smtClean="0"/>
              <a:pPr/>
              <a:t>11/11/2021</a:t>
            </a:fld>
            <a:endParaRPr lang="en-US" dirty="0"/>
          </a:p>
        </p:txBody>
      </p:sp>
      <p:sp>
        <p:nvSpPr>
          <p:cNvPr id="4" name="Footer Placeholder 3"/>
          <p:cNvSpPr>
            <a:spLocks noGrp="1"/>
          </p:cNvSpPr>
          <p:nvPr>
            <p:ph type="ftr" sz="quarter" idx="11"/>
          </p:nvPr>
        </p:nvSpPr>
        <p:spPr/>
        <p:txBody>
          <a:bodyPr/>
          <a:lstStyle/>
          <a:p>
            <a:r>
              <a:rPr lang="en-US" smtClean="0"/>
              <a:t>GRIEVENCE REDRESSAL PORTAL</a:t>
            </a:r>
            <a:endParaRPr lang="en-US" dirty="0"/>
          </a:p>
        </p:txBody>
      </p:sp>
      <p:sp>
        <p:nvSpPr>
          <p:cNvPr id="5" name="Slide Number Placeholder 4"/>
          <p:cNvSpPr>
            <a:spLocks noGrp="1"/>
          </p:cNvSpPr>
          <p:nvPr>
            <p:ph type="sldNum" sz="quarter" idx="12"/>
          </p:nvPr>
        </p:nvSpPr>
        <p:spPr/>
        <p:txBody>
          <a:bodyPr/>
          <a:lstStyle/>
          <a:p>
            <a:fld id="{A71A1906-B322-4D49-9353-27837372B4DA}" type="slidenum">
              <a:rPr lang="en-US" smtClean="0"/>
              <a:pPr/>
              <a:t>15</a:t>
            </a:fld>
            <a:endParaRPr lang="en-US" dirty="0"/>
          </a:p>
        </p:txBody>
      </p:sp>
      <p:pic>
        <p:nvPicPr>
          <p:cNvPr id="2050" name="Picture 2"/>
          <p:cNvPicPr>
            <a:picLocks noChangeAspect="1" noChangeArrowheads="1"/>
          </p:cNvPicPr>
          <p:nvPr/>
        </p:nvPicPr>
        <p:blipFill>
          <a:blip r:embed="rId2"/>
          <a:srcRect/>
          <a:stretch>
            <a:fillRect/>
          </a:stretch>
        </p:blipFill>
        <p:spPr bwMode="auto">
          <a:xfrm>
            <a:off x="0" y="914400"/>
            <a:ext cx="9144000"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C61CC-04C6-4F08-9B32-3CBE6D0303DC}"/>
              </a:ext>
            </a:extLst>
          </p:cNvPr>
          <p:cNvSpPr>
            <a:spLocks noGrp="1"/>
          </p:cNvSpPr>
          <p:nvPr>
            <p:ph type="title"/>
          </p:nvPr>
        </p:nvSpPr>
        <p:spPr>
          <a:xfrm>
            <a:off x="990600" y="990600"/>
            <a:ext cx="6571343" cy="685800"/>
          </a:xfrm>
        </p:spPr>
        <p:txBody>
          <a:bodyPr>
            <a:normAutofit/>
          </a:bodyPr>
          <a:lstStyle/>
          <a:p>
            <a:r>
              <a:rPr lang="en-IN" b="1" dirty="0" smtClean="0">
                <a:latin typeface="Calibri" pitchFamily="34" charset="0"/>
                <a:cs typeface="Calibri" pitchFamily="34" charset="0"/>
              </a:rPr>
              <a:t>Admin Panel:-</a:t>
            </a:r>
            <a:endParaRPr lang="en-IN" b="1" dirty="0">
              <a:latin typeface="Calibri" pitchFamily="34" charset="0"/>
              <a:cs typeface="Calibri" pitchFamily="34" charset="0"/>
            </a:endParaRPr>
          </a:p>
        </p:txBody>
      </p:sp>
      <p:pic>
        <p:nvPicPr>
          <p:cNvPr id="5" name="Picture 4">
            <a:extLst>
              <a:ext uri="{FF2B5EF4-FFF2-40B4-BE49-F238E27FC236}">
                <a16:creationId xmlns:a16="http://schemas.microsoft.com/office/drawing/2014/main" xmlns="" id="{85FA8C36-0F59-4CD4-ACAD-0C554469D67B}"/>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752600"/>
            <a:ext cx="7848872" cy="3835622"/>
          </a:xfrm>
          <a:prstGeom prst="rect">
            <a:avLst/>
          </a:prstGeom>
          <a:noFill/>
          <a:ln>
            <a:noFill/>
          </a:ln>
        </p:spPr>
      </p:pic>
      <p:sp>
        <p:nvSpPr>
          <p:cNvPr id="6" name="Date Placeholder 5"/>
          <p:cNvSpPr>
            <a:spLocks noGrp="1"/>
          </p:cNvSpPr>
          <p:nvPr>
            <p:ph type="dt" sz="half" idx="10"/>
          </p:nvPr>
        </p:nvSpPr>
        <p:spPr/>
        <p:txBody>
          <a:bodyPr/>
          <a:lstStyle/>
          <a:p>
            <a:fld id="{578946B8-E037-4036-8F63-0F4279F37EBB}"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16</a:t>
            </a:fld>
            <a:endParaRPr lang="en-US" dirty="0"/>
          </a:p>
        </p:txBody>
      </p:sp>
    </p:spTree>
    <p:extLst>
      <p:ext uri="{BB962C8B-B14F-4D97-AF65-F5344CB8AC3E}">
        <p14:creationId xmlns:p14="http://schemas.microsoft.com/office/powerpoint/2010/main" xmlns="" val="4180487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BC156-1DAA-497F-BD96-F564732C4DED}" type="datetime1">
              <a:rPr lang="en-US" smtClean="0"/>
              <a:pPr/>
              <a:t>11/11/2021</a:t>
            </a:fld>
            <a:endParaRPr lang="en-US" dirty="0"/>
          </a:p>
        </p:txBody>
      </p:sp>
      <p:sp>
        <p:nvSpPr>
          <p:cNvPr id="3" name="Footer Placeholder 2"/>
          <p:cNvSpPr>
            <a:spLocks noGrp="1"/>
          </p:cNvSpPr>
          <p:nvPr>
            <p:ph type="ftr" sz="quarter" idx="11"/>
          </p:nvPr>
        </p:nvSpPr>
        <p:spPr/>
        <p:txBody>
          <a:bodyPr/>
          <a:lstStyle/>
          <a:p>
            <a:r>
              <a:rPr lang="en-US" smtClean="0"/>
              <a:t>GRIEVENCE REDRESSAL PORTAL</a:t>
            </a:r>
            <a:endParaRPr lang="en-US" dirty="0"/>
          </a:p>
        </p:txBody>
      </p:sp>
      <p:sp>
        <p:nvSpPr>
          <p:cNvPr id="4" name="Slide Number Placeholder 3"/>
          <p:cNvSpPr>
            <a:spLocks noGrp="1"/>
          </p:cNvSpPr>
          <p:nvPr>
            <p:ph type="sldNum" sz="quarter" idx="12"/>
          </p:nvPr>
        </p:nvSpPr>
        <p:spPr/>
        <p:txBody>
          <a:bodyPr/>
          <a:lstStyle/>
          <a:p>
            <a:fld id="{A71A1906-B322-4D49-9353-27837372B4DA}" type="slidenum">
              <a:rPr lang="en-US" smtClean="0"/>
              <a:pPr/>
              <a:t>17</a:t>
            </a:fld>
            <a:endParaRPr lang="en-US" dirty="0"/>
          </a:p>
        </p:txBody>
      </p:sp>
      <p:pic>
        <p:nvPicPr>
          <p:cNvPr id="5" name="Picture 4" descr="WhatsApp Image 2021-11-11 at 10.03.24 AM.jpeg"/>
          <p:cNvPicPr>
            <a:picLocks noChangeAspect="1"/>
          </p:cNvPicPr>
          <p:nvPr/>
        </p:nvPicPr>
        <p:blipFill>
          <a:blip r:embed="rId2"/>
          <a:stretch>
            <a:fillRect/>
          </a:stretch>
        </p:blipFill>
        <p:spPr>
          <a:xfrm>
            <a:off x="0" y="685800"/>
            <a:ext cx="9144000" cy="54102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BC156-1DAA-497F-BD96-F564732C4DED}" type="datetime1">
              <a:rPr lang="en-US" smtClean="0"/>
              <a:pPr/>
              <a:t>11/11/2021</a:t>
            </a:fld>
            <a:endParaRPr lang="en-US" dirty="0"/>
          </a:p>
        </p:txBody>
      </p:sp>
      <p:sp>
        <p:nvSpPr>
          <p:cNvPr id="3" name="Footer Placeholder 2"/>
          <p:cNvSpPr>
            <a:spLocks noGrp="1"/>
          </p:cNvSpPr>
          <p:nvPr>
            <p:ph type="ftr" sz="quarter" idx="11"/>
          </p:nvPr>
        </p:nvSpPr>
        <p:spPr/>
        <p:txBody>
          <a:bodyPr/>
          <a:lstStyle/>
          <a:p>
            <a:r>
              <a:rPr lang="en-US" smtClean="0"/>
              <a:t>GRIEVENCE REDRESSAL PORTAL</a:t>
            </a:r>
            <a:endParaRPr lang="en-US" dirty="0"/>
          </a:p>
        </p:txBody>
      </p:sp>
      <p:sp>
        <p:nvSpPr>
          <p:cNvPr id="4" name="Slide Number Placeholder 3"/>
          <p:cNvSpPr>
            <a:spLocks noGrp="1"/>
          </p:cNvSpPr>
          <p:nvPr>
            <p:ph type="sldNum" sz="quarter" idx="12"/>
          </p:nvPr>
        </p:nvSpPr>
        <p:spPr/>
        <p:txBody>
          <a:bodyPr/>
          <a:lstStyle/>
          <a:p>
            <a:fld id="{A71A1906-B322-4D49-9353-27837372B4DA}" type="slidenum">
              <a:rPr lang="en-US" smtClean="0"/>
              <a:pPr/>
              <a:t>18</a:t>
            </a:fld>
            <a:endParaRPr lang="en-US" dirty="0"/>
          </a:p>
        </p:txBody>
      </p:sp>
      <p:pic>
        <p:nvPicPr>
          <p:cNvPr id="5" name="Picture 4" descr="WhatsApp Image 2021-11-11 at 10.03.34 AM.jpeg"/>
          <p:cNvPicPr>
            <a:picLocks noChangeAspect="1"/>
          </p:cNvPicPr>
          <p:nvPr/>
        </p:nvPicPr>
        <p:blipFill>
          <a:blip r:embed="rId2"/>
          <a:stretch>
            <a:fillRect/>
          </a:stretch>
        </p:blipFill>
        <p:spPr>
          <a:xfrm>
            <a:off x="0" y="685800"/>
            <a:ext cx="9143999" cy="5410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76AC2-A1A0-4101-B15B-90C857C183F9}"/>
              </a:ext>
            </a:extLst>
          </p:cNvPr>
          <p:cNvSpPr>
            <a:spLocks noGrp="1"/>
          </p:cNvSpPr>
          <p:nvPr>
            <p:ph type="title"/>
          </p:nvPr>
        </p:nvSpPr>
        <p:spPr>
          <a:xfrm>
            <a:off x="381000" y="956173"/>
            <a:ext cx="8382000" cy="644027"/>
          </a:xfrm>
        </p:spPr>
        <p:txBody>
          <a:bodyPr>
            <a:normAutofit fontScale="90000"/>
          </a:bodyPr>
          <a:lstStyle/>
          <a:p>
            <a:pPr indent="457200"/>
            <a:r>
              <a:rPr lang="en-US" sz="4000" b="1" kern="100" dirty="0" smtClean="0">
                <a:solidFill>
                  <a:srgbClr val="000000"/>
                </a:solidFill>
                <a:latin typeface="Times New Roman" panose="02020603050405020304" pitchFamily="18" charset="0"/>
                <a:ea typeface="SimSun" panose="02010600030101010101" pitchFamily="2" charset="-122"/>
              </a:rPr>
              <a:t>Learning from the project</a:t>
            </a:r>
            <a:r>
              <a:rPr lang="en-US" sz="4000" b="1" kern="100" dirty="0" smtClean="0">
                <a:solidFill>
                  <a:srgbClr val="000000"/>
                </a:solidFill>
                <a:effectLst/>
                <a:latin typeface="Times New Roman" panose="02020603050405020304" pitchFamily="18" charset="0"/>
                <a:ea typeface="SimSun" panose="02010600030101010101" pitchFamily="2" charset="-122"/>
              </a:rPr>
              <a:t>:- </a:t>
            </a:r>
            <a:r>
              <a:rPr lang="en-IN" sz="4000" kern="100" dirty="0">
                <a:effectLst/>
                <a:latin typeface="Times New Roman" panose="02020603050405020304" pitchFamily="18" charset="0"/>
                <a:ea typeface="SimSun" panose="02010600030101010101" pitchFamily="2" charset="-122"/>
              </a:rPr>
              <a:t/>
            </a:r>
            <a:br>
              <a:rPr lang="en-IN" sz="4000" kern="100" dirty="0">
                <a:effectLst/>
                <a:latin typeface="Times New Roman" panose="02020603050405020304" pitchFamily="18" charset="0"/>
                <a:ea typeface="SimSun" panose="02010600030101010101" pitchFamily="2" charset="-122"/>
              </a:rPr>
            </a:br>
            <a:r>
              <a:rPr lang="en-US" sz="1800" kern="100" dirty="0">
                <a:solidFill>
                  <a:srgbClr val="000000"/>
                </a:solidFill>
                <a:effectLst/>
                <a:latin typeface="Times New Roman" panose="02020603050405020304" pitchFamily="18" charset="0"/>
                <a:ea typeface="SimSun" panose="02010600030101010101" pitchFamily="2" charset="-122"/>
              </a:rPr>
              <a:t> </a:t>
            </a:r>
            <a:r>
              <a:rPr lang="en-IN" sz="1800" kern="100" dirty="0">
                <a:effectLst/>
                <a:latin typeface="Times New Roman" panose="02020603050405020304" pitchFamily="18" charset="0"/>
                <a:ea typeface="SimSun" panose="02010600030101010101" pitchFamily="2" charset="-122"/>
              </a:rPr>
              <a:t/>
            </a:r>
            <a:br>
              <a:rPr lang="en-IN" sz="1800" kern="100" dirty="0">
                <a:effectLst/>
                <a:latin typeface="Times New Roman" panose="02020603050405020304" pitchFamily="18" charset="0"/>
                <a:ea typeface="SimSun" panose="02010600030101010101" pitchFamily="2" charset="-122"/>
              </a:rPr>
            </a:br>
            <a:endParaRPr lang="en-IN" dirty="0"/>
          </a:p>
        </p:txBody>
      </p:sp>
      <p:sp>
        <p:nvSpPr>
          <p:cNvPr id="3" name="Content Placeholder 2">
            <a:extLst>
              <a:ext uri="{FF2B5EF4-FFF2-40B4-BE49-F238E27FC236}">
                <a16:creationId xmlns:a16="http://schemas.microsoft.com/office/drawing/2014/main" xmlns="" id="{987D32DB-BAA1-4F7A-93C0-189BD4B90054}"/>
              </a:ext>
            </a:extLst>
          </p:cNvPr>
          <p:cNvSpPr>
            <a:spLocks noGrp="1"/>
          </p:cNvSpPr>
          <p:nvPr>
            <p:ph idx="1"/>
          </p:nvPr>
        </p:nvSpPr>
        <p:spPr>
          <a:xfrm>
            <a:off x="755576" y="1752600"/>
            <a:ext cx="7855024" cy="3352800"/>
          </a:xfrm>
        </p:spPr>
        <p:txBody>
          <a:bodyPr>
            <a:normAutofit/>
          </a:bodyPr>
          <a:lstStyle/>
          <a:p>
            <a:r>
              <a:rPr lang="en-US" sz="2100" dirty="0" smtClean="0">
                <a:latin typeface="Calibri" pitchFamily="34" charset="0"/>
                <a:cs typeface="Calibri" pitchFamily="34" charset="0"/>
              </a:rPr>
              <a:t>Easy to solve problem</a:t>
            </a:r>
          </a:p>
          <a:p>
            <a:r>
              <a:rPr lang="en-US" sz="2100" kern="100" dirty="0" smtClean="0">
                <a:solidFill>
                  <a:srgbClr val="000000"/>
                </a:solidFill>
                <a:latin typeface="Calibri" pitchFamily="34" charset="0"/>
                <a:ea typeface="SimSun" panose="02010600030101010101" pitchFamily="2" charset="-122"/>
                <a:cs typeface="Calibri" pitchFamily="34" charset="0"/>
              </a:rPr>
              <a:t>With the help of this project anyone can raise their issue securely and can check the status of their issue anytime.</a:t>
            </a:r>
          </a:p>
          <a:p>
            <a:r>
              <a:rPr lang="en-GB" sz="2100" kern="100" dirty="0" smtClean="0">
                <a:solidFill>
                  <a:srgbClr val="000000"/>
                </a:solidFill>
                <a:latin typeface="Calibri" pitchFamily="34" charset="0"/>
                <a:ea typeface="SimSun" panose="02010600030101010101" pitchFamily="2" charset="-122"/>
                <a:cs typeface="Calibri" pitchFamily="34" charset="0"/>
              </a:rPr>
              <a:t>With the help of different technology we can make things easier.</a:t>
            </a:r>
          </a:p>
          <a:p>
            <a:endParaRPr lang="en-IN" sz="2100" kern="100" dirty="0" smtClean="0">
              <a:latin typeface="Calibri" pitchFamily="34" charset="0"/>
              <a:ea typeface="SimSun" panose="02010600030101010101" pitchFamily="2" charset="-122"/>
              <a:cs typeface="Calibri" pitchFamily="34" charset="0"/>
            </a:endParaRPr>
          </a:p>
          <a:p>
            <a:endParaRPr lang="en-IN" dirty="0"/>
          </a:p>
        </p:txBody>
      </p:sp>
      <p:sp>
        <p:nvSpPr>
          <p:cNvPr id="6" name="Date Placeholder 5"/>
          <p:cNvSpPr>
            <a:spLocks noGrp="1"/>
          </p:cNvSpPr>
          <p:nvPr>
            <p:ph type="dt" sz="half" idx="10"/>
          </p:nvPr>
        </p:nvSpPr>
        <p:spPr/>
        <p:txBody>
          <a:bodyPr/>
          <a:lstStyle/>
          <a:p>
            <a:fld id="{61F5E271-07BE-43C5-B0C8-3A5A5D275962}"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19</a:t>
            </a:fld>
            <a:endParaRPr lang="en-US" dirty="0"/>
          </a:p>
        </p:txBody>
      </p:sp>
    </p:spTree>
    <p:extLst>
      <p:ext uri="{BB962C8B-B14F-4D97-AF65-F5344CB8AC3E}">
        <p14:creationId xmlns:p14="http://schemas.microsoft.com/office/powerpoint/2010/main" xmlns="" val="3967641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5156"/>
            <a:ext cx="8229600" cy="503579"/>
          </a:xfrm>
        </p:spPr>
        <p:txBody>
          <a:bodyPr>
            <a:normAutofit fontScale="90000"/>
          </a:bodyPr>
          <a:lstStyle/>
          <a:p>
            <a:r>
              <a:rPr lang="en-US" sz="3200" b="1" dirty="0">
                <a:solidFill>
                  <a:schemeClr val="tx1"/>
                </a:solidFill>
                <a:latin typeface="Times New Roman" pitchFamily="18" charset="0"/>
                <a:cs typeface="Times New Roman" pitchFamily="18" charset="0"/>
              </a:rPr>
              <a:t>                                   </a:t>
            </a:r>
            <a:r>
              <a:rPr lang="en-US" b="1" u="sng" dirty="0">
                <a:solidFill>
                  <a:schemeClr val="tx1"/>
                </a:solidFill>
                <a:latin typeface="Times New Roman" pitchFamily="18" charset="0"/>
                <a:cs typeface="Times New Roman" pitchFamily="18" charset="0"/>
              </a:rPr>
              <a:t>INDEX</a:t>
            </a:r>
            <a:endParaRPr lang="en-US" sz="32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755576" y="1751963"/>
            <a:ext cx="7158030" cy="4389120"/>
          </a:xfrm>
        </p:spPr>
        <p:txBody>
          <a:bodyPr>
            <a:normAutofit/>
          </a:bodyPr>
          <a:lstStyle/>
          <a:p>
            <a:r>
              <a:rPr lang="en-GB" sz="2800" b="1" dirty="0" smtClean="0"/>
              <a:t>Problem Domain</a:t>
            </a:r>
          </a:p>
          <a:p>
            <a:r>
              <a:rPr lang="en-GB" sz="2800" b="1" dirty="0" smtClean="0">
                <a:solidFill>
                  <a:schemeClr val="tx1"/>
                </a:solidFill>
              </a:rPr>
              <a:t>Literature Survey</a:t>
            </a:r>
          </a:p>
          <a:p>
            <a:r>
              <a:rPr lang="en-GB" sz="2800" b="1" dirty="0" smtClean="0">
                <a:solidFill>
                  <a:schemeClr val="tx1"/>
                </a:solidFill>
              </a:rPr>
              <a:t>Solution Domain</a:t>
            </a:r>
          </a:p>
          <a:p>
            <a:r>
              <a:rPr lang="en-GB" sz="2800" b="1" dirty="0" smtClean="0"/>
              <a:t>Use Case Diagram</a:t>
            </a:r>
          </a:p>
          <a:p>
            <a:r>
              <a:rPr lang="en-GB" sz="2800" b="1" dirty="0" smtClean="0"/>
              <a:t>Overview</a:t>
            </a:r>
          </a:p>
          <a:p>
            <a:r>
              <a:rPr lang="en-GB" sz="2800" b="1" dirty="0" smtClean="0">
                <a:solidFill>
                  <a:schemeClr val="tx1"/>
                </a:solidFill>
              </a:rPr>
              <a:t>Learning from the project</a:t>
            </a:r>
            <a:endParaRPr lang="en-US" sz="2800" dirty="0">
              <a:solidFill>
                <a:schemeClr val="tx1"/>
              </a:solidFill>
            </a:endParaRPr>
          </a:p>
          <a:p>
            <a:endParaRPr lang="en-US" sz="2800" dirty="0">
              <a:solidFill>
                <a:schemeClr val="tx1"/>
              </a:solidFill>
            </a:endParaRPr>
          </a:p>
          <a:p>
            <a:pPr marL="0" indent="0">
              <a:buNone/>
            </a:pPr>
            <a:endParaRPr lang="en-US" sz="2800" dirty="0">
              <a:solidFill>
                <a:schemeClr val="tx1"/>
              </a:solidFill>
            </a:endParaRPr>
          </a:p>
        </p:txBody>
      </p:sp>
      <p:sp>
        <p:nvSpPr>
          <p:cNvPr id="5" name="Date Placeholder 4"/>
          <p:cNvSpPr>
            <a:spLocks noGrp="1"/>
          </p:cNvSpPr>
          <p:nvPr>
            <p:ph type="dt" sz="half" idx="10"/>
          </p:nvPr>
        </p:nvSpPr>
        <p:spPr/>
        <p:txBody>
          <a:bodyPr/>
          <a:lstStyle/>
          <a:p>
            <a:fld id="{03325A9C-095A-44AF-8313-0D8981242ED2}"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11008"/>
            <a:ext cx="8686800" cy="665392"/>
          </a:xfrm>
        </p:spPr>
        <p:txBody>
          <a:bodyPr>
            <a:normAutofit/>
          </a:bodyPr>
          <a:lstStyle/>
          <a:p>
            <a:r>
              <a:rPr lang="en-US" sz="3600" b="1" dirty="0" smtClean="0">
                <a:solidFill>
                  <a:schemeClr val="tx1"/>
                </a:solidFill>
                <a:latin typeface="Times New Roman" pitchFamily="18" charset="0"/>
                <a:cs typeface="Times New Roman" pitchFamily="18" charset="0"/>
              </a:rPr>
              <a:t>    Cont…..</a:t>
            </a:r>
            <a:endParaRPr lang="en-US"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654989" y="1784731"/>
            <a:ext cx="7955611" cy="4158869"/>
          </a:xfrm>
        </p:spPr>
        <p:txBody>
          <a:bodyPr>
            <a:noAutofit/>
          </a:bodyPr>
          <a:lstStyle/>
          <a:p>
            <a:pPr marL="571500" indent="-571500"/>
            <a:r>
              <a:rPr lang="en-IN" sz="2100" dirty="0" smtClean="0">
                <a:latin typeface="Calibri" pitchFamily="34" charset="0"/>
                <a:cs typeface="Calibri" pitchFamily="34" charset="0"/>
              </a:rPr>
              <a:t>IDE </a:t>
            </a:r>
            <a:r>
              <a:rPr lang="en-IN" sz="2100" dirty="0">
                <a:latin typeface="Calibri" pitchFamily="34" charset="0"/>
                <a:cs typeface="Calibri" pitchFamily="34" charset="0"/>
              </a:rPr>
              <a:t>:-  Android Studio &amp; VS Code</a:t>
            </a:r>
          </a:p>
          <a:p>
            <a:pPr marL="571500" indent="-571500"/>
            <a:r>
              <a:rPr lang="en-IN" sz="2100" dirty="0" smtClean="0">
                <a:latin typeface="Calibri" pitchFamily="34" charset="0"/>
                <a:cs typeface="Calibri" pitchFamily="34" charset="0"/>
              </a:rPr>
              <a:t>Frame </a:t>
            </a:r>
            <a:r>
              <a:rPr lang="en-IN" sz="2100" dirty="0">
                <a:latin typeface="Calibri" pitchFamily="34" charset="0"/>
                <a:cs typeface="Calibri" pitchFamily="34" charset="0"/>
              </a:rPr>
              <a:t>Work  :-  Flutter</a:t>
            </a:r>
          </a:p>
          <a:p>
            <a:pPr marL="0" indent="0"/>
            <a:r>
              <a:rPr lang="en-IN" sz="2100" dirty="0" smtClean="0">
                <a:latin typeface="Calibri" pitchFamily="34" charset="0"/>
                <a:cs typeface="Calibri" pitchFamily="34" charset="0"/>
              </a:rPr>
              <a:t>        Data </a:t>
            </a:r>
            <a:r>
              <a:rPr lang="en-IN" sz="2100" dirty="0">
                <a:latin typeface="Calibri" pitchFamily="34" charset="0"/>
                <a:cs typeface="Calibri" pitchFamily="34" charset="0"/>
              </a:rPr>
              <a:t>Base :- Firebase</a:t>
            </a:r>
          </a:p>
          <a:p>
            <a:pPr marL="0" indent="0"/>
            <a:r>
              <a:rPr lang="en-IN" sz="2100" dirty="0" smtClean="0">
                <a:latin typeface="Calibri" pitchFamily="34" charset="0"/>
                <a:cs typeface="Calibri" pitchFamily="34" charset="0"/>
              </a:rPr>
              <a:t>        Language </a:t>
            </a:r>
            <a:r>
              <a:rPr lang="en-IN" sz="2100" dirty="0">
                <a:latin typeface="Calibri" pitchFamily="34" charset="0"/>
                <a:cs typeface="Calibri" pitchFamily="34" charset="0"/>
              </a:rPr>
              <a:t>:-  Dart</a:t>
            </a:r>
          </a:p>
          <a:p>
            <a:pPr marL="0" indent="0">
              <a:buNone/>
            </a:pPr>
            <a:endParaRPr lang="en-US" sz="2100" b="1" dirty="0">
              <a:latin typeface="Calibri" pitchFamily="34" charset="0"/>
              <a:cs typeface="Calibri" pitchFamily="34" charset="0"/>
            </a:endParaRPr>
          </a:p>
          <a:p>
            <a:pPr marL="571500" indent="-571500">
              <a:buNone/>
            </a:pPr>
            <a:r>
              <a:rPr lang="en-IN" sz="2100" dirty="0" smtClean="0">
                <a:latin typeface="Calibri" pitchFamily="34" charset="0"/>
                <a:cs typeface="Calibri" pitchFamily="34" charset="0"/>
              </a:rPr>
              <a:t>                </a:t>
            </a:r>
            <a:endParaRPr lang="en-IN" sz="2100" dirty="0">
              <a:latin typeface="Calibri" pitchFamily="34" charset="0"/>
              <a:cs typeface="Calibri" pitchFamily="34" charset="0"/>
            </a:endParaRPr>
          </a:p>
          <a:p>
            <a:pPr marL="571500" indent="-571500">
              <a:buNone/>
            </a:pPr>
            <a:r>
              <a:rPr lang="en-IN" sz="2100" b="1" dirty="0">
                <a:latin typeface="Calibri" pitchFamily="34" charset="0"/>
                <a:cs typeface="Calibri" pitchFamily="34" charset="0"/>
              </a:rPr>
              <a:t>                </a:t>
            </a:r>
          </a:p>
          <a:p>
            <a:pPr marL="571500" indent="-571500">
              <a:buNone/>
            </a:pPr>
            <a:endParaRPr lang="en-IN" sz="2100" b="1" dirty="0">
              <a:latin typeface="Calibri" pitchFamily="34" charset="0"/>
              <a:cs typeface="Calibri" pitchFamily="34" charset="0"/>
            </a:endParaRPr>
          </a:p>
          <a:p>
            <a:pPr marL="571500" indent="-571500">
              <a:buNone/>
            </a:pPr>
            <a:r>
              <a:rPr lang="en-IN" sz="2100" b="1" dirty="0">
                <a:latin typeface="Calibri" pitchFamily="34" charset="0"/>
                <a:cs typeface="Calibri" pitchFamily="34" charset="0"/>
              </a:rPr>
              <a:t>                  </a:t>
            </a:r>
          </a:p>
          <a:p>
            <a:pPr marL="571500" indent="-571500">
              <a:buAutoNum type="arabicParenR" startAt="4"/>
            </a:pPr>
            <a:endParaRPr lang="en-IN" sz="2100" b="1" dirty="0">
              <a:latin typeface="Calibri" pitchFamily="34" charset="0"/>
              <a:cs typeface="Calibri" pitchFamily="34" charset="0"/>
            </a:endParaRPr>
          </a:p>
          <a:p>
            <a:pPr marL="571500" indent="-571500">
              <a:buAutoNum type="arabicParenR" startAt="4"/>
            </a:pPr>
            <a:endParaRPr lang="en-IN" sz="2100" b="1" dirty="0">
              <a:latin typeface="Calibri" pitchFamily="34" charset="0"/>
              <a:cs typeface="Calibri" pitchFamily="34" charset="0"/>
            </a:endParaRPr>
          </a:p>
        </p:txBody>
      </p:sp>
      <p:sp>
        <p:nvSpPr>
          <p:cNvPr id="5" name="Date Placeholder 4"/>
          <p:cNvSpPr>
            <a:spLocks noGrp="1"/>
          </p:cNvSpPr>
          <p:nvPr>
            <p:ph type="dt" sz="half" idx="10"/>
          </p:nvPr>
        </p:nvSpPr>
        <p:spPr/>
        <p:txBody>
          <a:bodyPr/>
          <a:lstStyle/>
          <a:p>
            <a:fld id="{A97C983C-7B00-45EA-9E99-007926E037DE}"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71750" y="2571750"/>
            <a:ext cx="6572250" cy="857250"/>
          </a:xfrm>
        </p:spPr>
        <p:txBody>
          <a:bodyPr>
            <a:normAutofit/>
          </a:bodyPr>
          <a:lstStyle/>
          <a:p>
            <a:r>
              <a:rPr lang="en-US" sz="3600" b="1" dirty="0">
                <a:latin typeface="Times New Roman" pitchFamily="18" charset="0"/>
                <a:cs typeface="Times New Roman" pitchFamily="18" charset="0"/>
              </a:rPr>
              <a:t>Thank you …</a:t>
            </a:r>
          </a:p>
        </p:txBody>
      </p:sp>
      <p:sp>
        <p:nvSpPr>
          <p:cNvPr id="3" name="Date Placeholder 2"/>
          <p:cNvSpPr>
            <a:spLocks noGrp="1"/>
          </p:cNvSpPr>
          <p:nvPr>
            <p:ph type="dt" sz="half" idx="10"/>
          </p:nvPr>
        </p:nvSpPr>
        <p:spPr/>
        <p:txBody>
          <a:bodyPr/>
          <a:lstStyle/>
          <a:p>
            <a:fld id="{6C65B0F3-E13F-46F5-8A98-4D37EA791E0F}" type="datetime1">
              <a:rPr lang="en-US" smtClean="0"/>
              <a:pPr/>
              <a:t>11/11/2021</a:t>
            </a:fld>
            <a:endParaRPr lang="en-US" dirty="0"/>
          </a:p>
        </p:txBody>
      </p:sp>
      <p:sp>
        <p:nvSpPr>
          <p:cNvPr id="4" name="Footer Placeholder 3"/>
          <p:cNvSpPr>
            <a:spLocks noGrp="1"/>
          </p:cNvSpPr>
          <p:nvPr>
            <p:ph type="ftr" sz="quarter" idx="11"/>
          </p:nvPr>
        </p:nvSpPr>
        <p:spPr/>
        <p:txBody>
          <a:bodyPr/>
          <a:lstStyle/>
          <a:p>
            <a:r>
              <a:rPr lang="en-US" smtClean="0"/>
              <a:t>GRIEVENCE REDRESSAL PORTAL</a:t>
            </a:r>
            <a:endParaRPr lang="en-US" dirty="0"/>
          </a:p>
        </p:txBody>
      </p:sp>
      <p:sp>
        <p:nvSpPr>
          <p:cNvPr id="5" name="Slide Number Placeholder 4"/>
          <p:cNvSpPr>
            <a:spLocks noGrp="1"/>
          </p:cNvSpPr>
          <p:nvPr>
            <p:ph type="sldNum" sz="quarter" idx="12"/>
          </p:nvPr>
        </p:nvSpPr>
        <p:spPr/>
        <p:txBody>
          <a:bodyPr/>
          <a:lstStyle/>
          <a:p>
            <a:fld id="{A71A1906-B322-4D49-9353-27837372B4DA}" type="slidenum">
              <a:rPr lang="en-US" smtClean="0"/>
              <a:pPr/>
              <a:t>21</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89840"/>
            <a:ext cx="8229600" cy="673822"/>
          </a:xfrm>
        </p:spPr>
        <p:txBody>
          <a:bodyPr>
            <a:normAutofit fontScale="90000"/>
          </a:bodyPr>
          <a:lstStyle/>
          <a:p>
            <a:r>
              <a:rPr lang="en-US" sz="4000" b="1" u="sng" dirty="0" smtClean="0"/>
              <a:t>Problem Domain:-</a:t>
            </a:r>
            <a:r>
              <a:rPr lang="en-US" sz="3600" dirty="0">
                <a:solidFill>
                  <a:schemeClr val="tx1"/>
                </a:solidFill>
              </a:rPr>
              <a:t/>
            </a:r>
            <a:br>
              <a:rPr lang="en-US" sz="3600" dirty="0">
                <a:solidFill>
                  <a:schemeClr val="tx1"/>
                </a:solidFill>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83568" y="2060848"/>
            <a:ext cx="8229600" cy="4416152"/>
          </a:xfrm>
        </p:spPr>
        <p:txBody>
          <a:bodyPr>
            <a:normAutofit fontScale="77500" lnSpcReduction="20000"/>
          </a:bodyPr>
          <a:lstStyle/>
          <a:p>
            <a:r>
              <a:rPr lang="en-US" sz="3800" u="sng" dirty="0" smtClean="0"/>
              <a:t>Complaint Management System :-</a:t>
            </a:r>
          </a:p>
          <a:p>
            <a:pPr>
              <a:buNone/>
            </a:pPr>
            <a:r>
              <a:rPr lang="en-US" sz="3300" dirty="0" smtClean="0"/>
              <a:t>   </a:t>
            </a:r>
            <a:r>
              <a:rPr lang="en-US" sz="3000" dirty="0" smtClean="0">
                <a:latin typeface="Calibri" pitchFamily="34" charset="0"/>
                <a:cs typeface="Calibri" pitchFamily="34" charset="0"/>
              </a:rPr>
              <a:t>Our college education system is very well but we analyze some problem regarding to complaint management. In our college, complaint management system is slow due to which the problem seems to be more time consuming student required paper work also due to this student were afraid they feel that his name would come. We analyze this entire problem and we designed a portal which is GRIEVANCE REDRESSAL PORTAL.</a:t>
            </a:r>
          </a:p>
          <a:p>
            <a:pPr marL="0" indent="0">
              <a:buNone/>
            </a:pPr>
            <a:endParaRPr lang="en-IN" sz="2800"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4B768E6A-ADC5-49C9-94FD-A08988034A9F}"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684" y="956173"/>
            <a:ext cx="6571343" cy="796428"/>
          </a:xfrm>
        </p:spPr>
        <p:txBody>
          <a:bodyPr/>
          <a:lstStyle/>
          <a:p>
            <a:r>
              <a:rPr lang="en-GB" dirty="0" smtClean="0"/>
              <a:t>Cont.....</a:t>
            </a:r>
            <a:endParaRPr lang="en-US" dirty="0"/>
          </a:p>
        </p:txBody>
      </p:sp>
      <p:sp>
        <p:nvSpPr>
          <p:cNvPr id="3" name="Content Placeholder 2"/>
          <p:cNvSpPr>
            <a:spLocks noGrp="1"/>
          </p:cNvSpPr>
          <p:nvPr>
            <p:ph idx="1"/>
          </p:nvPr>
        </p:nvSpPr>
        <p:spPr/>
        <p:txBody>
          <a:bodyPr/>
          <a:lstStyle/>
          <a:p>
            <a:pPr>
              <a:buNone/>
            </a:pPr>
            <a:r>
              <a:rPr lang="en-US" sz="2100" dirty="0" smtClean="0">
                <a:latin typeface="Calibri" pitchFamily="34" charset="0"/>
                <a:cs typeface="Calibri" pitchFamily="34" charset="0"/>
              </a:rPr>
              <a:t>    In this portal students and faculty members can complaint easily, and their complaint will be redressed by the cell member (Principal Sir, HOD sir). Cell members will give feedback to students and faculty member’s problem. It is very easy and fast way for complaint management.</a:t>
            </a:r>
          </a:p>
          <a:p>
            <a:endParaRPr lang="en-US" dirty="0"/>
          </a:p>
        </p:txBody>
      </p:sp>
      <p:sp>
        <p:nvSpPr>
          <p:cNvPr id="4" name="Date Placeholder 3"/>
          <p:cNvSpPr>
            <a:spLocks noGrp="1"/>
          </p:cNvSpPr>
          <p:nvPr>
            <p:ph type="dt" sz="half" idx="10"/>
          </p:nvPr>
        </p:nvSpPr>
        <p:spPr/>
        <p:txBody>
          <a:bodyPr/>
          <a:lstStyle/>
          <a:p>
            <a:fld id="{EAAF570D-0040-49BC-B267-5F5AA9F1E058}"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smtClean="0"/>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93" y="980728"/>
            <a:ext cx="8229600" cy="857256"/>
          </a:xfrm>
        </p:spPr>
        <p:txBody>
          <a:bodyPr>
            <a:normAutofit/>
          </a:bodyPr>
          <a:lstStyle/>
          <a:p>
            <a:r>
              <a:rPr lang="en-GB" sz="3200" b="1" dirty="0" smtClean="0">
                <a:latin typeface="Times New Roman" pitchFamily="18" charset="0"/>
                <a:cs typeface="Times New Roman" pitchFamily="18" charset="0"/>
              </a:rPr>
              <a:t>Literature Survey:-</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9552" y="1916832"/>
            <a:ext cx="8229600" cy="4572032"/>
          </a:xfrm>
        </p:spPr>
        <p:txBody>
          <a:bodyPr/>
          <a:lstStyle/>
          <a:p>
            <a:r>
              <a:rPr lang="en-IN" sz="2800" dirty="0">
                <a:latin typeface="Times New Roman" pitchFamily="18" charset="0"/>
                <a:cs typeface="Times New Roman" pitchFamily="18" charset="0"/>
              </a:rPr>
              <a:t>There was no portal in most of college for complain management.</a:t>
            </a:r>
          </a:p>
          <a:p>
            <a:r>
              <a:rPr lang="en-IN" sz="2800" dirty="0">
                <a:latin typeface="Times New Roman" pitchFamily="18" charset="0"/>
                <a:cs typeface="Times New Roman" pitchFamily="18" charset="0"/>
              </a:rPr>
              <a:t>Other process required lot of time.</a:t>
            </a:r>
          </a:p>
          <a:p>
            <a:r>
              <a:rPr lang="en-IN" sz="2800" dirty="0">
                <a:latin typeface="Times New Roman" pitchFamily="18" charset="0"/>
                <a:cs typeface="Times New Roman" pitchFamily="18" charset="0"/>
              </a:rPr>
              <a:t>For solution of student’s &amp; teacher’s problem.</a:t>
            </a:r>
          </a:p>
          <a:p>
            <a:r>
              <a:rPr lang="en-IN" sz="2800" dirty="0">
                <a:latin typeface="Times New Roman" pitchFamily="18" charset="0"/>
                <a:cs typeface="Times New Roman" pitchFamily="18" charset="0"/>
              </a:rPr>
              <a:t>An easy and attractive way.</a:t>
            </a:r>
          </a:p>
          <a:p>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1B9FBC53-A62E-4D93-A16D-BD664411EC53}" type="datetime1">
              <a:rPr lang="en-US" smtClean="0"/>
              <a:pPr/>
              <a:t>11/11/2021</a:t>
            </a:fld>
            <a:endParaRPr lang="en-US" dirty="0"/>
          </a:p>
        </p:txBody>
      </p:sp>
      <p:sp>
        <p:nvSpPr>
          <p:cNvPr id="7" name="Footer Placeholder 6"/>
          <p:cNvSpPr>
            <a:spLocks noGrp="1"/>
          </p:cNvSpPr>
          <p:nvPr>
            <p:ph type="ftr" sz="quarter" idx="11"/>
          </p:nvPr>
        </p:nvSpPr>
        <p:spPr/>
        <p:txBody>
          <a:bodyPr/>
          <a:lstStyle/>
          <a:p>
            <a:r>
              <a:rPr lang="en-US" smtClean="0"/>
              <a:t>GRIEVENCE REDRESSAL PORTAL</a:t>
            </a:r>
            <a:endParaRPr lang="en-US" dirty="0"/>
          </a:p>
        </p:txBody>
      </p:sp>
      <p:sp>
        <p:nvSpPr>
          <p:cNvPr id="8" name="Slide Number Placeholder 7"/>
          <p:cNvSpPr>
            <a:spLocks noGrp="1"/>
          </p:cNvSpPr>
          <p:nvPr>
            <p:ph type="sldNum" sz="quarter" idx="12"/>
          </p:nvPr>
        </p:nvSpPr>
        <p:spPr/>
        <p:txBody>
          <a:bodyPr/>
          <a:lstStyle/>
          <a:p>
            <a:fld id="{A71A1906-B322-4D49-9353-27837372B4DA}"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Cont.....</a:t>
            </a:r>
            <a:endParaRPr lang="en-US" b="1" dirty="0"/>
          </a:p>
        </p:txBody>
      </p:sp>
      <p:sp>
        <p:nvSpPr>
          <p:cNvPr id="3" name="Content Placeholder 2"/>
          <p:cNvSpPr>
            <a:spLocks noGrp="1"/>
          </p:cNvSpPr>
          <p:nvPr>
            <p:ph idx="1"/>
          </p:nvPr>
        </p:nvSpPr>
        <p:spPr>
          <a:xfrm>
            <a:off x="1128684" y="1524000"/>
            <a:ext cx="6571343" cy="4343400"/>
          </a:xfrm>
        </p:spPr>
        <p:txBody>
          <a:bodyPr>
            <a:normAutofit lnSpcReduction="10000"/>
          </a:bodyPr>
          <a:lstStyle/>
          <a:p>
            <a:pPr>
              <a:buFont typeface="Wingdings" pitchFamily="2" charset="2"/>
              <a:buChar char="q"/>
            </a:pPr>
            <a:r>
              <a:rPr lang="en-GB" sz="2400" b="1" u="sng" dirty="0" smtClean="0">
                <a:latin typeface="Calibri" pitchFamily="34" charset="0"/>
                <a:cs typeface="Calibri" pitchFamily="34" charset="0"/>
              </a:rPr>
              <a:t>Available Complaint Portals:</a:t>
            </a:r>
            <a:endParaRPr lang="en-US" sz="2400" b="1" u="sng" dirty="0" smtClean="0">
              <a:latin typeface="Calibri" pitchFamily="34" charset="0"/>
              <a:cs typeface="Calibri" pitchFamily="34" charset="0"/>
            </a:endParaRPr>
          </a:p>
          <a:p>
            <a:r>
              <a:rPr lang="en-US" sz="2100" b="1" u="sng" dirty="0" smtClean="0">
                <a:latin typeface="Calibri" pitchFamily="34" charset="0"/>
                <a:cs typeface="Calibri" pitchFamily="34" charset="0"/>
              </a:rPr>
              <a:t>University Grant Commission(Grievance Redressal Portal)</a:t>
            </a:r>
            <a:r>
              <a:rPr lang="en-US" sz="2100" b="1" dirty="0" smtClean="0">
                <a:latin typeface="Calibri" pitchFamily="34" charset="0"/>
                <a:cs typeface="Calibri" pitchFamily="34" charset="0"/>
              </a:rPr>
              <a:t>: </a:t>
            </a:r>
          </a:p>
          <a:p>
            <a:pPr>
              <a:buNone/>
            </a:pPr>
            <a:r>
              <a:rPr lang="en-US" sz="2400" b="1" dirty="0" smtClean="0">
                <a:latin typeface="Calibri" pitchFamily="34" charset="0"/>
                <a:cs typeface="Calibri" pitchFamily="34" charset="0"/>
              </a:rPr>
              <a:t>    </a:t>
            </a:r>
            <a:r>
              <a:rPr lang="en-US" dirty="0" smtClean="0">
                <a:latin typeface="Calibri" pitchFamily="34" charset="0"/>
                <a:cs typeface="Calibri" pitchFamily="34" charset="0"/>
              </a:rPr>
              <a:t>UGC grievance portal have facilities online registration of students' grievances, send reminders and check action-taken status in connection with their concerns.</a:t>
            </a:r>
            <a:br>
              <a:rPr lang="en-US" dirty="0" smtClean="0">
                <a:latin typeface="Calibri" pitchFamily="34" charset="0"/>
                <a:cs typeface="Calibri" pitchFamily="34" charset="0"/>
              </a:rPr>
            </a:br>
            <a:r>
              <a:rPr lang="en-US" dirty="0" smtClean="0">
                <a:latin typeface="Calibri" pitchFamily="34" charset="0"/>
                <a:cs typeface="Calibri" pitchFamily="34" charset="0"/>
              </a:rPr>
              <a:t>A student can register complaints regarding admission process, reservation policy, discrimination on the basis of caste and even non-declaration of results through the portal — www.ugc.ac.in.</a:t>
            </a:r>
            <a:r>
              <a:rPr lang="en-US" dirty="0" smtClean="0"/>
              <a:t/>
            </a:r>
            <a:br>
              <a:rPr lang="en-US" dirty="0" smtClean="0"/>
            </a:br>
            <a:endParaRPr lang="en-US" dirty="0"/>
          </a:p>
        </p:txBody>
      </p:sp>
      <p:sp>
        <p:nvSpPr>
          <p:cNvPr id="4" name="Date Placeholder 3"/>
          <p:cNvSpPr>
            <a:spLocks noGrp="1"/>
          </p:cNvSpPr>
          <p:nvPr>
            <p:ph type="dt" sz="half" idx="10"/>
          </p:nvPr>
        </p:nvSpPr>
        <p:spPr/>
        <p:txBody>
          <a:bodyPr/>
          <a:lstStyle/>
          <a:p>
            <a:fld id="{4ED52432-D61E-4562-92D1-B0601AC2DA35}"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smtClean="0"/>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684" y="956173"/>
            <a:ext cx="6571343" cy="796428"/>
          </a:xfrm>
        </p:spPr>
        <p:txBody>
          <a:bodyPr/>
          <a:lstStyle/>
          <a:p>
            <a:r>
              <a:rPr lang="en-GB" b="1" dirty="0" smtClean="0"/>
              <a:t>Cont.....</a:t>
            </a:r>
            <a:endParaRPr lang="en-US" b="1" dirty="0"/>
          </a:p>
        </p:txBody>
      </p:sp>
      <p:sp>
        <p:nvSpPr>
          <p:cNvPr id="3" name="Content Placeholder 2"/>
          <p:cNvSpPr>
            <a:spLocks noGrp="1"/>
          </p:cNvSpPr>
          <p:nvPr>
            <p:ph idx="1"/>
          </p:nvPr>
        </p:nvSpPr>
        <p:spPr>
          <a:xfrm>
            <a:off x="1128684" y="2167385"/>
            <a:ext cx="6571343" cy="2785615"/>
          </a:xfrm>
        </p:spPr>
        <p:txBody>
          <a:bodyPr/>
          <a:lstStyle/>
          <a:p>
            <a:pPr lvl="0"/>
            <a:r>
              <a:rPr lang="en-US" sz="2400" b="1" u="sng" dirty="0" smtClean="0">
                <a:latin typeface="Calibri" pitchFamily="34" charset="0"/>
                <a:cs typeface="Calibri" pitchFamily="34" charset="0"/>
              </a:rPr>
              <a:t>All India Council of Technical Education(AICTE)</a:t>
            </a:r>
            <a:r>
              <a:rPr lang="en-US" sz="2400" b="1" dirty="0" smtClean="0">
                <a:latin typeface="Calibri" pitchFamily="34" charset="0"/>
                <a:cs typeface="Calibri" pitchFamily="34" charset="0"/>
              </a:rPr>
              <a:t>: </a:t>
            </a:r>
          </a:p>
          <a:p>
            <a:pPr lvl="0">
              <a:buNone/>
            </a:pPr>
            <a:r>
              <a:rPr lang="en-US" sz="2400" b="1" dirty="0" smtClean="0">
                <a:latin typeface="Calibri" pitchFamily="34" charset="0"/>
                <a:cs typeface="Calibri" pitchFamily="34" charset="0"/>
              </a:rPr>
              <a:t>   </a:t>
            </a:r>
            <a:r>
              <a:rPr lang="en-US" sz="2100" dirty="0" smtClean="0">
                <a:latin typeface="Calibri" pitchFamily="34" charset="0"/>
                <a:cs typeface="Calibri" pitchFamily="34" charset="0"/>
              </a:rPr>
              <a:t>Redressal of all types of Grievances, Complaints and Malpractices received from Individuals, Institutions, Government and Statutory &amp; Professional bodies - </a:t>
            </a:r>
            <a:r>
              <a:rPr lang="en-US" sz="2100" u="sng" dirty="0" smtClean="0">
                <a:latin typeface="Calibri" pitchFamily="34" charset="0"/>
                <a:cs typeface="Calibri" pitchFamily="34" charset="0"/>
                <a:hlinkClick r:id="rId2"/>
              </a:rPr>
              <a:t>https://www.aicte-india.org/bureaus/grievance-redressal</a:t>
            </a:r>
            <a:r>
              <a:rPr lang="en-US" sz="2100" dirty="0" smtClean="0">
                <a:latin typeface="Calibri" pitchFamily="34" charset="0"/>
                <a:cs typeface="Calibri" pitchFamily="34" charset="0"/>
              </a:rPr>
              <a:t>.</a:t>
            </a:r>
          </a:p>
          <a:p>
            <a:endParaRPr lang="en-US" dirty="0"/>
          </a:p>
        </p:txBody>
      </p:sp>
      <p:sp>
        <p:nvSpPr>
          <p:cNvPr id="4" name="Date Placeholder 3"/>
          <p:cNvSpPr>
            <a:spLocks noGrp="1"/>
          </p:cNvSpPr>
          <p:nvPr>
            <p:ph type="dt" sz="half" idx="10"/>
          </p:nvPr>
        </p:nvSpPr>
        <p:spPr/>
        <p:txBody>
          <a:bodyPr/>
          <a:lstStyle/>
          <a:p>
            <a:fld id="{6B398212-3E31-4846-9487-C36B2E013E0B}"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smtClean="0"/>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684" y="956173"/>
            <a:ext cx="6571343" cy="796428"/>
          </a:xfrm>
        </p:spPr>
        <p:txBody>
          <a:bodyPr/>
          <a:lstStyle/>
          <a:p>
            <a:r>
              <a:rPr lang="en-GB" b="1" dirty="0" smtClean="0">
                <a:latin typeface="Calibri" pitchFamily="34" charset="0"/>
                <a:cs typeface="Calibri" pitchFamily="34" charset="0"/>
              </a:rPr>
              <a:t>Solution Domain:-</a:t>
            </a:r>
            <a:endParaRPr lang="en-US" b="1" dirty="0">
              <a:latin typeface="Calibri" pitchFamily="34" charset="0"/>
              <a:cs typeface="Calibri" pitchFamily="34" charset="0"/>
            </a:endParaRPr>
          </a:p>
        </p:txBody>
      </p:sp>
      <p:sp>
        <p:nvSpPr>
          <p:cNvPr id="3" name="Content Placeholder 2"/>
          <p:cNvSpPr>
            <a:spLocks noGrp="1"/>
          </p:cNvSpPr>
          <p:nvPr>
            <p:ph idx="1"/>
          </p:nvPr>
        </p:nvSpPr>
        <p:spPr>
          <a:xfrm>
            <a:off x="1128684" y="1752601"/>
            <a:ext cx="6571343" cy="3703420"/>
          </a:xfrm>
        </p:spPr>
        <p:txBody>
          <a:bodyPr>
            <a:normAutofit/>
          </a:bodyPr>
          <a:lstStyle/>
          <a:p>
            <a:r>
              <a:rPr lang="en-US" sz="2100" dirty="0" smtClean="0">
                <a:latin typeface="Calibri" pitchFamily="34" charset="0"/>
                <a:cs typeface="Calibri" pitchFamily="34" charset="0"/>
              </a:rPr>
              <a:t>The system registers the complaints of the student through an integrated interface. Whenever a student has got any complaint related to the Campus, regarding Library, Labs or college Infrastructure then they can make online complaints. Their complaints are being taken care by the respective authorities. The student can track the progress of their complaint being solved through a given Complaint ID</a:t>
            </a:r>
            <a:r>
              <a:rPr lang="en-US" dirty="0" smtClean="0"/>
              <a:t>.</a:t>
            </a:r>
          </a:p>
          <a:p>
            <a:endParaRPr lang="en-US" dirty="0"/>
          </a:p>
        </p:txBody>
      </p:sp>
      <p:sp>
        <p:nvSpPr>
          <p:cNvPr id="4" name="Date Placeholder 3"/>
          <p:cNvSpPr>
            <a:spLocks noGrp="1"/>
          </p:cNvSpPr>
          <p:nvPr>
            <p:ph type="dt" sz="half" idx="10"/>
          </p:nvPr>
        </p:nvSpPr>
        <p:spPr/>
        <p:txBody>
          <a:bodyPr/>
          <a:lstStyle/>
          <a:p>
            <a:fld id="{B54B2459-1675-41C1-8813-D106039500EA}"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smtClean="0"/>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Calibri" pitchFamily="34" charset="0"/>
                <a:cs typeface="Calibri" pitchFamily="34" charset="0"/>
              </a:rPr>
              <a:t>Cont.....</a:t>
            </a:r>
            <a:endParaRPr lang="en-US" b="1" dirty="0">
              <a:latin typeface="Calibri" pitchFamily="34" charset="0"/>
              <a:cs typeface="Calibri" pitchFamily="34" charset="0"/>
            </a:endParaRPr>
          </a:p>
        </p:txBody>
      </p:sp>
      <p:sp>
        <p:nvSpPr>
          <p:cNvPr id="3" name="Content Placeholder 2"/>
          <p:cNvSpPr>
            <a:spLocks noGrp="1"/>
          </p:cNvSpPr>
          <p:nvPr>
            <p:ph idx="1"/>
          </p:nvPr>
        </p:nvSpPr>
        <p:spPr>
          <a:xfrm>
            <a:off x="1128684" y="1752600"/>
            <a:ext cx="6571343" cy="4267200"/>
          </a:xfrm>
        </p:spPr>
        <p:txBody>
          <a:bodyPr>
            <a:noAutofit/>
          </a:bodyPr>
          <a:lstStyle/>
          <a:p>
            <a:r>
              <a:rPr lang="en-US" sz="2100" dirty="0" smtClean="0">
                <a:latin typeface="Calibri" pitchFamily="34" charset="0"/>
                <a:cs typeface="Calibri" pitchFamily="34" charset="0"/>
              </a:rPr>
              <a:t>When user create their account he/ she have to select their role like student ,faculty or other. It may be possible that some of the college member doesn’t have college ID for that. we have added other option. After creating and verify their account they can login successfully and can submit their complaint if any. In admin section admin can see all the complaints of user with user details like photo, role, enrollment etc. and can change the status of the user complaint and after completion admin can delete complaint that will store in history for future reference.</a:t>
            </a:r>
            <a:endParaRPr lang="en-US" sz="2100" dirty="0">
              <a:latin typeface="Calibri" pitchFamily="34" charset="0"/>
              <a:cs typeface="Calibri" pitchFamily="34" charset="0"/>
            </a:endParaRPr>
          </a:p>
        </p:txBody>
      </p:sp>
      <p:sp>
        <p:nvSpPr>
          <p:cNvPr id="4" name="Date Placeholder 3"/>
          <p:cNvSpPr>
            <a:spLocks noGrp="1"/>
          </p:cNvSpPr>
          <p:nvPr>
            <p:ph type="dt" sz="half" idx="10"/>
          </p:nvPr>
        </p:nvSpPr>
        <p:spPr/>
        <p:txBody>
          <a:bodyPr/>
          <a:lstStyle/>
          <a:p>
            <a:fld id="{62348DFF-27AE-4BE7-ABBC-633128BD1EFB}" type="datetime1">
              <a:rPr lang="en-US" smtClean="0"/>
              <a:pPr/>
              <a:t>11/11/2021</a:t>
            </a:fld>
            <a:endParaRPr lang="en-US" dirty="0"/>
          </a:p>
        </p:txBody>
      </p:sp>
      <p:sp>
        <p:nvSpPr>
          <p:cNvPr id="6" name="Footer Placeholder 5"/>
          <p:cNvSpPr>
            <a:spLocks noGrp="1"/>
          </p:cNvSpPr>
          <p:nvPr>
            <p:ph type="ftr" sz="quarter" idx="11"/>
          </p:nvPr>
        </p:nvSpPr>
        <p:spPr/>
        <p:txBody>
          <a:bodyPr/>
          <a:lstStyle/>
          <a:p>
            <a:r>
              <a:rPr lang="en-US" smtClean="0"/>
              <a:t>GRIEVENCE REDRESSAL PORTAL</a:t>
            </a:r>
            <a:endParaRPr lang="en-US" dirty="0"/>
          </a:p>
        </p:txBody>
      </p:sp>
      <p:sp>
        <p:nvSpPr>
          <p:cNvPr id="7" name="Slide Number Placeholder 6"/>
          <p:cNvSpPr>
            <a:spLocks noGrp="1"/>
          </p:cNvSpPr>
          <p:nvPr>
            <p:ph type="sldNum" sz="quarter" idx="12"/>
          </p:nvPr>
        </p:nvSpPr>
        <p:spPr/>
        <p:txBody>
          <a:bodyPr/>
          <a:lstStyle/>
          <a:p>
            <a:fld id="{A71A1906-B322-4D49-9353-27837372B4DA}"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1418</TotalTime>
  <Words>671</Words>
  <Application>Microsoft Office PowerPoint</Application>
  <PresentationFormat>On-screen Show (4:3)</PresentationFormat>
  <Paragraphs>143</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Slide 1</vt:lpstr>
      <vt:lpstr>                                   INDEX</vt:lpstr>
      <vt:lpstr>Problem Domain:- </vt:lpstr>
      <vt:lpstr>Cont.....</vt:lpstr>
      <vt:lpstr>Literature Survey:-</vt:lpstr>
      <vt:lpstr>Cont.....</vt:lpstr>
      <vt:lpstr>Cont.....</vt:lpstr>
      <vt:lpstr>Solution Domain:-</vt:lpstr>
      <vt:lpstr>Cont.....</vt:lpstr>
      <vt:lpstr>Use-case Diagram :-</vt:lpstr>
      <vt:lpstr>Cont.....</vt:lpstr>
      <vt:lpstr>Cont… </vt:lpstr>
      <vt:lpstr>  Project overview :-  </vt:lpstr>
      <vt:lpstr>Slide 14</vt:lpstr>
      <vt:lpstr>Slide 15</vt:lpstr>
      <vt:lpstr>Admin Panel:-</vt:lpstr>
      <vt:lpstr>Slide 17</vt:lpstr>
      <vt:lpstr>Slide 18</vt:lpstr>
      <vt:lpstr>Learning from the project:-    </vt:lpstr>
      <vt:lpstr>    Cont…..</vt:lpstr>
      <vt:lpstr>Thank you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GOVT. POLYTECHNIC COLLEGE HARDA</dc:title>
  <dc:creator>HP</dc:creator>
  <cp:lastModifiedBy>Dell</cp:lastModifiedBy>
  <cp:revision>261</cp:revision>
  <dcterms:created xsi:type="dcterms:W3CDTF">2019-05-09T14:37:43Z</dcterms:created>
  <dcterms:modified xsi:type="dcterms:W3CDTF">2021-11-11T04:52:18Z</dcterms:modified>
</cp:coreProperties>
</file>