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3"/>
  </p:sldMasterIdLst>
  <p:notesMasterIdLst>
    <p:notesMasterId r:id="rId5"/>
  </p:notesMasterIdLst>
  <p:sldIdLst>
    <p:sldId id="256" r:id="rId4"/>
    <p:sldId id="257" r:id="rId6"/>
    <p:sldId id="258" r:id="rId7"/>
    <p:sldId id="313" r:id="rId8"/>
    <p:sldId id="259" r:id="rId9"/>
    <p:sldId id="288" r:id="rId10"/>
    <p:sldId id="290" r:id="rId11"/>
    <p:sldId id="291" r:id="rId12"/>
    <p:sldId id="292" r:id="rId13"/>
    <p:sldId id="263" r:id="rId14"/>
    <p:sldId id="295" r:id="rId15"/>
    <p:sldId id="296" r:id="rId16"/>
    <p:sldId id="297" r:id="rId17"/>
    <p:sldId id="301" r:id="rId18"/>
    <p:sldId id="302" r:id="rId19"/>
    <p:sldId id="298" r:id="rId20"/>
    <p:sldId id="299" r:id="rId21"/>
    <p:sldId id="300" r:id="rId22"/>
    <p:sldId id="305" r:id="rId23"/>
    <p:sldId id="304" r:id="rId24"/>
    <p:sldId id="306" r:id="rId25"/>
    <p:sldId id="261" r:id="rId26"/>
    <p:sldId id="264" r:id="rId27"/>
    <p:sldId id="268" r:id="rId28"/>
    <p:sldId id="269" r:id="rId29"/>
  </p:sldIdLst>
  <p:sldSz cx="9144000" cy="5143500"/>
  <p:notesSz cx="6858000" cy="9144000"/>
  <p:embeddedFontLst>
    <p:embeddedFont>
      <p:font typeface="SimSun" panose="02010600030101010101" pitchFamily="2" charset="-122"/>
      <p:regular r:id="rId33"/>
    </p:embeddedFont>
    <p:embeddedFont>
      <p:font typeface="Barlow Condensed SemiBold" panose="00000506000000000000"/>
      <p:regular r:id="rId34"/>
    </p:embeddedFont>
    <p:embeddedFont>
      <p:font typeface="Arvo" panose="02000000000000000000"/>
      <p:regular r:id="rId35"/>
    </p:embeddedFont>
    <p:embeddedFont>
      <p:font typeface="Barlow Condensed Medium" panose="00000506000000000000"/>
      <p:regular r:id="rId36"/>
    </p:embeddedFont>
    <p:embeddedFont>
      <p:font typeface="Barlow Condensed" panose="00000506000000000000"/>
      <p:regular r:id="rId37"/>
    </p:embeddedFont>
    <p:embeddedFont>
      <p:font typeface="Lexend Deca" panose="020B0704020202020204"/>
      <p:bold r:id="rId38"/>
      <p:boldItalic r:id="rId39"/>
    </p:embeddedFont>
    <p:embeddedFont>
      <p:font typeface="Lucida Calligraphy" panose="03010101010101010101" charset="0"/>
      <p:regular r:id="rId40"/>
      <p:italic r:id="rId41"/>
    </p:embeddedFont>
    <p:embeddedFont>
      <p:font typeface="Brush Script MT" panose="03060802040406070304" charset="0"/>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73B"/>
    <a:srgbClr val="F54132"/>
    <a:srgbClr val="018790"/>
    <a:srgbClr val="3544FF"/>
    <a:srgbClr val="5A4BFF"/>
    <a:srgbClr val="5F4BFF"/>
    <a:srgbClr val="354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slide" Target="slides/slide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2" name="Shape 342"/>
        <p:cNvGrpSpPr/>
        <p:nvPr/>
      </p:nvGrpSpPr>
      <p:grpSpPr>
        <a:xfrm>
          <a:off x="0" y="0"/>
          <a:ext cx="0" cy="0"/>
          <a:chOff x="0" y="0"/>
          <a:chExt cx="0" cy="0"/>
        </a:xfrm>
      </p:grpSpPr>
      <p:sp>
        <p:nvSpPr>
          <p:cNvPr id="343" name="Google Shape;34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55d2cabac8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5d2cabac8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55d2cabac8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5d2cabac8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55d2cabac8_1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5d2cabac8_1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g55e1ed11e4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55e1ed11e4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4" name="Shape 414"/>
        <p:cNvGrpSpPr/>
        <p:nvPr/>
      </p:nvGrpSpPr>
      <p:grpSpPr>
        <a:xfrm>
          <a:off x="0" y="0"/>
          <a:ext cx="0" cy="0"/>
          <a:chOff x="0" y="0"/>
          <a:chExt cx="0" cy="0"/>
        </a:xfrm>
      </p:grpSpPr>
      <p:sp>
        <p:nvSpPr>
          <p:cNvPr id="415" name="Google Shape;415;g55e1ed11e4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5e1ed11e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3" name="Shape 503"/>
        <p:cNvGrpSpPr/>
        <p:nvPr/>
      </p:nvGrpSpPr>
      <p:grpSpPr>
        <a:xfrm>
          <a:off x="0" y="0"/>
          <a:ext cx="0" cy="0"/>
          <a:chOff x="0" y="0"/>
          <a:chExt cx="0" cy="0"/>
        </a:xfrm>
      </p:grpSpPr>
      <p:sp>
        <p:nvSpPr>
          <p:cNvPr id="504" name="Google Shape;504;g55e1ed11e4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5e1ed11e4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4" name="Shape 674"/>
        <p:cNvGrpSpPr/>
        <p:nvPr/>
      </p:nvGrpSpPr>
      <p:grpSpPr>
        <a:xfrm>
          <a:off x="0" y="0"/>
          <a:ext cx="0" cy="0"/>
          <a:chOff x="0" y="0"/>
          <a:chExt cx="0" cy="0"/>
        </a:xfrm>
      </p:grpSpPr>
      <p:sp>
        <p:nvSpPr>
          <p:cNvPr id="675" name="Google Shape;675;g55e1ed11e4_0_1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55e1ed11e4_0_1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55e1ed11e4_0_3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55e1ed11e4_0_3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BIG TITLE OPENING">
  <p:cSld name="TITLE">
    <p:bg>
      <p:bgPr>
        <a:solidFill>
          <a:srgbClr val="E9E6E1"/>
        </a:solidFill>
        <a:effectLst/>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panose="00000506000000000000"/>
              <a:buNone/>
              <a:defRPr sz="6000">
                <a:latin typeface="Barlow Condensed Medium" panose="00000506000000000000"/>
                <a:ea typeface="Barlow Condensed Medium" panose="00000506000000000000"/>
                <a:cs typeface="Barlow Condensed Medium" panose="00000506000000000000"/>
                <a:sym typeface="Barlow Condensed Medium" panose="00000506000000000000"/>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1pPr>
            <a:lvl2pPr marL="914400" lvl="1" indent="-419100" rtl="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2pPr>
            <a:lvl3pPr marL="1371600" lvl="2" indent="-419100" rtl="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3pPr>
            <a:lvl4pPr marL="1828800" lvl="3" indent="-419100" rtl="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4pPr>
            <a:lvl5pPr marL="2286000" lvl="4" indent="-419100" rtl="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5pPr>
            <a:lvl6pPr marL="2743200" lvl="5" indent="-419100" rtl="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6pPr>
            <a:lvl7pPr marL="3200400" lvl="6" indent="-419100" rtl="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7pPr>
            <a:lvl8pPr marL="3657600" lvl="7" indent="-419100" rtl="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8pPr>
            <a:lvl9pPr marL="4114800" lvl="8" indent="-419100">
              <a:spcBef>
                <a:spcPts val="0"/>
              </a:spcBef>
              <a:spcAft>
                <a:spcPts val="0"/>
              </a:spcAft>
              <a:buSzPts val="3000"/>
              <a:buFont typeface="Lexend Deca" panose="020B0704020202020204"/>
              <a:buChar char="■"/>
              <a:defRPr sz="3000">
                <a:latin typeface="Lexend Deca" panose="020B0704020202020204"/>
                <a:ea typeface="Lexend Deca" panose="020B0704020202020204"/>
                <a:cs typeface="Lexend Deca" panose="020B0704020202020204"/>
                <a:sym typeface="Lexend Deca" panose="020B0704020202020204"/>
              </a:defRPr>
            </a:lvl9pPr>
          </a:lstStyle>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26" name="Google Shape;26;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1" name="Google Shape;31;p6"/>
          <p:cNvSpPr txBox="1"/>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2" name="Google Shape;32;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7" name="Google Shape;37;p7"/>
          <p:cNvSpPr txBox="1"/>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8" name="Google Shape;38;p7"/>
          <p:cNvSpPr txBox="1"/>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9" name="Google Shape;39;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stretch>
            <a:fillRect/>
          </a:stretch>
        </p:blipFill>
        <p:spPr>
          <a:xfrm>
            <a:off x="0" y="0"/>
            <a:ext cx="9144000" cy="5143500"/>
          </a:xfrm>
          <a:prstGeom prst="rect">
            <a:avLst/>
          </a:prstGeom>
          <a:noFill/>
          <a:ln>
            <a:noFill/>
          </a:ln>
        </p:spPr>
      </p:pic>
      <p:sp>
        <p:nvSpPr>
          <p:cNvPr id="46" name="Google Shape;46;p9"/>
          <p:cNvSpPr txBox="1"/>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p:txBody>
      </p:sp>
      <p:sp>
        <p:nvSpPr>
          <p:cNvPr id="47" name="Google Shape;47;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matchingName="Blank · Small circuit">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stretch>
            <a:fillRect/>
          </a:stretch>
        </p:blipFill>
        <p:spPr>
          <a:xfrm>
            <a:off x="0" y="0"/>
            <a:ext cx="9144000" cy="5143500"/>
          </a:xfrm>
          <a:prstGeom prst="rect">
            <a:avLst/>
          </a:prstGeom>
          <a:noFill/>
          <a:ln>
            <a:noFill/>
          </a:ln>
        </p:spPr>
      </p:pic>
      <p:sp>
        <p:nvSpPr>
          <p:cNvPr id="50" name="Google Shape;50;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thruBlk="1"/>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54" name="Shape 54"/>
        <p:cNvGrpSpPr/>
        <p:nvPr/>
      </p:nvGrpSpPr>
      <p:grpSpPr>
        <a:xfrm>
          <a:off x="0" y="0"/>
          <a:ext cx="0" cy="0"/>
          <a:chOff x="0" y="0"/>
          <a:chExt cx="0" cy="0"/>
        </a:xfrm>
      </p:grpSpPr>
      <p:sp>
        <p:nvSpPr>
          <p:cNvPr id="55" name="Google Shape;55;p12"/>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panose="00000506000000000000"/>
              <a:buNone/>
              <a:defRPr sz="6000">
                <a:latin typeface="Barlow Condensed Medium" panose="00000506000000000000"/>
                <a:ea typeface="Barlow Condensed Medium" panose="00000506000000000000"/>
                <a:cs typeface="Barlow Condensed Medium" panose="00000506000000000000"/>
                <a:sym typeface="Barlow Condensed Medium" panose="00000506000000000000"/>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 name="Google Shape;227;p4"/>
          <p:cNvSpPr txBox="1"/>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1pPr>
            <a:lvl2pPr lvl="1"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2pPr>
            <a:lvl3pPr lvl="2"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3pPr>
            <a:lvl4pPr lvl="3"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4pPr>
            <a:lvl5pPr lvl="4"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5pPr>
            <a:lvl6pPr lvl="5"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6pPr>
            <a:lvl7pPr lvl="6"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7pPr>
            <a:lvl8pPr lvl="7"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8pPr>
            <a:lvl9pPr lvl="8"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9pPr>
          </a:lstStyle>
          <a:p/>
        </p:txBody>
      </p:sp>
      <p:sp>
        <p:nvSpPr>
          <p:cNvPr id="228" name="Google Shape;228;p4"/>
          <p:cNvSpPr txBox="1"/>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1pPr>
            <a:lvl2pPr lvl="1"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2pPr>
            <a:lvl3pPr lvl="2"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3pPr>
            <a:lvl4pPr lvl="3"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4pPr>
            <a:lvl5pPr lvl="4"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5pPr>
            <a:lvl6pPr lvl="5"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6pPr>
            <a:lvl7pPr lvl="6"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7pPr>
            <a:lvl8pPr lvl="7"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8pPr>
            <a:lvl9pPr lvl="8"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9pPr>
          </a:lstStyle>
          <a:p/>
        </p:txBody>
      </p:sp>
      <p:sp>
        <p:nvSpPr>
          <p:cNvPr id="230" name="Google Shape;230;p4"/>
          <p:cNvSpPr txBox="1"/>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1pPr>
            <a:lvl2pPr lvl="1"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2pPr>
            <a:lvl3pPr lvl="2"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3pPr>
            <a:lvl4pPr lvl="3"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4pPr>
            <a:lvl5pPr lvl="4"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5pPr>
            <a:lvl6pPr lvl="5"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6pPr>
            <a:lvl7pPr lvl="6"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7pPr>
            <a:lvl8pPr lvl="7"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8pPr>
            <a:lvl9pPr lvl="8"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9pPr>
          </a:lstStyle>
          <a:p/>
        </p:txBody>
      </p:sp>
      <p:sp>
        <p:nvSpPr>
          <p:cNvPr id="232" name="Google Shape;232;p4"/>
          <p:cNvSpPr txBox="1"/>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1pPr>
            <a:lvl2pPr lvl="1"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2pPr>
            <a:lvl3pPr lvl="2"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3pPr>
            <a:lvl4pPr lvl="3"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4pPr>
            <a:lvl5pPr lvl="4"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5pPr>
            <a:lvl6pPr lvl="5"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6pPr>
            <a:lvl7pPr lvl="6"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7pPr>
            <a:lvl8pPr lvl="7"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8pPr>
            <a:lvl9pPr lvl="8"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9pPr>
          </a:lstStyle>
          <a:p/>
        </p:txBody>
      </p:sp>
      <p:sp>
        <p:nvSpPr>
          <p:cNvPr id="234" name="Google Shape;234;p4"/>
          <p:cNvSpPr txBox="1"/>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panose="00000506000000000000"/>
              <a:buNone/>
              <a:defRPr sz="3600">
                <a:solidFill>
                  <a:schemeClr val="accent4"/>
                </a:solidFill>
                <a:latin typeface="Barlow Condensed" panose="00000506000000000000"/>
                <a:ea typeface="Barlow Condensed" panose="00000506000000000000"/>
                <a:cs typeface="Barlow Condensed" panose="00000506000000000000"/>
                <a:sym typeface="Barlow Condensed" panose="00000506000000000000"/>
              </a:defRPr>
            </a:lvl1pPr>
            <a:lvl2pPr lvl="1"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2pPr>
            <a:lvl3pPr lvl="2"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3pPr>
            <a:lvl4pPr lvl="3"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4pPr>
            <a:lvl5pPr lvl="4"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5pPr>
            <a:lvl6pPr lvl="5"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6pPr>
            <a:lvl7pPr lvl="6"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7pPr>
            <a:lvl8pPr lvl="7"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8pPr>
            <a:lvl9pPr lvl="8" algn="r" rtl="0">
              <a:spcBef>
                <a:spcPts val="0"/>
              </a:spcBef>
              <a:spcAft>
                <a:spcPts val="0"/>
              </a:spcAft>
              <a:buSzPts val="3600"/>
              <a:buFont typeface="Barlow Condensed" panose="00000506000000000000"/>
              <a:buNone/>
              <a:defRPr sz="3600">
                <a:latin typeface="Barlow Condensed" panose="00000506000000000000"/>
                <a:ea typeface="Barlow Condensed" panose="00000506000000000000"/>
                <a:cs typeface="Barlow Condensed" panose="00000506000000000000"/>
                <a:sym typeface="Barlow Condensed" panose="0000050600000000000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9" name="Google Shape;279;p5"/>
          <p:cNvSpPr txBox="1"/>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p:txBody>
      </p:sp>
      <p:sp>
        <p:nvSpPr>
          <p:cNvPr id="280" name="Google Shape;280;p5"/>
          <p:cNvSpPr txBox="1"/>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5" name="Google Shape;305;p6"/>
          <p:cNvSpPr txBox="1"/>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transition>
    <p:fade thruBlk="1"/>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transition>
    <p:fade thruBlk="1"/>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2" Type="http://schemas.openxmlformats.org/officeDocument/2006/relationships/theme" Target="../theme/theme2.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1pPr>
            <a:lvl2pPr lvl="1">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2pPr>
            <a:lvl3pPr lvl="2">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3pPr>
            <a:lvl4pPr lvl="3">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4pPr>
            <a:lvl5pPr lvl="4">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5pPr>
            <a:lvl6pPr lvl="5">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6pPr>
            <a:lvl7pPr lvl="6">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7pPr>
            <a:lvl8pPr lvl="7">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8pPr>
            <a:lvl9pPr lvl="8">
              <a:spcBef>
                <a:spcPts val="0"/>
              </a:spcBef>
              <a:spcAft>
                <a:spcPts val="0"/>
              </a:spcAft>
              <a:buClr>
                <a:srgbClr val="434343"/>
              </a:buClr>
              <a:buSzPts val="2800"/>
              <a:buFont typeface="Barlow Condensed SemiBold" panose="00000506000000000000"/>
              <a:buNone/>
              <a:defRPr sz="2800">
                <a:solidFill>
                  <a:srgbClr val="434343"/>
                </a:solidFill>
                <a:latin typeface="Barlow Condensed SemiBold" panose="00000506000000000000"/>
                <a:ea typeface="Barlow Condensed SemiBold" panose="00000506000000000000"/>
                <a:cs typeface="Barlow Condensed SemiBold" panose="00000506000000000000"/>
                <a:sym typeface="Barlow Condensed SemiBold" panose="00000506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panose="02000000000000000000"/>
              <a:buChar char="●"/>
              <a:defRPr sz="1800">
                <a:solidFill>
                  <a:srgbClr val="434343"/>
                </a:solidFill>
                <a:latin typeface="Arvo" panose="02000000000000000000"/>
                <a:ea typeface="Arvo" panose="02000000000000000000"/>
                <a:cs typeface="Arvo" panose="02000000000000000000"/>
                <a:sym typeface="Arvo" panose="02000000000000000000"/>
              </a:defRPr>
            </a:lvl1pPr>
            <a:lvl2pPr marL="914400" lvl="1" indent="-317500">
              <a:lnSpc>
                <a:spcPct val="115000"/>
              </a:lnSpc>
              <a:spcBef>
                <a:spcPts val="1600"/>
              </a:spcBef>
              <a:spcAft>
                <a:spcPts val="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2pPr>
            <a:lvl3pPr marL="1371600" lvl="2" indent="-317500">
              <a:lnSpc>
                <a:spcPct val="115000"/>
              </a:lnSpc>
              <a:spcBef>
                <a:spcPts val="1600"/>
              </a:spcBef>
              <a:spcAft>
                <a:spcPts val="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3pPr>
            <a:lvl4pPr marL="1828800" lvl="3" indent="-317500">
              <a:lnSpc>
                <a:spcPct val="115000"/>
              </a:lnSpc>
              <a:spcBef>
                <a:spcPts val="1600"/>
              </a:spcBef>
              <a:spcAft>
                <a:spcPts val="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4pPr>
            <a:lvl5pPr marL="2286000" lvl="4" indent="-317500">
              <a:lnSpc>
                <a:spcPct val="115000"/>
              </a:lnSpc>
              <a:spcBef>
                <a:spcPts val="1600"/>
              </a:spcBef>
              <a:spcAft>
                <a:spcPts val="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5pPr>
            <a:lvl6pPr marL="2743200" lvl="5" indent="-317500">
              <a:lnSpc>
                <a:spcPct val="115000"/>
              </a:lnSpc>
              <a:spcBef>
                <a:spcPts val="1600"/>
              </a:spcBef>
              <a:spcAft>
                <a:spcPts val="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6pPr>
            <a:lvl7pPr marL="3200400" lvl="6" indent="-317500">
              <a:lnSpc>
                <a:spcPct val="115000"/>
              </a:lnSpc>
              <a:spcBef>
                <a:spcPts val="1600"/>
              </a:spcBef>
              <a:spcAft>
                <a:spcPts val="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7pPr>
            <a:lvl8pPr marL="3657600" lvl="7" indent="-317500">
              <a:lnSpc>
                <a:spcPct val="115000"/>
              </a:lnSpc>
              <a:spcBef>
                <a:spcPts val="1600"/>
              </a:spcBef>
              <a:spcAft>
                <a:spcPts val="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8pPr>
            <a:lvl9pPr marL="4114800" lvl="8" indent="-317500">
              <a:lnSpc>
                <a:spcPct val="115000"/>
              </a:lnSpc>
              <a:spcBef>
                <a:spcPts val="1600"/>
              </a:spcBef>
              <a:spcAft>
                <a:spcPts val="1600"/>
              </a:spcAft>
              <a:buClr>
                <a:srgbClr val="434343"/>
              </a:buClr>
              <a:buSzPts val="1400"/>
              <a:buFont typeface="Arvo" panose="02000000000000000000"/>
              <a:buChar char="■"/>
              <a:defRPr>
                <a:solidFill>
                  <a:srgbClr val="434343"/>
                </a:solidFill>
                <a:latin typeface="Arvo" panose="02000000000000000000"/>
                <a:ea typeface="Arvo" panose="02000000000000000000"/>
                <a:cs typeface="Arvo" panose="02000000000000000000"/>
                <a:sym typeface="Arv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1pPr>
            <a:lvl2pPr lvl="1">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2pPr>
            <a:lvl3pPr lvl="2">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3pPr>
            <a:lvl4pPr lvl="3">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4pPr>
            <a:lvl5pPr lvl="4">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5pPr>
            <a:lvl6pPr lvl="5">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6pPr>
            <a:lvl7pPr lvl="6">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7pPr>
            <a:lvl8pPr lvl="7">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8pPr>
            <a:lvl9pPr lvl="8">
              <a:spcBef>
                <a:spcPts val="0"/>
              </a:spcBef>
              <a:spcAft>
                <a:spcPts val="0"/>
              </a:spcAft>
              <a:buClr>
                <a:schemeClr val="lt1"/>
              </a:buClr>
              <a:buSzPts val="3200"/>
              <a:buFont typeface="Lexend Deca" panose="020B0704020202020204"/>
              <a:buNone/>
              <a:defRPr sz="3200" b="1">
                <a:solidFill>
                  <a:schemeClr val="lt1"/>
                </a:solidFill>
                <a:latin typeface="Lexend Deca" panose="020B0704020202020204"/>
                <a:ea typeface="Lexend Deca" panose="020B0704020202020204"/>
                <a:cs typeface="Lexend Deca" panose="020B0704020202020204"/>
                <a:sym typeface="Lexend Deca" panose="020B0704020202020204"/>
              </a:defRPr>
            </a:lvl9pPr>
          </a:lstStyle>
          <a:p/>
        </p:txBody>
      </p:sp>
      <p:sp>
        <p:nvSpPr>
          <p:cNvPr id="7" name="Google Shape;7;p1"/>
          <p:cNvSpPr txBox="1"/>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1pPr>
            <a:lvl2pPr lvl="1"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2pPr>
            <a:lvl3pPr lvl="2"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3pPr>
            <a:lvl4pPr lvl="3"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4pPr>
            <a:lvl5pPr lvl="4"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5pPr>
            <a:lvl6pPr lvl="5"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6pPr>
            <a:lvl7pPr lvl="6"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7pPr>
            <a:lvl8pPr lvl="7"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8pPr>
            <a:lvl9pPr lvl="8" algn="r">
              <a:buNone/>
              <a:defRPr sz="1300">
                <a:solidFill>
                  <a:schemeClr val="lt1"/>
                </a:solidFill>
                <a:latin typeface="Lexend Deca" panose="020B0704020202020204"/>
                <a:ea typeface="Lexend Deca" panose="020B0704020202020204"/>
                <a:cs typeface="Lexend Deca" panose="020B0704020202020204"/>
                <a:sym typeface="Lexend Deca" panose="020B07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345" name="Shape 345"/>
        <p:cNvGrpSpPr/>
        <p:nvPr/>
      </p:nvGrpSpPr>
      <p:grpSpPr>
        <a:xfrm>
          <a:off x="0" y="0"/>
          <a:ext cx="0" cy="0"/>
          <a:chOff x="0" y="0"/>
          <a:chExt cx="0" cy="0"/>
        </a:xfrm>
      </p:grpSpPr>
      <p:sp>
        <p:nvSpPr>
          <p:cNvPr id="346" name="Google Shape;346;p13"/>
          <p:cNvSpPr txBox="1"/>
          <p:nvPr>
            <p:ph type="ctrTitle"/>
          </p:nvPr>
        </p:nvSpPr>
        <p:spPr>
          <a:xfrm>
            <a:off x="1657350" y="695960"/>
            <a:ext cx="5448300" cy="20523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US"/>
              <a:t>Steganography</a:t>
            </a:r>
            <a:endParaRPr lang="en-IN" altLang="en-US"/>
          </a:p>
        </p:txBody>
      </p:sp>
      <p:sp>
        <p:nvSpPr>
          <p:cNvPr id="2" name="Text Box 1"/>
          <p:cNvSpPr txBox="1"/>
          <p:nvPr/>
        </p:nvSpPr>
        <p:spPr>
          <a:xfrm>
            <a:off x="3404870" y="4180840"/>
            <a:ext cx="3700780" cy="306705"/>
          </a:xfrm>
          <a:prstGeom prst="rect">
            <a:avLst/>
          </a:prstGeom>
          <a:noFill/>
        </p:spPr>
        <p:txBody>
          <a:bodyPr wrap="square" rtlCol="0">
            <a:spAutoFit/>
          </a:bodyPr>
          <a:p>
            <a:r>
              <a:rPr lang="en-IN" altLang="en-US">
                <a:latin typeface="Lucida Calligraphy" panose="03010101010101010101" charset="0"/>
                <a:cs typeface="Lucida Calligraphy" panose="03010101010101010101" charset="0"/>
              </a:rPr>
              <a:t>BY  NISHANT KUMAR VIDHURI</a:t>
            </a:r>
            <a:endParaRPr lang="en-IN" altLang="en-US">
              <a:latin typeface="Lucida Calligraphy" panose="03010101010101010101" charset="0"/>
              <a:cs typeface="Lucida Calligraphy" panose="03010101010101010101"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468" name="Google Shape;468;p20"/>
          <p:cNvSpPr txBox="1"/>
          <p:nvPr>
            <p:ph type="ctrTitle"/>
          </p:nvPr>
        </p:nvSpPr>
        <p:spPr>
          <a:xfrm>
            <a:off x="5177375" y="2841375"/>
            <a:ext cx="980700" cy="2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Arvo" panose="02000000000000000000"/>
                <a:ea typeface="Arvo" panose="02000000000000000000"/>
                <a:cs typeface="Arvo" panose="02000000000000000000"/>
                <a:sym typeface="Arvo" panose="02000000000000000000"/>
              </a:rPr>
              <a:t>Language 1</a:t>
            </a:r>
            <a:endParaRPr sz="1100">
              <a:latin typeface="Arvo" panose="02000000000000000000"/>
              <a:ea typeface="Arvo" panose="02000000000000000000"/>
              <a:cs typeface="Arvo" panose="02000000000000000000"/>
              <a:sym typeface="Arvo" panose="02000000000000000000"/>
            </a:endParaRPr>
          </a:p>
        </p:txBody>
      </p:sp>
      <p:sp>
        <p:nvSpPr>
          <p:cNvPr id="469" name="Google Shape;469;p20"/>
          <p:cNvSpPr txBox="1"/>
          <p:nvPr>
            <p:ph type="ctrTitle"/>
          </p:nvPr>
        </p:nvSpPr>
        <p:spPr>
          <a:xfrm>
            <a:off x="5177375" y="3058575"/>
            <a:ext cx="980700" cy="2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Arvo" panose="02000000000000000000"/>
                <a:ea typeface="Arvo" panose="02000000000000000000"/>
                <a:cs typeface="Arvo" panose="02000000000000000000"/>
                <a:sym typeface="Arvo" panose="02000000000000000000"/>
              </a:rPr>
              <a:t>Language 2</a:t>
            </a:r>
            <a:endParaRPr sz="1100">
              <a:latin typeface="Arvo" panose="02000000000000000000"/>
              <a:ea typeface="Arvo" panose="02000000000000000000"/>
              <a:cs typeface="Arvo" panose="02000000000000000000"/>
              <a:sym typeface="Arvo" panose="02000000000000000000"/>
            </a:endParaRPr>
          </a:p>
        </p:txBody>
      </p:sp>
      <p:sp>
        <p:nvSpPr>
          <p:cNvPr id="470" name="Google Shape;470;p20"/>
          <p:cNvSpPr txBox="1"/>
          <p:nvPr>
            <p:ph type="ctrTitle"/>
          </p:nvPr>
        </p:nvSpPr>
        <p:spPr>
          <a:xfrm>
            <a:off x="5177375" y="3275775"/>
            <a:ext cx="980700" cy="2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Arvo" panose="02000000000000000000"/>
                <a:ea typeface="Arvo" panose="02000000000000000000"/>
                <a:cs typeface="Arvo" panose="02000000000000000000"/>
                <a:sym typeface="Arvo" panose="02000000000000000000"/>
              </a:rPr>
              <a:t>Language 3</a:t>
            </a:r>
            <a:endParaRPr sz="1100">
              <a:latin typeface="Arvo" panose="02000000000000000000"/>
              <a:ea typeface="Arvo" panose="02000000000000000000"/>
              <a:cs typeface="Arvo" panose="02000000000000000000"/>
              <a:sym typeface="Arvo" panose="02000000000000000000"/>
            </a:endParaRPr>
          </a:p>
        </p:txBody>
      </p:sp>
      <p:sp>
        <p:nvSpPr>
          <p:cNvPr id="471" name="Google Shape;471;p20"/>
          <p:cNvSpPr txBox="1"/>
          <p:nvPr>
            <p:ph type="ctrTitle"/>
          </p:nvPr>
        </p:nvSpPr>
        <p:spPr>
          <a:xfrm>
            <a:off x="266501" y="468450"/>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COMMUNICATION SKILLS</a:t>
            </a:r>
            <a:endParaRPr lang="en-US"/>
          </a:p>
        </p:txBody>
      </p:sp>
      <p:grpSp>
        <p:nvGrpSpPr>
          <p:cNvPr id="472" name="Google Shape;472;p20"/>
          <p:cNvGrpSpPr/>
          <p:nvPr/>
        </p:nvGrpSpPr>
        <p:grpSpPr>
          <a:xfrm>
            <a:off x="1526850" y="2080575"/>
            <a:ext cx="980695" cy="982361"/>
            <a:chOff x="917250" y="2165250"/>
            <a:chExt cx="980695" cy="982361"/>
          </a:xfrm>
        </p:grpSpPr>
        <p:sp>
          <p:nvSpPr>
            <p:cNvPr id="473" name="Google Shape;473;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0"/>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0"/>
            <p:cNvSpPr/>
            <p:nvPr/>
          </p:nvSpPr>
          <p:spPr>
            <a:xfrm>
              <a:off x="1401156" y="2550880"/>
              <a:ext cx="117765" cy="108461"/>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76" name="Google Shape;476;p20"/>
            <p:cNvSpPr/>
            <p:nvPr/>
          </p:nvSpPr>
          <p:spPr>
            <a:xfrm>
              <a:off x="1221300" y="2471463"/>
              <a:ext cx="372590" cy="369948"/>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cxnSp>
        <p:nvCxnSpPr>
          <p:cNvPr id="477" name="Google Shape;477;p20"/>
          <p:cNvCxnSpPr/>
          <p:nvPr/>
        </p:nvCxnSpPr>
        <p:spPr>
          <a:xfrm>
            <a:off x="3283675" y="2402275"/>
            <a:ext cx="4131600" cy="0"/>
          </a:xfrm>
          <a:prstGeom prst="straightConnector1">
            <a:avLst/>
          </a:prstGeom>
          <a:noFill/>
          <a:ln w="19050" cap="flat" cmpd="sng">
            <a:solidFill>
              <a:schemeClr val="dk2"/>
            </a:solidFill>
            <a:prstDash val="solid"/>
            <a:round/>
            <a:headEnd type="none" w="med" len="med"/>
            <a:tailEnd type="none" w="med" len="med"/>
          </a:ln>
        </p:spPr>
      </p:cxnSp>
      <p:sp>
        <p:nvSpPr>
          <p:cNvPr id="478" name="Google Shape;478;p20"/>
          <p:cNvSpPr txBox="1"/>
          <p:nvPr>
            <p:ph type="ctrTitle"/>
          </p:nvPr>
        </p:nvSpPr>
        <p:spPr>
          <a:xfrm>
            <a:off x="3283675" y="1804675"/>
            <a:ext cx="21519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a:t>COMMUNICATION SKILLS</a:t>
            </a:r>
            <a:endParaRPr sz="1800"/>
          </a:p>
        </p:txBody>
      </p:sp>
      <p:sp>
        <p:nvSpPr>
          <p:cNvPr id="479" name="Google Shape;479;p20"/>
          <p:cNvSpPr txBox="1"/>
          <p:nvPr>
            <p:ph type="ctrTitle"/>
          </p:nvPr>
        </p:nvSpPr>
        <p:spPr>
          <a:xfrm>
            <a:off x="3283675" y="2471475"/>
            <a:ext cx="1962900" cy="36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a:latin typeface="Barlow Condensed Medium" panose="00000506000000000000"/>
                <a:ea typeface="Barlow Condensed Medium" panose="00000506000000000000"/>
                <a:cs typeface="Barlow Condensed Medium" panose="00000506000000000000"/>
                <a:sym typeface="Barlow Condensed Medium" panose="00000506000000000000"/>
              </a:rPr>
              <a:t>Mother tongue(s)</a:t>
            </a:r>
            <a:endParaRPr sz="1400">
              <a:latin typeface="Barlow Condensed Medium" panose="00000506000000000000"/>
              <a:ea typeface="Barlow Condensed Medium" panose="00000506000000000000"/>
              <a:cs typeface="Barlow Condensed Medium" panose="00000506000000000000"/>
              <a:sym typeface="Barlow Condensed Medium" panose="00000506000000000000"/>
            </a:endParaRPr>
          </a:p>
        </p:txBody>
      </p:sp>
      <p:sp>
        <p:nvSpPr>
          <p:cNvPr id="480" name="Google Shape;480;p20"/>
          <p:cNvSpPr txBox="1"/>
          <p:nvPr>
            <p:ph type="ctrTitle"/>
          </p:nvPr>
        </p:nvSpPr>
        <p:spPr>
          <a:xfrm>
            <a:off x="5177375" y="2471475"/>
            <a:ext cx="1962900" cy="36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a:latin typeface="Barlow Condensed Medium" panose="00000506000000000000"/>
                <a:ea typeface="Barlow Condensed Medium" panose="00000506000000000000"/>
                <a:cs typeface="Barlow Condensed Medium" panose="00000506000000000000"/>
                <a:sym typeface="Barlow Condensed Medium" panose="00000506000000000000"/>
              </a:rPr>
              <a:t>Other language(s)</a:t>
            </a:r>
            <a:endParaRPr sz="1400">
              <a:latin typeface="Barlow Condensed Medium" panose="00000506000000000000"/>
              <a:ea typeface="Barlow Condensed Medium" panose="00000506000000000000"/>
              <a:cs typeface="Barlow Condensed Medium" panose="00000506000000000000"/>
              <a:sym typeface="Barlow Condensed Medium" panose="00000506000000000000"/>
            </a:endParaRPr>
          </a:p>
        </p:txBody>
      </p:sp>
      <p:sp>
        <p:nvSpPr>
          <p:cNvPr id="481" name="Google Shape;481;p20"/>
          <p:cNvSpPr txBox="1"/>
          <p:nvPr>
            <p:ph type="ctrTitle"/>
          </p:nvPr>
        </p:nvSpPr>
        <p:spPr>
          <a:xfrm>
            <a:off x="3283675" y="2841375"/>
            <a:ext cx="1962900" cy="3699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F54132"/>
              </a:buClr>
              <a:buSzPts val="1100"/>
              <a:buFont typeface="Arvo" panose="02000000000000000000"/>
              <a:buChar char="●"/>
            </a:pPr>
            <a:r>
              <a:rPr lang="en-US" sz="1100">
                <a:latin typeface="Arvo" panose="02000000000000000000"/>
                <a:ea typeface="Arvo" panose="02000000000000000000"/>
                <a:cs typeface="Arvo" panose="02000000000000000000"/>
                <a:sym typeface="Arvo" panose="02000000000000000000"/>
              </a:rPr>
              <a:t>Language 1</a:t>
            </a:r>
            <a:endParaRPr sz="1100">
              <a:latin typeface="Arvo" panose="02000000000000000000"/>
              <a:ea typeface="Arvo" panose="02000000000000000000"/>
              <a:cs typeface="Arvo" panose="02000000000000000000"/>
              <a:sym typeface="Arvo" panose="02000000000000000000"/>
            </a:endParaRPr>
          </a:p>
          <a:p>
            <a:pPr marL="457200" lvl="0" indent="-298450" algn="l" rtl="0">
              <a:spcBef>
                <a:spcPts val="0"/>
              </a:spcBef>
              <a:spcAft>
                <a:spcPts val="0"/>
              </a:spcAft>
              <a:buClr>
                <a:srgbClr val="F54132"/>
              </a:buClr>
              <a:buSzPts val="1100"/>
              <a:buFont typeface="Arvo" panose="02000000000000000000"/>
              <a:buChar char="●"/>
            </a:pPr>
            <a:r>
              <a:rPr lang="en-US" sz="1100">
                <a:latin typeface="Arvo" panose="02000000000000000000"/>
                <a:ea typeface="Arvo" panose="02000000000000000000"/>
                <a:cs typeface="Arvo" panose="02000000000000000000"/>
                <a:sym typeface="Arvo" panose="02000000000000000000"/>
              </a:rPr>
              <a:t>Language 2</a:t>
            </a:r>
            <a:endParaRPr sz="1100">
              <a:latin typeface="Arvo" panose="02000000000000000000"/>
              <a:ea typeface="Arvo" panose="02000000000000000000"/>
              <a:cs typeface="Arvo" panose="02000000000000000000"/>
              <a:sym typeface="Arvo" panose="02000000000000000000"/>
            </a:endParaRPr>
          </a:p>
        </p:txBody>
      </p:sp>
      <p:grpSp>
        <p:nvGrpSpPr>
          <p:cNvPr id="482" name="Google Shape;482;p20"/>
          <p:cNvGrpSpPr/>
          <p:nvPr/>
        </p:nvGrpSpPr>
        <p:grpSpPr>
          <a:xfrm>
            <a:off x="6152173" y="2982410"/>
            <a:ext cx="980705" cy="87838"/>
            <a:chOff x="5546798" y="2644435"/>
            <a:chExt cx="980705" cy="87838"/>
          </a:xfrm>
        </p:grpSpPr>
        <p:sp>
          <p:nvSpPr>
            <p:cNvPr id="483" name="Google Shape;483;p20"/>
            <p:cNvSpPr/>
            <p:nvPr/>
          </p:nvSpPr>
          <p:spPr>
            <a:xfrm rot="10800000" flipH="1">
              <a:off x="5546798" y="2644435"/>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0"/>
            <p:cNvSpPr/>
            <p:nvPr/>
          </p:nvSpPr>
          <p:spPr>
            <a:xfrm rot="10800000" flipH="1">
              <a:off x="5725401" y="2644435"/>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0"/>
            <p:cNvSpPr/>
            <p:nvPr/>
          </p:nvSpPr>
          <p:spPr>
            <a:xfrm rot="10800000" flipH="1">
              <a:off x="5904004" y="2644435"/>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0"/>
            <p:cNvSpPr/>
            <p:nvPr/>
          </p:nvSpPr>
          <p:spPr>
            <a:xfrm rot="10800000" flipH="1">
              <a:off x="6082607" y="2644435"/>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0"/>
            <p:cNvSpPr/>
            <p:nvPr/>
          </p:nvSpPr>
          <p:spPr>
            <a:xfrm rot="10800000" flipH="1">
              <a:off x="6261211" y="2644435"/>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0"/>
            <p:cNvSpPr/>
            <p:nvPr/>
          </p:nvSpPr>
          <p:spPr>
            <a:xfrm rot="10800000" flipH="1">
              <a:off x="6439814" y="2644435"/>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noFill/>
            <a:ln w="9525" cap="flat" cmpd="sng">
              <a:solidFill>
                <a:srgbClr val="FFA73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20"/>
          <p:cNvGrpSpPr/>
          <p:nvPr/>
        </p:nvGrpSpPr>
        <p:grpSpPr>
          <a:xfrm>
            <a:off x="6152173" y="3211285"/>
            <a:ext cx="980705" cy="87838"/>
            <a:chOff x="5546798" y="2873310"/>
            <a:chExt cx="980705" cy="87838"/>
          </a:xfrm>
        </p:grpSpPr>
        <p:sp>
          <p:nvSpPr>
            <p:cNvPr id="490" name="Google Shape;490;p20"/>
            <p:cNvSpPr/>
            <p:nvPr/>
          </p:nvSpPr>
          <p:spPr>
            <a:xfrm rot="10800000" flipH="1">
              <a:off x="5546798" y="287331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0"/>
            <p:cNvSpPr/>
            <p:nvPr/>
          </p:nvSpPr>
          <p:spPr>
            <a:xfrm rot="10800000" flipH="1">
              <a:off x="5725401" y="287331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0"/>
            <p:cNvSpPr/>
            <p:nvPr/>
          </p:nvSpPr>
          <p:spPr>
            <a:xfrm rot="10800000" flipH="1">
              <a:off x="5904004" y="287331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0"/>
            <p:cNvSpPr/>
            <p:nvPr/>
          </p:nvSpPr>
          <p:spPr>
            <a:xfrm rot="10800000" flipH="1">
              <a:off x="6082607" y="287331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0"/>
            <p:cNvSpPr/>
            <p:nvPr/>
          </p:nvSpPr>
          <p:spPr>
            <a:xfrm rot="10800000" flipH="1">
              <a:off x="6261211" y="287331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noFill/>
            <a:ln w="9525" cap="flat" cmpd="sng">
              <a:solidFill>
                <a:srgbClr val="F5413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0"/>
            <p:cNvSpPr/>
            <p:nvPr/>
          </p:nvSpPr>
          <p:spPr>
            <a:xfrm rot="10800000" flipH="1">
              <a:off x="6439814" y="287331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noFill/>
            <a:ln w="9525" cap="flat" cmpd="sng">
              <a:solidFill>
                <a:srgbClr val="F5413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6" name="Google Shape;496;p20"/>
          <p:cNvGrpSpPr/>
          <p:nvPr/>
        </p:nvGrpSpPr>
        <p:grpSpPr>
          <a:xfrm>
            <a:off x="6152173" y="3420335"/>
            <a:ext cx="980705" cy="87838"/>
            <a:chOff x="5546798" y="3082360"/>
            <a:chExt cx="980705" cy="87838"/>
          </a:xfrm>
        </p:grpSpPr>
        <p:sp>
          <p:nvSpPr>
            <p:cNvPr id="497" name="Google Shape;497;p20"/>
            <p:cNvSpPr/>
            <p:nvPr/>
          </p:nvSpPr>
          <p:spPr>
            <a:xfrm rot="10800000" flipH="1">
              <a:off x="5546798" y="308236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0"/>
            <p:cNvSpPr/>
            <p:nvPr/>
          </p:nvSpPr>
          <p:spPr>
            <a:xfrm rot="10800000" flipH="1">
              <a:off x="5725401" y="308236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0"/>
            <p:cNvSpPr/>
            <p:nvPr/>
          </p:nvSpPr>
          <p:spPr>
            <a:xfrm rot="10800000" flipH="1">
              <a:off x="5904004" y="308236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0"/>
            <p:cNvSpPr/>
            <p:nvPr/>
          </p:nvSpPr>
          <p:spPr>
            <a:xfrm rot="10800000" flipH="1">
              <a:off x="6082607" y="308236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noFill/>
            <a:ln w="9525" cap="flat" cmpd="sng">
              <a:solidFill>
                <a:srgbClr val="00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0"/>
            <p:cNvSpPr/>
            <p:nvPr/>
          </p:nvSpPr>
          <p:spPr>
            <a:xfrm rot="10800000" flipH="1">
              <a:off x="6261211" y="308236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noFill/>
            <a:ln w="9525" cap="flat" cmpd="sng">
              <a:solidFill>
                <a:srgbClr val="00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0"/>
            <p:cNvSpPr/>
            <p:nvPr/>
          </p:nvSpPr>
          <p:spPr>
            <a:xfrm rot="10800000" flipH="1">
              <a:off x="6439814" y="3082360"/>
              <a:ext cx="87689" cy="87838"/>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noFill/>
            <a:ln w="9525" cap="flat" cmpd="sng">
              <a:solidFill>
                <a:srgbClr val="00A6A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0" y="0"/>
            <a:ext cx="9143365" cy="5142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tretch>
            <a:fillRect/>
          </a:stretch>
        </p:blipFill>
        <p:spPr>
          <a:xfrm>
            <a:off x="0" y="-270510"/>
            <a:ext cx="9144000" cy="5413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rcRect l="-1296" t="-535" r="1296" b="-1764"/>
          <a:stretch>
            <a:fillRect/>
          </a:stretch>
        </p:blipFill>
        <p:spPr>
          <a:xfrm>
            <a:off x="-135890" y="-270510"/>
            <a:ext cx="9279890" cy="5515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99757" y="470397"/>
            <a:ext cx="5553000" cy="2052600"/>
          </a:xfrm>
        </p:spPr>
        <p:txBody>
          <a:bodyPr/>
          <a:p>
            <a:r>
              <a:rPr lang="en-US" sz="1600" b="1">
                <a:latin typeface="Lucida Calligraphy" panose="03010101010101010101" charset="0"/>
                <a:cs typeface="Lucida Calligraphy" panose="03010101010101010101" charset="0"/>
              </a:rPr>
              <a:t>ENCRYPTION PHASE</a:t>
            </a:r>
            <a:r>
              <a:rPr lang="en-US" sz="1600" b="1">
                <a:latin typeface="Brush Script MT" panose="03060802040406070304" charset="0"/>
                <a:cs typeface="Brush Script MT" panose="03060802040406070304" charset="0"/>
              </a:rPr>
              <a:t>:</a:t>
            </a:r>
            <a:r>
              <a:rPr lang="en-US" sz="1400" b="1">
                <a:latin typeface="Lucida Calligraphy" panose="03010101010101010101" charset="0"/>
                <a:cs typeface="Lucida Calligraphy" panose="03010101010101010101" charset="0"/>
              </a:rPr>
              <a:t>The “Encryption phase” uses two types of files for encryption purpose. One isthe secret file which is to be transmitted securely, and the other is a carrier file such as image. In theencryption phase the data is embedded into the image.Figure: Encryption Phase Process</a:t>
            </a:r>
            <a:br>
              <a:rPr lang="en-US" sz="1400">
                <a:latin typeface="Lucida Calligraphy" panose="03010101010101010101" charset="0"/>
                <a:cs typeface="Lucida Calligraphy" panose="03010101010101010101" charset="0"/>
              </a:rPr>
            </a:br>
            <a:r>
              <a:rPr lang="en-US" sz="1400">
                <a:latin typeface="Lucida Calligraphy" panose="03010101010101010101" charset="0"/>
                <a:cs typeface="Lucida Calligraphy" panose="03010101010101010101" charset="0"/>
              </a:rPr>
              <a:t>    </a:t>
            </a:r>
            <a:endParaRPr lang="en-US" sz="1400">
              <a:latin typeface="Lucida Calligraphy" panose="03010101010101010101" charset="0"/>
              <a:cs typeface="Lucida Calligraphy" panose="03010101010101010101" charset="0"/>
            </a:endParaRPr>
          </a:p>
        </p:txBody>
      </p:sp>
      <p:sp>
        <p:nvSpPr>
          <p:cNvPr id="3" name="Text Box 2"/>
          <p:cNvSpPr txBox="1"/>
          <p:nvPr/>
        </p:nvSpPr>
        <p:spPr>
          <a:xfrm>
            <a:off x="2802890" y="2522855"/>
            <a:ext cx="5104130" cy="2614930"/>
          </a:xfrm>
          <a:prstGeom prst="rect">
            <a:avLst/>
          </a:prstGeom>
          <a:noFill/>
        </p:spPr>
        <p:txBody>
          <a:bodyPr wrap="square" rtlCol="0">
            <a:spAutoFit/>
          </a:bodyPr>
          <a:p>
            <a:r>
              <a:rPr lang="en-US" sz="2000" b="1">
                <a:latin typeface="Brush Script MT" panose="03060802040406070304" charset="0"/>
                <a:cs typeface="Brush Script MT" panose="03060802040406070304" charset="0"/>
                <a:sym typeface="+mn-ea"/>
              </a:rPr>
              <a:t>  DECRYPTION PHASE</a:t>
            </a:r>
            <a:r>
              <a:rPr lang="en-US" b="1">
                <a:sym typeface="+mn-ea"/>
              </a:rPr>
              <a:t>:</a:t>
            </a:r>
            <a:r>
              <a:rPr lang="en-US" sz="1600" b="1">
                <a:latin typeface="Lucida Calligraphy" panose="03010101010101010101" charset="0"/>
                <a:cs typeface="Lucida Calligraphy" panose="03010101010101010101" charset="0"/>
                <a:sym typeface="+mn-ea"/>
              </a:rPr>
              <a:t>The Decryption phase is reverse to encryption phase. In decryption phase, thecarrier image in which the data is hided is given as an input file. decryption section uses the “LeastSignificant bit Algorithm” (LSB) by which the encoded bits in the image is decoded and turns to itsoriginal state and gives the output as a text document.</a:t>
            </a:r>
            <a:endParaRPr lang="en-US" sz="1600" b="1">
              <a:latin typeface="Lucida Calligraphy" panose="03010101010101010101" charset="0"/>
              <a:cs typeface="Lucida Calligraphy" panose="03010101010101010101" charset="0"/>
            </a:endParaRPr>
          </a:p>
          <a:p>
            <a:endParaRPr lang="en-US" sz="1600" b="1">
              <a:latin typeface="Lucida Calligraphy" panose="03010101010101010101" charset="0"/>
              <a:cs typeface="Lucida Calligraphy" panose="03010101010101010101"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ENCRYPTING</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tretch>
            <a:fillRect/>
          </a:stretch>
        </p:blipFill>
        <p:spPr>
          <a:xfrm>
            <a:off x="635" y="0"/>
            <a:ext cx="9144000" cy="5144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tretch>
            <a:fillRect/>
          </a:stretch>
        </p:blipFill>
        <p:spPr>
          <a:xfrm>
            <a:off x="0" y="-635"/>
            <a:ext cx="9143365" cy="5144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DECRYPTING</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14"/>
          <p:cNvSpPr txBox="1"/>
          <p:nvPr>
            <p:ph type="ctrTitle" idx="9"/>
          </p:nvPr>
        </p:nvSpPr>
        <p:spPr>
          <a:xfrm>
            <a:off x="4155425" y="1272250"/>
            <a:ext cx="2737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rgbClr val="F54132"/>
                </a:solidFill>
              </a:rPr>
              <a:t>TABLE OF CONTENTS</a:t>
            </a:r>
            <a:endParaRPr>
              <a:solidFill>
                <a:srgbClr val="F54132"/>
              </a:solidFill>
            </a:endParaRPr>
          </a:p>
        </p:txBody>
      </p:sp>
      <p:sp>
        <p:nvSpPr>
          <p:cNvPr id="352" name="Google Shape;352;p14"/>
          <p:cNvSpPr txBox="1"/>
          <p:nvPr>
            <p:ph type="ctrTitle"/>
          </p:nvPr>
        </p:nvSpPr>
        <p:spPr>
          <a:xfrm>
            <a:off x="4155425" y="205433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US"/>
              <a:t>INTRODUCTION	</a:t>
            </a:r>
            <a:endParaRPr lang="en-IN" altLang="en-US"/>
          </a:p>
        </p:txBody>
      </p:sp>
      <p:sp>
        <p:nvSpPr>
          <p:cNvPr id="353" name="Google Shape;353;p14"/>
          <p:cNvSpPr txBox="1"/>
          <p:nvPr>
            <p:ph type="title" idx="2"/>
          </p:nvPr>
        </p:nvSpPr>
        <p:spPr>
          <a:xfrm>
            <a:off x="2319727" y="196688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Barlow Condensed" panose="00000506000000000000"/>
                <a:ea typeface="Barlow Condensed" panose="00000506000000000000"/>
                <a:cs typeface="Barlow Condensed" panose="00000506000000000000"/>
                <a:sym typeface="Barlow Condensed" panose="00000506000000000000"/>
              </a:rPr>
              <a:t>01</a:t>
            </a:r>
            <a:endParaRPr>
              <a:latin typeface="Barlow Condensed" panose="00000506000000000000"/>
              <a:ea typeface="Barlow Condensed" panose="00000506000000000000"/>
              <a:cs typeface="Barlow Condensed" panose="00000506000000000000"/>
              <a:sym typeface="Barlow Condensed" panose="00000506000000000000"/>
            </a:endParaRPr>
          </a:p>
        </p:txBody>
      </p:sp>
      <p:sp>
        <p:nvSpPr>
          <p:cNvPr id="354" name="Google Shape;354;p14"/>
          <p:cNvSpPr txBox="1"/>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US"/>
              <a:t>History</a:t>
            </a:r>
            <a:endParaRPr lang="en-IN" altLang="en-US"/>
          </a:p>
        </p:txBody>
      </p:sp>
      <p:sp>
        <p:nvSpPr>
          <p:cNvPr id="355" name="Google Shape;355;p14"/>
          <p:cNvSpPr txBox="1"/>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US"/>
              <a:t>Implimentation</a:t>
            </a:r>
            <a:endParaRPr lang="en-IN" altLang="en-US"/>
          </a:p>
        </p:txBody>
      </p:sp>
      <p:sp>
        <p:nvSpPr>
          <p:cNvPr id="356" name="Google Shape;356;p14"/>
          <p:cNvSpPr txBox="1"/>
          <p:nvPr>
            <p:ph type="title" idx="4"/>
          </p:nvPr>
        </p:nvSpPr>
        <p:spPr>
          <a:xfrm>
            <a:off x="2319727" y="263213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Barlow Condensed" panose="00000506000000000000"/>
                <a:ea typeface="Barlow Condensed" panose="00000506000000000000"/>
                <a:cs typeface="Barlow Condensed" panose="00000506000000000000"/>
                <a:sym typeface="Barlow Condensed" panose="00000506000000000000"/>
              </a:rPr>
              <a:t>02</a:t>
            </a:r>
            <a:endParaRPr>
              <a:latin typeface="Barlow Condensed" panose="00000506000000000000"/>
              <a:ea typeface="Barlow Condensed" panose="00000506000000000000"/>
              <a:cs typeface="Barlow Condensed" panose="00000506000000000000"/>
              <a:sym typeface="Barlow Condensed" panose="00000506000000000000"/>
            </a:endParaRPr>
          </a:p>
        </p:txBody>
      </p:sp>
      <p:sp>
        <p:nvSpPr>
          <p:cNvPr id="357" name="Google Shape;357;p14"/>
          <p:cNvSpPr txBox="1"/>
          <p:nvPr>
            <p:ph type="title" idx="6"/>
          </p:nvPr>
        </p:nvSpPr>
        <p:spPr>
          <a:xfrm>
            <a:off x="2319727" y="329738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Barlow Condensed" panose="00000506000000000000"/>
                <a:ea typeface="Barlow Condensed" panose="00000506000000000000"/>
                <a:cs typeface="Barlow Condensed" panose="00000506000000000000"/>
                <a:sym typeface="Barlow Condensed" panose="00000506000000000000"/>
              </a:rPr>
              <a:t>03</a:t>
            </a:r>
            <a:endParaRPr>
              <a:latin typeface="Barlow Condensed" panose="00000506000000000000"/>
              <a:ea typeface="Barlow Condensed" panose="00000506000000000000"/>
              <a:cs typeface="Barlow Condensed" panose="00000506000000000000"/>
              <a:sym typeface="Barlow Condensed" panose="00000506000000000000"/>
            </a:endParaRPr>
          </a:p>
        </p:txBody>
      </p:sp>
      <p:sp>
        <p:nvSpPr>
          <p:cNvPr id="358" name="Google Shape;358;p14"/>
          <p:cNvSpPr txBox="1"/>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US"/>
              <a:t>Snapshot</a:t>
            </a:r>
            <a:endParaRPr lang="en-IN" altLang="en-US"/>
          </a:p>
        </p:txBody>
      </p:sp>
      <p:sp>
        <p:nvSpPr>
          <p:cNvPr id="359" name="Google Shape;359;p14"/>
          <p:cNvSpPr txBox="1"/>
          <p:nvPr>
            <p:ph type="title" idx="8"/>
          </p:nvPr>
        </p:nvSpPr>
        <p:spPr>
          <a:xfrm>
            <a:off x="2319727" y="396263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atin typeface="Barlow Condensed" panose="00000506000000000000"/>
                <a:ea typeface="Barlow Condensed" panose="00000506000000000000"/>
                <a:cs typeface="Barlow Condensed" panose="00000506000000000000"/>
                <a:sym typeface="Barlow Condensed" panose="00000506000000000000"/>
              </a:rPr>
              <a:t>04</a:t>
            </a:r>
            <a:endParaRPr>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tretch>
            <a:fillRect/>
          </a:stretch>
        </p:blipFill>
        <p:spPr>
          <a:xfrm>
            <a:off x="-635" y="0"/>
            <a:ext cx="9144635" cy="51428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3" name="Picture 2"/>
          <p:cNvPicPr>
            <a:picLocks noChangeAspect="1"/>
          </p:cNvPicPr>
          <p:nvPr/>
        </p:nvPicPr>
        <p:blipFill>
          <a:blip r:embed="rId1"/>
          <a:stretch>
            <a:fillRect/>
          </a:stretch>
        </p:blipFill>
        <p:spPr>
          <a:xfrm>
            <a:off x="-635" y="0"/>
            <a:ext cx="9144000" cy="5143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17" name="Shape 417"/>
        <p:cNvGrpSpPr/>
        <p:nvPr/>
      </p:nvGrpSpPr>
      <p:grpSpPr>
        <a:xfrm>
          <a:off x="0" y="0"/>
          <a:ext cx="0" cy="0"/>
          <a:chOff x="0" y="0"/>
          <a:chExt cx="0" cy="0"/>
        </a:xfrm>
      </p:grpSpPr>
      <p:sp>
        <p:nvSpPr>
          <p:cNvPr id="418" name="Google Shape;418;p18"/>
          <p:cNvSpPr txBox="1"/>
          <p:nvPr>
            <p:ph type="ctrTitle"/>
          </p:nvPr>
        </p:nvSpPr>
        <p:spPr>
          <a:xfrm>
            <a:off x="506531" y="27125"/>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ltLang="en-US"/>
              <a:t>Result and conclution</a:t>
            </a:r>
            <a:endParaRPr lang="en-IN" altLang="en-US"/>
          </a:p>
        </p:txBody>
      </p:sp>
      <p:grpSp>
        <p:nvGrpSpPr>
          <p:cNvPr id="419" name="Google Shape;419;p18"/>
          <p:cNvGrpSpPr/>
          <p:nvPr/>
        </p:nvGrpSpPr>
        <p:grpSpPr>
          <a:xfrm>
            <a:off x="1750054" y="1891498"/>
            <a:ext cx="5608992" cy="1328284"/>
            <a:chOff x="2218050" y="2014360"/>
            <a:chExt cx="4707900" cy="1114800"/>
          </a:xfrm>
        </p:grpSpPr>
        <p:cxnSp>
          <p:nvCxnSpPr>
            <p:cNvPr id="420" name="Google Shape;420;p18"/>
            <p:cNvCxnSpPr>
              <a:stCxn id="421" idx="3"/>
              <a:endCxn id="422" idx="1"/>
            </p:cNvCxnSpPr>
            <p:nvPr/>
          </p:nvCxnSpPr>
          <p:spPr>
            <a:xfrm rot="10800000" flipH="1">
              <a:off x="2854043" y="2575645"/>
              <a:ext cx="3436500" cy="9300"/>
            </a:xfrm>
            <a:prstGeom prst="straightConnector1">
              <a:avLst/>
            </a:prstGeom>
            <a:noFill/>
            <a:ln w="28575" cap="flat" cmpd="sng">
              <a:solidFill>
                <a:schemeClr val="accent4"/>
              </a:solidFill>
              <a:prstDash val="solid"/>
              <a:round/>
              <a:headEnd type="none" w="med" len="med"/>
              <a:tailEnd type="none" w="med" len="med"/>
            </a:ln>
            <a:effectLst>
              <a:outerShdw blurRad="57150" dist="19050" dir="5400000" algn="bl" rotWithShape="0">
                <a:srgbClr val="000000">
                  <a:alpha val="50000"/>
                </a:srgbClr>
              </a:outerShdw>
            </a:effectLst>
          </p:spPr>
        </p:cxnSp>
        <p:grpSp>
          <p:nvGrpSpPr>
            <p:cNvPr id="423" name="Google Shape;423;p18"/>
            <p:cNvGrpSpPr/>
            <p:nvPr/>
          </p:nvGrpSpPr>
          <p:grpSpPr>
            <a:xfrm>
              <a:off x="2218050" y="2014360"/>
              <a:ext cx="665100" cy="905929"/>
              <a:chOff x="2218050" y="2014360"/>
              <a:chExt cx="665100" cy="905929"/>
            </a:xfrm>
          </p:grpSpPr>
          <p:cxnSp>
            <p:nvCxnSpPr>
              <p:cNvPr id="424" name="Google Shape;424;p18"/>
              <p:cNvCxnSpPr>
                <a:stCxn id="425" idx="0"/>
              </p:cNvCxnSpPr>
              <p:nvPr/>
            </p:nvCxnSpPr>
            <p:spPr>
              <a:xfrm rot="10800000">
                <a:off x="2550669" y="2014360"/>
                <a:ext cx="0" cy="325800"/>
              </a:xfrm>
              <a:prstGeom prst="straightConnector1">
                <a:avLst/>
              </a:prstGeom>
              <a:noFill/>
              <a:ln w="19050" cap="flat" cmpd="sng">
                <a:solidFill>
                  <a:schemeClr val="accent4"/>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26" name="Google Shape;426;p18"/>
              <p:cNvSpPr/>
              <p:nvPr/>
            </p:nvSpPr>
            <p:spPr>
              <a:xfrm>
                <a:off x="2218050" y="2255189"/>
                <a:ext cx="665100" cy="665100"/>
              </a:xfrm>
              <a:prstGeom prst="ellipse">
                <a:avLst/>
              </a:prstGeom>
              <a:solidFill>
                <a:schemeClr val="accent4"/>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8"/>
              <p:cNvSpPr/>
              <p:nvPr/>
            </p:nvSpPr>
            <p:spPr>
              <a:xfrm>
                <a:off x="23030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18"/>
            <p:cNvGrpSpPr/>
            <p:nvPr/>
          </p:nvGrpSpPr>
          <p:grpSpPr>
            <a:xfrm>
              <a:off x="3565650" y="2255189"/>
              <a:ext cx="665100" cy="873971"/>
              <a:chOff x="3565650" y="2255189"/>
              <a:chExt cx="665100" cy="873971"/>
            </a:xfrm>
          </p:grpSpPr>
          <p:cxnSp>
            <p:nvCxnSpPr>
              <p:cNvPr id="428" name="Google Shape;428;p18"/>
              <p:cNvCxnSpPr>
                <a:stCxn id="429" idx="4"/>
              </p:cNvCxnSpPr>
              <p:nvPr/>
            </p:nvCxnSpPr>
            <p:spPr>
              <a:xfrm>
                <a:off x="3898269" y="2835460"/>
                <a:ext cx="0" cy="293700"/>
              </a:xfrm>
              <a:prstGeom prst="straightConnector1">
                <a:avLst/>
              </a:prstGeom>
              <a:noFill/>
              <a:ln w="19050" cap="flat" cmpd="sng">
                <a:solidFill>
                  <a:schemeClr val="accent4"/>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30" name="Google Shape;430;p18"/>
              <p:cNvSpPr/>
              <p:nvPr/>
            </p:nvSpPr>
            <p:spPr>
              <a:xfrm>
                <a:off x="3565650" y="2255189"/>
                <a:ext cx="665100" cy="665100"/>
              </a:xfrm>
              <a:prstGeom prst="ellipse">
                <a:avLst/>
              </a:prstGeom>
              <a:solidFill>
                <a:schemeClr val="accent4"/>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8"/>
              <p:cNvSpPr/>
              <p:nvPr/>
            </p:nvSpPr>
            <p:spPr>
              <a:xfrm>
                <a:off x="36506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1" name="Google Shape;431;p18"/>
            <p:cNvGrpSpPr/>
            <p:nvPr/>
          </p:nvGrpSpPr>
          <p:grpSpPr>
            <a:xfrm>
              <a:off x="4913250" y="2014360"/>
              <a:ext cx="665100" cy="905929"/>
              <a:chOff x="4913250" y="2014360"/>
              <a:chExt cx="665100" cy="905929"/>
            </a:xfrm>
          </p:grpSpPr>
          <p:cxnSp>
            <p:nvCxnSpPr>
              <p:cNvPr id="432" name="Google Shape;432;p18"/>
              <p:cNvCxnSpPr>
                <a:stCxn id="433" idx="0"/>
              </p:cNvCxnSpPr>
              <p:nvPr/>
            </p:nvCxnSpPr>
            <p:spPr>
              <a:xfrm rot="10800000">
                <a:off x="5245869" y="2014360"/>
                <a:ext cx="0" cy="325800"/>
              </a:xfrm>
              <a:prstGeom prst="straightConnector1">
                <a:avLst/>
              </a:prstGeom>
              <a:noFill/>
              <a:ln w="19050" cap="flat" cmpd="sng">
                <a:solidFill>
                  <a:schemeClr val="accent4"/>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34" name="Google Shape;434;p18"/>
              <p:cNvSpPr/>
              <p:nvPr/>
            </p:nvSpPr>
            <p:spPr>
              <a:xfrm>
                <a:off x="4913250" y="2255189"/>
                <a:ext cx="665100" cy="665100"/>
              </a:xfrm>
              <a:prstGeom prst="ellipse">
                <a:avLst/>
              </a:prstGeom>
              <a:solidFill>
                <a:schemeClr val="accent4"/>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8"/>
              <p:cNvSpPr/>
              <p:nvPr/>
            </p:nvSpPr>
            <p:spPr>
              <a:xfrm>
                <a:off x="49982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 name="Google Shape;435;p18"/>
            <p:cNvGrpSpPr/>
            <p:nvPr/>
          </p:nvGrpSpPr>
          <p:grpSpPr>
            <a:xfrm>
              <a:off x="6260850" y="2255189"/>
              <a:ext cx="665100" cy="873971"/>
              <a:chOff x="6260850" y="2255189"/>
              <a:chExt cx="665100" cy="873971"/>
            </a:xfrm>
          </p:grpSpPr>
          <p:cxnSp>
            <p:nvCxnSpPr>
              <p:cNvPr id="436" name="Google Shape;436;p18"/>
              <p:cNvCxnSpPr>
                <a:stCxn id="437" idx="4"/>
              </p:cNvCxnSpPr>
              <p:nvPr/>
            </p:nvCxnSpPr>
            <p:spPr>
              <a:xfrm>
                <a:off x="6593469" y="2835460"/>
                <a:ext cx="0" cy="293700"/>
              </a:xfrm>
              <a:prstGeom prst="straightConnector1">
                <a:avLst/>
              </a:prstGeom>
              <a:noFill/>
              <a:ln w="19050" cap="flat" cmpd="sng">
                <a:solidFill>
                  <a:schemeClr val="accent4"/>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38" name="Google Shape;438;p18"/>
              <p:cNvSpPr/>
              <p:nvPr/>
            </p:nvSpPr>
            <p:spPr>
              <a:xfrm>
                <a:off x="6260850" y="2255189"/>
                <a:ext cx="665100" cy="665100"/>
              </a:xfrm>
              <a:prstGeom prst="ellipse">
                <a:avLst/>
              </a:prstGeom>
              <a:solidFill>
                <a:schemeClr val="accent4"/>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8"/>
              <p:cNvSpPr/>
              <p:nvPr/>
            </p:nvSpPr>
            <p:spPr>
              <a:xfrm>
                <a:off x="63458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21" name="Google Shape;421;p18"/>
          <p:cNvSpPr txBox="1"/>
          <p:nvPr>
            <p:ph type="ctrTitle"/>
          </p:nvPr>
        </p:nvSpPr>
        <p:spPr>
          <a:xfrm>
            <a:off x="1794675" y="2345451"/>
            <a:ext cx="713100" cy="4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rPr>
              <a:t>01</a:t>
            </a:r>
            <a:endParaRPr sz="2400">
              <a:solidFill>
                <a:srgbClr val="FFFFFF"/>
              </a:solidFill>
            </a:endParaRPr>
          </a:p>
        </p:txBody>
      </p:sp>
      <p:sp>
        <p:nvSpPr>
          <p:cNvPr id="439" name="Google Shape;439;p18"/>
          <p:cNvSpPr txBox="1"/>
          <p:nvPr>
            <p:ph type="ctrTitle"/>
          </p:nvPr>
        </p:nvSpPr>
        <p:spPr>
          <a:xfrm>
            <a:off x="3395454" y="2332899"/>
            <a:ext cx="713100" cy="4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rPr>
              <a:t>02</a:t>
            </a:r>
            <a:endParaRPr sz="2400">
              <a:solidFill>
                <a:srgbClr val="FFFFFF"/>
              </a:solidFill>
            </a:endParaRPr>
          </a:p>
        </p:txBody>
      </p:sp>
      <p:sp>
        <p:nvSpPr>
          <p:cNvPr id="440" name="Google Shape;440;p18"/>
          <p:cNvSpPr txBox="1"/>
          <p:nvPr>
            <p:ph type="ctrTitle"/>
          </p:nvPr>
        </p:nvSpPr>
        <p:spPr>
          <a:xfrm>
            <a:off x="5001058" y="2345451"/>
            <a:ext cx="713100" cy="4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rPr>
              <a:t>03</a:t>
            </a:r>
            <a:endParaRPr sz="2400">
              <a:solidFill>
                <a:srgbClr val="FFFFFF"/>
              </a:solidFill>
            </a:endParaRPr>
          </a:p>
        </p:txBody>
      </p:sp>
      <p:sp>
        <p:nvSpPr>
          <p:cNvPr id="422" name="Google Shape;422;p18"/>
          <p:cNvSpPr txBox="1"/>
          <p:nvPr>
            <p:ph type="ctrTitle"/>
          </p:nvPr>
        </p:nvSpPr>
        <p:spPr>
          <a:xfrm>
            <a:off x="6602125" y="2334376"/>
            <a:ext cx="713100" cy="4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rgbClr val="FFFFFF"/>
                </a:solidFill>
              </a:rPr>
              <a:t>04</a:t>
            </a:r>
            <a:endParaRPr sz="2400">
              <a:solidFill>
                <a:srgbClr val="FFFFFF"/>
              </a:solidFill>
            </a:endParaRPr>
          </a:p>
        </p:txBody>
      </p:sp>
      <p:sp>
        <p:nvSpPr>
          <p:cNvPr id="441" name="Google Shape;441;p18"/>
          <p:cNvSpPr txBox="1"/>
          <p:nvPr>
            <p:ph type="subTitle" idx="4294967295"/>
          </p:nvPr>
        </p:nvSpPr>
        <p:spPr>
          <a:xfrm>
            <a:off x="4349750" y="605155"/>
            <a:ext cx="2016125" cy="119697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sz="1000"/>
              <a:t>Normally, after embedding the data into the image, the image may lose itsresolution. In the proposed approach, the image remains unchanged in itsresolution as well in size.</a:t>
            </a:r>
            <a:endParaRPr sz="1000"/>
          </a:p>
        </p:txBody>
      </p:sp>
      <p:sp>
        <p:nvSpPr>
          <p:cNvPr id="442" name="Google Shape;442;p18"/>
          <p:cNvSpPr txBox="1"/>
          <p:nvPr>
            <p:ph type="subTitle" idx="4294967295"/>
          </p:nvPr>
        </p:nvSpPr>
        <p:spPr>
          <a:xfrm>
            <a:off x="1118050" y="853600"/>
            <a:ext cx="2056500" cy="688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sz="1000"/>
              <a:t>In this project I mainly concentrated on embedding the data into an image. Ihave designed the steganographic application which embedded the data intothe image</a:t>
            </a:r>
            <a:endParaRPr sz="1000"/>
          </a:p>
        </p:txBody>
      </p:sp>
      <p:sp>
        <p:nvSpPr>
          <p:cNvPr id="443" name="Google Shape;443;p18"/>
          <p:cNvSpPr txBox="1"/>
          <p:nvPr>
            <p:ph type="subTitle" idx="4294967295"/>
          </p:nvPr>
        </p:nvSpPr>
        <p:spPr>
          <a:xfrm>
            <a:off x="2567277" y="3510694"/>
            <a:ext cx="2369700" cy="688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sz="1000"/>
              <a:t>The speed of embedding the data into the image is also high in the proposedapproach such that the image is protected and the data to the destination issent securely</a:t>
            </a:r>
            <a:endParaRPr sz="1000"/>
          </a:p>
        </p:txBody>
      </p:sp>
      <p:sp>
        <p:nvSpPr>
          <p:cNvPr id="444" name="Google Shape;444;p18"/>
          <p:cNvSpPr txBox="1"/>
          <p:nvPr>
            <p:ph type="subTitle" idx="4294967295"/>
          </p:nvPr>
        </p:nvSpPr>
        <p:spPr>
          <a:xfrm>
            <a:off x="5711767" y="3510694"/>
            <a:ext cx="2493900" cy="688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sz="1000"/>
              <a:t> For the decryption phase, I have used the same .NET programminglanguage for the purpose of designing.</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06" name="Shape 506"/>
        <p:cNvGrpSpPr/>
        <p:nvPr/>
      </p:nvGrpSpPr>
      <p:grpSpPr>
        <a:xfrm>
          <a:off x="0" y="0"/>
          <a:ext cx="0" cy="0"/>
          <a:chOff x="0" y="0"/>
          <a:chExt cx="0" cy="0"/>
        </a:xfrm>
      </p:grpSpPr>
      <p:sp>
        <p:nvSpPr>
          <p:cNvPr id="508" name="Google Shape;508;p21"/>
          <p:cNvSpPr/>
          <p:nvPr/>
        </p:nvSpPr>
        <p:spPr>
          <a:xfrm>
            <a:off x="5921571" y="2334678"/>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1"/>
          <p:cNvSpPr/>
          <p:nvPr/>
        </p:nvSpPr>
        <p:spPr>
          <a:xfrm>
            <a:off x="6234106" y="1857875"/>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1"/>
          <p:cNvSpPr/>
          <p:nvPr/>
        </p:nvSpPr>
        <p:spPr>
          <a:xfrm>
            <a:off x="4492012" y="2334678"/>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1"/>
          <p:cNvSpPr/>
          <p:nvPr/>
        </p:nvSpPr>
        <p:spPr>
          <a:xfrm>
            <a:off x="4804547" y="1857875"/>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1"/>
          <p:cNvSpPr/>
          <p:nvPr/>
        </p:nvSpPr>
        <p:spPr>
          <a:xfrm>
            <a:off x="3095221" y="2334678"/>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1"/>
          <p:cNvSpPr/>
          <p:nvPr/>
        </p:nvSpPr>
        <p:spPr>
          <a:xfrm>
            <a:off x="3407756" y="1857875"/>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1"/>
          <p:cNvSpPr/>
          <p:nvPr/>
        </p:nvSpPr>
        <p:spPr>
          <a:xfrm>
            <a:off x="1707414" y="2334678"/>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1"/>
          <p:cNvSpPr/>
          <p:nvPr/>
        </p:nvSpPr>
        <p:spPr>
          <a:xfrm>
            <a:off x="2019949" y="1857875"/>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1"/>
          <p:cNvSpPr/>
          <p:nvPr/>
        </p:nvSpPr>
        <p:spPr>
          <a:xfrm>
            <a:off x="5024848" y="2060236"/>
            <a:ext cx="334419" cy="331517"/>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7" name="Google Shape;517;p21"/>
          <p:cNvGrpSpPr/>
          <p:nvPr/>
        </p:nvGrpSpPr>
        <p:grpSpPr>
          <a:xfrm>
            <a:off x="2224300" y="2060508"/>
            <a:ext cx="333562" cy="330991"/>
            <a:chOff x="-50524250" y="2686150"/>
            <a:chExt cx="301675" cy="299350"/>
          </a:xfrm>
        </p:grpSpPr>
        <p:sp>
          <p:nvSpPr>
            <p:cNvPr id="518" name="Google Shape;518;p21"/>
            <p:cNvSpPr/>
            <p:nvPr/>
          </p:nvSpPr>
          <p:spPr>
            <a:xfrm>
              <a:off x="-50488025" y="2792500"/>
              <a:ext cx="18150" cy="52800"/>
            </a:xfrm>
            <a:custGeom>
              <a:avLst/>
              <a:gdLst/>
              <a:ahLst/>
              <a:cxnLst/>
              <a:rect l="l" t="t" r="r" b="b"/>
              <a:pathLst>
                <a:path w="726" h="2112" extrusionOk="0">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1"/>
            <p:cNvSpPr/>
            <p:nvPr/>
          </p:nvSpPr>
          <p:spPr>
            <a:xfrm>
              <a:off x="-50488025" y="2897250"/>
              <a:ext cx="18150" cy="53600"/>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1"/>
            <p:cNvSpPr/>
            <p:nvPr/>
          </p:nvSpPr>
          <p:spPr>
            <a:xfrm>
              <a:off x="-50488025" y="28618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1"/>
            <p:cNvSpPr/>
            <p:nvPr/>
          </p:nvSpPr>
          <p:spPr>
            <a:xfrm>
              <a:off x="-50524250" y="2686150"/>
              <a:ext cx="301675" cy="52825"/>
            </a:xfrm>
            <a:custGeom>
              <a:avLst/>
              <a:gdLst/>
              <a:ahLst/>
              <a:cxnLst/>
              <a:rect l="l" t="t" r="r" b="b"/>
              <a:pathLst>
                <a:path w="12067" h="2113" extrusionOk="0">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1"/>
            <p:cNvSpPr/>
            <p:nvPr/>
          </p:nvSpPr>
          <p:spPr>
            <a:xfrm>
              <a:off x="-50523475" y="2757075"/>
              <a:ext cx="300900" cy="228425"/>
            </a:xfrm>
            <a:custGeom>
              <a:avLst/>
              <a:gdLst/>
              <a:ahLst/>
              <a:cxnLst/>
              <a:rect l="l" t="t" r="r" b="b"/>
              <a:pathLst>
                <a:path w="12036" h="9137" extrusionOk="0">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1"/>
            <p:cNvSpPr/>
            <p:nvPr/>
          </p:nvSpPr>
          <p:spPr>
            <a:xfrm>
              <a:off x="-50453375" y="2792500"/>
              <a:ext cx="194575" cy="158350"/>
            </a:xfrm>
            <a:custGeom>
              <a:avLst/>
              <a:gdLst/>
              <a:ahLst/>
              <a:cxnLst/>
              <a:rect l="l" t="t" r="r" b="b"/>
              <a:pathLst>
                <a:path w="7783" h="6334" extrusionOk="0">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4" name="Google Shape;524;p21"/>
          <p:cNvGrpSpPr/>
          <p:nvPr/>
        </p:nvGrpSpPr>
        <p:grpSpPr>
          <a:xfrm>
            <a:off x="3617022" y="2080092"/>
            <a:ext cx="332705" cy="291794"/>
            <a:chOff x="-46033225" y="1982825"/>
            <a:chExt cx="300900" cy="263900"/>
          </a:xfrm>
        </p:grpSpPr>
        <p:sp>
          <p:nvSpPr>
            <p:cNvPr id="525" name="Google Shape;525;p21"/>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1"/>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1"/>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21"/>
          <p:cNvGrpSpPr/>
          <p:nvPr/>
        </p:nvGrpSpPr>
        <p:grpSpPr>
          <a:xfrm>
            <a:off x="6439313" y="2099718"/>
            <a:ext cx="331821" cy="252570"/>
            <a:chOff x="-47527350" y="2747625"/>
            <a:chExt cx="300100" cy="228425"/>
          </a:xfrm>
        </p:grpSpPr>
        <p:sp>
          <p:nvSpPr>
            <p:cNvPr id="529" name="Google Shape;529;p21"/>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1"/>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1"/>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1"/>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1"/>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1"/>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5" name="Google Shape;535;p21"/>
          <p:cNvSpPr txBox="1"/>
          <p:nvPr>
            <p:ph type="subTitle" idx="4294967295"/>
          </p:nvPr>
        </p:nvSpPr>
        <p:spPr>
          <a:xfrm>
            <a:off x="3135500" y="2868900"/>
            <a:ext cx="1257300" cy="843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altLang="en-US" sz="2800">
                <a:solidFill>
                  <a:schemeClr val="accent5"/>
                </a:solidFill>
                <a:latin typeface="Lucida Calligraphy" panose="03010101010101010101" charset="0"/>
                <a:cs typeface="Lucida Calligraphy" panose="03010101010101010101" charset="0"/>
              </a:rPr>
              <a:t>CV2</a:t>
            </a:r>
            <a:endParaRPr lang="en-IN" altLang="en-US" sz="2800">
              <a:solidFill>
                <a:schemeClr val="accent5"/>
              </a:solidFill>
              <a:latin typeface="Lucida Calligraphy" panose="03010101010101010101" charset="0"/>
              <a:cs typeface="Lucida Calligraphy" panose="03010101010101010101" charset="0"/>
            </a:endParaRPr>
          </a:p>
        </p:txBody>
      </p:sp>
      <p:sp>
        <p:nvSpPr>
          <p:cNvPr id="536" name="Google Shape;536;p21"/>
          <p:cNvSpPr txBox="1"/>
          <p:nvPr>
            <p:ph type="subTitle" idx="4294967295"/>
          </p:nvPr>
        </p:nvSpPr>
        <p:spPr>
          <a:xfrm>
            <a:off x="1218565" y="2868930"/>
            <a:ext cx="2105660" cy="98488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2800">
                <a:solidFill>
                  <a:srgbClr val="018790"/>
                </a:solidFill>
                <a:latin typeface="Lucida Calligraphy" panose="03010101010101010101" charset="0"/>
                <a:cs typeface="Lucida Calligraphy" panose="03010101010101010101" charset="0"/>
              </a:rPr>
              <a:t>PIL</a:t>
            </a:r>
            <a:endParaRPr lang="en-IN" sz="2800">
              <a:solidFill>
                <a:srgbClr val="018790"/>
              </a:solidFill>
              <a:latin typeface="Lucida Calligraphy" panose="03010101010101010101" charset="0"/>
              <a:cs typeface="Lucida Calligraphy" panose="03010101010101010101" charset="0"/>
            </a:endParaRPr>
          </a:p>
          <a:p>
            <a:pPr marL="0" lvl="0" indent="0" algn="ctr" rtl="0">
              <a:lnSpc>
                <a:spcPct val="100000"/>
              </a:lnSpc>
              <a:spcBef>
                <a:spcPts val="0"/>
              </a:spcBef>
              <a:spcAft>
                <a:spcPts val="1600"/>
              </a:spcAft>
              <a:buNone/>
            </a:pPr>
            <a:endParaRPr lang="en-IN" sz="2800">
              <a:solidFill>
                <a:srgbClr val="018790"/>
              </a:solidFill>
              <a:latin typeface="Lucida Calligraphy" panose="03010101010101010101" charset="0"/>
              <a:cs typeface="Lucida Calligraphy" panose="03010101010101010101" charset="0"/>
            </a:endParaRPr>
          </a:p>
        </p:txBody>
      </p:sp>
      <p:sp>
        <p:nvSpPr>
          <p:cNvPr id="537" name="Google Shape;537;p21"/>
          <p:cNvSpPr txBox="1"/>
          <p:nvPr>
            <p:ph type="subTitle" idx="4294967295"/>
          </p:nvPr>
        </p:nvSpPr>
        <p:spPr>
          <a:xfrm>
            <a:off x="4231005" y="2826385"/>
            <a:ext cx="2002790" cy="929640"/>
          </a:xfrm>
          <a:prstGeom prst="rect">
            <a:avLst/>
          </a:prstGeom>
          <a:noFill/>
          <a:extLst>
            <a:ext uri="{909E8E84-426E-40DD-AFC4-6F175D3DCCD1}">
              <a14:hiddenFill xmlns:a14="http://schemas.microsoft.com/office/drawing/2010/main">
                <a:solidFill>
                  <a:srgbClr val="F54132"/>
                </a:solidFill>
              </a14:hiddenFill>
            </a:ext>
          </a:extLst>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2400">
                <a:solidFill>
                  <a:srgbClr val="F54132"/>
                </a:solidFill>
                <a:latin typeface="Lucida Calligraphy" panose="03010101010101010101" charset="0"/>
                <a:cs typeface="Lucida Calligraphy" panose="03010101010101010101" charset="0"/>
              </a:rPr>
              <a:t>Numpy</a:t>
            </a:r>
            <a:endParaRPr lang="en-IN" sz="2400">
              <a:solidFill>
                <a:srgbClr val="F54132"/>
              </a:solidFill>
              <a:latin typeface="Lucida Calligraphy" panose="03010101010101010101" charset="0"/>
              <a:cs typeface="Lucida Calligraphy" panose="03010101010101010101" charset="0"/>
            </a:endParaRPr>
          </a:p>
        </p:txBody>
      </p:sp>
      <p:sp>
        <p:nvSpPr>
          <p:cNvPr id="538" name="Google Shape;538;p21"/>
          <p:cNvSpPr txBox="1"/>
          <p:nvPr>
            <p:ph type="subTitle" idx="4294967295"/>
          </p:nvPr>
        </p:nvSpPr>
        <p:spPr>
          <a:xfrm>
            <a:off x="5156200" y="2868930"/>
            <a:ext cx="3033395" cy="92964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2800">
                <a:solidFill>
                  <a:srgbClr val="FFA73B"/>
                </a:solidFill>
                <a:latin typeface="Lucida Calligraphy" panose="03010101010101010101" charset="0"/>
                <a:cs typeface="Lucida Calligraphy" panose="03010101010101010101" charset="0"/>
              </a:rPr>
              <a:t>Maths</a:t>
            </a:r>
            <a:endParaRPr lang="en-IN" sz="2800">
              <a:solidFill>
                <a:srgbClr val="FFA73B"/>
              </a:solidFill>
              <a:latin typeface="Lucida Calligraphy" panose="03010101010101010101" charset="0"/>
              <a:cs typeface="Lucida Calligraphy" panose="03010101010101010101" charset="0"/>
            </a:endParaRPr>
          </a:p>
        </p:txBody>
      </p:sp>
      <p:sp>
        <p:nvSpPr>
          <p:cNvPr id="2" name="Title 1"/>
          <p:cNvSpPr/>
          <p:nvPr>
            <p:ph type="ctrTitle"/>
          </p:nvPr>
        </p:nvSpPr>
        <p:spPr/>
        <p:txBody>
          <a:bodyPr/>
          <a:p>
            <a:r>
              <a:rPr lang="en-IN" altLang="en-US"/>
              <a:t>DIRECTORIES</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77" name="Shape 677"/>
        <p:cNvGrpSpPr/>
        <p:nvPr/>
      </p:nvGrpSpPr>
      <p:grpSpPr>
        <a:xfrm>
          <a:off x="0" y="0"/>
          <a:ext cx="0" cy="0"/>
          <a:chOff x="0" y="0"/>
          <a:chExt cx="0" cy="0"/>
        </a:xfrm>
      </p:grpSpPr>
      <p:sp>
        <p:nvSpPr>
          <p:cNvPr id="678" name="Google Shape;678;p25"/>
          <p:cNvSpPr txBox="1"/>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CONTACT</a:t>
            </a:r>
            <a:endParaRPr lang="en-US"/>
          </a:p>
        </p:txBody>
      </p:sp>
      <p:grpSp>
        <p:nvGrpSpPr>
          <p:cNvPr id="679" name="Google Shape;679;p25"/>
          <p:cNvGrpSpPr/>
          <p:nvPr/>
        </p:nvGrpSpPr>
        <p:grpSpPr>
          <a:xfrm>
            <a:off x="917250" y="2080575"/>
            <a:ext cx="980695" cy="982361"/>
            <a:chOff x="917250" y="2165250"/>
            <a:chExt cx="980695" cy="982361"/>
          </a:xfrm>
        </p:grpSpPr>
        <p:sp>
          <p:nvSpPr>
            <p:cNvPr id="680" name="Google Shape;680;p25"/>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5"/>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82" name="Google Shape;682;p25"/>
          <p:cNvCxnSpPr/>
          <p:nvPr/>
        </p:nvCxnSpPr>
        <p:spPr>
          <a:xfrm>
            <a:off x="2674075" y="2091850"/>
            <a:ext cx="4339200" cy="0"/>
          </a:xfrm>
          <a:prstGeom prst="straightConnector1">
            <a:avLst/>
          </a:prstGeom>
          <a:noFill/>
          <a:ln w="19050" cap="flat" cmpd="sng">
            <a:solidFill>
              <a:schemeClr val="dk2"/>
            </a:solidFill>
            <a:prstDash val="solid"/>
            <a:round/>
            <a:headEnd type="none" w="med" len="med"/>
            <a:tailEnd type="none" w="med" len="med"/>
          </a:ln>
        </p:spPr>
      </p:cxnSp>
      <p:sp>
        <p:nvSpPr>
          <p:cNvPr id="683" name="Google Shape;683;p25"/>
          <p:cNvSpPr txBox="1"/>
          <p:nvPr>
            <p:ph type="ctrTitle"/>
          </p:nvPr>
        </p:nvSpPr>
        <p:spPr>
          <a:xfrm>
            <a:off x="2674075" y="1702150"/>
            <a:ext cx="1962900" cy="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a:t>Name</a:t>
            </a:r>
            <a:endParaRPr lang="en-IN" sz="1400"/>
          </a:p>
        </p:txBody>
      </p:sp>
      <p:sp>
        <p:nvSpPr>
          <p:cNvPr id="684" name="Google Shape;684;p25"/>
          <p:cNvSpPr txBox="1"/>
          <p:nvPr>
            <p:ph type="ctrTitle"/>
          </p:nvPr>
        </p:nvSpPr>
        <p:spPr>
          <a:xfrm>
            <a:off x="4670775" y="1702150"/>
            <a:ext cx="2342400" cy="36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100">
                <a:latin typeface="Arvo" panose="02000000000000000000"/>
                <a:ea typeface="Arvo" panose="02000000000000000000"/>
                <a:cs typeface="Arvo" panose="02000000000000000000"/>
                <a:sym typeface="Arvo" panose="02000000000000000000"/>
              </a:rPr>
              <a:t>Nishant Kumar Vidhuri</a:t>
            </a:r>
            <a:endParaRPr lang="en-IN" sz="1100">
              <a:latin typeface="Arvo" panose="02000000000000000000"/>
              <a:ea typeface="Arvo" panose="02000000000000000000"/>
              <a:cs typeface="Arvo" panose="02000000000000000000"/>
              <a:sym typeface="Arvo" panose="02000000000000000000"/>
            </a:endParaRPr>
          </a:p>
        </p:txBody>
      </p:sp>
      <p:grpSp>
        <p:nvGrpSpPr>
          <p:cNvPr id="685" name="Google Shape;685;p25"/>
          <p:cNvGrpSpPr/>
          <p:nvPr/>
        </p:nvGrpSpPr>
        <p:grpSpPr>
          <a:xfrm>
            <a:off x="1259836" y="2404415"/>
            <a:ext cx="295536" cy="334667"/>
            <a:chOff x="-57950750" y="2296300"/>
            <a:chExt cx="279625" cy="316650"/>
          </a:xfrm>
        </p:grpSpPr>
        <p:sp>
          <p:nvSpPr>
            <p:cNvPr id="686" name="Google Shape;686;p25"/>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5"/>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5"/>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5"/>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0" name="Google Shape;690;p25"/>
          <p:cNvCxnSpPr/>
          <p:nvPr/>
        </p:nvCxnSpPr>
        <p:spPr>
          <a:xfrm>
            <a:off x="2674075" y="2545050"/>
            <a:ext cx="4339200" cy="0"/>
          </a:xfrm>
          <a:prstGeom prst="straightConnector1">
            <a:avLst/>
          </a:prstGeom>
          <a:noFill/>
          <a:ln w="19050" cap="flat" cmpd="sng">
            <a:solidFill>
              <a:schemeClr val="dk2"/>
            </a:solidFill>
            <a:prstDash val="solid"/>
            <a:round/>
            <a:headEnd type="none" w="med" len="med"/>
            <a:tailEnd type="none" w="med" len="med"/>
          </a:ln>
        </p:spPr>
      </p:cxnSp>
      <p:sp>
        <p:nvSpPr>
          <p:cNvPr id="691" name="Google Shape;691;p25"/>
          <p:cNvSpPr txBox="1"/>
          <p:nvPr>
            <p:ph type="ctrTitle"/>
          </p:nvPr>
        </p:nvSpPr>
        <p:spPr>
          <a:xfrm>
            <a:off x="2674075" y="2155350"/>
            <a:ext cx="1962900" cy="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t>PHONE</a:t>
            </a:r>
            <a:endParaRPr sz="1400"/>
          </a:p>
        </p:txBody>
      </p:sp>
      <p:sp>
        <p:nvSpPr>
          <p:cNvPr id="692" name="Google Shape;692;p25"/>
          <p:cNvSpPr txBox="1"/>
          <p:nvPr>
            <p:ph type="ctrTitle"/>
          </p:nvPr>
        </p:nvSpPr>
        <p:spPr>
          <a:xfrm>
            <a:off x="4670775" y="2155350"/>
            <a:ext cx="2342400" cy="36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100">
                <a:latin typeface="Arvo" panose="02000000000000000000"/>
                <a:ea typeface="Arvo" panose="02000000000000000000"/>
                <a:cs typeface="Arvo" panose="02000000000000000000"/>
                <a:sym typeface="Arvo" panose="02000000000000000000"/>
              </a:rPr>
              <a:t>9871202673</a:t>
            </a:r>
            <a:endParaRPr lang="en-IN" sz="1100">
              <a:latin typeface="Arvo" panose="02000000000000000000"/>
              <a:ea typeface="Arvo" panose="02000000000000000000"/>
              <a:cs typeface="Arvo" panose="02000000000000000000"/>
              <a:sym typeface="Arvo" panose="02000000000000000000"/>
            </a:endParaRPr>
          </a:p>
        </p:txBody>
      </p:sp>
      <p:cxnSp>
        <p:nvCxnSpPr>
          <p:cNvPr id="693" name="Google Shape;693;p25"/>
          <p:cNvCxnSpPr/>
          <p:nvPr/>
        </p:nvCxnSpPr>
        <p:spPr>
          <a:xfrm>
            <a:off x="2674075" y="2998250"/>
            <a:ext cx="4339200" cy="0"/>
          </a:xfrm>
          <a:prstGeom prst="straightConnector1">
            <a:avLst/>
          </a:prstGeom>
          <a:noFill/>
          <a:ln w="19050" cap="flat" cmpd="sng">
            <a:solidFill>
              <a:schemeClr val="dk2"/>
            </a:solidFill>
            <a:prstDash val="solid"/>
            <a:round/>
            <a:headEnd type="none" w="med" len="med"/>
            <a:tailEnd type="none" w="med" len="med"/>
          </a:ln>
        </p:spPr>
      </p:cxnSp>
      <p:sp>
        <p:nvSpPr>
          <p:cNvPr id="694" name="Google Shape;694;p25"/>
          <p:cNvSpPr txBox="1"/>
          <p:nvPr>
            <p:ph type="ctrTitle"/>
          </p:nvPr>
        </p:nvSpPr>
        <p:spPr>
          <a:xfrm>
            <a:off x="2674075" y="2608550"/>
            <a:ext cx="1962900" cy="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a:t>handle</a:t>
            </a:r>
            <a:endParaRPr lang="en-IN" sz="1400"/>
          </a:p>
        </p:txBody>
      </p:sp>
      <p:sp>
        <p:nvSpPr>
          <p:cNvPr id="695" name="Google Shape;695;p25"/>
          <p:cNvSpPr txBox="1"/>
          <p:nvPr>
            <p:ph type="ctrTitle"/>
          </p:nvPr>
        </p:nvSpPr>
        <p:spPr>
          <a:xfrm>
            <a:off x="4670775" y="2608550"/>
            <a:ext cx="2342400" cy="36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100">
                <a:latin typeface="Arvo" panose="02000000000000000000"/>
                <a:ea typeface="Arvo" panose="02000000000000000000"/>
                <a:cs typeface="Arvo" panose="02000000000000000000"/>
                <a:sym typeface="Arvo" panose="02000000000000000000"/>
              </a:rPr>
              <a:t>@vidhurinishant321</a:t>
            </a:r>
            <a:endParaRPr lang="en-IN" sz="1100">
              <a:latin typeface="Arvo" panose="02000000000000000000"/>
              <a:ea typeface="Arvo" panose="02000000000000000000"/>
              <a:cs typeface="Arvo" panose="02000000000000000000"/>
              <a:sym typeface="Arvo" panose="02000000000000000000"/>
            </a:endParaRPr>
          </a:p>
        </p:txBody>
      </p:sp>
      <p:cxnSp>
        <p:nvCxnSpPr>
          <p:cNvPr id="696" name="Google Shape;696;p25"/>
          <p:cNvCxnSpPr/>
          <p:nvPr/>
        </p:nvCxnSpPr>
        <p:spPr>
          <a:xfrm>
            <a:off x="2674075" y="3451450"/>
            <a:ext cx="4339200" cy="0"/>
          </a:xfrm>
          <a:prstGeom prst="straightConnector1">
            <a:avLst/>
          </a:prstGeom>
          <a:noFill/>
          <a:ln w="19050" cap="flat" cmpd="sng">
            <a:solidFill>
              <a:schemeClr val="dk2"/>
            </a:solidFill>
            <a:prstDash val="solid"/>
            <a:round/>
            <a:headEnd type="none" w="med" len="med"/>
            <a:tailEnd type="none" w="med" len="med"/>
          </a:ln>
        </p:spPr>
      </p:cxnSp>
      <p:sp>
        <p:nvSpPr>
          <p:cNvPr id="697" name="Google Shape;697;p25"/>
          <p:cNvSpPr txBox="1"/>
          <p:nvPr>
            <p:ph type="ctrTitle"/>
          </p:nvPr>
        </p:nvSpPr>
        <p:spPr>
          <a:xfrm>
            <a:off x="2674075" y="3061750"/>
            <a:ext cx="1962900" cy="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t>EMAIL</a:t>
            </a:r>
            <a:endParaRPr sz="1400"/>
          </a:p>
        </p:txBody>
      </p:sp>
      <p:sp>
        <p:nvSpPr>
          <p:cNvPr id="698" name="Google Shape;698;p25"/>
          <p:cNvSpPr txBox="1"/>
          <p:nvPr>
            <p:ph type="ctrTitle"/>
          </p:nvPr>
        </p:nvSpPr>
        <p:spPr>
          <a:xfrm>
            <a:off x="4366260" y="3061970"/>
            <a:ext cx="2647315" cy="37020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100">
                <a:latin typeface="Arvo" panose="02000000000000000000"/>
                <a:ea typeface="Arvo" panose="02000000000000000000"/>
                <a:cs typeface="Arvo" panose="02000000000000000000"/>
                <a:sym typeface="Arvo" panose="02000000000000000000"/>
              </a:rPr>
              <a:t>nishantvidhuri0987@gmail.com</a:t>
            </a:r>
            <a:endParaRPr lang="en-IN" sz="1100">
              <a:latin typeface="Arvo" panose="02000000000000000000"/>
              <a:ea typeface="Arvo" panose="02000000000000000000"/>
              <a:cs typeface="Arvo" panose="02000000000000000000"/>
              <a:sym typeface="Arvo" panose="02000000000000000000"/>
            </a:endParaRPr>
          </a:p>
        </p:txBody>
      </p:sp>
      <p:sp>
        <p:nvSpPr>
          <p:cNvPr id="699" name="Google Shape;699;p25"/>
          <p:cNvSpPr/>
          <p:nvPr/>
        </p:nvSpPr>
        <p:spPr>
          <a:xfrm>
            <a:off x="6392250" y="3581250"/>
            <a:ext cx="606900" cy="606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5"/>
          <p:cNvSpPr/>
          <p:nvPr/>
        </p:nvSpPr>
        <p:spPr>
          <a:xfrm>
            <a:off x="6520121" y="3717357"/>
            <a:ext cx="351165" cy="334690"/>
          </a:xfrm>
          <a:custGeom>
            <a:avLst/>
            <a:gdLst/>
            <a:ahLst/>
            <a:cxnLst/>
            <a:rect l="l" t="t" r="r" b="b"/>
            <a:pathLst>
              <a:path w="12256" h="11681" extrusionOk="0">
                <a:moveTo>
                  <a:pt x="8853" y="2072"/>
                </a:moveTo>
                <a:cubicBezTo>
                  <a:pt x="9121" y="2072"/>
                  <a:pt x="9389" y="2174"/>
                  <a:pt x="9578" y="2379"/>
                </a:cubicBezTo>
                <a:cubicBezTo>
                  <a:pt x="9987" y="2757"/>
                  <a:pt x="9987" y="3418"/>
                  <a:pt x="9578" y="3828"/>
                </a:cubicBezTo>
                <a:lnTo>
                  <a:pt x="8601" y="4805"/>
                </a:lnTo>
                <a:cubicBezTo>
                  <a:pt x="8444" y="4490"/>
                  <a:pt x="8254" y="4206"/>
                  <a:pt x="8002" y="3954"/>
                </a:cubicBezTo>
                <a:cubicBezTo>
                  <a:pt x="7782" y="3702"/>
                  <a:pt x="7467" y="3481"/>
                  <a:pt x="7152" y="3355"/>
                </a:cubicBezTo>
                <a:lnTo>
                  <a:pt x="8128" y="2379"/>
                </a:lnTo>
                <a:cubicBezTo>
                  <a:pt x="8317" y="2174"/>
                  <a:pt x="8585" y="2072"/>
                  <a:pt x="8853" y="2072"/>
                </a:cubicBezTo>
                <a:close/>
                <a:moveTo>
                  <a:pt x="5794" y="5110"/>
                </a:moveTo>
                <a:cubicBezTo>
                  <a:pt x="6066" y="5110"/>
                  <a:pt x="6350" y="5200"/>
                  <a:pt x="6553" y="5403"/>
                </a:cubicBezTo>
                <a:cubicBezTo>
                  <a:pt x="6837" y="5687"/>
                  <a:pt x="6900" y="6096"/>
                  <a:pt x="6774" y="6474"/>
                </a:cubicBezTo>
                <a:cubicBezTo>
                  <a:pt x="6675" y="6501"/>
                  <a:pt x="6569" y="6515"/>
                  <a:pt x="6462" y="6515"/>
                </a:cubicBezTo>
                <a:cubicBezTo>
                  <a:pt x="6192" y="6515"/>
                  <a:pt x="5915" y="6425"/>
                  <a:pt x="5734" y="6222"/>
                </a:cubicBezTo>
                <a:cubicBezTo>
                  <a:pt x="5451" y="5939"/>
                  <a:pt x="5356" y="5529"/>
                  <a:pt x="5482" y="5151"/>
                </a:cubicBezTo>
                <a:cubicBezTo>
                  <a:pt x="5580" y="5124"/>
                  <a:pt x="5686" y="5110"/>
                  <a:pt x="5794" y="5110"/>
                </a:cubicBezTo>
                <a:close/>
                <a:moveTo>
                  <a:pt x="8869" y="662"/>
                </a:moveTo>
                <a:cubicBezTo>
                  <a:pt x="9475" y="662"/>
                  <a:pt x="10082" y="898"/>
                  <a:pt x="10554" y="1371"/>
                </a:cubicBezTo>
                <a:cubicBezTo>
                  <a:pt x="11499" y="2316"/>
                  <a:pt x="11499" y="3828"/>
                  <a:pt x="10554" y="4773"/>
                </a:cubicBezTo>
                <a:lnTo>
                  <a:pt x="8160" y="7167"/>
                </a:lnTo>
                <a:cubicBezTo>
                  <a:pt x="7687" y="7640"/>
                  <a:pt x="7081" y="7876"/>
                  <a:pt x="6474" y="7876"/>
                </a:cubicBezTo>
                <a:cubicBezTo>
                  <a:pt x="5868" y="7876"/>
                  <a:pt x="5262" y="7640"/>
                  <a:pt x="4789" y="7167"/>
                </a:cubicBezTo>
                <a:cubicBezTo>
                  <a:pt x="4537" y="6947"/>
                  <a:pt x="4348" y="6632"/>
                  <a:pt x="4222" y="6254"/>
                </a:cubicBezTo>
                <a:lnTo>
                  <a:pt x="4789" y="5718"/>
                </a:lnTo>
                <a:cubicBezTo>
                  <a:pt x="4820" y="6065"/>
                  <a:pt x="4978" y="6411"/>
                  <a:pt x="5262" y="6695"/>
                </a:cubicBezTo>
                <a:cubicBezTo>
                  <a:pt x="5592" y="7026"/>
                  <a:pt x="6026" y="7191"/>
                  <a:pt x="6459" y="7191"/>
                </a:cubicBezTo>
                <a:cubicBezTo>
                  <a:pt x="6892" y="7191"/>
                  <a:pt x="7325" y="7026"/>
                  <a:pt x="7656" y="6695"/>
                </a:cubicBezTo>
                <a:lnTo>
                  <a:pt x="10050" y="4301"/>
                </a:lnTo>
                <a:cubicBezTo>
                  <a:pt x="10712" y="3639"/>
                  <a:pt x="10712" y="2568"/>
                  <a:pt x="10050" y="1906"/>
                </a:cubicBezTo>
                <a:cubicBezTo>
                  <a:pt x="9719" y="1560"/>
                  <a:pt x="9286" y="1386"/>
                  <a:pt x="8853" y="1386"/>
                </a:cubicBezTo>
                <a:cubicBezTo>
                  <a:pt x="8420" y="1386"/>
                  <a:pt x="7987" y="1560"/>
                  <a:pt x="7656" y="1906"/>
                </a:cubicBezTo>
                <a:lnTo>
                  <a:pt x="6427" y="3103"/>
                </a:lnTo>
                <a:cubicBezTo>
                  <a:pt x="6243" y="3066"/>
                  <a:pt x="6058" y="3051"/>
                  <a:pt x="5874" y="3051"/>
                </a:cubicBezTo>
                <a:cubicBezTo>
                  <a:pt x="5743" y="3051"/>
                  <a:pt x="5613" y="3059"/>
                  <a:pt x="5482" y="3072"/>
                </a:cubicBezTo>
                <a:lnTo>
                  <a:pt x="7183" y="1371"/>
                </a:lnTo>
                <a:cubicBezTo>
                  <a:pt x="7656" y="898"/>
                  <a:pt x="8262" y="662"/>
                  <a:pt x="8869" y="662"/>
                </a:cubicBezTo>
                <a:close/>
                <a:moveTo>
                  <a:pt x="3686" y="6821"/>
                </a:moveTo>
                <a:cubicBezTo>
                  <a:pt x="3844" y="7136"/>
                  <a:pt x="4033" y="7420"/>
                  <a:pt x="4253" y="7672"/>
                </a:cubicBezTo>
                <a:cubicBezTo>
                  <a:pt x="4505" y="7924"/>
                  <a:pt x="4820" y="8144"/>
                  <a:pt x="5135" y="8270"/>
                </a:cubicBezTo>
                <a:lnTo>
                  <a:pt x="4096" y="9278"/>
                </a:lnTo>
                <a:cubicBezTo>
                  <a:pt x="3907" y="9483"/>
                  <a:pt x="3647" y="9585"/>
                  <a:pt x="3383" y="9585"/>
                </a:cubicBezTo>
                <a:cubicBezTo>
                  <a:pt x="3119" y="9585"/>
                  <a:pt x="2851" y="9483"/>
                  <a:pt x="2647" y="9278"/>
                </a:cubicBezTo>
                <a:cubicBezTo>
                  <a:pt x="2269" y="8900"/>
                  <a:pt x="2269" y="8239"/>
                  <a:pt x="2647" y="7829"/>
                </a:cubicBezTo>
                <a:lnTo>
                  <a:pt x="3686" y="6821"/>
                </a:lnTo>
                <a:close/>
                <a:moveTo>
                  <a:pt x="5844" y="3718"/>
                </a:moveTo>
                <a:cubicBezTo>
                  <a:pt x="6451" y="3718"/>
                  <a:pt x="7057" y="3954"/>
                  <a:pt x="7530" y="4427"/>
                </a:cubicBezTo>
                <a:cubicBezTo>
                  <a:pt x="7782" y="4647"/>
                  <a:pt x="7971" y="4962"/>
                  <a:pt x="8097" y="5309"/>
                </a:cubicBezTo>
                <a:lnTo>
                  <a:pt x="7530" y="5876"/>
                </a:lnTo>
                <a:cubicBezTo>
                  <a:pt x="7498" y="5529"/>
                  <a:pt x="7341" y="5151"/>
                  <a:pt x="7057" y="4899"/>
                </a:cubicBezTo>
                <a:cubicBezTo>
                  <a:pt x="6726" y="4553"/>
                  <a:pt x="6293" y="4379"/>
                  <a:pt x="5860" y="4379"/>
                </a:cubicBezTo>
                <a:cubicBezTo>
                  <a:pt x="5427" y="4379"/>
                  <a:pt x="4994" y="4553"/>
                  <a:pt x="4663" y="4899"/>
                </a:cubicBezTo>
                <a:lnTo>
                  <a:pt x="2174" y="7357"/>
                </a:lnTo>
                <a:cubicBezTo>
                  <a:pt x="1512" y="8050"/>
                  <a:pt x="1512" y="9089"/>
                  <a:pt x="2174" y="9782"/>
                </a:cubicBezTo>
                <a:cubicBezTo>
                  <a:pt x="2505" y="10113"/>
                  <a:pt x="2938" y="10279"/>
                  <a:pt x="3371" y="10279"/>
                </a:cubicBezTo>
                <a:cubicBezTo>
                  <a:pt x="3804" y="10279"/>
                  <a:pt x="4238" y="10113"/>
                  <a:pt x="4568" y="9782"/>
                </a:cubicBezTo>
                <a:lnTo>
                  <a:pt x="5892" y="8459"/>
                </a:lnTo>
                <a:cubicBezTo>
                  <a:pt x="6122" y="8505"/>
                  <a:pt x="6336" y="8535"/>
                  <a:pt x="6570" y="8535"/>
                </a:cubicBezTo>
                <a:cubicBezTo>
                  <a:pt x="6656" y="8535"/>
                  <a:pt x="6744" y="8531"/>
                  <a:pt x="6837" y="8522"/>
                </a:cubicBezTo>
                <a:lnTo>
                  <a:pt x="6837" y="8522"/>
                </a:lnTo>
                <a:lnTo>
                  <a:pt x="5041" y="10286"/>
                </a:lnTo>
                <a:cubicBezTo>
                  <a:pt x="4568" y="10759"/>
                  <a:pt x="3962" y="10995"/>
                  <a:pt x="3355" y="10995"/>
                </a:cubicBezTo>
                <a:cubicBezTo>
                  <a:pt x="2749" y="10995"/>
                  <a:pt x="2143" y="10759"/>
                  <a:pt x="1670" y="10286"/>
                </a:cubicBezTo>
                <a:cubicBezTo>
                  <a:pt x="725" y="9341"/>
                  <a:pt x="725" y="7829"/>
                  <a:pt x="1670" y="6884"/>
                </a:cubicBezTo>
                <a:lnTo>
                  <a:pt x="4159" y="4427"/>
                </a:lnTo>
                <a:cubicBezTo>
                  <a:pt x="4631" y="3954"/>
                  <a:pt x="5238" y="3718"/>
                  <a:pt x="5844" y="3718"/>
                </a:cubicBezTo>
                <a:close/>
                <a:moveTo>
                  <a:pt x="8869" y="0"/>
                </a:moveTo>
                <a:cubicBezTo>
                  <a:pt x="8081" y="0"/>
                  <a:pt x="7294" y="299"/>
                  <a:pt x="6711" y="898"/>
                </a:cubicBezTo>
                <a:lnTo>
                  <a:pt x="1197" y="6411"/>
                </a:lnTo>
                <a:cubicBezTo>
                  <a:pt x="0" y="7609"/>
                  <a:pt x="0" y="9562"/>
                  <a:pt x="1197" y="10759"/>
                </a:cubicBezTo>
                <a:cubicBezTo>
                  <a:pt x="1812" y="11373"/>
                  <a:pt x="2599" y="11681"/>
                  <a:pt x="3379" y="11681"/>
                </a:cubicBezTo>
                <a:cubicBezTo>
                  <a:pt x="4159" y="11681"/>
                  <a:pt x="4931" y="11373"/>
                  <a:pt x="5514" y="10759"/>
                </a:cubicBezTo>
                <a:lnTo>
                  <a:pt x="11027" y="5246"/>
                </a:lnTo>
                <a:cubicBezTo>
                  <a:pt x="12256" y="4017"/>
                  <a:pt x="12256" y="2095"/>
                  <a:pt x="11027" y="898"/>
                </a:cubicBezTo>
                <a:cubicBezTo>
                  <a:pt x="10444" y="299"/>
                  <a:pt x="9656" y="0"/>
                  <a:pt x="88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sp>
        <p:nvSpPr>
          <p:cNvPr id="705" name="Google Shape;705;p26"/>
          <p:cNvSpPr txBox="1"/>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THANKS!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15"/>
          <p:cNvSpPr txBox="1"/>
          <p:nvPr>
            <p:ph type="ctrTitle"/>
          </p:nvPr>
        </p:nvSpPr>
        <p:spPr>
          <a:xfrm>
            <a:off x="5315159" y="194937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ltLang="en-US"/>
              <a:t>Introduction</a:t>
            </a:r>
            <a:endParaRPr lang="en-IN" altLang="en-US"/>
          </a:p>
        </p:txBody>
      </p:sp>
      <p:sp>
        <p:nvSpPr>
          <p:cNvPr id="365" name="Google Shape;365;p15"/>
          <p:cNvSpPr txBox="1"/>
          <p:nvPr>
            <p:ph type="subTitle" idx="1"/>
          </p:nvPr>
        </p:nvSpPr>
        <p:spPr>
          <a:xfrm>
            <a:off x="386080" y="1203960"/>
            <a:ext cx="4619625" cy="3072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t>Steganography is a Greek word which means concealed writing. The word steganos means covered and graphial means writing . Thus, steganography is not only the art of hiding data but also hiding the fact of transmission of secret data. Steganography hides the secret data in another ﬁle in such a way that only the recipient knows the existence of message. In ancient time, the data was protected by hiding it on the back of wax, writing tables, stomach of rabbits or on the scalp of the slaves. But todays most of the people transmit the data in the form of text, images, video, and audio over the medium. In order to safely transmission of conﬁdential data, the multimedia object like audio, video, images are used as a cover sources to hide the data. Steganography is deﬁned as the study of invisible communication. Steganography usually deals with the ways of hiding the existence of the communicated data in such a way that it remains conﬁdential. It maintains secrecy between two communicating parties. In image steganography, secrecy is achieved by embedding data into cover image and generating a stego-image. </a:t>
            </a:r>
            <a:endParaRPr lang="en-US" sz="12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81915" y="465455"/>
            <a:ext cx="6751955" cy="4212590"/>
          </a:xfrm>
        </p:spPr>
        <p:txBody>
          <a:bodyPr/>
          <a:p>
            <a:r>
              <a:rPr sz="1600">
                <a:latin typeface="Lucida Calligraphy" panose="03010101010101010101" charset="0"/>
                <a:cs typeface="Lucida Calligraphy" panose="03010101010101010101" charset="0"/>
                <a:sym typeface="Barlow Condensed Medium" panose="00000506000000000000"/>
              </a:rPr>
              <a:t>The ﬁrst recorded uses of steganography can be traced back to 440 BC when Herodotus mentions two examples in his Histories.Histiaeus sent a message to his vassal, Aristagoras, by shaving the head of his most trusted servant, ”marking” the message onto his scalp, then sending him on his way once his hair had regrown, with the instruction, When thou art come to Miletus, bid Aristagoras shave thy head,and </a:t>
            </a:r>
            <a:r>
              <a:rPr lang="en-IN" sz="1600">
                <a:latin typeface="Lucida Calligraphy" panose="03010101010101010101" charset="0"/>
                <a:cs typeface="Lucida Calligraphy" panose="03010101010101010101" charset="0"/>
                <a:sym typeface="Barlow Condensed Medium" panose="00000506000000000000"/>
              </a:rPr>
              <a:t>L</a:t>
            </a:r>
            <a:r>
              <a:rPr sz="1600">
                <a:latin typeface="Lucida Calligraphy" panose="03010101010101010101" charset="0"/>
                <a:cs typeface="Lucida Calligraphy" panose="03010101010101010101" charset="0"/>
                <a:sym typeface="Barlow Condensed Medium" panose="00000506000000000000"/>
              </a:rPr>
              <a:t>ook thereon.</a:t>
            </a:r>
            <a:br>
              <a:rPr sz="1600">
                <a:latin typeface="Lucida Calligraphy" panose="03010101010101010101" charset="0"/>
                <a:cs typeface="Lucida Calligraphy" panose="03010101010101010101" charset="0"/>
                <a:sym typeface="Barlow Condensed Medium" panose="00000506000000000000"/>
              </a:rPr>
            </a:br>
            <a:br>
              <a:rPr sz="1600">
                <a:latin typeface="Lucida Calligraphy" panose="03010101010101010101" charset="0"/>
                <a:cs typeface="Lucida Calligraphy" panose="03010101010101010101" charset="0"/>
                <a:sym typeface="Barlow Condensed Medium" panose="00000506000000000000"/>
              </a:rPr>
            </a:br>
            <a:br>
              <a:rPr sz="1600">
                <a:latin typeface="Lucida Calligraphy" panose="03010101010101010101" charset="0"/>
                <a:cs typeface="Lucida Calligraphy" panose="03010101010101010101" charset="0"/>
                <a:sym typeface="Barlow Condensed Medium" panose="00000506000000000000"/>
              </a:rPr>
            </a:br>
            <a:br>
              <a:rPr sz="1600">
                <a:latin typeface="Lucida Calligraphy" panose="03010101010101010101" charset="0"/>
                <a:cs typeface="Lucida Calligraphy" panose="03010101010101010101" charset="0"/>
                <a:sym typeface="Barlow Condensed Medium" panose="00000506000000000000"/>
              </a:rPr>
            </a:br>
            <a:br>
              <a:rPr sz="1600">
                <a:latin typeface="Lucida Calligraphy" panose="03010101010101010101" charset="0"/>
                <a:cs typeface="Lucida Calligraphy" panose="03010101010101010101" charset="0"/>
                <a:sym typeface="Barlow Condensed Medium" panose="00000506000000000000"/>
              </a:rPr>
            </a:br>
            <a:br>
              <a:rPr sz="1600">
                <a:latin typeface="Lucida Calligraphy" panose="03010101010101010101" charset="0"/>
                <a:cs typeface="Lucida Calligraphy" panose="03010101010101010101" charset="0"/>
                <a:sym typeface="Barlow Condensed Medium" panose="00000506000000000000"/>
              </a:rPr>
            </a:br>
            <a:endParaRPr lang="en-US" sz="1600">
              <a:latin typeface="Lucida Calligraphy" panose="03010101010101010101" charset="0"/>
              <a:cs typeface="Lucida Calligraphy" panose="03010101010101010101" charset="0"/>
            </a:endParaRPr>
          </a:p>
        </p:txBody>
      </p:sp>
      <p:sp>
        <p:nvSpPr>
          <p:cNvPr id="3" name="Text Box 2"/>
          <p:cNvSpPr txBox="1"/>
          <p:nvPr/>
        </p:nvSpPr>
        <p:spPr>
          <a:xfrm>
            <a:off x="3280410" y="3072765"/>
            <a:ext cx="5647055" cy="2245360"/>
          </a:xfrm>
          <a:prstGeom prst="rect">
            <a:avLst/>
          </a:prstGeom>
          <a:noFill/>
        </p:spPr>
        <p:txBody>
          <a:bodyPr wrap="square" rtlCol="0">
            <a:spAutoFit/>
          </a:bodyPr>
          <a:p>
            <a:br>
              <a:rPr>
                <a:latin typeface="Lucida Calligraphy" panose="03010101010101010101" charset="0"/>
                <a:cs typeface="Lucida Calligraphy" panose="03010101010101010101" charset="0"/>
                <a:sym typeface="Barlow Condensed Medium" panose="00000506000000000000"/>
              </a:rPr>
            </a:br>
            <a:r>
              <a:rPr>
                <a:latin typeface="Lucida Calligraphy" panose="03010101010101010101" charset="0"/>
                <a:cs typeface="Lucida Calligraphy" panose="03010101010101010101" charset="0"/>
                <a:sym typeface="Barlow Condensed Medium" panose="00000506000000000000"/>
              </a:rPr>
              <a:t> ” Additionally, </a:t>
            </a:r>
            <a:br>
              <a:rPr>
                <a:latin typeface="Lucida Calligraphy" panose="03010101010101010101" charset="0"/>
                <a:cs typeface="Lucida Calligraphy" panose="03010101010101010101" charset="0"/>
                <a:sym typeface="Barlow Condensed Medium" panose="00000506000000000000"/>
              </a:rPr>
            </a:br>
            <a:r>
              <a:rPr>
                <a:latin typeface="Lucida Calligraphy" panose="03010101010101010101" charset="0"/>
                <a:cs typeface="Lucida Calligraphy" panose="03010101010101010101" charset="0"/>
                <a:sym typeface="Barlow Condensed Medium" panose="00000506000000000000"/>
              </a:rPr>
              <a:t>Demaratus sent a warning about a forthcoming attack to Greece by writing it directly on the wooden backing of a wax tablet before applying its beeswax surface. Wax tablets were in common use then as reusable writing surfaces, sometimes used for shorthand. Steganography has been widely used for centuries</a:t>
            </a:r>
            <a:br>
              <a:rPr>
                <a:latin typeface="Lucida Calligraphy" panose="03010101010101010101" charset="0"/>
                <a:cs typeface="Lucida Calligraphy" panose="03010101010101010101" charset="0"/>
                <a:sym typeface="Barlow Condensed Medium" panose="00000506000000000000"/>
              </a:rPr>
            </a:br>
            <a:endParaRPr lang="en-US">
              <a:latin typeface="Lucida Calligraphy" panose="03010101010101010101" charset="0"/>
              <a:cs typeface="Lucida Calligraphy" panose="03010101010101010101" charset="0"/>
            </a:endParaRPr>
          </a:p>
          <a:p>
            <a:endParaRPr lang="en-US"/>
          </a:p>
        </p:txBody>
      </p:sp>
      <p:sp>
        <p:nvSpPr>
          <p:cNvPr id="4" name="Text Box 3"/>
          <p:cNvSpPr txBox="1"/>
          <p:nvPr/>
        </p:nvSpPr>
        <p:spPr>
          <a:xfrm>
            <a:off x="768350" y="158750"/>
            <a:ext cx="4798695" cy="521970"/>
          </a:xfrm>
          <a:prstGeom prst="rect">
            <a:avLst/>
          </a:prstGeom>
          <a:noFill/>
        </p:spPr>
        <p:txBody>
          <a:bodyPr wrap="square" rtlCol="0">
            <a:spAutoFit/>
          </a:bodyPr>
          <a:p>
            <a:r>
              <a:rPr lang="en-IN" altLang="en-US" sz="2800">
                <a:latin typeface="Brush Script MT" panose="03060802040406070304" charset="0"/>
                <a:cs typeface="Brush Script MT" panose="03060802040406070304" charset="0"/>
              </a:rPr>
              <a:t>HISTORY</a:t>
            </a:r>
            <a:endParaRPr lang="en-IN" altLang="en-US" sz="2800">
              <a:latin typeface="Brush Script MT" panose="03060802040406070304" charset="0"/>
              <a:cs typeface="Brush Script MT" panose="0306080204040607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p16"/>
          <p:cNvSpPr txBox="1"/>
          <p:nvPr>
            <p:ph type="ctrTitle"/>
          </p:nvPr>
        </p:nvSpPr>
        <p:spPr>
          <a:xfrm>
            <a:off x="-414019" y="169365"/>
            <a:ext cx="37899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ltLang="en-US" sz="2000"/>
              <a:t>TYPES OF STEGANOGRAPHY</a:t>
            </a:r>
            <a:endParaRPr lang="en-IN" altLang="en-US" sz="2000"/>
          </a:p>
        </p:txBody>
      </p:sp>
      <p:grpSp>
        <p:nvGrpSpPr>
          <p:cNvPr id="371" name="Google Shape;371;p16"/>
          <p:cNvGrpSpPr/>
          <p:nvPr/>
        </p:nvGrpSpPr>
        <p:grpSpPr>
          <a:xfrm>
            <a:off x="3104037" y="468450"/>
            <a:ext cx="3051030" cy="4206676"/>
            <a:chOff x="2772462" y="468450"/>
            <a:chExt cx="3051030" cy="4206676"/>
          </a:xfrm>
        </p:grpSpPr>
        <p:cxnSp>
          <p:nvCxnSpPr>
            <p:cNvPr id="372" name="Google Shape;372;p16"/>
            <p:cNvCxnSpPr/>
            <p:nvPr/>
          </p:nvCxnSpPr>
          <p:spPr>
            <a:xfrm>
              <a:off x="4492801" y="4117775"/>
              <a:ext cx="449700"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73" name="Google Shape;373;p16"/>
            <p:cNvCxnSpPr/>
            <p:nvPr/>
          </p:nvCxnSpPr>
          <p:spPr>
            <a:xfrm>
              <a:off x="3642651" y="3087200"/>
              <a:ext cx="449700"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cxnSp>
          <p:nvCxnSpPr>
            <p:cNvPr id="374" name="Google Shape;374;p16"/>
            <p:cNvCxnSpPr/>
            <p:nvPr/>
          </p:nvCxnSpPr>
          <p:spPr>
            <a:xfrm>
              <a:off x="4492801" y="2066725"/>
              <a:ext cx="449700"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75" name="Google Shape;375;p16"/>
            <p:cNvCxnSpPr>
              <a:stCxn id="376" idx="3"/>
            </p:cNvCxnSpPr>
            <p:nvPr/>
          </p:nvCxnSpPr>
          <p:spPr>
            <a:xfrm>
              <a:off x="3642651" y="1036150"/>
              <a:ext cx="449700"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sp>
          <p:nvSpPr>
            <p:cNvPr id="377" name="Google Shape;377;p16"/>
            <p:cNvSpPr/>
            <p:nvPr/>
          </p:nvSpPr>
          <p:spPr>
            <a:xfrm>
              <a:off x="2772462" y="468450"/>
              <a:ext cx="3051030" cy="4206676"/>
            </a:xfrm>
            <a:custGeom>
              <a:avLst/>
              <a:gdLst/>
              <a:ahLst/>
              <a:cxnLst/>
              <a:rect l="l" t="t" r="r" b="b"/>
              <a:pathLst>
                <a:path w="123536" h="170328" extrusionOk="0">
                  <a:moveTo>
                    <a:pt x="23585" y="1"/>
                  </a:moveTo>
                  <a:cubicBezTo>
                    <a:pt x="10527" y="1"/>
                    <a:pt x="1" y="10552"/>
                    <a:pt x="1" y="23610"/>
                  </a:cubicBezTo>
                  <a:cubicBezTo>
                    <a:pt x="1" y="36642"/>
                    <a:pt x="10527" y="47294"/>
                    <a:pt x="23585" y="47294"/>
                  </a:cubicBezTo>
                  <a:lnTo>
                    <a:pt x="99826" y="47294"/>
                  </a:lnTo>
                  <a:cubicBezTo>
                    <a:pt x="109425" y="47294"/>
                    <a:pt x="117269" y="55038"/>
                    <a:pt x="117269" y="64637"/>
                  </a:cubicBezTo>
                  <a:cubicBezTo>
                    <a:pt x="117269" y="74237"/>
                    <a:pt x="109425" y="81981"/>
                    <a:pt x="99926" y="81981"/>
                  </a:cubicBezTo>
                  <a:lnTo>
                    <a:pt x="23585" y="81981"/>
                  </a:lnTo>
                  <a:cubicBezTo>
                    <a:pt x="10527" y="81981"/>
                    <a:pt x="1" y="92633"/>
                    <a:pt x="1" y="105690"/>
                  </a:cubicBezTo>
                  <a:cubicBezTo>
                    <a:pt x="1" y="118723"/>
                    <a:pt x="10527" y="129274"/>
                    <a:pt x="23585" y="129274"/>
                  </a:cubicBezTo>
                  <a:lnTo>
                    <a:pt x="99826" y="129274"/>
                  </a:lnTo>
                  <a:cubicBezTo>
                    <a:pt x="109425" y="129274"/>
                    <a:pt x="117269" y="137119"/>
                    <a:pt x="117269" y="146718"/>
                  </a:cubicBezTo>
                  <a:cubicBezTo>
                    <a:pt x="117269" y="156317"/>
                    <a:pt x="109425" y="164062"/>
                    <a:pt x="99926" y="164062"/>
                  </a:cubicBezTo>
                  <a:cubicBezTo>
                    <a:pt x="98146" y="164062"/>
                    <a:pt x="96793" y="165515"/>
                    <a:pt x="96793" y="167194"/>
                  </a:cubicBezTo>
                  <a:cubicBezTo>
                    <a:pt x="96793" y="168974"/>
                    <a:pt x="98146" y="170327"/>
                    <a:pt x="99926" y="170327"/>
                  </a:cubicBezTo>
                  <a:cubicBezTo>
                    <a:pt x="112883" y="170327"/>
                    <a:pt x="123535" y="159776"/>
                    <a:pt x="123535" y="146718"/>
                  </a:cubicBezTo>
                  <a:cubicBezTo>
                    <a:pt x="123535" y="133660"/>
                    <a:pt x="112883" y="123009"/>
                    <a:pt x="99826" y="123009"/>
                  </a:cubicBezTo>
                  <a:lnTo>
                    <a:pt x="23585" y="123009"/>
                  </a:lnTo>
                  <a:cubicBezTo>
                    <a:pt x="13986" y="123009"/>
                    <a:pt x="6266" y="115289"/>
                    <a:pt x="6266" y="105690"/>
                  </a:cubicBezTo>
                  <a:cubicBezTo>
                    <a:pt x="6266" y="96066"/>
                    <a:pt x="13986" y="88247"/>
                    <a:pt x="23585" y="88247"/>
                  </a:cubicBezTo>
                  <a:lnTo>
                    <a:pt x="99926" y="88247"/>
                  </a:lnTo>
                  <a:cubicBezTo>
                    <a:pt x="112883" y="88247"/>
                    <a:pt x="123535" y="77695"/>
                    <a:pt x="123535" y="64637"/>
                  </a:cubicBezTo>
                  <a:cubicBezTo>
                    <a:pt x="123535" y="51580"/>
                    <a:pt x="112883" y="41028"/>
                    <a:pt x="99826" y="41028"/>
                  </a:cubicBezTo>
                  <a:lnTo>
                    <a:pt x="23585" y="41028"/>
                  </a:lnTo>
                  <a:cubicBezTo>
                    <a:pt x="13986" y="41028"/>
                    <a:pt x="6266" y="33209"/>
                    <a:pt x="6266" y="23610"/>
                  </a:cubicBezTo>
                  <a:cubicBezTo>
                    <a:pt x="6266" y="13986"/>
                    <a:pt x="13986" y="6266"/>
                    <a:pt x="23585" y="6266"/>
                  </a:cubicBezTo>
                  <a:lnTo>
                    <a:pt x="42181" y="6266"/>
                  </a:lnTo>
                  <a:cubicBezTo>
                    <a:pt x="43961" y="6266"/>
                    <a:pt x="45314" y="4813"/>
                    <a:pt x="45314" y="3133"/>
                  </a:cubicBezTo>
                  <a:cubicBezTo>
                    <a:pt x="45314" y="1354"/>
                    <a:pt x="43961" y="1"/>
                    <a:pt x="42181" y="1"/>
                  </a:cubicBezTo>
                  <a:close/>
                </a:path>
              </a:pathLst>
            </a:custGeom>
            <a:solidFill>
              <a:srgbClr val="018790"/>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6"/>
            <p:cNvSpPr/>
            <p:nvPr/>
          </p:nvSpPr>
          <p:spPr>
            <a:xfrm>
              <a:off x="2887250" y="580000"/>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6"/>
            <p:cNvSpPr/>
            <p:nvPr/>
          </p:nvSpPr>
          <p:spPr>
            <a:xfrm>
              <a:off x="4785602" y="1610567"/>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6"/>
            <p:cNvSpPr/>
            <p:nvPr/>
          </p:nvSpPr>
          <p:spPr>
            <a:xfrm>
              <a:off x="2887250" y="2628386"/>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6"/>
            <p:cNvSpPr/>
            <p:nvPr/>
          </p:nvSpPr>
          <p:spPr>
            <a:xfrm>
              <a:off x="4785602" y="3639878"/>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6"/>
            <p:cNvSpPr/>
            <p:nvPr/>
          </p:nvSpPr>
          <p:spPr>
            <a:xfrm>
              <a:off x="3003800" y="696550"/>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6"/>
            <p:cNvSpPr/>
            <p:nvPr/>
          </p:nvSpPr>
          <p:spPr>
            <a:xfrm>
              <a:off x="4902150" y="3756437"/>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6"/>
            <p:cNvSpPr/>
            <p:nvPr/>
          </p:nvSpPr>
          <p:spPr>
            <a:xfrm>
              <a:off x="4902162" y="1727113"/>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6"/>
            <p:cNvSpPr/>
            <p:nvPr/>
          </p:nvSpPr>
          <p:spPr>
            <a:xfrm>
              <a:off x="3003800" y="2744925"/>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6" name="Google Shape;376;p16"/>
          <p:cNvSpPr txBox="1"/>
          <p:nvPr>
            <p:ph type="ctrTitle"/>
          </p:nvPr>
        </p:nvSpPr>
        <p:spPr>
          <a:xfrm>
            <a:off x="3375726" y="747250"/>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01</a:t>
            </a:r>
            <a:endParaRPr>
              <a:solidFill>
                <a:srgbClr val="FFFFFF"/>
              </a:solidFill>
            </a:endParaRPr>
          </a:p>
        </p:txBody>
      </p:sp>
      <p:sp>
        <p:nvSpPr>
          <p:cNvPr id="386" name="Google Shape;386;p16"/>
          <p:cNvSpPr txBox="1"/>
          <p:nvPr>
            <p:ph type="ctrTitle"/>
          </p:nvPr>
        </p:nvSpPr>
        <p:spPr>
          <a:xfrm>
            <a:off x="5274076" y="17778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02</a:t>
            </a:r>
            <a:endParaRPr>
              <a:solidFill>
                <a:srgbClr val="FFFFFF"/>
              </a:solidFill>
            </a:endParaRPr>
          </a:p>
        </p:txBody>
      </p:sp>
      <p:sp>
        <p:nvSpPr>
          <p:cNvPr id="387" name="Google Shape;387;p16"/>
          <p:cNvSpPr txBox="1"/>
          <p:nvPr>
            <p:ph type="ctrTitle"/>
          </p:nvPr>
        </p:nvSpPr>
        <p:spPr>
          <a:xfrm>
            <a:off x="3375726" y="27956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03</a:t>
            </a:r>
            <a:endParaRPr>
              <a:solidFill>
                <a:srgbClr val="FFFFFF"/>
              </a:solidFill>
            </a:endParaRPr>
          </a:p>
        </p:txBody>
      </p:sp>
      <p:sp>
        <p:nvSpPr>
          <p:cNvPr id="388" name="Google Shape;388;p16"/>
          <p:cNvSpPr txBox="1"/>
          <p:nvPr>
            <p:ph type="ctrTitle"/>
          </p:nvPr>
        </p:nvSpPr>
        <p:spPr>
          <a:xfrm>
            <a:off x="5274076" y="38071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04</a:t>
            </a:r>
            <a:endParaRPr>
              <a:solidFill>
                <a:srgbClr val="FFFFFF"/>
              </a:solidFill>
            </a:endParaRPr>
          </a:p>
        </p:txBody>
      </p:sp>
      <p:sp>
        <p:nvSpPr>
          <p:cNvPr id="389" name="Google Shape;389;p16"/>
          <p:cNvSpPr txBox="1"/>
          <p:nvPr>
            <p:ph type="subTitle" idx="4294967295"/>
          </p:nvPr>
        </p:nvSpPr>
        <p:spPr>
          <a:xfrm>
            <a:off x="4544695" y="469265"/>
            <a:ext cx="3208655" cy="114109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br>
              <a:rPr lang="en-US">
                <a:latin typeface="Brush Script MT" panose="03060802040406070304" charset="0"/>
                <a:cs typeface="Brush Script MT" panose="03060802040406070304" charset="0"/>
              </a:rPr>
            </a:br>
            <a:r>
              <a:rPr lang="en-US">
                <a:latin typeface="Brush Script MT" panose="03060802040406070304" charset="0"/>
                <a:cs typeface="Brush Script MT" panose="03060802040406070304" charset="0"/>
              </a:rPr>
              <a:t>Text Steganography</a:t>
            </a:r>
            <a:endParaRPr lang="en-US">
              <a:latin typeface="Brush Script MT" panose="03060802040406070304" charset="0"/>
              <a:cs typeface="Brush Script MT" panose="03060802040406070304" charset="0"/>
            </a:endParaRPr>
          </a:p>
          <a:p>
            <a:pPr marL="0" lvl="0" indent="0" algn="l" rtl="0">
              <a:spcBef>
                <a:spcPts val="1600"/>
              </a:spcBef>
              <a:spcAft>
                <a:spcPts val="1600"/>
              </a:spcAft>
              <a:buNone/>
            </a:pPr>
            <a:endParaRPr lang="en-US">
              <a:latin typeface="Brush Script MT" panose="03060802040406070304" charset="0"/>
              <a:cs typeface="Brush Script MT" panose="03060802040406070304" charset="0"/>
            </a:endParaRPr>
          </a:p>
        </p:txBody>
      </p:sp>
      <p:sp>
        <p:nvSpPr>
          <p:cNvPr id="390" name="Google Shape;390;p16"/>
          <p:cNvSpPr txBox="1"/>
          <p:nvPr>
            <p:ph type="subTitle" idx="4294967295"/>
          </p:nvPr>
        </p:nvSpPr>
        <p:spPr>
          <a:xfrm>
            <a:off x="1551940" y="1778000"/>
            <a:ext cx="3151505" cy="57785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IN">
                <a:latin typeface="Brush Script MT" panose="03060802040406070304" charset="0"/>
                <a:cs typeface="Brush Script MT" panose="03060802040406070304" charset="0"/>
              </a:rPr>
              <a:t>Audio</a:t>
            </a:r>
            <a:r>
              <a:rPr>
                <a:latin typeface="Brush Script MT" panose="03060802040406070304" charset="0"/>
                <a:cs typeface="Brush Script MT" panose="03060802040406070304" charset="0"/>
              </a:rPr>
              <a:t> Steganography</a:t>
            </a:r>
            <a:endParaRPr sz="1000"/>
          </a:p>
          <a:p>
            <a:pPr marL="0" lvl="0" indent="0" algn="r" rtl="0">
              <a:spcBef>
                <a:spcPts val="1600"/>
              </a:spcBef>
              <a:spcAft>
                <a:spcPts val="1600"/>
              </a:spcAft>
              <a:buNone/>
            </a:pPr>
            <a:endParaRPr sz="1000"/>
          </a:p>
        </p:txBody>
      </p:sp>
      <p:sp>
        <p:nvSpPr>
          <p:cNvPr id="391" name="Google Shape;391;p16"/>
          <p:cNvSpPr txBox="1"/>
          <p:nvPr>
            <p:ph type="subTitle" idx="4294967295"/>
          </p:nvPr>
        </p:nvSpPr>
        <p:spPr>
          <a:xfrm>
            <a:off x="4544695" y="2795905"/>
            <a:ext cx="3493770" cy="57785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a:latin typeface="Brush Script MT" panose="03060802040406070304" charset="0"/>
                <a:cs typeface="Brush Script MT" panose="03060802040406070304" charset="0"/>
              </a:rPr>
              <a:t>Image</a:t>
            </a:r>
            <a:r>
              <a:rPr>
                <a:latin typeface="Brush Script MT" panose="03060802040406070304" charset="0"/>
                <a:cs typeface="Brush Script MT" panose="03060802040406070304" charset="0"/>
              </a:rPr>
              <a:t> Steganography</a:t>
            </a:r>
            <a:endParaRPr>
              <a:latin typeface="Brush Script MT" panose="03060802040406070304" charset="0"/>
              <a:cs typeface="Brush Script MT" panose="03060802040406070304" charset="0"/>
            </a:endParaRPr>
          </a:p>
        </p:txBody>
      </p:sp>
      <p:sp>
        <p:nvSpPr>
          <p:cNvPr id="392" name="Google Shape;392;p16"/>
          <p:cNvSpPr txBox="1"/>
          <p:nvPr>
            <p:ph type="subTitle" idx="4294967295"/>
          </p:nvPr>
        </p:nvSpPr>
        <p:spPr>
          <a:xfrm>
            <a:off x="2450650" y="3828740"/>
            <a:ext cx="2253000" cy="5778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IN">
                <a:latin typeface="Brush Script MT" panose="03060802040406070304" charset="0"/>
                <a:cs typeface="Brush Script MT" panose="03060802040406070304" charset="0"/>
              </a:rPr>
              <a:t>Video</a:t>
            </a:r>
            <a:r>
              <a:rPr>
                <a:latin typeface="Brush Script MT" panose="03060802040406070304" charset="0"/>
                <a:cs typeface="Brush Script MT" panose="03060802040406070304" charset="0"/>
              </a:rPr>
              <a:t> Steganography</a:t>
            </a:r>
            <a:endParaRPr>
              <a:latin typeface="Brush Script MT" panose="03060802040406070304" charset="0"/>
              <a:cs typeface="Brush Script MT" panose="0306080204040607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8465" y="205740"/>
            <a:ext cx="5828030" cy="4184650"/>
          </a:xfrm>
          <a:prstGeom prst="rect">
            <a:avLst/>
          </a:prstGeom>
          <a:noFill/>
          <a:extLst>
            <a:ext uri="{909E8E84-426E-40DD-AFC4-6F175D3DCCD1}">
              <a14:hiddenFill xmlns:a14="http://schemas.microsoft.com/office/drawing/2010/main">
                <a:solidFill>
                  <a:srgbClr val="5A4BFF"/>
                </a:solidFill>
              </a14:hiddenFill>
            </a:ext>
          </a:extLst>
        </p:spPr>
        <p:txBody>
          <a:bodyPr wrap="square" rtlCol="0">
            <a:spAutoFit/>
            <a:scene3d>
              <a:camera prst="orthographicFront"/>
              <a:lightRig rig="soft" dir="t">
                <a:rot lat="0" lon="0" rev="15600000"/>
              </a:lightRig>
            </a:scene3d>
            <a:sp3d extrusionH="57150" prstMaterial="softEdge">
              <a:bevelT w="25400" h="38100"/>
            </a:sp3d>
          </a:bodyPr>
          <a:p>
            <a:r>
              <a:rPr lang="en-US" sz="4800">
                <a:solidFill>
                  <a:schemeClr val="tx2">
                    <a:lumMod val="10000"/>
                  </a:schemeClr>
                </a:solidFill>
                <a:effectLst/>
                <a:latin typeface="Brush Script MT" panose="03060802040406070304" charset="0"/>
                <a:cs typeface="Brush Script MT" panose="03060802040406070304" charset="0"/>
              </a:rPr>
              <a:t>Objective of the Study</a:t>
            </a:r>
            <a:r>
              <a:rPr lang="en-US">
                <a:solidFill>
                  <a:schemeClr val="tx2">
                    <a:lumMod val="10000"/>
                  </a:schemeClr>
                </a:solidFill>
                <a:effectLst/>
              </a:rPr>
              <a:t> </a:t>
            </a:r>
            <a:endParaRPr lang="en-US">
              <a:solidFill>
                <a:schemeClr val="tx2">
                  <a:lumMod val="10000"/>
                </a:schemeClr>
              </a:solidFill>
              <a:effectLst/>
            </a:endParaRPr>
          </a:p>
          <a:p>
            <a:endParaRPr lang="en-US">
              <a:solidFill>
                <a:schemeClr val="tx2">
                  <a:lumMod val="10000"/>
                </a:schemeClr>
              </a:solidFill>
            </a:endParaRPr>
          </a:p>
          <a:p>
            <a:endParaRPr lang="en-US">
              <a:solidFill>
                <a:schemeClr val="tx2">
                  <a:lumMod val="10000"/>
                </a:schemeClr>
              </a:solidFill>
            </a:endParaRPr>
          </a:p>
          <a:p>
            <a:endParaRPr lang="en-US">
              <a:solidFill>
                <a:schemeClr val="tx2">
                  <a:lumMod val="10000"/>
                </a:schemeClr>
              </a:solidFill>
            </a:endParaRPr>
          </a:p>
          <a:p>
            <a:r>
              <a:rPr lang="en-US" sz="1600">
                <a:solidFill>
                  <a:schemeClr val="tx2">
                    <a:lumMod val="10000"/>
                  </a:schemeClr>
                </a:solidFill>
                <a:latin typeface="Lucida Calligraphy" panose="03010101010101010101" charset="0"/>
                <a:cs typeface="Lucida Calligraphy" panose="03010101010101010101" charset="0"/>
              </a:rPr>
              <a:t>I</a:t>
            </a:r>
            <a:r>
              <a:rPr lang="en-US" sz="1600" b="1">
                <a:solidFill>
                  <a:schemeClr val="tx2">
                    <a:lumMod val="10000"/>
                  </a:schemeClr>
                </a:solidFill>
                <a:latin typeface="Lucida Calligraphy" panose="03010101010101010101" charset="0"/>
                <a:cs typeface="Lucida Calligraphy" panose="03010101010101010101" charset="0"/>
              </a:rPr>
              <a:t>n my project I primarily concentrated on the data security issues whensending the data over the network using steganographic techniques.• The main objectives of the project are• Requirement of this steganography system is that the hider messagecarried by stego-media should not be sensible to human beings.• The other goal of steganography is to avoid drawing suspicion to theexistence of a hidden message.• This approach of information hiding technique has recently becomeimportant in a number of application areas.</a:t>
            </a:r>
            <a:endParaRPr lang="en-US" sz="1600" b="1">
              <a:solidFill>
                <a:schemeClr val="tx2">
                  <a:lumMod val="10000"/>
                </a:schemeClr>
              </a:solidFill>
              <a:latin typeface="Lucida Calligraphy" panose="03010101010101010101" charset="0"/>
              <a:cs typeface="Lucida Calligraphy" panose="03010101010101010101"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364490"/>
            <a:ext cx="5443855" cy="3661410"/>
          </a:xfrm>
          <a:prstGeom prst="rect">
            <a:avLst/>
          </a:prstGeom>
          <a:noFill/>
        </p:spPr>
        <p:txBody>
          <a:bodyPr wrap="square" rtlCol="0">
            <a:spAutoFit/>
          </a:bodyPr>
          <a:p>
            <a:r>
              <a:rPr lang="en-IN" altLang="en-US" sz="3600">
                <a:latin typeface="Brush Script MT" panose="03060802040406070304" charset="0"/>
                <a:cs typeface="Brush Script MT" panose="03060802040406070304" charset="0"/>
              </a:rPr>
              <a:t>              </a:t>
            </a:r>
            <a:r>
              <a:rPr lang="en-US" sz="3600">
                <a:latin typeface="Brush Script MT" panose="03060802040406070304" charset="0"/>
                <a:cs typeface="Brush Script MT" panose="03060802040406070304" charset="0"/>
              </a:rPr>
              <a:t>Scope</a:t>
            </a:r>
            <a:endParaRPr lang="en-US" sz="3600">
              <a:latin typeface="Brush Script MT" panose="03060802040406070304" charset="0"/>
              <a:cs typeface="Brush Script MT" panose="03060802040406070304" charset="0"/>
            </a:endParaRPr>
          </a:p>
          <a:p>
            <a:r>
              <a:rPr lang="en-US" sz="2000"/>
              <a:t> </a:t>
            </a:r>
            <a:r>
              <a:rPr lang="en-US" sz="1600"/>
              <a:t>• The scope of the project is to limit unauthorized access and provide bettersecurity during message transmission. To meet the requirements, I use thesimple and basic approach of steganography.</a:t>
            </a:r>
            <a:endParaRPr lang="en-US" sz="1600"/>
          </a:p>
          <a:p>
            <a:endParaRPr lang="en-US" sz="1600"/>
          </a:p>
          <a:p>
            <a:r>
              <a:rPr lang="en-US" sz="1600"/>
              <a:t>• In this project, the proposed approach finds the suitable algorithm forembedding the data in an image using steganography which provides thebetter security pattern for sending messages through a network.</a:t>
            </a:r>
            <a:endParaRPr lang="en-US" sz="1600"/>
          </a:p>
          <a:p>
            <a:endParaRPr lang="en-US" sz="1600"/>
          </a:p>
          <a:p>
            <a:r>
              <a:rPr lang="en-US" sz="1600"/>
              <a:t>• For practically implementing the function of the discussed algorithms,Microsoft .NET framework is used.</a:t>
            </a:r>
            <a:endParaRPr lang="en-US" sz="160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6400" y="285115"/>
            <a:ext cx="5024755" cy="4399915"/>
          </a:xfrm>
          <a:prstGeom prst="rect">
            <a:avLst/>
          </a:prstGeom>
          <a:noFill/>
          <a:ln>
            <a:noFill/>
          </a:ln>
          <a:extLst>
            <a:ext uri="{909E8E84-426E-40DD-AFC4-6F175D3DCCD1}">
              <a14:hiddenFill xmlns:a14="http://schemas.microsoft.com/office/drawing/2010/main">
                <a:solidFill>
                  <a:srgbClr val="3544FF"/>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p>
            <a:r>
              <a:rPr lang="en-IN" altLang="en-US" sz="2800"/>
              <a:t>        </a:t>
            </a:r>
            <a:r>
              <a:rPr lang="en-US" sz="2800">
                <a:latin typeface="Brush Script MT" panose="03060802040406070304" charset="0"/>
                <a:cs typeface="Brush Script MT" panose="03060802040406070304" charset="0"/>
              </a:rPr>
              <a:t>LSB Algorithm</a:t>
            </a:r>
            <a:endParaRPr lang="en-US" sz="2800">
              <a:latin typeface="Brush Script MT" panose="03060802040406070304" charset="0"/>
              <a:cs typeface="Brush Script MT" panose="03060802040406070304" charset="0"/>
            </a:endParaRPr>
          </a:p>
          <a:p>
            <a:endParaRPr lang="en-US"/>
          </a:p>
          <a:p>
            <a:endParaRPr lang="en-US"/>
          </a:p>
          <a:p>
            <a:endParaRPr lang="en-US"/>
          </a:p>
          <a:p>
            <a:endParaRPr lang="en-US"/>
          </a:p>
          <a:p>
            <a:r>
              <a:rPr lang="en-US">
                <a:latin typeface="Lucida Calligraphy" panose="03010101010101010101" charset="0"/>
                <a:cs typeface="Lucida Calligraphy" panose="03010101010101010101" charset="0"/>
              </a:rPr>
              <a:t>• LSB (Least Significant Bit) substitution is the process of adjusting the leastsignificant bit pixels of the carrier image.</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 It is a simple approach for embedding message into the image.</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 The Least Significant Bit insertion varies according to number of bits in animage.</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 For an 8 bit image, the least significant bit i.e., the 8th bit of each byte of theimage is changed to the bit of secret message</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 For 24 bit image, the colors of each component like RGB (red, green andblue) are changed.</a:t>
            </a:r>
            <a:endParaRPr lang="en-US">
              <a:latin typeface="Lucida Calligraphy" panose="03010101010101010101" charset="0"/>
              <a:cs typeface="Lucida Calligraphy" panose="03010101010101010101" charset="0"/>
            </a:endParaRPr>
          </a:p>
          <a:p>
            <a:r>
              <a:rPr lang="en-US">
                <a:latin typeface="Lucida Calligraphy" panose="03010101010101010101" charset="0"/>
                <a:cs typeface="Lucida Calligraphy" panose="03010101010101010101" charset="0"/>
              </a:rPr>
              <a:t>• LSB is effective in using BMP images since the compression in BMP islossless</a:t>
            </a:r>
            <a:endParaRPr lang="en-US">
              <a:latin typeface="Lucida Calligraphy" panose="03010101010101010101" charset="0"/>
              <a:cs typeface="Lucida Calligraphy" panose="03010101010101010101"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125" y="201930"/>
            <a:ext cx="5873115" cy="4461510"/>
          </a:xfrm>
          <a:prstGeom prst="rect">
            <a:avLst/>
          </a:prstGeom>
          <a:noFill/>
        </p:spPr>
        <p:txBody>
          <a:bodyPr wrap="square" rtlCol="0">
            <a:spAutoFit/>
          </a:bodyPr>
          <a:p>
            <a:r>
              <a:rPr lang="en-IN" altLang="en-US" sz="3200">
                <a:latin typeface="Brush Script MT" panose="03060802040406070304" charset="0"/>
                <a:cs typeface="Brush Script MT" panose="03060802040406070304" charset="0"/>
              </a:rPr>
              <a:t>   </a:t>
            </a:r>
            <a:r>
              <a:rPr lang="en-US" sz="3200">
                <a:latin typeface="Brush Script MT" panose="03060802040406070304" charset="0"/>
                <a:cs typeface="Brush Script MT" panose="03060802040406070304" charset="0"/>
              </a:rPr>
              <a:t>How LSB WorksStructure of text file:</a:t>
            </a:r>
            <a:endParaRPr lang="en-US" sz="3200">
              <a:latin typeface="Brush Script MT" panose="03060802040406070304" charset="0"/>
              <a:cs typeface="Brush Script MT" panose="03060802040406070304" charset="0"/>
            </a:endParaRPr>
          </a:p>
          <a:p>
            <a:r>
              <a:rPr lang="en-US"/>
              <a:t>  </a:t>
            </a:r>
            <a:endParaRPr lang="en-US"/>
          </a:p>
          <a:p>
            <a:endParaRPr lang="en-US"/>
          </a:p>
          <a:p>
            <a:endParaRPr lang="en-US"/>
          </a:p>
          <a:p>
            <a:endParaRPr lang="en-US"/>
          </a:p>
          <a:p>
            <a:endParaRPr lang="en-US"/>
          </a:p>
          <a:p>
            <a:r>
              <a:rPr lang="en-US">
                <a:latin typeface="Lucida Calligraphy" panose="03010101010101010101" charset="0"/>
                <a:cs typeface="Lucida Calligraphy" panose="03010101010101010101" charset="0"/>
                <a:sym typeface="+mn-ea"/>
              </a:rPr>
              <a:t>Any text file consists of streams of characters , each character is 1 byte(ASCII code) each byte as all of us of course know consists of 8 bits .</a:t>
            </a:r>
            <a:endParaRPr lang="en-US">
              <a:latin typeface="Lucida Calligraphy" panose="03010101010101010101" charset="0"/>
              <a:cs typeface="Lucida Calligraphy" panose="03010101010101010101" charset="0"/>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3" name="Picture 2"/>
          <p:cNvPicPr>
            <a:picLocks noChangeAspect="1"/>
          </p:cNvPicPr>
          <p:nvPr/>
        </p:nvPicPr>
        <p:blipFill>
          <a:blip r:embed="rId1"/>
          <a:stretch>
            <a:fillRect/>
          </a:stretch>
        </p:blipFill>
        <p:spPr>
          <a:xfrm>
            <a:off x="430530" y="2826385"/>
            <a:ext cx="4591050" cy="1076325"/>
          </a:xfrm>
          <a:prstGeom prst="rect">
            <a:avLst/>
          </a:prstGeom>
        </p:spPr>
      </p:pic>
    </p:spTree>
  </p:cSld>
  <p:clrMapOvr>
    <a:masterClrMapping/>
  </p:clrMapOvr>
  <p:transition>
    <p:fade thruBlk="1"/>
  </p:transition>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5484</Words>
  <Application>WPS Presentation</Application>
  <PresentationFormat/>
  <Paragraphs>171</Paragraphs>
  <Slides>25</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25</vt:i4>
      </vt:variant>
    </vt:vector>
  </HeadingPairs>
  <TitlesOfParts>
    <vt:vector size="44" baseType="lpstr">
      <vt:lpstr>Arial</vt:lpstr>
      <vt:lpstr>SimSun</vt:lpstr>
      <vt:lpstr>Wingdings</vt:lpstr>
      <vt:lpstr>Arial</vt:lpstr>
      <vt:lpstr>Barlow Condensed SemiBold</vt:lpstr>
      <vt:lpstr>Arvo</vt:lpstr>
      <vt:lpstr>Barlow Condensed Medium</vt:lpstr>
      <vt:lpstr>Barlow Condensed</vt:lpstr>
      <vt:lpstr>Fira Sans Extra Condensed Medium</vt:lpstr>
      <vt:lpstr>Segoe Print</vt:lpstr>
      <vt:lpstr>Lexend Deca</vt:lpstr>
      <vt:lpstr>Muli</vt:lpstr>
      <vt:lpstr>Lucida Calligraphy</vt:lpstr>
      <vt:lpstr>Brush Script MT</vt:lpstr>
      <vt:lpstr>Microsoft YaHei</vt:lpstr>
      <vt:lpstr>Arial Unicode MS</vt:lpstr>
      <vt:lpstr>Arial Black</vt:lpstr>
      <vt:lpstr>My Creative CV by slidesgo</vt:lpstr>
      <vt:lpstr>Aliena template</vt:lpstr>
      <vt:lpstr>Steganography</vt:lpstr>
      <vt:lpstr>04</vt:lpstr>
      <vt:lpstr>Introduction</vt:lpstr>
      <vt:lpstr>PowerPoint 演示文稿</vt:lpstr>
      <vt:lpstr>04</vt:lpstr>
      <vt:lpstr>PowerPoint 演示文稿</vt:lpstr>
      <vt:lpstr>PowerPoint 演示文稿</vt:lpstr>
      <vt:lpstr>PowerPoint 演示文稿</vt:lpstr>
      <vt:lpstr>PowerPoint 演示文稿</vt:lpstr>
      <vt:lpstr>Language 2</vt:lpstr>
      <vt:lpstr>PowerPoint 演示文稿</vt:lpstr>
      <vt:lpstr>PowerPoint 演示文稿</vt:lpstr>
      <vt:lpstr>ENCRYPTION PHASE:The “Encryption phase” uses two types of files for encryption purpose. One isthe secret file which is to be transmitted securely, and the other is a carrier file such as image. In theencryption phase the data is embedded into the image.Figure: Encryption Phase Process     </vt:lpstr>
      <vt:lpstr>ENCRYPTING</vt:lpstr>
      <vt:lpstr>PowerPoint 演示文稿</vt:lpstr>
      <vt:lpstr>PowerPoint 演示文稿</vt:lpstr>
      <vt:lpstr>PowerPoint 演示文稿</vt:lpstr>
      <vt:lpstr>PowerPoint 演示文稿</vt:lpstr>
      <vt:lpstr>DECRYPTING</vt:lpstr>
      <vt:lpstr>PowerPoint 演示文稿</vt:lpstr>
      <vt:lpstr>PowerPoint 演示文稿</vt:lpstr>
      <vt:lpstr>04</vt:lpstr>
      <vt:lpstr>DIRECTORIES</vt:lpstr>
      <vt:lpstr>nishantvidhuri0987@gmail.com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
  <cp:lastModifiedBy>ashish</cp:lastModifiedBy>
  <cp:revision>5</cp:revision>
  <dcterms:created xsi:type="dcterms:W3CDTF">2020-12-08T10:29:00Z</dcterms:created>
  <dcterms:modified xsi:type="dcterms:W3CDTF">2020-12-08T10:44:08Z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