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90">
          <p15:clr>
            <a:srgbClr val="000000"/>
          </p15:clr>
        </p15:guide>
        <p15:guide id="2" pos="2866">
          <p15:clr>
            <a:srgbClr val="000000"/>
          </p15:clr>
        </p15:guide>
      </p15:sldGuideLst>
    </p:ext>
    <p:ext uri="GoogleSlidesCustomDataVersion2">
      <go:slidesCustomData xmlns:go="http://customooxmlschemas.google.com/" r:id="rId18" roundtripDataSignature="AMtx7mhROvyoflSZt0m2mFujsdE4ygQC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90" orient="horz"/>
        <p:guide pos="286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9ce53548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9ce53548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2c9ce53548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9ce53548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9ce535489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c9ce535489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3"/>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am Work 1">
  <p:cSld name="1_Team Work 1">
    <p:spTree>
      <p:nvGrpSpPr>
        <p:cNvPr id="27" name="Shape 27"/>
        <p:cNvGrpSpPr/>
        <p:nvPr/>
      </p:nvGrpSpPr>
      <p:grpSpPr>
        <a:xfrm>
          <a:off x="0" y="0"/>
          <a:ext cx="0" cy="0"/>
          <a:chOff x="0" y="0"/>
          <a:chExt cx="0" cy="0"/>
        </a:xfrm>
      </p:grpSpPr>
      <p:sp>
        <p:nvSpPr>
          <p:cNvPr id="28" name="Google Shape;28;p14"/>
          <p:cNvSpPr/>
          <p:nvPr>
            <p:ph idx="2" type="pic"/>
          </p:nvPr>
        </p:nvSpPr>
        <p:spPr>
          <a:xfrm>
            <a:off x="528152" y="1268157"/>
            <a:ext cx="1371600" cy="1371600"/>
          </a:xfrm>
          <a:prstGeom prst="ellipse">
            <a:avLst/>
          </a:prstGeom>
          <a:solidFill>
            <a:srgbClr val="D8D8D8"/>
          </a:solidFill>
          <a:ln>
            <a:noFill/>
          </a:ln>
        </p:spPr>
      </p:sp>
      <p:sp>
        <p:nvSpPr>
          <p:cNvPr id="29" name="Google Shape;29;p14"/>
          <p:cNvSpPr/>
          <p:nvPr>
            <p:ph idx="3" type="pic"/>
          </p:nvPr>
        </p:nvSpPr>
        <p:spPr>
          <a:xfrm>
            <a:off x="2187873" y="1268157"/>
            <a:ext cx="1371600" cy="1371600"/>
          </a:xfrm>
          <a:prstGeom prst="ellipse">
            <a:avLst/>
          </a:prstGeom>
          <a:solidFill>
            <a:srgbClr val="D8D8D8"/>
          </a:solidFill>
          <a:ln>
            <a:noFill/>
          </a:ln>
        </p:spPr>
      </p:sp>
      <p:sp>
        <p:nvSpPr>
          <p:cNvPr id="30" name="Google Shape;30;p14"/>
          <p:cNvSpPr/>
          <p:nvPr>
            <p:ph idx="4" type="pic"/>
          </p:nvPr>
        </p:nvSpPr>
        <p:spPr>
          <a:xfrm>
            <a:off x="3867152" y="1256371"/>
            <a:ext cx="1371600" cy="1371600"/>
          </a:xfrm>
          <a:prstGeom prst="ellipse">
            <a:avLst/>
          </a:prstGeom>
          <a:solidFill>
            <a:srgbClr val="D8D8D8"/>
          </a:solidFill>
          <a:ln>
            <a:noFill/>
          </a:ln>
        </p:spPr>
      </p:sp>
      <p:sp>
        <p:nvSpPr>
          <p:cNvPr id="31" name="Google Shape;31;p14"/>
          <p:cNvSpPr/>
          <p:nvPr>
            <p:ph idx="5" type="pic"/>
          </p:nvPr>
        </p:nvSpPr>
        <p:spPr>
          <a:xfrm>
            <a:off x="5545595" y="1262264"/>
            <a:ext cx="1371600" cy="1371600"/>
          </a:xfrm>
          <a:prstGeom prst="ellipse">
            <a:avLst/>
          </a:prstGeom>
          <a:solidFill>
            <a:srgbClr val="D8D8D8"/>
          </a:solidFill>
          <a:ln>
            <a:noFill/>
          </a:ln>
        </p:spPr>
      </p:sp>
      <p:sp>
        <p:nvSpPr>
          <p:cNvPr id="32" name="Google Shape;32;p14"/>
          <p:cNvSpPr/>
          <p:nvPr>
            <p:ph idx="6" type="pic"/>
          </p:nvPr>
        </p:nvSpPr>
        <p:spPr>
          <a:xfrm>
            <a:off x="7223199" y="1268157"/>
            <a:ext cx="1371600" cy="1371600"/>
          </a:xfrm>
          <a:prstGeom prst="ellipse">
            <a:avLst/>
          </a:prstGeom>
          <a:solidFill>
            <a:srgbClr val="D8D8D8"/>
          </a:solidFill>
          <a:ln>
            <a:noFill/>
          </a:ln>
        </p:spPr>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 name="Shape 33"/>
        <p:cNvGrpSpPr/>
        <p:nvPr/>
      </p:nvGrpSpPr>
      <p:grpSpPr>
        <a:xfrm>
          <a:off x="0" y="0"/>
          <a:ext cx="0" cy="0"/>
          <a:chOff x="0" y="0"/>
          <a:chExt cx="0" cy="0"/>
        </a:xfrm>
      </p:grpSpPr>
      <p:sp>
        <p:nvSpPr>
          <p:cNvPr id="34" name="Google Shape;34;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chemeClr val="dk1"/>
              </a:solidFill>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mc:AlternateContent>
    <mc:Choice Requires="p14">
      <p:transition spd="slow" p14:dur="1400">
        <p14:rippl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 name="Shape 41"/>
        <p:cNvGrpSpPr/>
        <p:nvPr/>
      </p:nvGrpSpPr>
      <p:grpSpPr>
        <a:xfrm>
          <a:off x="0" y="0"/>
          <a:ext cx="0" cy="0"/>
          <a:chOff x="0" y="0"/>
          <a:chExt cx="0" cy="0"/>
        </a:xfrm>
      </p:grpSpPr>
      <p:pic>
        <p:nvPicPr>
          <p:cNvPr id="42" name="Google Shape;42;p1"/>
          <p:cNvPicPr preferRelativeResize="0"/>
          <p:nvPr>
            <p:ph idx="1" type="body"/>
          </p:nvPr>
        </p:nvPicPr>
        <p:blipFill rotWithShape="1">
          <a:blip r:embed="rId4">
            <a:alphaModFix/>
          </a:blip>
          <a:srcRect b="0" l="0" r="0" t="0"/>
          <a:stretch/>
        </p:blipFill>
        <p:spPr>
          <a:xfrm>
            <a:off x="0" y="0"/>
            <a:ext cx="3118485" cy="740410"/>
          </a:xfrm>
          <a:prstGeom prst="rect">
            <a:avLst/>
          </a:prstGeom>
          <a:noFill/>
          <a:ln>
            <a:noFill/>
          </a:ln>
        </p:spPr>
      </p:pic>
      <p:pic>
        <p:nvPicPr>
          <p:cNvPr id="43" name="Google Shape;43;p1"/>
          <p:cNvPicPr preferRelativeResize="0"/>
          <p:nvPr/>
        </p:nvPicPr>
        <p:blipFill rotWithShape="1">
          <a:blip r:embed="rId4">
            <a:alphaModFix/>
          </a:blip>
          <a:srcRect b="0" l="0" r="0" t="0"/>
          <a:stretch/>
        </p:blipFill>
        <p:spPr>
          <a:xfrm>
            <a:off x="6025515" y="0"/>
            <a:ext cx="3118485" cy="740410"/>
          </a:xfrm>
          <a:prstGeom prst="rect">
            <a:avLst/>
          </a:prstGeom>
          <a:noFill/>
          <a:ln>
            <a:noFill/>
          </a:ln>
        </p:spPr>
      </p:pic>
      <p:pic>
        <p:nvPicPr>
          <p:cNvPr id="44" name="Google Shape;44;p1"/>
          <p:cNvPicPr preferRelativeResize="0"/>
          <p:nvPr/>
        </p:nvPicPr>
        <p:blipFill rotWithShape="1">
          <a:blip r:embed="rId4">
            <a:alphaModFix/>
          </a:blip>
          <a:srcRect b="0" l="0" r="0" t="0"/>
          <a:stretch/>
        </p:blipFill>
        <p:spPr>
          <a:xfrm>
            <a:off x="6012180" y="4371975"/>
            <a:ext cx="3118485" cy="740410"/>
          </a:xfrm>
          <a:prstGeom prst="rect">
            <a:avLst/>
          </a:prstGeom>
          <a:noFill/>
          <a:ln>
            <a:noFill/>
          </a:ln>
        </p:spPr>
      </p:pic>
      <p:pic>
        <p:nvPicPr>
          <p:cNvPr id="45" name="Google Shape;45;p1"/>
          <p:cNvPicPr preferRelativeResize="0"/>
          <p:nvPr/>
        </p:nvPicPr>
        <p:blipFill rotWithShape="1">
          <a:blip r:embed="rId4">
            <a:alphaModFix/>
          </a:blip>
          <a:srcRect b="0" l="0" r="0" t="0"/>
          <a:stretch/>
        </p:blipFill>
        <p:spPr>
          <a:xfrm>
            <a:off x="35560" y="4371975"/>
            <a:ext cx="3118485" cy="740410"/>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p:nvPr/>
        </p:nvSpPr>
        <p:spPr>
          <a:xfrm>
            <a:off x="2511407" y="1537643"/>
            <a:ext cx="254428" cy="193587"/>
          </a:xfrm>
          <a:custGeom>
            <a:rect b="b" l="l" r="r" t="t"/>
            <a:pathLst>
              <a:path extrusionOk="0" h="47" w="61">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8"/>
          <p:cNvSpPr/>
          <p:nvPr/>
        </p:nvSpPr>
        <p:spPr>
          <a:xfrm>
            <a:off x="2774131" y="2060323"/>
            <a:ext cx="116151" cy="146571"/>
          </a:xfrm>
          <a:custGeom>
            <a:rect b="b" l="l" r="r" t="t"/>
            <a:pathLst>
              <a:path extrusionOk="0" h="35" w="28">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8"/>
          <p:cNvSpPr/>
          <p:nvPr/>
        </p:nvSpPr>
        <p:spPr>
          <a:xfrm>
            <a:off x="2840470" y="2414289"/>
            <a:ext cx="44248" cy="127213"/>
          </a:xfrm>
          <a:custGeom>
            <a:rect b="b" l="l" r="r" t="t"/>
            <a:pathLst>
              <a:path extrusionOk="0" h="31" w="1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2" name="Google Shape;142;p8"/>
          <p:cNvGrpSpPr/>
          <p:nvPr/>
        </p:nvGrpSpPr>
        <p:grpSpPr>
          <a:xfrm>
            <a:off x="179512" y="195486"/>
            <a:ext cx="2366274" cy="536835"/>
            <a:chOff x="179512" y="195486"/>
            <a:chExt cx="2366274" cy="536835"/>
          </a:xfrm>
        </p:grpSpPr>
        <p:grpSp>
          <p:nvGrpSpPr>
            <p:cNvPr id="143" name="Google Shape;143;p8"/>
            <p:cNvGrpSpPr/>
            <p:nvPr/>
          </p:nvGrpSpPr>
          <p:grpSpPr>
            <a:xfrm>
              <a:off x="179512" y="195486"/>
              <a:ext cx="792088" cy="536835"/>
              <a:chOff x="3817154" y="1131590"/>
              <a:chExt cx="1849928" cy="1297284"/>
            </a:xfrm>
          </p:grpSpPr>
          <p:grpSp>
            <p:nvGrpSpPr>
              <p:cNvPr id="144" name="Google Shape;144;p8"/>
              <p:cNvGrpSpPr/>
              <p:nvPr/>
            </p:nvGrpSpPr>
            <p:grpSpPr>
              <a:xfrm>
                <a:off x="3817154" y="1131590"/>
                <a:ext cx="1429502" cy="1297284"/>
                <a:chOff x="3739556" y="3400367"/>
                <a:chExt cx="536528" cy="493183"/>
              </a:xfrm>
            </p:grpSpPr>
            <p:sp>
              <p:nvSpPr>
                <p:cNvPr id="145" name="Google Shape;145;p8"/>
                <p:cNvSpPr/>
                <p:nvPr/>
              </p:nvSpPr>
              <p:spPr>
                <a:xfrm>
                  <a:off x="4094994" y="3561230"/>
                  <a:ext cx="106920" cy="162789"/>
                </a:xfrm>
                <a:custGeom>
                  <a:rect b="b" l="l" r="r" t="t"/>
                  <a:pathLst>
                    <a:path extrusionOk="0" h="107" w="7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8"/>
                <p:cNvSpPr/>
                <p:nvPr/>
              </p:nvSpPr>
              <p:spPr>
                <a:xfrm>
                  <a:off x="3816616" y="3584347"/>
                  <a:ext cx="342916" cy="194576"/>
                </a:xfrm>
                <a:custGeom>
                  <a:rect b="b" l="l" r="r" t="t"/>
                  <a:pathLst>
                    <a:path extrusionOk="0" h="128" w="225">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8"/>
                <p:cNvSpPr/>
                <p:nvPr/>
              </p:nvSpPr>
              <p:spPr>
                <a:xfrm>
                  <a:off x="3808910" y="3400367"/>
                  <a:ext cx="393968" cy="254297"/>
                </a:xfrm>
                <a:custGeom>
                  <a:rect b="b" l="l" r="r" t="t"/>
                  <a:pathLst>
                    <a:path extrusionOk="0" h="167" w="259">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8"/>
                <p:cNvSpPr/>
                <p:nvPr/>
              </p:nvSpPr>
              <p:spPr>
                <a:xfrm>
                  <a:off x="3868631" y="3757732"/>
                  <a:ext cx="278378" cy="135818"/>
                </a:xfrm>
                <a:custGeom>
                  <a:rect b="b" l="l" r="r" t="t"/>
                  <a:pathLst>
                    <a:path extrusionOk="0" h="89" w="183">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8"/>
                <p:cNvSpPr/>
                <p:nvPr/>
              </p:nvSpPr>
              <p:spPr>
                <a:xfrm>
                  <a:off x="4076692" y="3494766"/>
                  <a:ext cx="199392" cy="391078"/>
                </a:xfrm>
                <a:custGeom>
                  <a:rect b="b" l="l" r="r" t="t"/>
                  <a:pathLst>
                    <a:path extrusionOk="0" h="257" w="131">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8"/>
                <p:cNvSpPr/>
                <p:nvPr/>
              </p:nvSpPr>
              <p:spPr>
                <a:xfrm>
                  <a:off x="3739556" y="3494766"/>
                  <a:ext cx="199392" cy="391078"/>
                </a:xfrm>
                <a:custGeom>
                  <a:rect b="b" l="l" r="r" t="t"/>
                  <a:pathLst>
                    <a:path extrusionOk="0" h="257" w="131">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51" name="Google Shape;151;p8"/>
              <p:cNvPicPr preferRelativeResize="0"/>
              <p:nvPr/>
            </p:nvPicPr>
            <p:blipFill rotWithShape="1">
              <a:blip r:embed="rId3">
                <a:alphaModFix/>
              </a:blip>
              <a:srcRect b="0" l="0" r="0" t="0"/>
              <a:stretch/>
            </p:blipFill>
            <p:spPr>
              <a:xfrm>
                <a:off x="4795861" y="1268886"/>
                <a:ext cx="871221" cy="871221"/>
              </a:xfrm>
              <a:prstGeom prst="rect">
                <a:avLst/>
              </a:prstGeom>
              <a:noFill/>
              <a:ln>
                <a:noFill/>
              </a:ln>
            </p:spPr>
          </p:pic>
        </p:grpSp>
        <p:sp>
          <p:nvSpPr>
            <p:cNvPr id="152" name="Google Shape;152;p8"/>
            <p:cNvSpPr/>
            <p:nvPr/>
          </p:nvSpPr>
          <p:spPr>
            <a:xfrm>
              <a:off x="948761" y="252072"/>
              <a:ext cx="1597025" cy="4603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00"/>
                </a:buClr>
                <a:buSzPts val="2400"/>
                <a:buFont typeface="Noto Sans Symbols"/>
                <a:buChar char="❖"/>
              </a:pPr>
              <a:r>
                <a:rPr lang="en-US" sz="2400">
                  <a:solidFill>
                    <a:srgbClr val="FFFF00"/>
                  </a:solidFill>
                  <a:latin typeface="Calibri"/>
                  <a:ea typeface="Calibri"/>
                  <a:cs typeface="Calibri"/>
                  <a:sym typeface="Calibri"/>
                </a:rPr>
                <a:t>IMPACT</a:t>
              </a:r>
              <a:endParaRPr sz="2400">
                <a:solidFill>
                  <a:srgbClr val="FFFF00"/>
                </a:solidFill>
                <a:latin typeface="Calibri"/>
                <a:ea typeface="Calibri"/>
                <a:cs typeface="Calibri"/>
                <a:sym typeface="Calibri"/>
              </a:endParaRPr>
            </a:p>
          </p:txBody>
        </p:sp>
      </p:grpSp>
      <p:sp>
        <p:nvSpPr>
          <p:cNvPr id="153" name="Google Shape;153;p8"/>
          <p:cNvSpPr txBox="1"/>
          <p:nvPr/>
        </p:nvSpPr>
        <p:spPr>
          <a:xfrm>
            <a:off x="791845" y="771525"/>
            <a:ext cx="6920230" cy="375348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This will directly impact on the consumption of battery in our day to day lives as well as the battery used for heavy loads(such as in satellites).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Our BMS will help users in many ways from less battery consumption to many more things.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Our BMS will inform the current status of the battery to the user.</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Also, if there will be any kind of overload on the battery then our AI will be capable of handling it.</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The ordinary BMS power loss in BMS is 10-15% of the battery backup.</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By using our BMS it may reduce and only power loss is approximately 2-8% of the battery backup.</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It will give expected output like protect from over charge/discharge, false alarm trigger and fault tolerance.</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Major factor is safety, Customization, Real time system monitoring and Longevity.</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2511407" y="1537643"/>
            <a:ext cx="254428" cy="193587"/>
          </a:xfrm>
          <a:custGeom>
            <a:rect b="b" l="l" r="r" t="t"/>
            <a:pathLst>
              <a:path extrusionOk="0" h="47" w="61">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9"/>
          <p:cNvSpPr/>
          <p:nvPr/>
        </p:nvSpPr>
        <p:spPr>
          <a:xfrm>
            <a:off x="2774131" y="2060323"/>
            <a:ext cx="116151" cy="146571"/>
          </a:xfrm>
          <a:custGeom>
            <a:rect b="b" l="l" r="r" t="t"/>
            <a:pathLst>
              <a:path extrusionOk="0" h="35" w="28">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9"/>
          <p:cNvSpPr/>
          <p:nvPr/>
        </p:nvSpPr>
        <p:spPr>
          <a:xfrm>
            <a:off x="2840470" y="2414289"/>
            <a:ext cx="44248" cy="127213"/>
          </a:xfrm>
          <a:custGeom>
            <a:rect b="b" l="l" r="r" t="t"/>
            <a:pathLst>
              <a:path extrusionOk="0" h="31" w="1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1" name="Google Shape;161;p9"/>
          <p:cNvGrpSpPr/>
          <p:nvPr/>
        </p:nvGrpSpPr>
        <p:grpSpPr>
          <a:xfrm>
            <a:off x="179512" y="195486"/>
            <a:ext cx="3625479" cy="536835"/>
            <a:chOff x="179512" y="195486"/>
            <a:chExt cx="3625479" cy="536835"/>
          </a:xfrm>
        </p:grpSpPr>
        <p:grpSp>
          <p:nvGrpSpPr>
            <p:cNvPr id="162" name="Google Shape;162;p9"/>
            <p:cNvGrpSpPr/>
            <p:nvPr/>
          </p:nvGrpSpPr>
          <p:grpSpPr>
            <a:xfrm>
              <a:off x="179512" y="195486"/>
              <a:ext cx="792088" cy="536835"/>
              <a:chOff x="3817154" y="1131590"/>
              <a:chExt cx="1849928" cy="1297284"/>
            </a:xfrm>
          </p:grpSpPr>
          <p:grpSp>
            <p:nvGrpSpPr>
              <p:cNvPr id="163" name="Google Shape;163;p9"/>
              <p:cNvGrpSpPr/>
              <p:nvPr/>
            </p:nvGrpSpPr>
            <p:grpSpPr>
              <a:xfrm>
                <a:off x="3817154" y="1131590"/>
                <a:ext cx="1429502" cy="1297284"/>
                <a:chOff x="3739556" y="3400367"/>
                <a:chExt cx="536528" cy="493183"/>
              </a:xfrm>
            </p:grpSpPr>
            <p:sp>
              <p:nvSpPr>
                <p:cNvPr id="164" name="Google Shape;164;p9"/>
                <p:cNvSpPr/>
                <p:nvPr/>
              </p:nvSpPr>
              <p:spPr>
                <a:xfrm>
                  <a:off x="4094994" y="3561230"/>
                  <a:ext cx="106920" cy="162789"/>
                </a:xfrm>
                <a:custGeom>
                  <a:rect b="b" l="l" r="r" t="t"/>
                  <a:pathLst>
                    <a:path extrusionOk="0" h="107" w="7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9"/>
                <p:cNvSpPr/>
                <p:nvPr/>
              </p:nvSpPr>
              <p:spPr>
                <a:xfrm>
                  <a:off x="3816616" y="3584347"/>
                  <a:ext cx="342916" cy="194576"/>
                </a:xfrm>
                <a:custGeom>
                  <a:rect b="b" l="l" r="r" t="t"/>
                  <a:pathLst>
                    <a:path extrusionOk="0" h="128" w="225">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9"/>
                <p:cNvSpPr/>
                <p:nvPr/>
              </p:nvSpPr>
              <p:spPr>
                <a:xfrm>
                  <a:off x="3808910" y="3400367"/>
                  <a:ext cx="393968" cy="254297"/>
                </a:xfrm>
                <a:custGeom>
                  <a:rect b="b" l="l" r="r" t="t"/>
                  <a:pathLst>
                    <a:path extrusionOk="0" h="167" w="259">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9"/>
                <p:cNvSpPr/>
                <p:nvPr/>
              </p:nvSpPr>
              <p:spPr>
                <a:xfrm>
                  <a:off x="3868631" y="3757732"/>
                  <a:ext cx="278378" cy="135818"/>
                </a:xfrm>
                <a:custGeom>
                  <a:rect b="b" l="l" r="r" t="t"/>
                  <a:pathLst>
                    <a:path extrusionOk="0" h="89" w="183">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9"/>
                <p:cNvSpPr/>
                <p:nvPr/>
              </p:nvSpPr>
              <p:spPr>
                <a:xfrm>
                  <a:off x="4076692" y="3494766"/>
                  <a:ext cx="199392" cy="391078"/>
                </a:xfrm>
                <a:custGeom>
                  <a:rect b="b" l="l" r="r" t="t"/>
                  <a:pathLst>
                    <a:path extrusionOk="0" h="257" w="131">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9"/>
                <p:cNvSpPr/>
                <p:nvPr/>
              </p:nvSpPr>
              <p:spPr>
                <a:xfrm>
                  <a:off x="3739556" y="3494766"/>
                  <a:ext cx="199392" cy="391078"/>
                </a:xfrm>
                <a:custGeom>
                  <a:rect b="b" l="l" r="r" t="t"/>
                  <a:pathLst>
                    <a:path extrusionOk="0" h="257" w="131">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70" name="Google Shape;170;p9"/>
              <p:cNvPicPr preferRelativeResize="0"/>
              <p:nvPr/>
            </p:nvPicPr>
            <p:blipFill rotWithShape="1">
              <a:blip r:embed="rId3">
                <a:alphaModFix/>
              </a:blip>
              <a:srcRect b="0" l="0" r="0" t="0"/>
              <a:stretch/>
            </p:blipFill>
            <p:spPr>
              <a:xfrm>
                <a:off x="4795861" y="1268886"/>
                <a:ext cx="871221" cy="871221"/>
              </a:xfrm>
              <a:prstGeom prst="rect">
                <a:avLst/>
              </a:prstGeom>
              <a:noFill/>
              <a:ln>
                <a:noFill/>
              </a:ln>
            </p:spPr>
          </p:pic>
        </p:grpSp>
        <p:sp>
          <p:nvSpPr>
            <p:cNvPr id="171" name="Google Shape;171;p9"/>
            <p:cNvSpPr/>
            <p:nvPr/>
          </p:nvSpPr>
          <p:spPr>
            <a:xfrm>
              <a:off x="948761" y="252072"/>
              <a:ext cx="2856230" cy="4603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00"/>
                </a:buClr>
                <a:buSzPts val="2400"/>
                <a:buFont typeface="Noto Sans Symbols"/>
                <a:buChar char="❖"/>
              </a:pPr>
              <a:r>
                <a:rPr lang="en-US" sz="2400">
                  <a:solidFill>
                    <a:srgbClr val="FFFF00"/>
                  </a:solidFill>
                  <a:latin typeface="Calibri"/>
                  <a:ea typeface="Calibri"/>
                  <a:cs typeface="Calibri"/>
                  <a:sym typeface="Calibri"/>
                </a:rPr>
                <a:t>FUTURE SCOPE</a:t>
              </a:r>
              <a:endParaRPr sz="2400">
                <a:solidFill>
                  <a:srgbClr val="FFFF00"/>
                </a:solidFill>
                <a:latin typeface="Calibri"/>
                <a:ea typeface="Calibri"/>
                <a:cs typeface="Calibri"/>
                <a:sym typeface="Calibri"/>
              </a:endParaRPr>
            </a:p>
          </p:txBody>
        </p:sp>
      </p:grpSp>
      <p:sp>
        <p:nvSpPr>
          <p:cNvPr id="172" name="Google Shape;172;p9"/>
          <p:cNvSpPr txBox="1"/>
          <p:nvPr/>
        </p:nvSpPr>
        <p:spPr>
          <a:xfrm>
            <a:off x="791845" y="771525"/>
            <a:ext cx="6920230" cy="33229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500"/>
              <a:buFont typeface="Noto Sans Symbols"/>
              <a:buNone/>
            </a:pPr>
            <a:r>
              <a:rPr lang="en-US" sz="1500">
                <a:solidFill>
                  <a:schemeClr val="lt1"/>
                </a:solidFill>
                <a:latin typeface="Calibri"/>
                <a:ea typeface="Calibri"/>
                <a:cs typeface="Calibri"/>
                <a:sym typeface="Calibri"/>
              </a:rPr>
              <a:t>AI-enabled battery management systems offer a wide range of potential applications and future prospects. They optimize battery usage in electric vehicles, grid energy storage, renewable energy integration, consumer electronics, and industrial settings. These systems enhance energy efficiency, predict battery health, and enable autonomous decision-making. Future advancements may include more sophisticated predictive analytics, integration with IoT, autonomous optimization, and personalized energy management. Additionally, they will contribute to resilience, reliability, and sustainability in energy systems across various sectors, promising a transformative impact on how we generate, store, and utilize power.</a:t>
            </a:r>
            <a:endParaRPr sz="1500">
              <a:solidFill>
                <a:schemeClr val="lt1"/>
              </a:solidFill>
              <a:latin typeface="Calibri"/>
              <a:ea typeface="Calibri"/>
              <a:cs typeface="Calibri"/>
              <a:sym typeface="Calibri"/>
            </a:endParaRPr>
          </a:p>
          <a:p>
            <a:pPr indent="0" lvl="0" marL="0" marR="0" rtl="0" algn="l">
              <a:spcBef>
                <a:spcPts val="0"/>
              </a:spcBef>
              <a:spcAft>
                <a:spcPts val="0"/>
              </a:spcAft>
              <a:buClr>
                <a:schemeClr val="dk1"/>
              </a:buClr>
              <a:buSzPts val="1500"/>
              <a:buFont typeface="Noto Sans Symbols"/>
              <a:buNone/>
            </a:pPr>
            <a:r>
              <a:t/>
            </a:r>
            <a:endParaRPr sz="1500">
              <a:solidFill>
                <a:schemeClr val="lt1"/>
              </a:solidFill>
              <a:latin typeface="Calibri"/>
              <a:ea typeface="Calibri"/>
              <a:cs typeface="Calibri"/>
              <a:sym typeface="Calibri"/>
            </a:endParaRPr>
          </a:p>
          <a:p>
            <a:pPr indent="0" lvl="0" marL="0" marR="0" rtl="0" algn="l">
              <a:spcBef>
                <a:spcPts val="0"/>
              </a:spcBef>
              <a:spcAft>
                <a:spcPts val="0"/>
              </a:spcAft>
              <a:buClr>
                <a:schemeClr val="lt1"/>
              </a:buClr>
              <a:buSzPts val="1500"/>
              <a:buFont typeface="Noto Sans Symbols"/>
              <a:buNone/>
            </a:pPr>
            <a:r>
              <a:rPr lang="en-US" sz="1500">
                <a:solidFill>
                  <a:schemeClr val="lt1"/>
                </a:solidFill>
                <a:latin typeface="Calibri"/>
                <a:ea typeface="Calibri"/>
                <a:cs typeface="Calibri"/>
                <a:sym typeface="Calibri"/>
              </a:rPr>
              <a:t>Future Updations:-</a:t>
            </a:r>
            <a:endParaRPr sz="1500">
              <a:solidFill>
                <a:schemeClr val="lt1"/>
              </a:solidFill>
              <a:latin typeface="Calibri"/>
              <a:ea typeface="Calibri"/>
              <a:cs typeface="Calibri"/>
              <a:sym typeface="Calibri"/>
            </a:endParaRPr>
          </a:p>
          <a:p>
            <a:pPr indent="0" lvl="0" marL="0" marR="0" rtl="0" algn="l">
              <a:spcBef>
                <a:spcPts val="0"/>
              </a:spcBef>
              <a:spcAft>
                <a:spcPts val="0"/>
              </a:spcAft>
              <a:buClr>
                <a:schemeClr val="lt1"/>
              </a:buClr>
              <a:buSzPts val="1500"/>
              <a:buFont typeface="Noto Sans Symbols"/>
              <a:buNone/>
            </a:pPr>
            <a:r>
              <a:rPr lang="en-US" sz="1500">
                <a:solidFill>
                  <a:schemeClr val="lt1"/>
                </a:solidFill>
                <a:latin typeface="Calibri"/>
                <a:ea typeface="Calibri"/>
                <a:cs typeface="Calibri"/>
                <a:sym typeface="Calibri"/>
              </a:rPr>
              <a:t>	1.Automated Distilled Water Filling Mechanism for Lead Acid Batteries.</a:t>
            </a:r>
            <a:endParaRPr sz="1500">
              <a:solidFill>
                <a:schemeClr val="lt1"/>
              </a:solidFill>
              <a:latin typeface="Calibri"/>
              <a:ea typeface="Calibri"/>
              <a:cs typeface="Calibri"/>
              <a:sym typeface="Calibri"/>
            </a:endParaRPr>
          </a:p>
          <a:p>
            <a:pPr indent="0" lvl="0" marL="0" marR="0" rtl="0" algn="l">
              <a:spcBef>
                <a:spcPts val="0"/>
              </a:spcBef>
              <a:spcAft>
                <a:spcPts val="0"/>
              </a:spcAft>
              <a:buClr>
                <a:schemeClr val="lt1"/>
              </a:buClr>
              <a:buSzPts val="1500"/>
              <a:buFont typeface="Noto Sans Symbols"/>
              <a:buNone/>
            </a:pPr>
            <a:r>
              <a:rPr lang="en-US" sz="1500">
                <a:solidFill>
                  <a:schemeClr val="lt1"/>
                </a:solidFill>
                <a:latin typeface="Calibri"/>
                <a:ea typeface="Calibri"/>
                <a:cs typeface="Calibri"/>
                <a:sym typeface="Calibri"/>
              </a:rPr>
              <a:t>	2.Ideal Temperature Mechanism for different regions.</a:t>
            </a:r>
            <a:endParaRPr sz="1500">
              <a:solidFill>
                <a:schemeClr val="lt1"/>
              </a:solidFill>
              <a:latin typeface="Calibri"/>
              <a:ea typeface="Calibri"/>
              <a:cs typeface="Calibri"/>
              <a:sym typeface="Calibri"/>
            </a:endParaRPr>
          </a:p>
          <a:p>
            <a:pPr indent="0" lvl="0" marL="0" marR="0" rtl="0" algn="l">
              <a:spcBef>
                <a:spcPts val="0"/>
              </a:spcBef>
              <a:spcAft>
                <a:spcPts val="0"/>
              </a:spcAft>
              <a:buClr>
                <a:schemeClr val="lt1"/>
              </a:buClr>
              <a:buSzPts val="1500"/>
              <a:buFont typeface="Noto Sans Symbols"/>
              <a:buNone/>
            </a:pPr>
            <a:r>
              <a:rPr lang="en-US" sz="1500">
                <a:solidFill>
                  <a:schemeClr val="lt1"/>
                </a:solidFill>
                <a:latin typeface="Calibri"/>
                <a:ea typeface="Calibri"/>
                <a:cs typeface="Calibri"/>
                <a:sym typeface="Calibri"/>
              </a:rPr>
              <a:t>	3.Matlab Analysis using ThingSpeak Colud Data.</a:t>
            </a:r>
            <a:endParaRPr sz="1500">
              <a:solidFill>
                <a:schemeClr val="lt1"/>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p:nvPr/>
        </p:nvSpPr>
        <p:spPr>
          <a:xfrm>
            <a:off x="2511407" y="1537643"/>
            <a:ext cx="254428" cy="193587"/>
          </a:xfrm>
          <a:custGeom>
            <a:rect b="b" l="l" r="r" t="t"/>
            <a:pathLst>
              <a:path extrusionOk="0" h="47" w="61">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0"/>
          <p:cNvSpPr/>
          <p:nvPr/>
        </p:nvSpPr>
        <p:spPr>
          <a:xfrm>
            <a:off x="2774131" y="2060323"/>
            <a:ext cx="116151" cy="146571"/>
          </a:xfrm>
          <a:custGeom>
            <a:rect b="b" l="l" r="r" t="t"/>
            <a:pathLst>
              <a:path extrusionOk="0" h="35" w="28">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0"/>
          <p:cNvSpPr/>
          <p:nvPr/>
        </p:nvSpPr>
        <p:spPr>
          <a:xfrm>
            <a:off x="2840470" y="2414289"/>
            <a:ext cx="44248" cy="127213"/>
          </a:xfrm>
          <a:custGeom>
            <a:rect b="b" l="l" r="r" t="t"/>
            <a:pathLst>
              <a:path extrusionOk="0" h="31" w="1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0" name="Google Shape;180;p10"/>
          <p:cNvGrpSpPr/>
          <p:nvPr/>
        </p:nvGrpSpPr>
        <p:grpSpPr>
          <a:xfrm>
            <a:off x="179512" y="195486"/>
            <a:ext cx="3270514" cy="536835"/>
            <a:chOff x="179512" y="195486"/>
            <a:chExt cx="3270514" cy="536835"/>
          </a:xfrm>
        </p:grpSpPr>
        <p:grpSp>
          <p:nvGrpSpPr>
            <p:cNvPr id="181" name="Google Shape;181;p10"/>
            <p:cNvGrpSpPr/>
            <p:nvPr/>
          </p:nvGrpSpPr>
          <p:grpSpPr>
            <a:xfrm>
              <a:off x="179512" y="195486"/>
              <a:ext cx="792088" cy="536835"/>
              <a:chOff x="3817154" y="1131590"/>
              <a:chExt cx="1849928" cy="1297284"/>
            </a:xfrm>
          </p:grpSpPr>
          <p:grpSp>
            <p:nvGrpSpPr>
              <p:cNvPr id="182" name="Google Shape;182;p10"/>
              <p:cNvGrpSpPr/>
              <p:nvPr/>
            </p:nvGrpSpPr>
            <p:grpSpPr>
              <a:xfrm>
                <a:off x="3817154" y="1131590"/>
                <a:ext cx="1429502" cy="1297284"/>
                <a:chOff x="3739556" y="3400367"/>
                <a:chExt cx="536528" cy="493183"/>
              </a:xfrm>
            </p:grpSpPr>
            <p:sp>
              <p:nvSpPr>
                <p:cNvPr id="183" name="Google Shape;183;p10"/>
                <p:cNvSpPr/>
                <p:nvPr/>
              </p:nvSpPr>
              <p:spPr>
                <a:xfrm>
                  <a:off x="4094994" y="3561230"/>
                  <a:ext cx="106920" cy="162789"/>
                </a:xfrm>
                <a:custGeom>
                  <a:rect b="b" l="l" r="r" t="t"/>
                  <a:pathLst>
                    <a:path extrusionOk="0" h="107" w="7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0"/>
                <p:cNvSpPr/>
                <p:nvPr/>
              </p:nvSpPr>
              <p:spPr>
                <a:xfrm>
                  <a:off x="3816616" y="3584347"/>
                  <a:ext cx="342916" cy="194576"/>
                </a:xfrm>
                <a:custGeom>
                  <a:rect b="b" l="l" r="r" t="t"/>
                  <a:pathLst>
                    <a:path extrusionOk="0" h="128" w="225">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0"/>
                <p:cNvSpPr/>
                <p:nvPr/>
              </p:nvSpPr>
              <p:spPr>
                <a:xfrm>
                  <a:off x="3808910" y="3400367"/>
                  <a:ext cx="393968" cy="254297"/>
                </a:xfrm>
                <a:custGeom>
                  <a:rect b="b" l="l" r="r" t="t"/>
                  <a:pathLst>
                    <a:path extrusionOk="0" h="167" w="259">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0"/>
                <p:cNvSpPr/>
                <p:nvPr/>
              </p:nvSpPr>
              <p:spPr>
                <a:xfrm>
                  <a:off x="3868631" y="3757732"/>
                  <a:ext cx="278378" cy="135818"/>
                </a:xfrm>
                <a:custGeom>
                  <a:rect b="b" l="l" r="r" t="t"/>
                  <a:pathLst>
                    <a:path extrusionOk="0" h="89" w="183">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0"/>
                <p:cNvSpPr/>
                <p:nvPr/>
              </p:nvSpPr>
              <p:spPr>
                <a:xfrm>
                  <a:off x="4076692" y="3494766"/>
                  <a:ext cx="199392" cy="391078"/>
                </a:xfrm>
                <a:custGeom>
                  <a:rect b="b" l="l" r="r" t="t"/>
                  <a:pathLst>
                    <a:path extrusionOk="0" h="257" w="131">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3739556" y="3494766"/>
                  <a:ext cx="199392" cy="391078"/>
                </a:xfrm>
                <a:custGeom>
                  <a:rect b="b" l="l" r="r" t="t"/>
                  <a:pathLst>
                    <a:path extrusionOk="0" h="257" w="131">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89" name="Google Shape;189;p10"/>
              <p:cNvPicPr preferRelativeResize="0"/>
              <p:nvPr/>
            </p:nvPicPr>
            <p:blipFill rotWithShape="1">
              <a:blip r:embed="rId3">
                <a:alphaModFix/>
              </a:blip>
              <a:srcRect b="0" l="0" r="0" t="0"/>
              <a:stretch/>
            </p:blipFill>
            <p:spPr>
              <a:xfrm>
                <a:off x="4795861" y="1268886"/>
                <a:ext cx="871221" cy="871221"/>
              </a:xfrm>
              <a:prstGeom prst="rect">
                <a:avLst/>
              </a:prstGeom>
              <a:noFill/>
              <a:ln>
                <a:noFill/>
              </a:ln>
            </p:spPr>
          </p:pic>
        </p:grpSp>
        <p:sp>
          <p:nvSpPr>
            <p:cNvPr id="190" name="Google Shape;190;p10"/>
            <p:cNvSpPr/>
            <p:nvPr/>
          </p:nvSpPr>
          <p:spPr>
            <a:xfrm>
              <a:off x="948761" y="252072"/>
              <a:ext cx="2501265" cy="4603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00"/>
                </a:buClr>
                <a:buSzPts val="2400"/>
                <a:buFont typeface="Noto Sans Symbols"/>
                <a:buChar char="❖"/>
              </a:pPr>
              <a:r>
                <a:rPr lang="en-US" sz="2400">
                  <a:solidFill>
                    <a:srgbClr val="FFFF00"/>
                  </a:solidFill>
                  <a:latin typeface="Calibri"/>
                  <a:ea typeface="Calibri"/>
                  <a:cs typeface="Calibri"/>
                  <a:sym typeface="Calibri"/>
                </a:rPr>
                <a:t>CONCLUSION</a:t>
              </a:r>
              <a:endParaRPr sz="2400">
                <a:solidFill>
                  <a:srgbClr val="FFFF00"/>
                </a:solidFill>
                <a:latin typeface="Calibri"/>
                <a:ea typeface="Calibri"/>
                <a:cs typeface="Calibri"/>
                <a:sym typeface="Calibri"/>
              </a:endParaRPr>
            </a:p>
          </p:txBody>
        </p:sp>
      </p:grpSp>
      <p:sp>
        <p:nvSpPr>
          <p:cNvPr id="191" name="Google Shape;191;p10"/>
          <p:cNvSpPr txBox="1"/>
          <p:nvPr/>
        </p:nvSpPr>
        <p:spPr>
          <a:xfrm>
            <a:off x="791845" y="771525"/>
            <a:ext cx="6920230" cy="313817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In the previous BMS which we saw, we had fixed programs and based on those programs there had a limited range and prediction of parameters like SoC,SoH,cell balancing, overcharge/discharge and false alarms.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Our BMS will be capable of reducing the power consumption from less loaded (day to day)to high loaded batteries (high consumptions batterie used in satelite).</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Which will mainly focus on the reduction of battery consumption and also managing the battery load..</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rgbClr val="FFFF00"/>
              </a:buClr>
              <a:buSzPts val="1600"/>
              <a:buFont typeface="Noto Sans Symbols"/>
              <a:buChar char="⮚"/>
            </a:pPr>
            <a:r>
              <a:rPr b="1" lang="en-US" sz="1600">
                <a:solidFill>
                  <a:srgbClr val="FFFF00"/>
                </a:solidFill>
                <a:latin typeface="Calibri"/>
                <a:ea typeface="Calibri"/>
                <a:cs typeface="Calibri"/>
                <a:sym typeface="Calibri"/>
              </a:rPr>
              <a:t>Now,to overcome these issues we are introducing AI enabled BMS.</a:t>
            </a:r>
            <a:endParaRPr b="1" sz="1600">
              <a:solidFill>
                <a:srgbClr val="FFFF00"/>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pic>
        <p:nvPicPr>
          <p:cNvPr id="50" name="Google Shape;50;p2"/>
          <p:cNvPicPr preferRelativeResize="0"/>
          <p:nvPr/>
        </p:nvPicPr>
        <p:blipFill rotWithShape="1">
          <a:blip r:embed="rId3">
            <a:alphaModFix/>
          </a:blip>
          <a:srcRect b="0" l="0" r="0" t="0"/>
          <a:stretch/>
        </p:blipFill>
        <p:spPr>
          <a:xfrm>
            <a:off x="8272734" y="338873"/>
            <a:ext cx="871221" cy="871221"/>
          </a:xfrm>
          <a:prstGeom prst="rect">
            <a:avLst/>
          </a:prstGeom>
          <a:noFill/>
          <a:ln>
            <a:noFill/>
          </a:ln>
        </p:spPr>
      </p:pic>
      <p:pic>
        <p:nvPicPr>
          <p:cNvPr id="51" name="Google Shape;51;p2"/>
          <p:cNvPicPr preferRelativeResize="0"/>
          <p:nvPr/>
        </p:nvPicPr>
        <p:blipFill rotWithShape="1">
          <a:blip r:embed="rId3">
            <a:alphaModFix/>
          </a:blip>
          <a:srcRect b="0" l="0" r="0" t="0"/>
          <a:stretch/>
        </p:blipFill>
        <p:spPr>
          <a:xfrm>
            <a:off x="107269" y="344588"/>
            <a:ext cx="871221" cy="871221"/>
          </a:xfrm>
          <a:prstGeom prst="rect">
            <a:avLst/>
          </a:prstGeom>
          <a:noFill/>
          <a:ln>
            <a:noFill/>
          </a:ln>
        </p:spPr>
      </p:pic>
      <p:sp>
        <p:nvSpPr>
          <p:cNvPr id="52" name="Google Shape;52;p2"/>
          <p:cNvSpPr txBox="1"/>
          <p:nvPr>
            <p:ph idx="4294967295" type="body"/>
          </p:nvPr>
        </p:nvSpPr>
        <p:spPr>
          <a:xfrm>
            <a:off x="1191895" y="483235"/>
            <a:ext cx="3743960" cy="4399915"/>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Team Name –</a:t>
            </a:r>
            <a:r>
              <a:rPr b="0" i="0" lang="en-US" sz="1200" u="none" cap="none" strike="noStrike">
                <a:solidFill>
                  <a:srgbClr val="FFFF00"/>
                </a:solidFill>
                <a:latin typeface="Calibri"/>
                <a:ea typeface="Calibri"/>
                <a:cs typeface="Calibri"/>
                <a:sym typeface="Calibri"/>
              </a:rPr>
              <a:t> </a:t>
            </a:r>
            <a:r>
              <a:rPr b="1" i="0" lang="en-US" sz="1400" u="none" cap="none" strike="noStrike">
                <a:solidFill>
                  <a:srgbClr val="FFFF00"/>
                </a:solidFill>
                <a:latin typeface="Calibri"/>
                <a:ea typeface="Calibri"/>
                <a:cs typeface="Calibri"/>
                <a:sym typeface="Calibri"/>
              </a:rPr>
              <a:t>The Futurists</a:t>
            </a:r>
            <a:endParaRPr b="0" i="0" sz="1200" u="none" cap="none" strike="noStrike">
              <a:solidFill>
                <a:srgbClr val="FFFF00"/>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Name –  Kedar Birajdar (Leader)</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Branch - CSE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Phone No.  – 9552233712</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College –  N.K.Orchid College of Engineering &amp; Tech Solapur.</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Team Member Details:-</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 1.Name-Piyush Jha	Branch - CSE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2.Name-Anil Mali	Branch - CSE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rPr b="0" i="0" lang="en-US" sz="1200" u="none" cap="none" strike="noStrike">
                <a:solidFill>
                  <a:schemeClr val="lt1"/>
                </a:solidFill>
                <a:latin typeface="Calibri"/>
                <a:ea typeface="Calibri"/>
                <a:cs typeface="Calibri"/>
                <a:sym typeface="Calibri"/>
              </a:rPr>
              <a:t>3.Name-Nishant Wale	Branch - CSE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t/>
            </a:r>
            <a:endParaRPr b="0" i="0" sz="12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chemeClr val="lt2"/>
              </a:buClr>
              <a:buSzPts val="1800"/>
              <a:buFont typeface="Arial"/>
              <a:buNone/>
            </a:pPr>
            <a:r>
              <a:t/>
            </a:r>
            <a:endParaRPr b="0" i="0" sz="1200" u="none" cap="none" strike="noStrike">
              <a:solidFill>
                <a:schemeClr val="lt1"/>
              </a:solidFill>
              <a:latin typeface="Calibri"/>
              <a:ea typeface="Calibri"/>
              <a:cs typeface="Calibri"/>
              <a:sym typeface="Calibri"/>
            </a:endParaRPr>
          </a:p>
        </p:txBody>
      </p:sp>
      <p:pic>
        <p:nvPicPr>
          <p:cNvPr id="53" name="Google Shape;53;p2"/>
          <p:cNvPicPr preferRelativeResize="0"/>
          <p:nvPr/>
        </p:nvPicPr>
        <p:blipFill rotWithShape="1">
          <a:blip r:embed="rId3">
            <a:alphaModFix/>
          </a:blip>
          <a:srcRect b="0" l="0" r="0" t="0"/>
          <a:stretch/>
        </p:blipFill>
        <p:spPr>
          <a:xfrm>
            <a:off x="8272734" y="4227613"/>
            <a:ext cx="871221" cy="871221"/>
          </a:xfrm>
          <a:prstGeom prst="rect">
            <a:avLst/>
          </a:prstGeom>
          <a:noFill/>
          <a:ln>
            <a:noFill/>
          </a:ln>
        </p:spPr>
      </p:pic>
      <p:pic>
        <p:nvPicPr>
          <p:cNvPr id="54" name="Google Shape;54;p2"/>
          <p:cNvPicPr preferRelativeResize="0"/>
          <p:nvPr/>
        </p:nvPicPr>
        <p:blipFill rotWithShape="1">
          <a:blip r:embed="rId3">
            <a:alphaModFix/>
          </a:blip>
          <a:srcRect b="0" l="0" r="0" t="0"/>
          <a:stretch/>
        </p:blipFill>
        <p:spPr>
          <a:xfrm>
            <a:off x="107269" y="4227613"/>
            <a:ext cx="871221" cy="871221"/>
          </a:xfrm>
          <a:prstGeom prst="rect">
            <a:avLst/>
          </a:prstGeom>
          <a:noFill/>
          <a:ln>
            <a:noFill/>
          </a:ln>
        </p:spPr>
      </p:pic>
      <p:sp>
        <p:nvSpPr>
          <p:cNvPr id="55" name="Google Shape;55;p2"/>
          <p:cNvSpPr txBox="1"/>
          <p:nvPr/>
        </p:nvSpPr>
        <p:spPr>
          <a:xfrm>
            <a:off x="978535" y="123825"/>
            <a:ext cx="7729220" cy="4298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200" u="none" cap="none" strike="noStrike">
                <a:solidFill>
                  <a:srgbClr val="FFFF00"/>
                </a:solidFill>
                <a:latin typeface="Calibri"/>
                <a:ea typeface="Calibri"/>
                <a:cs typeface="Calibri"/>
                <a:sym typeface="Calibri"/>
              </a:rPr>
              <a:t>Team information</a:t>
            </a:r>
            <a:endParaRPr b="1" i="0" sz="2200" u="none" cap="none" strike="noStrike">
              <a:solidFill>
                <a:srgbClr val="FFFF00"/>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3"/>
          <p:cNvPicPr preferRelativeResize="0"/>
          <p:nvPr/>
        </p:nvPicPr>
        <p:blipFill rotWithShape="1">
          <a:blip r:embed="rId3">
            <a:alphaModFix/>
          </a:blip>
          <a:srcRect b="0" l="0" r="0" t="0"/>
          <a:stretch/>
        </p:blipFill>
        <p:spPr>
          <a:xfrm>
            <a:off x="8272734" y="338873"/>
            <a:ext cx="871221" cy="871221"/>
          </a:xfrm>
          <a:prstGeom prst="rect">
            <a:avLst/>
          </a:prstGeom>
          <a:noFill/>
          <a:ln>
            <a:noFill/>
          </a:ln>
        </p:spPr>
      </p:pic>
      <p:pic>
        <p:nvPicPr>
          <p:cNvPr id="61" name="Google Shape;61;p3"/>
          <p:cNvPicPr preferRelativeResize="0"/>
          <p:nvPr/>
        </p:nvPicPr>
        <p:blipFill rotWithShape="1">
          <a:blip r:embed="rId3">
            <a:alphaModFix/>
          </a:blip>
          <a:srcRect b="0" l="0" r="0" t="0"/>
          <a:stretch/>
        </p:blipFill>
        <p:spPr>
          <a:xfrm>
            <a:off x="107269" y="344588"/>
            <a:ext cx="871221" cy="871221"/>
          </a:xfrm>
          <a:prstGeom prst="rect">
            <a:avLst/>
          </a:prstGeom>
          <a:noFill/>
          <a:ln>
            <a:noFill/>
          </a:ln>
        </p:spPr>
      </p:pic>
      <p:pic>
        <p:nvPicPr>
          <p:cNvPr id="62" name="Google Shape;62;p3"/>
          <p:cNvPicPr preferRelativeResize="0"/>
          <p:nvPr/>
        </p:nvPicPr>
        <p:blipFill rotWithShape="1">
          <a:blip r:embed="rId3">
            <a:alphaModFix/>
          </a:blip>
          <a:srcRect b="0" l="0" r="0" t="0"/>
          <a:stretch/>
        </p:blipFill>
        <p:spPr>
          <a:xfrm>
            <a:off x="8272734" y="4227613"/>
            <a:ext cx="871221" cy="871221"/>
          </a:xfrm>
          <a:prstGeom prst="rect">
            <a:avLst/>
          </a:prstGeom>
          <a:noFill/>
          <a:ln>
            <a:noFill/>
          </a:ln>
        </p:spPr>
      </p:pic>
      <p:pic>
        <p:nvPicPr>
          <p:cNvPr id="63" name="Google Shape;63;p3"/>
          <p:cNvPicPr preferRelativeResize="0"/>
          <p:nvPr/>
        </p:nvPicPr>
        <p:blipFill rotWithShape="1">
          <a:blip r:embed="rId3">
            <a:alphaModFix/>
          </a:blip>
          <a:srcRect b="0" l="0" r="0" t="0"/>
          <a:stretch/>
        </p:blipFill>
        <p:spPr>
          <a:xfrm>
            <a:off x="107269" y="4227613"/>
            <a:ext cx="871221" cy="871221"/>
          </a:xfrm>
          <a:prstGeom prst="rect">
            <a:avLst/>
          </a:prstGeom>
          <a:noFill/>
          <a:ln>
            <a:noFill/>
          </a:ln>
        </p:spPr>
      </p:pic>
      <p:sp>
        <p:nvSpPr>
          <p:cNvPr id="64" name="Google Shape;64;p3"/>
          <p:cNvSpPr txBox="1"/>
          <p:nvPr/>
        </p:nvSpPr>
        <p:spPr>
          <a:xfrm>
            <a:off x="978535" y="123825"/>
            <a:ext cx="7729220" cy="4298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200" u="none" cap="none" strike="noStrike">
                <a:solidFill>
                  <a:srgbClr val="FFFF00"/>
                </a:solidFill>
                <a:latin typeface="Calibri"/>
                <a:ea typeface="Calibri"/>
                <a:cs typeface="Calibri"/>
                <a:sym typeface="Calibri"/>
              </a:rPr>
              <a:t>Problem Statement</a:t>
            </a:r>
            <a:endParaRPr b="1" i="0" sz="2200" u="none" cap="none" strike="noStrike">
              <a:solidFill>
                <a:srgbClr val="FFFF00"/>
              </a:solidFill>
              <a:latin typeface="Calibri"/>
              <a:ea typeface="Calibri"/>
              <a:cs typeface="Calibri"/>
              <a:sym typeface="Calibri"/>
            </a:endParaRPr>
          </a:p>
        </p:txBody>
      </p:sp>
      <p:sp>
        <p:nvSpPr>
          <p:cNvPr id="65" name="Google Shape;65;p3"/>
          <p:cNvSpPr txBox="1"/>
          <p:nvPr/>
        </p:nvSpPr>
        <p:spPr>
          <a:xfrm>
            <a:off x="1318260" y="1002665"/>
            <a:ext cx="6637655" cy="33534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alibri"/>
                <a:ea typeface="Calibri"/>
                <a:cs typeface="Calibri"/>
                <a:sym typeface="Calibri"/>
              </a:rPr>
              <a:t>Development of AI enabled Battery Management System (BMS).</a:t>
            </a:r>
            <a:endParaRPr b="1"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According to our problem statement we are developing an BMS which was more efficient and more reliable for the commercial &amp; industrial purpose.</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As we know that in any electronic device as well as in mainly  EV’s the BMS is a main component hence the maximum utilization of power as well as time is important hence we are developing the AI enabled BMS for the maximum efficiency.</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We are mainly focusing on power loss in ordinary BMS is </a:t>
            </a:r>
            <a:r>
              <a:rPr lang="en-US" sz="1600">
                <a:solidFill>
                  <a:srgbClr val="FFFF00"/>
                </a:solidFill>
                <a:latin typeface="Calibri"/>
                <a:ea typeface="Calibri"/>
                <a:cs typeface="Calibri"/>
                <a:sym typeface="Calibri"/>
              </a:rPr>
              <a:t>10-15%</a:t>
            </a:r>
            <a:r>
              <a:rPr lang="en-US" sz="1600">
                <a:solidFill>
                  <a:schemeClr val="lt1"/>
                </a:solidFill>
                <a:latin typeface="Calibri"/>
                <a:ea typeface="Calibri"/>
                <a:cs typeface="Calibri"/>
                <a:sym typeface="Calibri"/>
              </a:rPr>
              <a:t>  by using our AI enabled BMS it may reduce and only power loss is approximately </a:t>
            </a:r>
            <a:r>
              <a:rPr lang="en-US" sz="1600">
                <a:solidFill>
                  <a:srgbClr val="FFFF00"/>
                </a:solidFill>
                <a:latin typeface="Calibri"/>
                <a:ea typeface="Calibri"/>
                <a:cs typeface="Calibri"/>
                <a:sym typeface="Calibri"/>
              </a:rPr>
              <a:t>2-8%</a:t>
            </a:r>
            <a:r>
              <a:rPr lang="en-US" sz="1600">
                <a:solidFill>
                  <a:schemeClr val="lt1"/>
                </a:solidFill>
                <a:latin typeface="Calibri"/>
                <a:ea typeface="Calibri"/>
                <a:cs typeface="Calibri"/>
                <a:sym typeface="Calibri"/>
              </a:rPr>
              <a:t> of the battery backup.</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idx="4294967295" type="body"/>
          </p:nvPr>
        </p:nvSpPr>
        <p:spPr>
          <a:xfrm>
            <a:off x="0" y="339725"/>
            <a:ext cx="8402320" cy="4603750"/>
          </a:xfrm>
          <a:prstGeom prst="rect">
            <a:avLst/>
          </a:prstGeom>
          <a:noFill/>
          <a:ln>
            <a:noFill/>
          </a:ln>
        </p:spPr>
        <p:txBody>
          <a:bodyPr anchorCtr="0" anchor="t" bIns="45700" lIns="91425" spcFirstLastPara="1" rIns="91425" wrap="square" tIns="45700">
            <a:noAutofit/>
          </a:bodyPr>
          <a:lstStyle/>
          <a:p>
            <a:pPr indent="-342900" lvl="0" marL="342900" rtl="0" algn="l">
              <a:lnSpc>
                <a:spcPct val="125000"/>
              </a:lnSpc>
              <a:spcBef>
                <a:spcPts val="0"/>
              </a:spcBef>
              <a:spcAft>
                <a:spcPts val="0"/>
              </a:spcAft>
              <a:buClr>
                <a:schemeClr val="lt1"/>
              </a:buClr>
              <a:buSzPts val="1900"/>
              <a:buChar char="•"/>
            </a:pPr>
            <a:r>
              <a:rPr lang="en-US" sz="1900">
                <a:solidFill>
                  <a:schemeClr val="lt1"/>
                </a:solidFill>
                <a:latin typeface="Calibri"/>
                <a:ea typeface="Calibri"/>
                <a:cs typeface="Calibri"/>
                <a:sym typeface="Calibri"/>
              </a:rPr>
              <a:t>The aim of this project is to develop an </a:t>
            </a:r>
            <a:r>
              <a:rPr lang="en-US" sz="1900">
                <a:solidFill>
                  <a:srgbClr val="F2F2F2"/>
                </a:solidFill>
                <a:latin typeface="Calibri"/>
                <a:ea typeface="Calibri"/>
                <a:cs typeface="Calibri"/>
                <a:sym typeface="Calibri"/>
              </a:rPr>
              <a:t>Battery Management System (BMS) for an </a:t>
            </a:r>
            <a:r>
              <a:rPr b="1" lang="en-US" sz="1900">
                <a:solidFill>
                  <a:srgbClr val="F2F2F2"/>
                </a:solidFill>
                <a:latin typeface="Calibri"/>
                <a:ea typeface="Calibri"/>
                <a:cs typeface="Calibri"/>
                <a:sym typeface="Calibri"/>
              </a:rPr>
              <a:t>efficiently </a:t>
            </a:r>
            <a:r>
              <a:rPr lang="en-US" sz="1900">
                <a:solidFill>
                  <a:srgbClr val="F2F2F2"/>
                </a:solidFill>
                <a:latin typeface="Calibri"/>
                <a:ea typeface="Calibri"/>
                <a:cs typeface="Calibri"/>
                <a:sym typeface="Calibri"/>
              </a:rPr>
              <a:t>power management.</a:t>
            </a:r>
            <a:endParaRPr sz="1900">
              <a:solidFill>
                <a:srgbClr val="F2F2F2"/>
              </a:solidFill>
              <a:latin typeface="Calibri"/>
              <a:ea typeface="Calibri"/>
              <a:cs typeface="Calibri"/>
              <a:sym typeface="Calibri"/>
            </a:endParaRPr>
          </a:p>
          <a:p>
            <a:pPr indent="-342900" lvl="0" marL="342900" rtl="0" algn="l">
              <a:lnSpc>
                <a:spcPct val="125000"/>
              </a:lnSpc>
              <a:spcBef>
                <a:spcPts val="20"/>
              </a:spcBef>
              <a:spcAft>
                <a:spcPts val="0"/>
              </a:spcAft>
              <a:buClr>
                <a:srgbClr val="F2F2F2"/>
              </a:buClr>
              <a:buSzPts val="1900"/>
              <a:buChar char="•"/>
            </a:pPr>
            <a:r>
              <a:rPr lang="en-US" sz="1900">
                <a:solidFill>
                  <a:srgbClr val="F2F2F2"/>
                </a:solidFill>
                <a:latin typeface="Calibri"/>
                <a:ea typeface="Calibri"/>
                <a:cs typeface="Calibri"/>
                <a:sym typeface="Calibri"/>
              </a:rPr>
              <a:t>By making some changes in BMS we can interconnect </a:t>
            </a:r>
            <a:r>
              <a:rPr b="1" lang="en-US" sz="1900">
                <a:solidFill>
                  <a:srgbClr val="F2F2F2"/>
                </a:solidFill>
                <a:latin typeface="Calibri"/>
                <a:ea typeface="Calibri"/>
                <a:cs typeface="Calibri"/>
                <a:sym typeface="Calibri"/>
              </a:rPr>
              <a:t>BMS </a:t>
            </a:r>
            <a:r>
              <a:rPr lang="en-US" sz="1900">
                <a:solidFill>
                  <a:srgbClr val="F2F2F2"/>
                </a:solidFill>
                <a:latin typeface="Calibri"/>
                <a:ea typeface="Calibri"/>
                <a:cs typeface="Calibri"/>
                <a:sym typeface="Calibri"/>
              </a:rPr>
              <a:t>&amp; </a:t>
            </a:r>
            <a:r>
              <a:rPr b="1" lang="en-US" sz="1900">
                <a:solidFill>
                  <a:schemeClr val="lt1"/>
                </a:solidFill>
                <a:latin typeface="Calibri"/>
                <a:ea typeface="Calibri"/>
                <a:cs typeface="Calibri"/>
                <a:sym typeface="Calibri"/>
              </a:rPr>
              <a:t>Raspberry Pi 4</a:t>
            </a:r>
            <a:r>
              <a:rPr lang="en-US" sz="1900">
                <a:solidFill>
                  <a:schemeClr val="lt1"/>
                </a:solidFill>
                <a:latin typeface="Calibri"/>
                <a:ea typeface="Calibri"/>
                <a:cs typeface="Calibri"/>
                <a:sym typeface="Calibri"/>
              </a:rPr>
              <a:t> with </a:t>
            </a:r>
            <a:r>
              <a:rPr b="1" lang="en-US" sz="1900">
                <a:solidFill>
                  <a:schemeClr val="lt1"/>
                </a:solidFill>
                <a:latin typeface="Calibri"/>
                <a:ea typeface="Calibri"/>
                <a:cs typeface="Calibri"/>
                <a:sym typeface="Calibri"/>
              </a:rPr>
              <a:t>AI </a:t>
            </a:r>
            <a:r>
              <a:rPr lang="en-US" sz="1900">
                <a:solidFill>
                  <a:schemeClr val="lt1"/>
                </a:solidFill>
                <a:latin typeface="Calibri"/>
                <a:ea typeface="Calibri"/>
                <a:cs typeface="Calibri"/>
                <a:sym typeface="Calibri"/>
              </a:rPr>
              <a:t>and monitor more efficiently and hence generate more positive output as compared.</a:t>
            </a:r>
            <a:endParaRPr sz="1900">
              <a:solidFill>
                <a:srgbClr val="F2F2F2"/>
              </a:solidFill>
              <a:latin typeface="Calibri"/>
              <a:ea typeface="Calibri"/>
              <a:cs typeface="Calibri"/>
              <a:sym typeface="Calibri"/>
            </a:endParaRPr>
          </a:p>
          <a:p>
            <a:pPr indent="-342900" lvl="0" marL="342900" rtl="0" algn="l">
              <a:lnSpc>
                <a:spcPct val="125000"/>
              </a:lnSpc>
              <a:spcBef>
                <a:spcPts val="20"/>
              </a:spcBef>
              <a:spcAft>
                <a:spcPts val="0"/>
              </a:spcAft>
              <a:buClr>
                <a:schemeClr val="lt1"/>
              </a:buClr>
              <a:buSzPts val="1900"/>
              <a:buChar char="•"/>
            </a:pPr>
            <a:r>
              <a:rPr lang="en-US" sz="1900">
                <a:solidFill>
                  <a:schemeClr val="lt1"/>
                </a:solidFill>
                <a:latin typeface="Calibri"/>
                <a:ea typeface="Calibri"/>
                <a:cs typeface="Calibri"/>
                <a:sym typeface="Calibri"/>
              </a:rPr>
              <a:t>For creating BMS we are using Raspberry Pi 4 as a </a:t>
            </a:r>
            <a:r>
              <a:rPr b="1" lang="en-US" sz="1900">
                <a:solidFill>
                  <a:schemeClr val="lt1"/>
                </a:solidFill>
                <a:latin typeface="Calibri"/>
                <a:ea typeface="Calibri"/>
                <a:cs typeface="Calibri"/>
                <a:sym typeface="Calibri"/>
              </a:rPr>
              <a:t>centralized computer</a:t>
            </a:r>
            <a:r>
              <a:rPr lang="en-US" sz="1900">
                <a:solidFill>
                  <a:schemeClr val="lt1"/>
                </a:solidFill>
                <a:latin typeface="Calibri"/>
                <a:ea typeface="Calibri"/>
                <a:cs typeface="Calibri"/>
                <a:sym typeface="Calibri"/>
              </a:rPr>
              <a:t> for </a:t>
            </a:r>
            <a:r>
              <a:rPr b="1" lang="en-US" sz="1900">
                <a:solidFill>
                  <a:schemeClr val="lt1"/>
                </a:solidFill>
                <a:latin typeface="Calibri"/>
                <a:ea typeface="Calibri"/>
                <a:cs typeface="Calibri"/>
                <a:sym typeface="Calibri"/>
              </a:rPr>
              <a:t>monitoring </a:t>
            </a:r>
            <a:r>
              <a:rPr lang="en-US" sz="1900">
                <a:solidFill>
                  <a:schemeClr val="lt1"/>
                </a:solidFill>
                <a:latin typeface="Calibri"/>
                <a:ea typeface="Calibri"/>
                <a:cs typeface="Calibri"/>
                <a:sym typeface="Calibri"/>
              </a:rPr>
              <a:t>all activities of BMS. </a:t>
            </a:r>
            <a:endParaRPr sz="1900">
              <a:solidFill>
                <a:schemeClr val="lt1"/>
              </a:solidFill>
              <a:latin typeface="Calibri"/>
              <a:ea typeface="Calibri"/>
              <a:cs typeface="Calibri"/>
              <a:sym typeface="Calibri"/>
            </a:endParaRPr>
          </a:p>
          <a:p>
            <a:pPr indent="-342900" lvl="0" marL="342900" rtl="0" algn="l">
              <a:lnSpc>
                <a:spcPct val="125000"/>
              </a:lnSpc>
              <a:spcBef>
                <a:spcPts val="20"/>
              </a:spcBef>
              <a:spcAft>
                <a:spcPts val="0"/>
              </a:spcAft>
              <a:buClr>
                <a:schemeClr val="lt1"/>
              </a:buClr>
              <a:buSzPts val="1900"/>
              <a:buChar char="•"/>
            </a:pPr>
            <a:r>
              <a:rPr lang="en-US" sz="1900">
                <a:solidFill>
                  <a:schemeClr val="lt1"/>
                </a:solidFill>
                <a:latin typeface="Calibri"/>
                <a:ea typeface="Calibri"/>
                <a:cs typeface="Calibri"/>
                <a:sym typeface="Calibri"/>
              </a:rPr>
              <a:t>By using Raspberry Pi 4 OS and AI we can analyse data and by using this data we can estimate </a:t>
            </a:r>
            <a:r>
              <a:rPr b="1" lang="en-US" sz="1900">
                <a:solidFill>
                  <a:schemeClr val="lt1"/>
                </a:solidFill>
                <a:latin typeface="Calibri"/>
                <a:ea typeface="Calibri"/>
                <a:cs typeface="Calibri"/>
                <a:sym typeface="Calibri"/>
              </a:rPr>
              <a:t>Predictive Maintenance </a:t>
            </a:r>
            <a:r>
              <a:rPr lang="en-US" sz="1900">
                <a:solidFill>
                  <a:schemeClr val="lt1"/>
                </a:solidFill>
                <a:latin typeface="Calibri"/>
                <a:ea typeface="Calibri"/>
                <a:cs typeface="Calibri"/>
                <a:sym typeface="Calibri"/>
              </a:rPr>
              <a:t>with more accuracy and hence </a:t>
            </a:r>
            <a:r>
              <a:rPr b="1" lang="en-US" sz="1900">
                <a:solidFill>
                  <a:schemeClr val="lt1"/>
                </a:solidFill>
                <a:latin typeface="Calibri"/>
                <a:ea typeface="Calibri"/>
                <a:cs typeface="Calibri"/>
                <a:sym typeface="Calibri"/>
              </a:rPr>
              <a:t>reduce cost</a:t>
            </a:r>
            <a:r>
              <a:rPr lang="en-US" sz="1900">
                <a:solidFill>
                  <a:schemeClr val="lt1"/>
                </a:solidFill>
                <a:latin typeface="Calibri"/>
                <a:ea typeface="Calibri"/>
                <a:cs typeface="Calibri"/>
                <a:sym typeface="Calibri"/>
              </a:rPr>
              <a:t> of maintenance.</a:t>
            </a:r>
            <a:endParaRPr sz="1900">
              <a:solidFill>
                <a:schemeClr val="lt1"/>
              </a:solidFill>
              <a:latin typeface="Calibri"/>
              <a:ea typeface="Calibri"/>
              <a:cs typeface="Calibri"/>
              <a:sym typeface="Calibri"/>
            </a:endParaRPr>
          </a:p>
          <a:p>
            <a:pPr indent="-342900" lvl="0" marL="342900" rtl="0" algn="l">
              <a:lnSpc>
                <a:spcPct val="125000"/>
              </a:lnSpc>
              <a:spcBef>
                <a:spcPts val="20"/>
              </a:spcBef>
              <a:spcAft>
                <a:spcPts val="0"/>
              </a:spcAft>
              <a:buClr>
                <a:schemeClr val="lt1"/>
              </a:buClr>
              <a:buSzPts val="1900"/>
              <a:buChar char="•"/>
            </a:pPr>
            <a:r>
              <a:rPr b="1" lang="en-US" sz="1900">
                <a:solidFill>
                  <a:schemeClr val="lt1"/>
                </a:solidFill>
                <a:latin typeface="Calibri"/>
                <a:ea typeface="Calibri"/>
                <a:cs typeface="Calibri"/>
                <a:sym typeface="Calibri"/>
              </a:rPr>
              <a:t>Individual battery monitoring </a:t>
            </a:r>
            <a:r>
              <a:rPr lang="en-US" sz="1900">
                <a:solidFill>
                  <a:schemeClr val="lt1"/>
                </a:solidFill>
                <a:latin typeface="Calibri"/>
                <a:ea typeface="Calibri"/>
                <a:cs typeface="Calibri"/>
                <a:sym typeface="Calibri"/>
              </a:rPr>
              <a:t>is possible by using this AI enabled BMS.</a:t>
            </a:r>
            <a:endParaRPr sz="1900">
              <a:solidFill>
                <a:schemeClr val="lt1"/>
              </a:solidFill>
              <a:latin typeface="Calibri"/>
              <a:ea typeface="Calibri"/>
              <a:cs typeface="Calibri"/>
              <a:sym typeface="Calibri"/>
            </a:endParaRPr>
          </a:p>
          <a:p>
            <a:pPr indent="-342900" lvl="0" marL="342900" rtl="0" algn="l">
              <a:lnSpc>
                <a:spcPct val="125000"/>
              </a:lnSpc>
              <a:spcBef>
                <a:spcPts val="20"/>
              </a:spcBef>
              <a:spcAft>
                <a:spcPts val="0"/>
              </a:spcAft>
              <a:buClr>
                <a:schemeClr val="lt1"/>
              </a:buClr>
              <a:buSzPts val="1900"/>
              <a:buChar char="•"/>
            </a:pPr>
            <a:r>
              <a:rPr lang="en-US" sz="1900">
                <a:solidFill>
                  <a:schemeClr val="lt1"/>
                </a:solidFill>
                <a:latin typeface="Calibri"/>
                <a:ea typeface="Calibri"/>
                <a:cs typeface="Calibri"/>
                <a:sym typeface="Calibri"/>
              </a:rPr>
              <a:t>Also by using display the monitoring is possible for offline servicing of the BMS.</a:t>
            </a:r>
            <a:endParaRPr sz="1900">
              <a:solidFill>
                <a:schemeClr val="lt1"/>
              </a:solidFill>
              <a:latin typeface="Calibri"/>
              <a:ea typeface="Calibri"/>
              <a:cs typeface="Calibri"/>
              <a:sym typeface="Calibri"/>
            </a:endParaRPr>
          </a:p>
          <a:p>
            <a:pPr indent="-342900" lvl="0" marL="342900" rtl="0" algn="l">
              <a:lnSpc>
                <a:spcPct val="125000"/>
              </a:lnSpc>
              <a:spcBef>
                <a:spcPts val="20"/>
              </a:spcBef>
              <a:spcAft>
                <a:spcPts val="0"/>
              </a:spcAft>
              <a:buClr>
                <a:schemeClr val="lt1"/>
              </a:buClr>
              <a:buSzPts val="1900"/>
              <a:buChar char="•"/>
            </a:pPr>
            <a:r>
              <a:rPr lang="en-US" sz="1900">
                <a:solidFill>
                  <a:schemeClr val="lt1"/>
                </a:solidFill>
                <a:latin typeface="Calibri"/>
                <a:ea typeface="Calibri"/>
                <a:cs typeface="Calibri"/>
                <a:sym typeface="Calibri"/>
              </a:rPr>
              <a:t>Our prototype is Software+Hardware combination.</a:t>
            </a:r>
            <a:endParaRPr sz="1900">
              <a:solidFill>
                <a:schemeClr val="lt1"/>
              </a:solidFill>
              <a:latin typeface="Calibri"/>
              <a:ea typeface="Calibri"/>
              <a:cs typeface="Calibri"/>
              <a:sym typeface="Calibri"/>
            </a:endParaRPr>
          </a:p>
          <a:p>
            <a:pPr indent="-222250" lvl="0" marL="342900" rtl="0" algn="l">
              <a:lnSpc>
                <a:spcPct val="125000"/>
              </a:lnSpc>
              <a:spcBef>
                <a:spcPts val="20"/>
              </a:spcBef>
              <a:spcAft>
                <a:spcPts val="0"/>
              </a:spcAft>
              <a:buClr>
                <a:schemeClr val="dk1"/>
              </a:buClr>
              <a:buSzPts val="1900"/>
              <a:buNone/>
            </a:pPr>
            <a:r>
              <a:t/>
            </a:r>
            <a:endParaRPr sz="1900">
              <a:solidFill>
                <a:schemeClr val="lt1"/>
              </a:solidFill>
              <a:latin typeface="Calibri"/>
              <a:ea typeface="Calibri"/>
              <a:cs typeface="Calibri"/>
              <a:sym typeface="Calibri"/>
            </a:endParaRPr>
          </a:p>
          <a:p>
            <a:pPr indent="-222250" lvl="0" marL="342900" rtl="0" algn="l">
              <a:lnSpc>
                <a:spcPct val="125000"/>
              </a:lnSpc>
              <a:spcBef>
                <a:spcPts val="20"/>
              </a:spcBef>
              <a:spcAft>
                <a:spcPts val="0"/>
              </a:spcAft>
              <a:buClr>
                <a:schemeClr val="dk1"/>
              </a:buClr>
              <a:buSzPts val="1900"/>
              <a:buNone/>
            </a:pPr>
            <a:r>
              <a:t/>
            </a:r>
            <a:endParaRPr sz="1900">
              <a:solidFill>
                <a:schemeClr val="lt1"/>
              </a:solidFill>
              <a:latin typeface="Calibri"/>
              <a:ea typeface="Calibri"/>
              <a:cs typeface="Calibri"/>
              <a:sym typeface="Calibri"/>
            </a:endParaRPr>
          </a:p>
          <a:p>
            <a:pPr indent="-222250" lvl="0" marL="342900" rtl="0" algn="l">
              <a:lnSpc>
                <a:spcPct val="125000"/>
              </a:lnSpc>
              <a:spcBef>
                <a:spcPts val="20"/>
              </a:spcBef>
              <a:spcAft>
                <a:spcPts val="0"/>
              </a:spcAft>
              <a:buClr>
                <a:schemeClr val="dk1"/>
              </a:buClr>
              <a:buSzPts val="1900"/>
              <a:buNone/>
            </a:pPr>
            <a:r>
              <a:t/>
            </a:r>
            <a:endParaRPr sz="1900">
              <a:solidFill>
                <a:schemeClr val="lt1"/>
              </a:solidFill>
              <a:latin typeface="Calibri"/>
              <a:ea typeface="Calibri"/>
              <a:cs typeface="Calibri"/>
              <a:sym typeface="Calibri"/>
            </a:endParaRPr>
          </a:p>
          <a:p>
            <a:pPr indent="-222250" lvl="0" marL="342900" rtl="0" algn="l">
              <a:lnSpc>
                <a:spcPct val="125000"/>
              </a:lnSpc>
              <a:spcBef>
                <a:spcPts val="20"/>
              </a:spcBef>
              <a:spcAft>
                <a:spcPts val="0"/>
              </a:spcAft>
              <a:buClr>
                <a:schemeClr val="dk1"/>
              </a:buClr>
              <a:buSzPts val="1900"/>
              <a:buNone/>
            </a:pPr>
            <a:r>
              <a:t/>
            </a:r>
            <a:endParaRPr sz="1900">
              <a:solidFill>
                <a:schemeClr val="lt1"/>
              </a:solidFill>
              <a:latin typeface="Calibri"/>
              <a:ea typeface="Calibri"/>
              <a:cs typeface="Calibri"/>
              <a:sym typeface="Calibri"/>
            </a:endParaRPr>
          </a:p>
        </p:txBody>
      </p:sp>
      <p:sp>
        <p:nvSpPr>
          <p:cNvPr id="71" name="Google Shape;71;p4"/>
          <p:cNvSpPr txBox="1"/>
          <p:nvPr>
            <p:ph idx="4294967295" type="title"/>
          </p:nvPr>
        </p:nvSpPr>
        <p:spPr>
          <a:xfrm>
            <a:off x="0" y="-92710"/>
            <a:ext cx="4547235" cy="53467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400"/>
              <a:buFont typeface="Franklin Gothic"/>
              <a:buNone/>
            </a:pPr>
            <a:r>
              <a:rPr lang="en-US" sz="2400">
                <a:solidFill>
                  <a:srgbClr val="FFFF00"/>
                </a:solidFill>
              </a:rPr>
              <a:t>Idea/Approach Details/Solution:-</a:t>
            </a:r>
            <a:endParaRPr sz="2400">
              <a:solidFill>
                <a:srgbClr val="FFFF0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updated_bms_flowchart" id="77" name="Google Shape;77;p5"/>
          <p:cNvPicPr preferRelativeResize="0"/>
          <p:nvPr>
            <p:ph idx="1" type="body"/>
          </p:nvPr>
        </p:nvPicPr>
        <p:blipFill rotWithShape="1">
          <a:blip r:embed="rId3">
            <a:alphaModFix/>
          </a:blip>
          <a:srcRect b="0" l="0" r="0" t="0"/>
          <a:stretch/>
        </p:blipFill>
        <p:spPr>
          <a:xfrm>
            <a:off x="941705" y="-20320"/>
            <a:ext cx="7259955" cy="5163820"/>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c9ce535489_0_0"/>
          <p:cNvSpPr txBox="1"/>
          <p:nvPr>
            <p:ph type="title"/>
          </p:nvPr>
        </p:nvSpPr>
        <p:spPr>
          <a:xfrm>
            <a:off x="630600" y="2"/>
            <a:ext cx="7882800" cy="515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solidFill>
                  <a:srgbClr val="FFFF00"/>
                </a:solidFill>
              </a:rPr>
              <a:t>Business Model</a:t>
            </a:r>
            <a:r>
              <a:rPr lang="en-US"/>
              <a:t>B</a:t>
            </a:r>
            <a:endParaRPr/>
          </a:p>
        </p:txBody>
      </p:sp>
      <p:sp>
        <p:nvSpPr>
          <p:cNvPr id="84" name="Google Shape;84;g2c9ce535489_0_0"/>
          <p:cNvSpPr txBox="1"/>
          <p:nvPr/>
        </p:nvSpPr>
        <p:spPr>
          <a:xfrm>
            <a:off x="-197250" y="421150"/>
            <a:ext cx="37461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00"/>
              </a:solidFill>
              <a:latin typeface="Calibri"/>
              <a:ea typeface="Calibri"/>
              <a:cs typeface="Calibri"/>
              <a:sym typeface="Calibri"/>
            </a:endParaRPr>
          </a:p>
        </p:txBody>
      </p:sp>
      <p:pic>
        <p:nvPicPr>
          <p:cNvPr id="85" name="Google Shape;85;g2c9ce535489_0_0"/>
          <p:cNvPicPr preferRelativeResize="0"/>
          <p:nvPr/>
        </p:nvPicPr>
        <p:blipFill>
          <a:blip r:embed="rId3">
            <a:alphaModFix/>
          </a:blip>
          <a:stretch>
            <a:fillRect/>
          </a:stretch>
        </p:blipFill>
        <p:spPr>
          <a:xfrm>
            <a:off x="2152666" y="1016000"/>
            <a:ext cx="5133975" cy="3333750"/>
          </a:xfrm>
          <a:prstGeom prst="rect">
            <a:avLst/>
          </a:prstGeom>
          <a:noFill/>
          <a:ln>
            <a:noFill/>
          </a:ln>
        </p:spPr>
      </p:pic>
      <p:sp>
        <p:nvSpPr>
          <p:cNvPr id="86" name="Google Shape;86;g2c9ce535489_0_0"/>
          <p:cNvSpPr txBox="1"/>
          <p:nvPr/>
        </p:nvSpPr>
        <p:spPr>
          <a:xfrm>
            <a:off x="3548850" y="1286250"/>
            <a:ext cx="32082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FFFF00"/>
                </a:solidFill>
                <a:latin typeface="Calibri"/>
                <a:ea typeface="Calibri"/>
                <a:cs typeface="Calibri"/>
                <a:sym typeface="Calibri"/>
              </a:rPr>
              <a:t>DEVELOPMENT OF PRODUCT         	       IN FACTORY</a:t>
            </a:r>
            <a:endParaRPr sz="2000">
              <a:solidFill>
                <a:srgbClr val="FFFF00"/>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87" name="Google Shape;87;g2c9ce535489_0_0"/>
          <p:cNvSpPr txBox="1"/>
          <p:nvPr/>
        </p:nvSpPr>
        <p:spPr>
          <a:xfrm>
            <a:off x="3665750" y="2325875"/>
            <a:ext cx="32082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FF00"/>
                </a:solidFill>
                <a:latin typeface="Calibri"/>
                <a:ea typeface="Calibri"/>
                <a:cs typeface="Calibri"/>
                <a:sym typeface="Calibri"/>
              </a:rPr>
              <a:t>DIRECT SERVICE TO THE 	     CUSTOMER(24*7) B2C</a:t>
            </a:r>
            <a:endParaRPr sz="2000">
              <a:solidFill>
                <a:srgbClr val="FFFF00"/>
              </a:solidFill>
              <a:latin typeface="Calibri"/>
              <a:ea typeface="Calibri"/>
              <a:cs typeface="Calibri"/>
              <a:sym typeface="Calibri"/>
            </a:endParaRPr>
          </a:p>
        </p:txBody>
      </p:sp>
      <p:sp>
        <p:nvSpPr>
          <p:cNvPr id="88" name="Google Shape;88;g2c9ce535489_0_0"/>
          <p:cNvSpPr txBox="1"/>
          <p:nvPr/>
        </p:nvSpPr>
        <p:spPr>
          <a:xfrm>
            <a:off x="3548850" y="3442425"/>
            <a:ext cx="3208200" cy="7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FF00"/>
                </a:solidFill>
                <a:latin typeface="Calibri"/>
                <a:ea typeface="Calibri"/>
                <a:cs typeface="Calibri"/>
                <a:sym typeface="Calibri"/>
              </a:rPr>
              <a:t>       FREE MAITENANCE</a:t>
            </a:r>
            <a:endParaRPr sz="2000">
              <a:solidFill>
                <a:srgbClr val="FFFF00"/>
              </a:solidFill>
              <a:latin typeface="Calibri"/>
              <a:ea typeface="Calibri"/>
              <a:cs typeface="Calibri"/>
              <a:sym typeface="Calibri"/>
            </a:endParaRPr>
          </a:p>
          <a:p>
            <a:pPr indent="0" lvl="0" marL="0" rtl="0" algn="l">
              <a:spcBef>
                <a:spcPts val="0"/>
              </a:spcBef>
              <a:spcAft>
                <a:spcPts val="0"/>
              </a:spcAft>
              <a:buNone/>
            </a:pPr>
            <a:r>
              <a:rPr lang="en-US" sz="2000">
                <a:solidFill>
                  <a:srgbClr val="FFFF00"/>
                </a:solidFill>
                <a:latin typeface="Calibri"/>
                <a:ea typeface="Calibri"/>
                <a:cs typeface="Calibri"/>
                <a:sym typeface="Calibri"/>
              </a:rPr>
              <a:t>(ANNUAL SUBSCRIPTIONS)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c9ce535489_0_17"/>
          <p:cNvSpPr txBox="1"/>
          <p:nvPr>
            <p:ph type="title"/>
          </p:nvPr>
        </p:nvSpPr>
        <p:spPr>
          <a:xfrm>
            <a:off x="457200" y="205979"/>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95" name="Google Shape;95;g2c9ce535489_0_17"/>
          <p:cNvSpPr txBox="1"/>
          <p:nvPr>
            <p:ph idx="1" type="body"/>
          </p:nvPr>
        </p:nvSpPr>
        <p:spPr>
          <a:xfrm>
            <a:off x="457200" y="1200151"/>
            <a:ext cx="8229600" cy="3394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96" name="Google Shape;96;g2c9ce535489_0_17"/>
          <p:cNvPicPr preferRelativeResize="0"/>
          <p:nvPr/>
        </p:nvPicPr>
        <p:blipFill rotWithShape="1">
          <a:blip r:embed="rId3">
            <a:alphaModFix/>
          </a:blip>
          <a:srcRect b="70959" l="0" r="0" t="0"/>
          <a:stretch/>
        </p:blipFill>
        <p:spPr>
          <a:xfrm>
            <a:off x="457200" y="680600"/>
            <a:ext cx="2714625" cy="3571901"/>
          </a:xfrm>
          <a:prstGeom prst="rect">
            <a:avLst/>
          </a:prstGeom>
          <a:noFill/>
          <a:ln>
            <a:noFill/>
          </a:ln>
        </p:spPr>
      </p:pic>
      <p:pic>
        <p:nvPicPr>
          <p:cNvPr id="97" name="Google Shape;97;g2c9ce535489_0_17"/>
          <p:cNvPicPr preferRelativeResize="0"/>
          <p:nvPr/>
        </p:nvPicPr>
        <p:blipFill rotWithShape="1">
          <a:blip r:embed="rId3">
            <a:alphaModFix/>
          </a:blip>
          <a:srcRect b="26200" l="0" r="0" t="28445"/>
          <a:stretch/>
        </p:blipFill>
        <p:spPr>
          <a:xfrm>
            <a:off x="3455650" y="323387"/>
            <a:ext cx="2188250" cy="4496727"/>
          </a:xfrm>
          <a:prstGeom prst="rect">
            <a:avLst/>
          </a:prstGeom>
          <a:noFill/>
          <a:ln>
            <a:noFill/>
          </a:ln>
        </p:spPr>
      </p:pic>
      <p:pic>
        <p:nvPicPr>
          <p:cNvPr id="98" name="Google Shape;98;g2c9ce535489_0_17"/>
          <p:cNvPicPr preferRelativeResize="0"/>
          <p:nvPr/>
        </p:nvPicPr>
        <p:blipFill rotWithShape="1">
          <a:blip r:embed="rId3">
            <a:alphaModFix/>
          </a:blip>
          <a:srcRect b="0" l="0" r="0" t="71930"/>
          <a:stretch/>
        </p:blipFill>
        <p:spPr>
          <a:xfrm>
            <a:off x="6059200" y="680600"/>
            <a:ext cx="2714625" cy="3571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p:nvPr/>
        </p:nvSpPr>
        <p:spPr>
          <a:xfrm>
            <a:off x="2511407" y="1537643"/>
            <a:ext cx="254428" cy="193587"/>
          </a:xfrm>
          <a:custGeom>
            <a:rect b="b" l="l" r="r" t="t"/>
            <a:pathLst>
              <a:path extrusionOk="0" h="47" w="61">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6"/>
          <p:cNvSpPr/>
          <p:nvPr/>
        </p:nvSpPr>
        <p:spPr>
          <a:xfrm>
            <a:off x="2774131" y="2060323"/>
            <a:ext cx="116151" cy="146571"/>
          </a:xfrm>
          <a:custGeom>
            <a:rect b="b" l="l" r="r" t="t"/>
            <a:pathLst>
              <a:path extrusionOk="0" h="35" w="28">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6"/>
          <p:cNvSpPr/>
          <p:nvPr/>
        </p:nvSpPr>
        <p:spPr>
          <a:xfrm>
            <a:off x="2840470" y="2414289"/>
            <a:ext cx="44248" cy="127213"/>
          </a:xfrm>
          <a:custGeom>
            <a:rect b="b" l="l" r="r" t="t"/>
            <a:pathLst>
              <a:path extrusionOk="0" h="31" w="1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6" name="Google Shape;106;p6"/>
          <p:cNvGrpSpPr/>
          <p:nvPr/>
        </p:nvGrpSpPr>
        <p:grpSpPr>
          <a:xfrm>
            <a:off x="179705" y="195580"/>
            <a:ext cx="791845" cy="536575"/>
            <a:chOff x="3817154" y="1131590"/>
            <a:chExt cx="1849928" cy="1297284"/>
          </a:xfrm>
        </p:grpSpPr>
        <p:grpSp>
          <p:nvGrpSpPr>
            <p:cNvPr id="107" name="Google Shape;107;p6"/>
            <p:cNvGrpSpPr/>
            <p:nvPr/>
          </p:nvGrpSpPr>
          <p:grpSpPr>
            <a:xfrm>
              <a:off x="3817154" y="1131590"/>
              <a:ext cx="1429502" cy="1297284"/>
              <a:chOff x="3739556" y="3400367"/>
              <a:chExt cx="536528" cy="493183"/>
            </a:xfrm>
          </p:grpSpPr>
          <p:sp>
            <p:nvSpPr>
              <p:cNvPr id="108" name="Google Shape;108;p6"/>
              <p:cNvSpPr/>
              <p:nvPr/>
            </p:nvSpPr>
            <p:spPr>
              <a:xfrm>
                <a:off x="4094994" y="3561230"/>
                <a:ext cx="106920" cy="162789"/>
              </a:xfrm>
              <a:custGeom>
                <a:rect b="b" l="l" r="r" t="t"/>
                <a:pathLst>
                  <a:path extrusionOk="0" h="107" w="7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6"/>
              <p:cNvSpPr/>
              <p:nvPr/>
            </p:nvSpPr>
            <p:spPr>
              <a:xfrm>
                <a:off x="3816616" y="3584347"/>
                <a:ext cx="342916" cy="194576"/>
              </a:xfrm>
              <a:custGeom>
                <a:rect b="b" l="l" r="r" t="t"/>
                <a:pathLst>
                  <a:path extrusionOk="0" h="128" w="225">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6"/>
              <p:cNvSpPr/>
              <p:nvPr/>
            </p:nvSpPr>
            <p:spPr>
              <a:xfrm>
                <a:off x="3808910" y="3400367"/>
                <a:ext cx="393968" cy="254297"/>
              </a:xfrm>
              <a:custGeom>
                <a:rect b="b" l="l" r="r" t="t"/>
                <a:pathLst>
                  <a:path extrusionOk="0" h="167" w="259">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6"/>
              <p:cNvSpPr/>
              <p:nvPr/>
            </p:nvSpPr>
            <p:spPr>
              <a:xfrm>
                <a:off x="3868631" y="3757732"/>
                <a:ext cx="278378" cy="135818"/>
              </a:xfrm>
              <a:custGeom>
                <a:rect b="b" l="l" r="r" t="t"/>
                <a:pathLst>
                  <a:path extrusionOk="0" h="89" w="183">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6"/>
              <p:cNvSpPr/>
              <p:nvPr/>
            </p:nvSpPr>
            <p:spPr>
              <a:xfrm>
                <a:off x="4076692" y="3494766"/>
                <a:ext cx="199392" cy="391078"/>
              </a:xfrm>
              <a:custGeom>
                <a:rect b="b" l="l" r="r" t="t"/>
                <a:pathLst>
                  <a:path extrusionOk="0" h="257" w="131">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6"/>
              <p:cNvSpPr/>
              <p:nvPr/>
            </p:nvSpPr>
            <p:spPr>
              <a:xfrm>
                <a:off x="3739556" y="3494766"/>
                <a:ext cx="199392" cy="391078"/>
              </a:xfrm>
              <a:custGeom>
                <a:rect b="b" l="l" r="r" t="t"/>
                <a:pathLst>
                  <a:path extrusionOk="0" h="257" w="131">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14" name="Google Shape;114;p6"/>
            <p:cNvPicPr preferRelativeResize="0"/>
            <p:nvPr/>
          </p:nvPicPr>
          <p:blipFill rotWithShape="1">
            <a:blip r:embed="rId3">
              <a:alphaModFix/>
            </a:blip>
            <a:srcRect b="0" l="0" r="0" t="0"/>
            <a:stretch/>
          </p:blipFill>
          <p:spPr>
            <a:xfrm>
              <a:off x="4795861" y="1268886"/>
              <a:ext cx="871221" cy="871221"/>
            </a:xfrm>
            <a:prstGeom prst="rect">
              <a:avLst/>
            </a:prstGeom>
            <a:noFill/>
            <a:ln>
              <a:noFill/>
            </a:ln>
          </p:spPr>
        </p:pic>
      </p:grpSp>
      <p:pic>
        <p:nvPicPr>
          <p:cNvPr descr="bms_ai" id="115" name="Google Shape;115;p6"/>
          <p:cNvPicPr preferRelativeResize="0"/>
          <p:nvPr/>
        </p:nvPicPr>
        <p:blipFill rotWithShape="1">
          <a:blip r:embed="rId4">
            <a:alphaModFix/>
          </a:blip>
          <a:srcRect b="0" l="0" r="0" t="0"/>
          <a:stretch/>
        </p:blipFill>
        <p:spPr>
          <a:xfrm>
            <a:off x="1907540" y="195580"/>
            <a:ext cx="5477510" cy="4069715"/>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p:nvPr/>
        </p:nvSpPr>
        <p:spPr>
          <a:xfrm>
            <a:off x="2511407" y="1537643"/>
            <a:ext cx="254428" cy="193587"/>
          </a:xfrm>
          <a:custGeom>
            <a:rect b="b" l="l" r="r" t="t"/>
            <a:pathLst>
              <a:path extrusionOk="0" h="47" w="61">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7"/>
          <p:cNvSpPr/>
          <p:nvPr/>
        </p:nvSpPr>
        <p:spPr>
          <a:xfrm>
            <a:off x="2774131" y="2060323"/>
            <a:ext cx="116151" cy="146571"/>
          </a:xfrm>
          <a:custGeom>
            <a:rect b="b" l="l" r="r" t="t"/>
            <a:pathLst>
              <a:path extrusionOk="0" h="35" w="28">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7"/>
          <p:cNvSpPr/>
          <p:nvPr/>
        </p:nvSpPr>
        <p:spPr>
          <a:xfrm>
            <a:off x="2840470" y="2414289"/>
            <a:ext cx="44248" cy="127213"/>
          </a:xfrm>
          <a:custGeom>
            <a:rect b="b" l="l" r="r" t="t"/>
            <a:pathLst>
              <a:path extrusionOk="0" h="31" w="1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0D0E1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3" name="Google Shape;123;p7"/>
          <p:cNvGrpSpPr/>
          <p:nvPr/>
        </p:nvGrpSpPr>
        <p:grpSpPr>
          <a:xfrm>
            <a:off x="179512" y="195486"/>
            <a:ext cx="5523494" cy="536835"/>
            <a:chOff x="179512" y="195486"/>
            <a:chExt cx="5523494" cy="536835"/>
          </a:xfrm>
        </p:grpSpPr>
        <p:grpSp>
          <p:nvGrpSpPr>
            <p:cNvPr id="124" name="Google Shape;124;p7"/>
            <p:cNvGrpSpPr/>
            <p:nvPr/>
          </p:nvGrpSpPr>
          <p:grpSpPr>
            <a:xfrm>
              <a:off x="179512" y="195486"/>
              <a:ext cx="792088" cy="536835"/>
              <a:chOff x="3817154" y="1131590"/>
              <a:chExt cx="1849928" cy="1297284"/>
            </a:xfrm>
          </p:grpSpPr>
          <p:grpSp>
            <p:nvGrpSpPr>
              <p:cNvPr id="125" name="Google Shape;125;p7"/>
              <p:cNvGrpSpPr/>
              <p:nvPr/>
            </p:nvGrpSpPr>
            <p:grpSpPr>
              <a:xfrm>
                <a:off x="3817154" y="1131590"/>
                <a:ext cx="1429502" cy="1297284"/>
                <a:chOff x="3739556" y="3400367"/>
                <a:chExt cx="536528" cy="493183"/>
              </a:xfrm>
            </p:grpSpPr>
            <p:sp>
              <p:nvSpPr>
                <p:cNvPr id="126" name="Google Shape;126;p7"/>
                <p:cNvSpPr/>
                <p:nvPr/>
              </p:nvSpPr>
              <p:spPr>
                <a:xfrm>
                  <a:off x="4094994" y="3561230"/>
                  <a:ext cx="106920" cy="162789"/>
                </a:xfrm>
                <a:custGeom>
                  <a:rect b="b" l="l" r="r" t="t"/>
                  <a:pathLst>
                    <a:path extrusionOk="0" h="107" w="70">
                      <a:moveTo>
                        <a:pt x="56" y="71"/>
                      </a:moveTo>
                      <a:cubicBezTo>
                        <a:pt x="57" y="67"/>
                        <a:pt x="59" y="63"/>
                        <a:pt x="60" y="58"/>
                      </a:cubicBezTo>
                      <a:cubicBezTo>
                        <a:pt x="61" y="54"/>
                        <a:pt x="62" y="49"/>
                        <a:pt x="63" y="45"/>
                      </a:cubicBezTo>
                      <a:cubicBezTo>
                        <a:pt x="65" y="36"/>
                        <a:pt x="66" y="28"/>
                        <a:pt x="67" y="19"/>
                      </a:cubicBezTo>
                      <a:cubicBezTo>
                        <a:pt x="68" y="13"/>
                        <a:pt x="69" y="6"/>
                        <a:pt x="70" y="0"/>
                      </a:cubicBezTo>
                      <a:cubicBezTo>
                        <a:pt x="70" y="1"/>
                        <a:pt x="69" y="2"/>
                        <a:pt x="69" y="3"/>
                      </a:cubicBezTo>
                      <a:cubicBezTo>
                        <a:pt x="67" y="8"/>
                        <a:pt x="65" y="13"/>
                        <a:pt x="62" y="18"/>
                      </a:cubicBezTo>
                      <a:cubicBezTo>
                        <a:pt x="60" y="20"/>
                        <a:pt x="59" y="23"/>
                        <a:pt x="57" y="25"/>
                      </a:cubicBezTo>
                      <a:cubicBezTo>
                        <a:pt x="55" y="28"/>
                        <a:pt x="54" y="30"/>
                        <a:pt x="52" y="32"/>
                      </a:cubicBezTo>
                      <a:cubicBezTo>
                        <a:pt x="50" y="35"/>
                        <a:pt x="48" y="37"/>
                        <a:pt x="46" y="39"/>
                      </a:cubicBezTo>
                      <a:cubicBezTo>
                        <a:pt x="44" y="41"/>
                        <a:pt x="42" y="43"/>
                        <a:pt x="39" y="45"/>
                      </a:cubicBezTo>
                      <a:cubicBezTo>
                        <a:pt x="35" y="49"/>
                        <a:pt x="30" y="52"/>
                        <a:pt x="26" y="55"/>
                      </a:cubicBezTo>
                      <a:cubicBezTo>
                        <a:pt x="21" y="58"/>
                        <a:pt x="16" y="60"/>
                        <a:pt x="12" y="62"/>
                      </a:cubicBezTo>
                      <a:cubicBezTo>
                        <a:pt x="9" y="63"/>
                        <a:pt x="7" y="64"/>
                        <a:pt x="5" y="65"/>
                      </a:cubicBezTo>
                      <a:cubicBezTo>
                        <a:pt x="3" y="65"/>
                        <a:pt x="1" y="66"/>
                        <a:pt x="0" y="66"/>
                      </a:cubicBezTo>
                      <a:cubicBezTo>
                        <a:pt x="0" y="66"/>
                        <a:pt x="0" y="66"/>
                        <a:pt x="0" y="67"/>
                      </a:cubicBezTo>
                      <a:cubicBezTo>
                        <a:pt x="2" y="67"/>
                        <a:pt x="4" y="68"/>
                        <a:pt x="6" y="69"/>
                      </a:cubicBezTo>
                      <a:cubicBezTo>
                        <a:pt x="8" y="70"/>
                        <a:pt x="10" y="70"/>
                        <a:pt x="12" y="71"/>
                      </a:cubicBezTo>
                      <a:cubicBezTo>
                        <a:pt x="15" y="73"/>
                        <a:pt x="19" y="75"/>
                        <a:pt x="22" y="77"/>
                      </a:cubicBezTo>
                      <a:cubicBezTo>
                        <a:pt x="23" y="78"/>
                        <a:pt x="25" y="79"/>
                        <a:pt x="26" y="80"/>
                      </a:cubicBezTo>
                      <a:cubicBezTo>
                        <a:pt x="27" y="81"/>
                        <a:pt x="29" y="82"/>
                        <a:pt x="30" y="83"/>
                      </a:cubicBezTo>
                      <a:cubicBezTo>
                        <a:pt x="32" y="85"/>
                        <a:pt x="34" y="88"/>
                        <a:pt x="36" y="90"/>
                      </a:cubicBezTo>
                      <a:cubicBezTo>
                        <a:pt x="37" y="91"/>
                        <a:pt x="38" y="92"/>
                        <a:pt x="39" y="94"/>
                      </a:cubicBezTo>
                      <a:cubicBezTo>
                        <a:pt x="39" y="95"/>
                        <a:pt x="40" y="96"/>
                        <a:pt x="41" y="97"/>
                      </a:cubicBezTo>
                      <a:cubicBezTo>
                        <a:pt x="43" y="101"/>
                        <a:pt x="43" y="105"/>
                        <a:pt x="44" y="107"/>
                      </a:cubicBezTo>
                      <a:cubicBezTo>
                        <a:pt x="45" y="104"/>
                        <a:pt x="46" y="101"/>
                        <a:pt x="47" y="98"/>
                      </a:cubicBezTo>
                      <a:cubicBezTo>
                        <a:pt x="50" y="89"/>
                        <a:pt x="53" y="80"/>
                        <a:pt x="56" y="71"/>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7"/>
                <p:cNvSpPr/>
                <p:nvPr/>
              </p:nvSpPr>
              <p:spPr>
                <a:xfrm>
                  <a:off x="3816616" y="3584347"/>
                  <a:ext cx="342916" cy="194576"/>
                </a:xfrm>
                <a:custGeom>
                  <a:rect b="b" l="l" r="r" t="t"/>
                  <a:pathLst>
                    <a:path extrusionOk="0" h="128" w="225">
                      <a:moveTo>
                        <a:pt x="125" y="128"/>
                      </a:moveTo>
                      <a:cubicBezTo>
                        <a:pt x="125" y="128"/>
                        <a:pt x="126" y="128"/>
                        <a:pt x="126" y="128"/>
                      </a:cubicBezTo>
                      <a:cubicBezTo>
                        <a:pt x="126" y="128"/>
                        <a:pt x="126" y="128"/>
                        <a:pt x="126" y="128"/>
                      </a:cubicBezTo>
                      <a:cubicBezTo>
                        <a:pt x="127" y="128"/>
                        <a:pt x="127" y="128"/>
                        <a:pt x="128" y="128"/>
                      </a:cubicBezTo>
                      <a:cubicBezTo>
                        <a:pt x="135" y="128"/>
                        <a:pt x="142" y="127"/>
                        <a:pt x="150" y="126"/>
                      </a:cubicBezTo>
                      <a:cubicBezTo>
                        <a:pt x="157" y="125"/>
                        <a:pt x="164" y="124"/>
                        <a:pt x="171" y="122"/>
                      </a:cubicBezTo>
                      <a:cubicBezTo>
                        <a:pt x="177" y="120"/>
                        <a:pt x="184" y="119"/>
                        <a:pt x="190" y="116"/>
                      </a:cubicBezTo>
                      <a:cubicBezTo>
                        <a:pt x="196" y="114"/>
                        <a:pt x="201" y="112"/>
                        <a:pt x="206" y="110"/>
                      </a:cubicBezTo>
                      <a:cubicBezTo>
                        <a:pt x="211" y="107"/>
                        <a:pt x="216" y="105"/>
                        <a:pt x="220" y="103"/>
                      </a:cubicBezTo>
                      <a:cubicBezTo>
                        <a:pt x="221" y="102"/>
                        <a:pt x="222" y="101"/>
                        <a:pt x="223" y="101"/>
                      </a:cubicBezTo>
                      <a:cubicBezTo>
                        <a:pt x="225" y="97"/>
                        <a:pt x="225" y="97"/>
                        <a:pt x="225" y="97"/>
                      </a:cubicBezTo>
                      <a:cubicBezTo>
                        <a:pt x="223" y="97"/>
                        <a:pt x="223" y="97"/>
                        <a:pt x="223" y="97"/>
                      </a:cubicBezTo>
                      <a:cubicBezTo>
                        <a:pt x="223" y="97"/>
                        <a:pt x="223" y="96"/>
                        <a:pt x="222" y="94"/>
                      </a:cubicBezTo>
                      <a:cubicBezTo>
                        <a:pt x="221" y="92"/>
                        <a:pt x="220" y="89"/>
                        <a:pt x="217" y="86"/>
                      </a:cubicBezTo>
                      <a:cubicBezTo>
                        <a:pt x="216" y="85"/>
                        <a:pt x="214" y="84"/>
                        <a:pt x="212" y="82"/>
                      </a:cubicBezTo>
                      <a:cubicBezTo>
                        <a:pt x="210" y="81"/>
                        <a:pt x="208" y="79"/>
                        <a:pt x="206" y="78"/>
                      </a:cubicBezTo>
                      <a:cubicBezTo>
                        <a:pt x="205" y="77"/>
                        <a:pt x="203" y="77"/>
                        <a:pt x="202" y="76"/>
                      </a:cubicBezTo>
                      <a:cubicBezTo>
                        <a:pt x="201" y="75"/>
                        <a:pt x="199" y="75"/>
                        <a:pt x="198" y="74"/>
                      </a:cubicBezTo>
                      <a:cubicBezTo>
                        <a:pt x="195" y="73"/>
                        <a:pt x="192" y="72"/>
                        <a:pt x="189" y="71"/>
                      </a:cubicBezTo>
                      <a:cubicBezTo>
                        <a:pt x="182" y="69"/>
                        <a:pt x="175" y="68"/>
                        <a:pt x="167" y="67"/>
                      </a:cubicBezTo>
                      <a:cubicBezTo>
                        <a:pt x="163" y="66"/>
                        <a:pt x="159" y="66"/>
                        <a:pt x="155" y="65"/>
                      </a:cubicBezTo>
                      <a:cubicBezTo>
                        <a:pt x="151" y="64"/>
                        <a:pt x="146" y="64"/>
                        <a:pt x="142" y="64"/>
                      </a:cubicBezTo>
                      <a:cubicBezTo>
                        <a:pt x="138" y="64"/>
                        <a:pt x="133" y="63"/>
                        <a:pt x="129" y="63"/>
                      </a:cubicBezTo>
                      <a:cubicBezTo>
                        <a:pt x="124" y="63"/>
                        <a:pt x="119" y="63"/>
                        <a:pt x="114" y="63"/>
                      </a:cubicBezTo>
                      <a:cubicBezTo>
                        <a:pt x="112" y="63"/>
                        <a:pt x="109" y="63"/>
                        <a:pt x="107" y="62"/>
                      </a:cubicBezTo>
                      <a:cubicBezTo>
                        <a:pt x="104" y="62"/>
                        <a:pt x="102" y="62"/>
                        <a:pt x="99" y="62"/>
                      </a:cubicBezTo>
                      <a:cubicBezTo>
                        <a:pt x="91" y="61"/>
                        <a:pt x="91" y="61"/>
                        <a:pt x="91" y="61"/>
                      </a:cubicBezTo>
                      <a:cubicBezTo>
                        <a:pt x="89" y="61"/>
                        <a:pt x="86" y="60"/>
                        <a:pt x="84" y="60"/>
                      </a:cubicBezTo>
                      <a:cubicBezTo>
                        <a:pt x="73" y="58"/>
                        <a:pt x="63" y="55"/>
                        <a:pt x="54" y="51"/>
                      </a:cubicBezTo>
                      <a:cubicBezTo>
                        <a:pt x="44" y="47"/>
                        <a:pt x="35" y="42"/>
                        <a:pt x="27" y="35"/>
                      </a:cubicBezTo>
                      <a:cubicBezTo>
                        <a:pt x="19" y="29"/>
                        <a:pt x="13" y="22"/>
                        <a:pt x="7" y="14"/>
                      </a:cubicBezTo>
                      <a:cubicBezTo>
                        <a:pt x="4" y="10"/>
                        <a:pt x="2" y="5"/>
                        <a:pt x="0" y="0"/>
                      </a:cubicBezTo>
                      <a:cubicBezTo>
                        <a:pt x="0" y="1"/>
                        <a:pt x="0" y="3"/>
                        <a:pt x="0" y="4"/>
                      </a:cubicBezTo>
                      <a:cubicBezTo>
                        <a:pt x="1" y="13"/>
                        <a:pt x="3" y="21"/>
                        <a:pt x="5" y="30"/>
                      </a:cubicBezTo>
                      <a:cubicBezTo>
                        <a:pt x="6" y="34"/>
                        <a:pt x="7" y="39"/>
                        <a:pt x="8" y="43"/>
                      </a:cubicBezTo>
                      <a:cubicBezTo>
                        <a:pt x="9" y="48"/>
                        <a:pt x="10" y="52"/>
                        <a:pt x="12" y="56"/>
                      </a:cubicBezTo>
                      <a:cubicBezTo>
                        <a:pt x="14" y="65"/>
                        <a:pt x="17" y="74"/>
                        <a:pt x="21" y="83"/>
                      </a:cubicBezTo>
                      <a:cubicBezTo>
                        <a:pt x="22" y="88"/>
                        <a:pt x="24" y="92"/>
                        <a:pt x="26" y="97"/>
                      </a:cubicBezTo>
                      <a:cubicBezTo>
                        <a:pt x="28" y="101"/>
                        <a:pt x="28" y="101"/>
                        <a:pt x="28" y="101"/>
                      </a:cubicBezTo>
                      <a:cubicBezTo>
                        <a:pt x="29" y="101"/>
                        <a:pt x="30" y="102"/>
                        <a:pt x="31" y="103"/>
                      </a:cubicBezTo>
                      <a:cubicBezTo>
                        <a:pt x="35" y="105"/>
                        <a:pt x="39" y="107"/>
                        <a:pt x="44" y="110"/>
                      </a:cubicBezTo>
                      <a:cubicBezTo>
                        <a:pt x="49" y="112"/>
                        <a:pt x="55" y="114"/>
                        <a:pt x="61" y="116"/>
                      </a:cubicBezTo>
                      <a:cubicBezTo>
                        <a:pt x="67" y="119"/>
                        <a:pt x="73" y="120"/>
                        <a:pt x="80" y="122"/>
                      </a:cubicBezTo>
                      <a:cubicBezTo>
                        <a:pt x="87" y="124"/>
                        <a:pt x="94" y="125"/>
                        <a:pt x="101" y="126"/>
                      </a:cubicBezTo>
                      <a:cubicBezTo>
                        <a:pt x="108" y="127"/>
                        <a:pt x="115" y="128"/>
                        <a:pt x="123" y="128"/>
                      </a:cubicBezTo>
                      <a:cubicBezTo>
                        <a:pt x="123" y="128"/>
                        <a:pt x="124" y="128"/>
                        <a:pt x="125" y="128"/>
                      </a:cubicBezTo>
                      <a:cubicBezTo>
                        <a:pt x="125" y="128"/>
                        <a:pt x="125" y="128"/>
                        <a:pt x="125" y="128"/>
                      </a:cubicBezTo>
                      <a:cubicBezTo>
                        <a:pt x="125" y="128"/>
                        <a:pt x="125" y="128"/>
                        <a:pt x="125" y="12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7"/>
                <p:cNvSpPr/>
                <p:nvPr/>
              </p:nvSpPr>
              <p:spPr>
                <a:xfrm>
                  <a:off x="3808910" y="3400367"/>
                  <a:ext cx="393968" cy="254297"/>
                </a:xfrm>
                <a:custGeom>
                  <a:rect b="b" l="l" r="r" t="t"/>
                  <a:pathLst>
                    <a:path extrusionOk="0" h="167" w="259">
                      <a:moveTo>
                        <a:pt x="0" y="69"/>
                      </a:moveTo>
                      <a:cubicBezTo>
                        <a:pt x="1" y="70"/>
                        <a:pt x="1" y="73"/>
                        <a:pt x="2" y="75"/>
                      </a:cubicBezTo>
                      <a:cubicBezTo>
                        <a:pt x="3" y="79"/>
                        <a:pt x="4" y="84"/>
                        <a:pt x="6" y="90"/>
                      </a:cubicBezTo>
                      <a:cubicBezTo>
                        <a:pt x="7" y="95"/>
                        <a:pt x="10" y="101"/>
                        <a:pt x="13" y="107"/>
                      </a:cubicBezTo>
                      <a:cubicBezTo>
                        <a:pt x="16" y="114"/>
                        <a:pt x="20" y="120"/>
                        <a:pt x="25" y="126"/>
                      </a:cubicBezTo>
                      <a:cubicBezTo>
                        <a:pt x="30" y="131"/>
                        <a:pt x="36" y="137"/>
                        <a:pt x="43" y="142"/>
                      </a:cubicBezTo>
                      <a:cubicBezTo>
                        <a:pt x="50" y="146"/>
                        <a:pt x="58" y="150"/>
                        <a:pt x="66" y="153"/>
                      </a:cubicBezTo>
                      <a:cubicBezTo>
                        <a:pt x="74" y="156"/>
                        <a:pt x="83" y="158"/>
                        <a:pt x="92" y="159"/>
                      </a:cubicBezTo>
                      <a:cubicBezTo>
                        <a:pt x="95" y="160"/>
                        <a:pt x="97" y="160"/>
                        <a:pt x="99" y="160"/>
                      </a:cubicBezTo>
                      <a:cubicBezTo>
                        <a:pt x="106" y="161"/>
                        <a:pt x="106" y="161"/>
                        <a:pt x="106" y="161"/>
                      </a:cubicBezTo>
                      <a:cubicBezTo>
                        <a:pt x="108" y="161"/>
                        <a:pt x="111" y="161"/>
                        <a:pt x="113" y="161"/>
                      </a:cubicBezTo>
                      <a:cubicBezTo>
                        <a:pt x="115" y="161"/>
                        <a:pt x="118" y="162"/>
                        <a:pt x="120" y="162"/>
                      </a:cubicBezTo>
                      <a:cubicBezTo>
                        <a:pt x="130" y="162"/>
                        <a:pt x="139" y="162"/>
                        <a:pt x="149" y="164"/>
                      </a:cubicBezTo>
                      <a:cubicBezTo>
                        <a:pt x="156" y="164"/>
                        <a:pt x="163" y="166"/>
                        <a:pt x="170" y="167"/>
                      </a:cubicBezTo>
                      <a:cubicBezTo>
                        <a:pt x="171" y="167"/>
                        <a:pt x="171" y="167"/>
                        <a:pt x="172" y="166"/>
                      </a:cubicBezTo>
                      <a:cubicBezTo>
                        <a:pt x="175" y="165"/>
                        <a:pt x="178" y="163"/>
                        <a:pt x="182" y="162"/>
                      </a:cubicBezTo>
                      <a:cubicBezTo>
                        <a:pt x="184" y="161"/>
                        <a:pt x="186" y="160"/>
                        <a:pt x="188" y="159"/>
                      </a:cubicBezTo>
                      <a:cubicBezTo>
                        <a:pt x="189" y="158"/>
                        <a:pt x="191" y="157"/>
                        <a:pt x="193" y="156"/>
                      </a:cubicBezTo>
                      <a:cubicBezTo>
                        <a:pt x="197" y="153"/>
                        <a:pt x="201" y="151"/>
                        <a:pt x="205" y="148"/>
                      </a:cubicBezTo>
                      <a:cubicBezTo>
                        <a:pt x="209" y="145"/>
                        <a:pt x="213" y="142"/>
                        <a:pt x="217" y="139"/>
                      </a:cubicBezTo>
                      <a:cubicBezTo>
                        <a:pt x="219" y="137"/>
                        <a:pt x="221" y="136"/>
                        <a:pt x="222" y="134"/>
                      </a:cubicBezTo>
                      <a:cubicBezTo>
                        <a:pt x="224" y="132"/>
                        <a:pt x="226" y="130"/>
                        <a:pt x="228" y="128"/>
                      </a:cubicBezTo>
                      <a:cubicBezTo>
                        <a:pt x="231" y="124"/>
                        <a:pt x="234" y="120"/>
                        <a:pt x="237" y="116"/>
                      </a:cubicBezTo>
                      <a:cubicBezTo>
                        <a:pt x="240" y="112"/>
                        <a:pt x="242" y="107"/>
                        <a:pt x="244" y="103"/>
                      </a:cubicBezTo>
                      <a:cubicBezTo>
                        <a:pt x="246" y="99"/>
                        <a:pt x="248" y="94"/>
                        <a:pt x="250" y="90"/>
                      </a:cubicBezTo>
                      <a:cubicBezTo>
                        <a:pt x="252" y="86"/>
                        <a:pt x="253" y="82"/>
                        <a:pt x="254" y="78"/>
                      </a:cubicBezTo>
                      <a:cubicBezTo>
                        <a:pt x="256" y="70"/>
                        <a:pt x="258" y="64"/>
                        <a:pt x="258" y="59"/>
                      </a:cubicBezTo>
                      <a:cubicBezTo>
                        <a:pt x="259" y="57"/>
                        <a:pt x="259" y="56"/>
                        <a:pt x="259" y="55"/>
                      </a:cubicBezTo>
                      <a:cubicBezTo>
                        <a:pt x="231" y="25"/>
                        <a:pt x="190" y="5"/>
                        <a:pt x="145" y="1"/>
                      </a:cubicBezTo>
                      <a:cubicBezTo>
                        <a:pt x="140" y="0"/>
                        <a:pt x="135" y="0"/>
                        <a:pt x="131" y="0"/>
                      </a:cubicBezTo>
                      <a:cubicBezTo>
                        <a:pt x="131" y="0"/>
                        <a:pt x="131" y="0"/>
                        <a:pt x="131" y="0"/>
                      </a:cubicBezTo>
                      <a:cubicBezTo>
                        <a:pt x="131" y="0"/>
                        <a:pt x="130" y="0"/>
                        <a:pt x="130" y="0"/>
                      </a:cubicBezTo>
                      <a:cubicBezTo>
                        <a:pt x="130" y="0"/>
                        <a:pt x="130" y="0"/>
                        <a:pt x="130" y="0"/>
                      </a:cubicBezTo>
                      <a:cubicBezTo>
                        <a:pt x="130" y="0"/>
                        <a:pt x="130" y="0"/>
                        <a:pt x="130" y="0"/>
                      </a:cubicBezTo>
                      <a:cubicBezTo>
                        <a:pt x="125" y="0"/>
                        <a:pt x="121" y="0"/>
                        <a:pt x="116" y="1"/>
                      </a:cubicBezTo>
                      <a:cubicBezTo>
                        <a:pt x="70" y="5"/>
                        <a:pt x="29" y="25"/>
                        <a:pt x="0" y="56"/>
                      </a:cubicBezTo>
                      <a:cubicBezTo>
                        <a:pt x="0" y="58"/>
                        <a:pt x="0" y="62"/>
                        <a:pt x="0" y="67"/>
                      </a:cubicBezTo>
                      <a:cubicBezTo>
                        <a:pt x="0" y="68"/>
                        <a:pt x="0" y="68"/>
                        <a:pt x="0" y="69"/>
                      </a:cubicBezTo>
                      <a:close/>
                      <a:moveTo>
                        <a:pt x="120" y="13"/>
                      </a:moveTo>
                      <a:cubicBezTo>
                        <a:pt x="181" y="8"/>
                        <a:pt x="202" y="38"/>
                        <a:pt x="202" y="38"/>
                      </a:cubicBezTo>
                      <a:cubicBezTo>
                        <a:pt x="202" y="38"/>
                        <a:pt x="149" y="19"/>
                        <a:pt x="89" y="54"/>
                      </a:cubicBezTo>
                      <a:cubicBezTo>
                        <a:pt x="39" y="83"/>
                        <a:pt x="62" y="134"/>
                        <a:pt x="115" y="125"/>
                      </a:cubicBezTo>
                      <a:cubicBezTo>
                        <a:pt x="165" y="115"/>
                        <a:pt x="176" y="100"/>
                        <a:pt x="176" y="100"/>
                      </a:cubicBezTo>
                      <a:cubicBezTo>
                        <a:pt x="153" y="96"/>
                        <a:pt x="114" y="111"/>
                        <a:pt x="114" y="111"/>
                      </a:cubicBezTo>
                      <a:cubicBezTo>
                        <a:pt x="129" y="84"/>
                        <a:pt x="179" y="82"/>
                        <a:pt x="179" y="82"/>
                      </a:cubicBezTo>
                      <a:cubicBezTo>
                        <a:pt x="140" y="70"/>
                        <a:pt x="95" y="104"/>
                        <a:pt x="95" y="104"/>
                      </a:cubicBezTo>
                      <a:cubicBezTo>
                        <a:pt x="87" y="35"/>
                        <a:pt x="226" y="27"/>
                        <a:pt x="234" y="73"/>
                      </a:cubicBezTo>
                      <a:cubicBezTo>
                        <a:pt x="241" y="118"/>
                        <a:pt x="108" y="162"/>
                        <a:pt x="54" y="122"/>
                      </a:cubicBezTo>
                      <a:cubicBezTo>
                        <a:pt x="8" y="88"/>
                        <a:pt x="39" y="19"/>
                        <a:pt x="120" y="13"/>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7"/>
                <p:cNvSpPr/>
                <p:nvPr/>
              </p:nvSpPr>
              <p:spPr>
                <a:xfrm>
                  <a:off x="3868631" y="3757732"/>
                  <a:ext cx="278378" cy="135818"/>
                </a:xfrm>
                <a:custGeom>
                  <a:rect b="b" l="l" r="r" t="t"/>
                  <a:pathLst>
                    <a:path extrusionOk="0" h="89" w="183">
                      <a:moveTo>
                        <a:pt x="159" y="42"/>
                      </a:moveTo>
                      <a:cubicBezTo>
                        <a:pt x="160" y="40"/>
                        <a:pt x="161" y="38"/>
                        <a:pt x="162" y="37"/>
                      </a:cubicBezTo>
                      <a:cubicBezTo>
                        <a:pt x="163" y="35"/>
                        <a:pt x="164" y="33"/>
                        <a:pt x="165" y="31"/>
                      </a:cubicBezTo>
                      <a:cubicBezTo>
                        <a:pt x="168" y="28"/>
                        <a:pt x="170" y="24"/>
                        <a:pt x="172" y="20"/>
                      </a:cubicBezTo>
                      <a:cubicBezTo>
                        <a:pt x="174" y="16"/>
                        <a:pt x="177" y="12"/>
                        <a:pt x="179" y="8"/>
                      </a:cubicBezTo>
                      <a:cubicBezTo>
                        <a:pt x="180" y="5"/>
                        <a:pt x="182" y="3"/>
                        <a:pt x="183" y="0"/>
                      </a:cubicBezTo>
                      <a:cubicBezTo>
                        <a:pt x="181" y="1"/>
                        <a:pt x="179" y="2"/>
                        <a:pt x="177" y="4"/>
                      </a:cubicBezTo>
                      <a:cubicBezTo>
                        <a:pt x="172" y="7"/>
                        <a:pt x="166" y="10"/>
                        <a:pt x="160" y="13"/>
                      </a:cubicBezTo>
                      <a:cubicBezTo>
                        <a:pt x="154" y="15"/>
                        <a:pt x="147" y="18"/>
                        <a:pt x="140" y="20"/>
                      </a:cubicBezTo>
                      <a:cubicBezTo>
                        <a:pt x="133" y="22"/>
                        <a:pt x="125" y="24"/>
                        <a:pt x="118" y="25"/>
                      </a:cubicBezTo>
                      <a:cubicBezTo>
                        <a:pt x="110" y="27"/>
                        <a:pt x="102" y="27"/>
                        <a:pt x="94" y="28"/>
                      </a:cubicBezTo>
                      <a:cubicBezTo>
                        <a:pt x="93" y="28"/>
                        <a:pt x="92" y="28"/>
                        <a:pt x="91" y="28"/>
                      </a:cubicBezTo>
                      <a:cubicBezTo>
                        <a:pt x="90" y="28"/>
                        <a:pt x="89" y="28"/>
                        <a:pt x="88" y="28"/>
                      </a:cubicBezTo>
                      <a:cubicBezTo>
                        <a:pt x="80" y="27"/>
                        <a:pt x="73" y="27"/>
                        <a:pt x="65" y="25"/>
                      </a:cubicBezTo>
                      <a:cubicBezTo>
                        <a:pt x="57" y="24"/>
                        <a:pt x="50" y="22"/>
                        <a:pt x="43" y="20"/>
                      </a:cubicBezTo>
                      <a:cubicBezTo>
                        <a:pt x="36" y="18"/>
                        <a:pt x="29" y="15"/>
                        <a:pt x="23" y="13"/>
                      </a:cubicBezTo>
                      <a:cubicBezTo>
                        <a:pt x="17" y="10"/>
                        <a:pt x="11" y="7"/>
                        <a:pt x="6" y="4"/>
                      </a:cubicBezTo>
                      <a:cubicBezTo>
                        <a:pt x="4" y="2"/>
                        <a:pt x="2" y="1"/>
                        <a:pt x="0" y="0"/>
                      </a:cubicBezTo>
                      <a:cubicBezTo>
                        <a:pt x="1" y="3"/>
                        <a:pt x="2" y="5"/>
                        <a:pt x="4" y="8"/>
                      </a:cubicBezTo>
                      <a:cubicBezTo>
                        <a:pt x="6" y="12"/>
                        <a:pt x="8" y="16"/>
                        <a:pt x="10" y="20"/>
                      </a:cubicBezTo>
                      <a:cubicBezTo>
                        <a:pt x="13" y="24"/>
                        <a:pt x="15" y="28"/>
                        <a:pt x="17" y="31"/>
                      </a:cubicBezTo>
                      <a:cubicBezTo>
                        <a:pt x="18" y="33"/>
                        <a:pt x="19" y="35"/>
                        <a:pt x="20" y="37"/>
                      </a:cubicBezTo>
                      <a:cubicBezTo>
                        <a:pt x="22" y="38"/>
                        <a:pt x="23" y="40"/>
                        <a:pt x="24" y="42"/>
                      </a:cubicBezTo>
                      <a:cubicBezTo>
                        <a:pt x="28" y="49"/>
                        <a:pt x="33" y="55"/>
                        <a:pt x="37" y="61"/>
                      </a:cubicBezTo>
                      <a:cubicBezTo>
                        <a:pt x="42" y="66"/>
                        <a:pt x="46" y="72"/>
                        <a:pt x="50" y="76"/>
                      </a:cubicBezTo>
                      <a:cubicBezTo>
                        <a:pt x="53" y="80"/>
                        <a:pt x="56" y="84"/>
                        <a:pt x="59" y="86"/>
                      </a:cubicBezTo>
                      <a:cubicBezTo>
                        <a:pt x="69" y="88"/>
                        <a:pt x="80" y="89"/>
                        <a:pt x="91" y="89"/>
                      </a:cubicBezTo>
                      <a:cubicBezTo>
                        <a:pt x="91" y="89"/>
                        <a:pt x="91" y="89"/>
                        <a:pt x="91" y="89"/>
                      </a:cubicBezTo>
                      <a:cubicBezTo>
                        <a:pt x="91" y="89"/>
                        <a:pt x="91" y="89"/>
                        <a:pt x="91" y="89"/>
                      </a:cubicBezTo>
                      <a:cubicBezTo>
                        <a:pt x="91" y="89"/>
                        <a:pt x="92" y="89"/>
                        <a:pt x="92" y="89"/>
                      </a:cubicBezTo>
                      <a:cubicBezTo>
                        <a:pt x="92" y="89"/>
                        <a:pt x="92" y="89"/>
                        <a:pt x="92" y="89"/>
                      </a:cubicBezTo>
                      <a:cubicBezTo>
                        <a:pt x="103" y="89"/>
                        <a:pt x="114" y="88"/>
                        <a:pt x="124" y="86"/>
                      </a:cubicBezTo>
                      <a:cubicBezTo>
                        <a:pt x="127" y="84"/>
                        <a:pt x="129" y="80"/>
                        <a:pt x="133" y="76"/>
                      </a:cubicBezTo>
                      <a:cubicBezTo>
                        <a:pt x="137" y="72"/>
                        <a:pt x="141" y="66"/>
                        <a:pt x="145" y="61"/>
                      </a:cubicBezTo>
                      <a:cubicBezTo>
                        <a:pt x="149" y="55"/>
                        <a:pt x="154" y="49"/>
                        <a:pt x="159" y="42"/>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7"/>
                <p:cNvSpPr/>
                <p:nvPr/>
              </p:nvSpPr>
              <p:spPr>
                <a:xfrm>
                  <a:off x="4076692" y="3494766"/>
                  <a:ext cx="199392" cy="391078"/>
                </a:xfrm>
                <a:custGeom>
                  <a:rect b="b" l="l" r="r" t="t"/>
                  <a:pathLst>
                    <a:path extrusionOk="0" h="257" w="131">
                      <a:moveTo>
                        <a:pt x="90" y="0"/>
                      </a:moveTo>
                      <a:cubicBezTo>
                        <a:pt x="90" y="2"/>
                        <a:pt x="90" y="3"/>
                        <a:pt x="91" y="5"/>
                      </a:cubicBezTo>
                      <a:cubicBezTo>
                        <a:pt x="92" y="13"/>
                        <a:pt x="94" y="26"/>
                        <a:pt x="94" y="41"/>
                      </a:cubicBezTo>
                      <a:cubicBezTo>
                        <a:pt x="94" y="48"/>
                        <a:pt x="94" y="56"/>
                        <a:pt x="93" y="65"/>
                      </a:cubicBezTo>
                      <a:cubicBezTo>
                        <a:pt x="93" y="69"/>
                        <a:pt x="93" y="74"/>
                        <a:pt x="92" y="78"/>
                      </a:cubicBezTo>
                      <a:cubicBezTo>
                        <a:pt x="92" y="83"/>
                        <a:pt x="91" y="87"/>
                        <a:pt x="90" y="92"/>
                      </a:cubicBezTo>
                      <a:cubicBezTo>
                        <a:pt x="89" y="101"/>
                        <a:pt x="87" y="111"/>
                        <a:pt x="84" y="120"/>
                      </a:cubicBezTo>
                      <a:cubicBezTo>
                        <a:pt x="83" y="125"/>
                        <a:pt x="81" y="130"/>
                        <a:pt x="80" y="134"/>
                      </a:cubicBezTo>
                      <a:cubicBezTo>
                        <a:pt x="78" y="139"/>
                        <a:pt x="77" y="144"/>
                        <a:pt x="75" y="148"/>
                      </a:cubicBezTo>
                      <a:cubicBezTo>
                        <a:pt x="73" y="153"/>
                        <a:pt x="71" y="158"/>
                        <a:pt x="69" y="162"/>
                      </a:cubicBezTo>
                      <a:cubicBezTo>
                        <a:pt x="66" y="169"/>
                        <a:pt x="66" y="169"/>
                        <a:pt x="66" y="169"/>
                      </a:cubicBezTo>
                      <a:cubicBezTo>
                        <a:pt x="65" y="171"/>
                        <a:pt x="64" y="174"/>
                        <a:pt x="63" y="176"/>
                      </a:cubicBezTo>
                      <a:cubicBezTo>
                        <a:pt x="61" y="180"/>
                        <a:pt x="58" y="184"/>
                        <a:pt x="56" y="189"/>
                      </a:cubicBezTo>
                      <a:cubicBezTo>
                        <a:pt x="53" y="193"/>
                        <a:pt x="51" y="197"/>
                        <a:pt x="48" y="201"/>
                      </a:cubicBezTo>
                      <a:cubicBezTo>
                        <a:pt x="46" y="205"/>
                        <a:pt x="43" y="209"/>
                        <a:pt x="40" y="212"/>
                      </a:cubicBezTo>
                      <a:cubicBezTo>
                        <a:pt x="39" y="214"/>
                        <a:pt x="38" y="216"/>
                        <a:pt x="36" y="218"/>
                      </a:cubicBezTo>
                      <a:cubicBezTo>
                        <a:pt x="35" y="219"/>
                        <a:pt x="34" y="221"/>
                        <a:pt x="32" y="223"/>
                      </a:cubicBezTo>
                      <a:cubicBezTo>
                        <a:pt x="27" y="230"/>
                        <a:pt x="21" y="235"/>
                        <a:pt x="17" y="241"/>
                      </a:cubicBezTo>
                      <a:cubicBezTo>
                        <a:pt x="14" y="244"/>
                        <a:pt x="11" y="246"/>
                        <a:pt x="9" y="248"/>
                      </a:cubicBezTo>
                      <a:cubicBezTo>
                        <a:pt x="7" y="251"/>
                        <a:pt x="4" y="253"/>
                        <a:pt x="2" y="255"/>
                      </a:cubicBezTo>
                      <a:cubicBezTo>
                        <a:pt x="1" y="256"/>
                        <a:pt x="1" y="256"/>
                        <a:pt x="0" y="257"/>
                      </a:cubicBezTo>
                      <a:cubicBezTo>
                        <a:pt x="68" y="240"/>
                        <a:pt x="121" y="185"/>
                        <a:pt x="127" y="115"/>
                      </a:cubicBezTo>
                      <a:cubicBezTo>
                        <a:pt x="131" y="72"/>
                        <a:pt x="116" y="32"/>
                        <a:pt x="90" y="0"/>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7"/>
                <p:cNvSpPr/>
                <p:nvPr/>
              </p:nvSpPr>
              <p:spPr>
                <a:xfrm>
                  <a:off x="3739556" y="3494766"/>
                  <a:ext cx="199392" cy="391078"/>
                </a:xfrm>
                <a:custGeom>
                  <a:rect b="b" l="l" r="r" t="t"/>
                  <a:pathLst>
                    <a:path extrusionOk="0" h="257" w="131">
                      <a:moveTo>
                        <a:pt x="122" y="248"/>
                      </a:moveTo>
                      <a:cubicBezTo>
                        <a:pt x="119" y="246"/>
                        <a:pt x="117" y="244"/>
                        <a:pt x="114" y="241"/>
                      </a:cubicBezTo>
                      <a:cubicBezTo>
                        <a:pt x="109" y="235"/>
                        <a:pt x="103" y="230"/>
                        <a:pt x="98" y="223"/>
                      </a:cubicBezTo>
                      <a:cubicBezTo>
                        <a:pt x="97" y="221"/>
                        <a:pt x="96" y="219"/>
                        <a:pt x="94" y="218"/>
                      </a:cubicBezTo>
                      <a:cubicBezTo>
                        <a:pt x="93" y="216"/>
                        <a:pt x="92" y="214"/>
                        <a:pt x="90" y="212"/>
                      </a:cubicBezTo>
                      <a:cubicBezTo>
                        <a:pt x="88" y="209"/>
                        <a:pt x="85" y="205"/>
                        <a:pt x="82" y="201"/>
                      </a:cubicBezTo>
                      <a:cubicBezTo>
                        <a:pt x="80" y="197"/>
                        <a:pt x="77" y="193"/>
                        <a:pt x="75" y="189"/>
                      </a:cubicBezTo>
                      <a:cubicBezTo>
                        <a:pt x="72" y="184"/>
                        <a:pt x="70" y="180"/>
                        <a:pt x="68" y="176"/>
                      </a:cubicBezTo>
                      <a:cubicBezTo>
                        <a:pt x="67" y="174"/>
                        <a:pt x="66" y="171"/>
                        <a:pt x="64" y="169"/>
                      </a:cubicBezTo>
                      <a:cubicBezTo>
                        <a:pt x="61" y="162"/>
                        <a:pt x="61" y="162"/>
                        <a:pt x="61" y="162"/>
                      </a:cubicBezTo>
                      <a:cubicBezTo>
                        <a:pt x="59" y="158"/>
                        <a:pt x="58" y="153"/>
                        <a:pt x="56" y="148"/>
                      </a:cubicBezTo>
                      <a:cubicBezTo>
                        <a:pt x="54" y="144"/>
                        <a:pt x="52" y="139"/>
                        <a:pt x="51" y="134"/>
                      </a:cubicBezTo>
                      <a:cubicBezTo>
                        <a:pt x="49" y="130"/>
                        <a:pt x="48" y="125"/>
                        <a:pt x="46" y="120"/>
                      </a:cubicBezTo>
                      <a:cubicBezTo>
                        <a:pt x="44" y="111"/>
                        <a:pt x="42" y="101"/>
                        <a:pt x="40" y="92"/>
                      </a:cubicBezTo>
                      <a:cubicBezTo>
                        <a:pt x="39" y="87"/>
                        <a:pt x="39" y="83"/>
                        <a:pt x="38" y="78"/>
                      </a:cubicBezTo>
                      <a:cubicBezTo>
                        <a:pt x="38" y="74"/>
                        <a:pt x="37" y="69"/>
                        <a:pt x="37" y="65"/>
                      </a:cubicBezTo>
                      <a:cubicBezTo>
                        <a:pt x="36" y="56"/>
                        <a:pt x="36" y="48"/>
                        <a:pt x="36" y="41"/>
                      </a:cubicBezTo>
                      <a:cubicBezTo>
                        <a:pt x="37" y="26"/>
                        <a:pt x="38" y="13"/>
                        <a:pt x="40" y="5"/>
                      </a:cubicBezTo>
                      <a:cubicBezTo>
                        <a:pt x="40" y="3"/>
                        <a:pt x="41" y="2"/>
                        <a:pt x="41" y="0"/>
                      </a:cubicBezTo>
                      <a:cubicBezTo>
                        <a:pt x="14" y="32"/>
                        <a:pt x="0" y="72"/>
                        <a:pt x="3" y="115"/>
                      </a:cubicBezTo>
                      <a:cubicBezTo>
                        <a:pt x="10" y="185"/>
                        <a:pt x="62" y="240"/>
                        <a:pt x="131" y="257"/>
                      </a:cubicBezTo>
                      <a:cubicBezTo>
                        <a:pt x="130" y="256"/>
                        <a:pt x="129" y="256"/>
                        <a:pt x="129" y="255"/>
                      </a:cubicBezTo>
                      <a:cubicBezTo>
                        <a:pt x="126" y="253"/>
                        <a:pt x="124" y="251"/>
                        <a:pt x="122" y="248"/>
                      </a:cubicBezTo>
                      <a:close/>
                    </a:path>
                  </a:pathLst>
                </a:custGeom>
                <a:gradFill>
                  <a:gsLst>
                    <a:gs pos="0">
                      <a:srgbClr val="F1CDC7"/>
                    </a:gs>
                    <a:gs pos="100000">
                      <a:srgbClr val="916D69"/>
                    </a:gs>
                  </a:gsLst>
                  <a:lin ang="5400000" scaled="0"/>
                </a:gradFill>
                <a:ln cap="flat" cmpd="sng" w="19050">
                  <a:solidFill>
                    <a:srgbClr val="C1AB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32" name="Google Shape;132;p7"/>
              <p:cNvPicPr preferRelativeResize="0"/>
              <p:nvPr/>
            </p:nvPicPr>
            <p:blipFill rotWithShape="1">
              <a:blip r:embed="rId3">
                <a:alphaModFix/>
              </a:blip>
              <a:srcRect b="0" l="0" r="0" t="0"/>
              <a:stretch/>
            </p:blipFill>
            <p:spPr>
              <a:xfrm>
                <a:off x="4795861" y="1268886"/>
                <a:ext cx="871221" cy="871221"/>
              </a:xfrm>
              <a:prstGeom prst="rect">
                <a:avLst/>
              </a:prstGeom>
              <a:noFill/>
              <a:ln>
                <a:noFill/>
              </a:ln>
            </p:spPr>
          </p:pic>
        </p:grpSp>
        <p:sp>
          <p:nvSpPr>
            <p:cNvPr id="133" name="Google Shape;133;p7"/>
            <p:cNvSpPr/>
            <p:nvPr/>
          </p:nvSpPr>
          <p:spPr>
            <a:xfrm>
              <a:off x="948761" y="252072"/>
              <a:ext cx="4754245" cy="4603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FF00"/>
                </a:buClr>
                <a:buSzPts val="2400"/>
                <a:buFont typeface="Noto Sans Symbols"/>
                <a:buChar char="❖"/>
              </a:pPr>
              <a:r>
                <a:rPr lang="en-US" sz="2400">
                  <a:solidFill>
                    <a:srgbClr val="FFFF00"/>
                  </a:solidFill>
                  <a:latin typeface="Calibri"/>
                  <a:ea typeface="Calibri"/>
                  <a:cs typeface="Calibri"/>
                  <a:sym typeface="Calibri"/>
                </a:rPr>
                <a:t>General Problem faced by BMS</a:t>
              </a:r>
              <a:endParaRPr sz="2400">
                <a:solidFill>
                  <a:srgbClr val="FFFF00"/>
                </a:solidFill>
                <a:latin typeface="Calibri"/>
                <a:ea typeface="Calibri"/>
                <a:cs typeface="Calibri"/>
                <a:sym typeface="Calibri"/>
              </a:endParaRPr>
            </a:p>
          </p:txBody>
        </p:sp>
      </p:grpSp>
      <p:sp>
        <p:nvSpPr>
          <p:cNvPr id="134" name="Google Shape;134;p7"/>
          <p:cNvSpPr txBox="1"/>
          <p:nvPr/>
        </p:nvSpPr>
        <p:spPr>
          <a:xfrm>
            <a:off x="791845" y="771525"/>
            <a:ext cx="6920230" cy="50463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Cost: </a:t>
            </a:r>
            <a:r>
              <a:rPr lang="en-US" sz="1400">
                <a:solidFill>
                  <a:schemeClr val="lt1"/>
                </a:solidFill>
                <a:latin typeface="Calibri"/>
                <a:ea typeface="Calibri"/>
                <a:cs typeface="Calibri"/>
                <a:sym typeface="Calibri"/>
              </a:rPr>
              <a:t>BMS systems can be expensive to implement, especially in large-scale applications.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Power Consumption: </a:t>
            </a:r>
            <a:r>
              <a:rPr lang="en-US" sz="1400">
                <a:solidFill>
                  <a:schemeClr val="lt1"/>
                </a:solidFill>
                <a:latin typeface="Calibri"/>
                <a:ea typeface="Calibri"/>
                <a:cs typeface="Calibri"/>
                <a:sym typeface="Calibri"/>
              </a:rPr>
              <a:t>BMS components consume power, reducing overall system efficiency.</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Size and Weight:</a:t>
            </a:r>
            <a:r>
              <a:rPr lang="en-US" sz="1400">
                <a:solidFill>
                  <a:schemeClr val="lt1"/>
                </a:solidFill>
                <a:latin typeface="Calibri"/>
                <a:ea typeface="Calibri"/>
                <a:cs typeface="Calibri"/>
                <a:sym typeface="Calibri"/>
              </a:rPr>
              <a:t> BMS components can add bulk and weight to the system.</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Fault Tolerance: </a:t>
            </a:r>
            <a:r>
              <a:rPr lang="en-US" sz="1400">
                <a:solidFill>
                  <a:schemeClr val="lt1"/>
                </a:solidFill>
                <a:latin typeface="Calibri"/>
                <a:ea typeface="Calibri"/>
                <a:cs typeface="Calibri"/>
                <a:sym typeface="Calibri"/>
              </a:rPr>
              <a:t>BMS can be a single point of failure, impacting system safety and performance.</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Limited Lifespan: </a:t>
            </a:r>
            <a:r>
              <a:rPr lang="en-US" sz="1400">
                <a:solidFill>
                  <a:schemeClr val="lt1"/>
                </a:solidFill>
                <a:latin typeface="Calibri"/>
                <a:ea typeface="Calibri"/>
                <a:cs typeface="Calibri"/>
                <a:sym typeface="Calibri"/>
              </a:rPr>
              <a:t>BMS components themselves have a limited operational lifespan.</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False Alarms:</a:t>
            </a:r>
            <a:r>
              <a:rPr lang="en-US" sz="1400">
                <a:solidFill>
                  <a:schemeClr val="lt1"/>
                </a:solidFill>
                <a:latin typeface="Calibri"/>
                <a:ea typeface="Calibri"/>
                <a:cs typeface="Calibri"/>
                <a:sym typeface="Calibri"/>
              </a:rPr>
              <a:t> BMS may trigger false alarms, causing disruptions.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Individual battery monitoring: </a:t>
            </a:r>
            <a:r>
              <a:rPr lang="en-US" sz="1400">
                <a:solidFill>
                  <a:schemeClr val="lt1"/>
                </a:solidFill>
                <a:latin typeface="Calibri"/>
                <a:ea typeface="Calibri"/>
                <a:cs typeface="Calibri"/>
                <a:sym typeface="Calibri"/>
              </a:rPr>
              <a:t>If we want to detect the failure of an individual battery, then we need to monitor each battery individually.</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Microcontroller/Processor:</a:t>
            </a:r>
            <a:r>
              <a:rPr lang="en-US" sz="1400">
                <a:solidFill>
                  <a:schemeClr val="lt1"/>
                </a:solidFill>
                <a:latin typeface="Calibri"/>
                <a:ea typeface="Calibri"/>
                <a:cs typeface="Calibri"/>
                <a:sym typeface="Calibri"/>
              </a:rPr>
              <a:t> Code is typically written for microcontrollers or processors.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State of Charge (SoC) and State of Health (SoH) Estimation: </a:t>
            </a:r>
            <a:r>
              <a:rPr lang="en-US" sz="1400">
                <a:solidFill>
                  <a:schemeClr val="lt1"/>
                </a:solidFill>
                <a:latin typeface="Calibri"/>
                <a:ea typeface="Calibri"/>
                <a:cs typeface="Calibri"/>
                <a:sym typeface="Calibri"/>
              </a:rPr>
              <a:t>Algorithms estimate battery health and charge status.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Cell Balancing:</a:t>
            </a:r>
            <a:r>
              <a:rPr lang="en-US" sz="1400">
                <a:solidFill>
                  <a:schemeClr val="lt1"/>
                </a:solidFill>
                <a:latin typeface="Calibri"/>
                <a:ea typeface="Calibri"/>
                <a:cs typeface="Calibri"/>
                <a:sym typeface="Calibri"/>
              </a:rPr>
              <a:t> Code implements cell balancing algorithms.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Overcharge and Overdischarge Protection: </a:t>
            </a:r>
            <a:r>
              <a:rPr lang="en-US" sz="1400">
                <a:solidFill>
                  <a:schemeClr val="lt1"/>
                </a:solidFill>
                <a:latin typeface="Calibri"/>
                <a:ea typeface="Calibri"/>
                <a:cs typeface="Calibri"/>
                <a:sym typeface="Calibri"/>
              </a:rPr>
              <a:t>Code controls charging and discharging to prevent overcharging and overdischarging.</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Temperature Controal:</a:t>
            </a:r>
            <a:r>
              <a:rPr lang="en-US" sz="1400">
                <a:solidFill>
                  <a:schemeClr val="lt1"/>
                </a:solidFill>
                <a:latin typeface="Calibri"/>
                <a:ea typeface="Calibri"/>
                <a:cs typeface="Calibri"/>
                <a:sym typeface="Calibri"/>
              </a:rPr>
              <a:t> Code may control cooling or heating systems.</a:t>
            </a:r>
            <a:endParaRPr sz="1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400"/>
              <a:buFont typeface="Noto Sans Symbols"/>
              <a:buChar char="⮚"/>
            </a:pPr>
            <a:r>
              <a:rPr b="1" lang="en-US" sz="1400">
                <a:solidFill>
                  <a:schemeClr val="lt1"/>
                </a:solidFill>
                <a:latin typeface="Calibri"/>
                <a:ea typeface="Calibri"/>
                <a:cs typeface="Calibri"/>
                <a:sym typeface="Calibri"/>
              </a:rPr>
              <a:t>Emergency Shutdown:</a:t>
            </a:r>
            <a:r>
              <a:rPr lang="en-US" sz="1400">
                <a:solidFill>
                  <a:schemeClr val="lt1"/>
                </a:solidFill>
                <a:latin typeface="Calibri"/>
                <a:ea typeface="Calibri"/>
                <a:cs typeface="Calibri"/>
                <a:sym typeface="Calibri"/>
              </a:rPr>
              <a:t> Code for emergency shutdown procedures.</a:t>
            </a:r>
            <a:endParaRPr sz="1400">
              <a:solidFill>
                <a:schemeClr val="lt1"/>
              </a:solidFill>
              <a:latin typeface="Calibri"/>
              <a:ea typeface="Calibri"/>
              <a:cs typeface="Calibri"/>
              <a:sym typeface="Calibri"/>
            </a:endParaRPr>
          </a:p>
          <a:p>
            <a:pPr indent="0" lvl="0" marL="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a:p>
            <a:pPr indent="-196850" lvl="0" marL="285750" marR="0" rtl="0" algn="l">
              <a:spcBef>
                <a:spcPts val="0"/>
              </a:spcBef>
              <a:spcAft>
                <a:spcPts val="0"/>
              </a:spcAft>
              <a:buClr>
                <a:schemeClr val="dk1"/>
              </a:buClr>
              <a:buSzPts val="1400"/>
              <a:buFont typeface="Noto Sans Symbols"/>
              <a:buNone/>
            </a:pPr>
            <a:r>
              <a:t/>
            </a:r>
            <a:endParaRPr sz="1400">
              <a:solidFill>
                <a:schemeClr val="lt1"/>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2015-11-17T08:11:00Z</dcterms:created>
  <dc:creator>Administrator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9F0D4827EC844FD4A30EA188C73805A6</vt:lpwstr>
  </property>
</Properties>
</file>