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46174" y="883031"/>
            <a:ext cx="5480050" cy="421640"/>
          </a:xfrm>
          <a:prstGeom prst="rect">
            <a:avLst/>
          </a:prstGeom>
        </p:spPr>
        <p:txBody>
          <a:bodyPr wrap="square" lIns="0" tIns="0" rIns="0" bIns="0">
            <a:spAutoFit/>
          </a:bodyPr>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2017" y="1869693"/>
            <a:ext cx="5968364" cy="67113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86206"/>
            <a:ext cx="5631180" cy="2171685"/>
          </a:xfrm>
          <a:prstGeom prst="rect">
            <a:avLst/>
          </a:prstGeom>
        </p:spPr>
        <p:txBody>
          <a:bodyPr vert="horz" wrap="square" lIns="0" tIns="12700" rIns="0" bIns="0" rtlCol="0">
            <a:spAutoFit/>
          </a:bodyPr>
          <a:lstStyle/>
          <a:p>
            <a:pPr marL="337185" algn="ctr">
              <a:lnSpc>
                <a:spcPct val="100000"/>
              </a:lnSpc>
              <a:spcBef>
                <a:spcPts val="100"/>
              </a:spcBef>
            </a:pPr>
            <a:r>
              <a:rPr sz="2000" b="1" spc="-5" dirty="0">
                <a:latin typeface="Times New Roman"/>
                <a:cs typeface="Times New Roman"/>
              </a:rPr>
              <a:t>G</a:t>
            </a:r>
            <a:r>
              <a:rPr lang="en-IN" sz="2000" b="1" spc="-5" dirty="0">
                <a:latin typeface="Times New Roman"/>
                <a:cs typeface="Times New Roman"/>
              </a:rPr>
              <a:t>NAN</a:t>
            </a:r>
            <a:r>
              <a:rPr sz="2000" b="1" spc="-5" dirty="0">
                <a:latin typeface="Times New Roman"/>
                <a:cs typeface="Times New Roman"/>
              </a:rPr>
              <a:t>AMANI</a:t>
            </a:r>
            <a:r>
              <a:rPr sz="2000" b="1" spc="-15" dirty="0">
                <a:latin typeface="Times New Roman"/>
                <a:cs typeface="Times New Roman"/>
              </a:rPr>
              <a:t> </a:t>
            </a:r>
            <a:r>
              <a:rPr sz="2000" b="1" spc="-10" dirty="0">
                <a:latin typeface="Times New Roman"/>
                <a:cs typeface="Times New Roman"/>
              </a:rPr>
              <a:t>COLLEGE</a:t>
            </a:r>
            <a:r>
              <a:rPr sz="2000" b="1" spc="-20" dirty="0">
                <a:latin typeface="Times New Roman"/>
                <a:cs typeface="Times New Roman"/>
              </a:rPr>
              <a:t> </a:t>
            </a:r>
            <a:r>
              <a:rPr sz="2000" b="1" spc="-5" dirty="0">
                <a:latin typeface="Times New Roman"/>
                <a:cs typeface="Times New Roman"/>
              </a:rPr>
              <a:t>OF</a:t>
            </a:r>
            <a:endParaRPr sz="2000" dirty="0">
              <a:latin typeface="Times New Roman"/>
              <a:cs typeface="Times New Roman"/>
            </a:endParaRPr>
          </a:p>
          <a:p>
            <a:pPr marL="341630" algn="ctr">
              <a:lnSpc>
                <a:spcPct val="100000"/>
              </a:lnSpc>
              <a:spcBef>
                <a:spcPts val="75"/>
              </a:spcBef>
            </a:pPr>
            <a:r>
              <a:rPr sz="2000" b="1" spc="-5" dirty="0">
                <a:latin typeface="Times New Roman"/>
                <a:cs typeface="Times New Roman"/>
              </a:rPr>
              <a:t>TECHNOLOGY(Pachal,Namakkal)</a:t>
            </a:r>
            <a:endParaRPr sz="2000" dirty="0">
              <a:latin typeface="Times New Roman"/>
              <a:cs typeface="Times New Roman"/>
            </a:endParaRPr>
          </a:p>
          <a:p>
            <a:pPr marL="12700" marR="5080">
              <a:lnSpc>
                <a:spcPct val="273000"/>
              </a:lnSpc>
              <a:spcBef>
                <a:spcPts val="25"/>
              </a:spcBef>
            </a:pPr>
            <a:r>
              <a:rPr sz="2000" b="1" spc="-5" dirty="0">
                <a:latin typeface="Times New Roman"/>
                <a:cs typeface="Times New Roman"/>
              </a:rPr>
              <a:t>DEPARTMENT: BIO </a:t>
            </a:r>
            <a:r>
              <a:rPr sz="2000" b="1" dirty="0">
                <a:latin typeface="Times New Roman"/>
                <a:cs typeface="Times New Roman"/>
              </a:rPr>
              <a:t>MEDICAL </a:t>
            </a:r>
            <a:r>
              <a:rPr sz="2000" b="1" spc="-5" dirty="0">
                <a:latin typeface="Times New Roman"/>
                <a:cs typeface="Times New Roman"/>
              </a:rPr>
              <a:t>ENGINEERING </a:t>
            </a:r>
            <a:r>
              <a:rPr sz="2000" b="1" spc="-490" dirty="0">
                <a:latin typeface="Times New Roman"/>
                <a:cs typeface="Times New Roman"/>
              </a:rPr>
              <a:t> </a:t>
            </a:r>
            <a:r>
              <a:rPr sz="2000" b="1" spc="-5" dirty="0">
                <a:latin typeface="Times New Roman"/>
                <a:cs typeface="Times New Roman"/>
              </a:rPr>
              <a:t>YEAR:</a:t>
            </a:r>
            <a:r>
              <a:rPr sz="2000" b="1" dirty="0">
                <a:latin typeface="Times New Roman"/>
                <a:cs typeface="Times New Roman"/>
              </a:rPr>
              <a:t> </a:t>
            </a:r>
            <a:r>
              <a:rPr sz="2000" b="1" spc="-5" dirty="0">
                <a:latin typeface="Times New Roman"/>
                <a:cs typeface="Times New Roman"/>
              </a:rPr>
              <a:t>THIRD</a:t>
            </a:r>
            <a:r>
              <a:rPr sz="2000" b="1" spc="5" dirty="0">
                <a:latin typeface="Times New Roman"/>
                <a:cs typeface="Times New Roman"/>
              </a:rPr>
              <a:t> </a:t>
            </a:r>
            <a:r>
              <a:rPr sz="2000" b="1" spc="-5" dirty="0">
                <a:latin typeface="Times New Roman"/>
                <a:cs typeface="Times New Roman"/>
              </a:rPr>
              <a:t>YEAR</a:t>
            </a:r>
            <a:endParaRPr sz="2000" dirty="0">
              <a:latin typeface="Times New Roman"/>
              <a:cs typeface="Times New Roman"/>
            </a:endParaRPr>
          </a:p>
        </p:txBody>
      </p:sp>
      <p:sp>
        <p:nvSpPr>
          <p:cNvPr id="3" name="object 3"/>
          <p:cNvSpPr txBox="1"/>
          <p:nvPr/>
        </p:nvSpPr>
        <p:spPr>
          <a:xfrm>
            <a:off x="902017" y="3703320"/>
            <a:ext cx="207327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PROJECTNAME-</a:t>
            </a:r>
            <a:endParaRPr sz="2000">
              <a:latin typeface="Times New Roman"/>
              <a:cs typeface="Times New Roman"/>
            </a:endParaRPr>
          </a:p>
        </p:txBody>
      </p:sp>
      <p:sp>
        <p:nvSpPr>
          <p:cNvPr id="4" name="object 4"/>
          <p:cNvSpPr txBox="1"/>
          <p:nvPr/>
        </p:nvSpPr>
        <p:spPr>
          <a:xfrm>
            <a:off x="3141345" y="3703320"/>
            <a:ext cx="293370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Noise</a:t>
            </a:r>
            <a:r>
              <a:rPr sz="2000" b="1" spc="-20" dirty="0">
                <a:latin typeface="Times New Roman"/>
                <a:cs typeface="Times New Roman"/>
              </a:rPr>
              <a:t> </a:t>
            </a:r>
            <a:r>
              <a:rPr sz="2000" b="1" spc="-5" dirty="0">
                <a:latin typeface="Times New Roman"/>
                <a:cs typeface="Times New Roman"/>
              </a:rPr>
              <a:t>pollution</a:t>
            </a:r>
            <a:r>
              <a:rPr sz="2000" b="1" spc="10" dirty="0">
                <a:latin typeface="Times New Roman"/>
                <a:cs typeface="Times New Roman"/>
              </a:rPr>
              <a:t> </a:t>
            </a:r>
            <a:r>
              <a:rPr sz="2000" b="1" spc="-5" dirty="0">
                <a:latin typeface="Times New Roman"/>
                <a:cs typeface="Times New Roman"/>
              </a:rPr>
              <a:t>monitoring</a:t>
            </a:r>
            <a:endParaRPr sz="2000">
              <a:latin typeface="Times New Roman"/>
              <a:cs typeface="Times New Roman"/>
            </a:endParaRPr>
          </a:p>
        </p:txBody>
      </p:sp>
      <p:sp>
        <p:nvSpPr>
          <p:cNvPr id="5" name="object 5"/>
          <p:cNvSpPr txBox="1"/>
          <p:nvPr/>
        </p:nvSpPr>
        <p:spPr>
          <a:xfrm>
            <a:off x="902017" y="4484622"/>
            <a:ext cx="3784283" cy="3763916"/>
          </a:xfrm>
          <a:prstGeom prst="rect">
            <a:avLst/>
          </a:prstGeom>
        </p:spPr>
        <p:txBody>
          <a:bodyPr vert="horz" wrap="square" lIns="0" tIns="127000" rIns="0" bIns="0" rtlCol="0">
            <a:spAutoFit/>
          </a:bodyPr>
          <a:lstStyle/>
          <a:p>
            <a:pPr marL="12700">
              <a:lnSpc>
                <a:spcPct val="100000"/>
              </a:lnSpc>
              <a:spcBef>
                <a:spcPts val="1000"/>
              </a:spcBef>
            </a:pPr>
            <a:r>
              <a:rPr sz="2000" b="1" dirty="0">
                <a:latin typeface="Times New Roman"/>
                <a:cs typeface="Times New Roman"/>
              </a:rPr>
              <a:t>Team</a:t>
            </a:r>
            <a:r>
              <a:rPr sz="2000" b="1" spc="-10" dirty="0">
                <a:latin typeface="Times New Roman"/>
                <a:cs typeface="Times New Roman"/>
              </a:rPr>
              <a:t> </a:t>
            </a:r>
            <a:r>
              <a:rPr sz="2000" b="1" spc="-5" dirty="0">
                <a:latin typeface="Times New Roman"/>
                <a:cs typeface="Times New Roman"/>
              </a:rPr>
              <a:t>members</a:t>
            </a:r>
            <a:r>
              <a:rPr sz="2000" b="1" dirty="0">
                <a:latin typeface="Times New Roman"/>
                <a:cs typeface="Times New Roman"/>
              </a:rPr>
              <a:t> </a:t>
            </a:r>
            <a:r>
              <a:rPr sz="2000" b="1" spc="-5" dirty="0">
                <a:latin typeface="Times New Roman"/>
                <a:cs typeface="Times New Roman"/>
              </a:rPr>
              <a:t>:K.Thirisha</a:t>
            </a:r>
            <a:endParaRPr sz="2000" dirty="0">
              <a:latin typeface="Times New Roman"/>
              <a:cs typeface="Times New Roman"/>
            </a:endParaRPr>
          </a:p>
          <a:p>
            <a:pPr marL="1842135" marR="5080">
              <a:lnSpc>
                <a:spcPct val="136500"/>
              </a:lnSpc>
              <a:spcBef>
                <a:spcPts val="25"/>
              </a:spcBef>
            </a:pPr>
            <a:r>
              <a:rPr sz="2000" b="1" spc="-5" dirty="0">
                <a:latin typeface="Times New Roman"/>
                <a:cs typeface="Times New Roman"/>
              </a:rPr>
              <a:t>C.Swathi </a:t>
            </a:r>
            <a:r>
              <a:rPr sz="2000" b="1" dirty="0">
                <a:latin typeface="Times New Roman"/>
                <a:cs typeface="Times New Roman"/>
              </a:rPr>
              <a:t> K.Nivetha </a:t>
            </a:r>
            <a:r>
              <a:rPr sz="2000" b="1" spc="5" dirty="0">
                <a:latin typeface="Times New Roman"/>
                <a:cs typeface="Times New Roman"/>
              </a:rPr>
              <a:t> </a:t>
            </a:r>
            <a:r>
              <a:rPr sz="2000" b="1" dirty="0">
                <a:latin typeface="Times New Roman"/>
                <a:cs typeface="Times New Roman"/>
              </a:rPr>
              <a:t>J.Sathya </a:t>
            </a:r>
            <a:r>
              <a:rPr sz="2000" b="1" spc="5" dirty="0">
                <a:latin typeface="Times New Roman"/>
                <a:cs typeface="Times New Roman"/>
              </a:rPr>
              <a:t> </a:t>
            </a:r>
            <a:r>
              <a:rPr sz="2000" b="1" spc="-5" dirty="0" err="1">
                <a:latin typeface="Times New Roman"/>
                <a:cs typeface="Times New Roman"/>
              </a:rPr>
              <a:t>D.V</a:t>
            </a:r>
            <a:r>
              <a:rPr sz="2000" b="1" dirty="0" err="1">
                <a:latin typeface="Times New Roman"/>
                <a:cs typeface="Times New Roman"/>
              </a:rPr>
              <a:t>ijayalak</a:t>
            </a:r>
            <a:r>
              <a:rPr sz="2000" b="1" spc="-5" dirty="0" err="1">
                <a:latin typeface="Times New Roman"/>
                <a:cs typeface="Times New Roman"/>
              </a:rPr>
              <a:t>s</a:t>
            </a:r>
            <a:r>
              <a:rPr sz="2000" b="1" spc="-20" dirty="0" err="1">
                <a:latin typeface="Times New Roman"/>
                <a:cs typeface="Times New Roman"/>
              </a:rPr>
              <a:t>h</a:t>
            </a:r>
            <a:r>
              <a:rPr sz="2000" b="1" spc="5" dirty="0" err="1">
                <a:latin typeface="Times New Roman"/>
                <a:cs typeface="Times New Roman"/>
              </a:rPr>
              <a:t>m</a:t>
            </a:r>
            <a:r>
              <a:rPr sz="2000" b="1" dirty="0" err="1">
                <a:latin typeface="Times New Roman"/>
                <a:cs typeface="Times New Roman"/>
              </a:rPr>
              <a:t>i</a:t>
            </a:r>
            <a:r>
              <a:rPr lang="en-IN" sz="2000" b="1" dirty="0">
                <a:latin typeface="Times New Roman"/>
                <a:cs typeface="Times New Roman"/>
              </a:rPr>
              <a:t> </a:t>
            </a:r>
          </a:p>
          <a:p>
            <a:pPr marL="1842135" marR="5080">
              <a:lnSpc>
                <a:spcPct val="136500"/>
              </a:lnSpc>
              <a:spcBef>
                <a:spcPts val="25"/>
              </a:spcBef>
            </a:pPr>
            <a:endParaRPr lang="en-IN" sz="2000" b="1" dirty="0">
              <a:latin typeface="Times New Roman"/>
              <a:cs typeface="Times New Roman"/>
            </a:endParaRPr>
          </a:p>
          <a:p>
            <a:pPr marL="1842135" marR="5080">
              <a:lnSpc>
                <a:spcPct val="136500"/>
              </a:lnSpc>
              <a:spcBef>
                <a:spcPts val="25"/>
              </a:spcBef>
            </a:pPr>
            <a:endParaRPr lang="en-IN" sz="2000" b="1" dirty="0">
              <a:latin typeface="Times New Roman"/>
              <a:cs typeface="Times New Roman"/>
            </a:endParaRPr>
          </a:p>
          <a:p>
            <a:pPr marL="1842135" marR="5080">
              <a:lnSpc>
                <a:spcPct val="136500"/>
              </a:lnSpc>
              <a:spcBef>
                <a:spcPts val="25"/>
              </a:spcBef>
            </a:pPr>
            <a:r>
              <a:rPr lang="en-IN" sz="2000" b="1" dirty="0">
                <a:latin typeface="Times New Roman"/>
                <a:cs typeface="Times New Roman"/>
              </a:rPr>
              <a:t>BY,</a:t>
            </a:r>
          </a:p>
          <a:p>
            <a:pPr marL="1842135" marR="5080">
              <a:lnSpc>
                <a:spcPct val="136500"/>
              </a:lnSpc>
              <a:spcBef>
                <a:spcPts val="25"/>
              </a:spcBef>
            </a:pPr>
            <a:r>
              <a:rPr lang="en-IN" sz="2000" b="1" dirty="0">
                <a:latin typeface="Times New Roman"/>
                <a:cs typeface="Times New Roman"/>
              </a:rPr>
              <a:t>         </a:t>
            </a:r>
            <a:r>
              <a:rPr lang="en-IN" sz="2000" b="1" dirty="0" err="1">
                <a:latin typeface="Times New Roman"/>
                <a:cs typeface="Times New Roman"/>
              </a:rPr>
              <a:t>Thirisha.K</a:t>
            </a:r>
            <a:r>
              <a:rPr lang="en-IN" sz="2000" b="1" dirty="0">
                <a:latin typeface="Times New Roman"/>
                <a:cs typeface="Times New Roman"/>
              </a:rPr>
              <a:t>                 </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B7499-B18C-41E7-891E-6204B89C8B50}"/>
              </a:ext>
            </a:extLst>
          </p:cNvPr>
          <p:cNvSpPr txBox="1"/>
          <p:nvPr/>
        </p:nvSpPr>
        <p:spPr>
          <a:xfrm>
            <a:off x="102870" y="80010"/>
            <a:ext cx="7669530" cy="1477328"/>
          </a:xfrm>
          <a:prstGeom prst="rect">
            <a:avLst/>
          </a:prstGeom>
          <a:noFill/>
        </p:spPr>
        <p:txBody>
          <a:bodyPr wrap="square">
            <a:spAutoFit/>
          </a:bodyPr>
          <a:lstStyle/>
          <a:p>
            <a:r>
              <a:rPr lang="en-US" b="1" i="1" u="sng" dirty="0"/>
              <a:t>Evaluation</a:t>
            </a:r>
            <a:r>
              <a:rPr lang="en-US" dirty="0"/>
              <a:t>:</a:t>
            </a:r>
            <a:endParaRPr lang="en-IN" dirty="0"/>
          </a:p>
          <a:p>
            <a:endParaRPr lang="en-IN" dirty="0"/>
          </a:p>
          <a:p>
            <a:r>
              <a:rPr lang="en-IN" dirty="0"/>
              <a:t>                        </a:t>
            </a:r>
            <a:r>
              <a:rPr lang="en-US" dirty="0"/>
              <a:t> Assess the model's performance using appropriate metrics like mean squared error (MSE), accuracy, or other noise-related metrics. Evaluate the model on the test set.</a:t>
            </a:r>
          </a:p>
        </p:txBody>
      </p:sp>
    </p:spTree>
    <p:extLst>
      <p:ext uri="{BB962C8B-B14F-4D97-AF65-F5344CB8AC3E}">
        <p14:creationId xmlns:p14="http://schemas.microsoft.com/office/powerpoint/2010/main" val="394794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dirty="0"/>
              <a:t>NOISE</a:t>
            </a:r>
            <a:r>
              <a:rPr spc="-10" dirty="0"/>
              <a:t> </a:t>
            </a:r>
            <a:r>
              <a:rPr spc="-5" dirty="0"/>
              <a:t>POLLUTION</a:t>
            </a:r>
            <a:r>
              <a:rPr spc="-10" dirty="0"/>
              <a:t> </a:t>
            </a:r>
            <a:r>
              <a:rPr spc="-5" dirty="0"/>
              <a:t>MONITORING</a:t>
            </a:r>
          </a:p>
        </p:txBody>
      </p:sp>
      <p:sp>
        <p:nvSpPr>
          <p:cNvPr id="3" name="object 3"/>
          <p:cNvSpPr txBox="1"/>
          <p:nvPr/>
        </p:nvSpPr>
        <p:spPr>
          <a:xfrm>
            <a:off x="902017" y="1869693"/>
            <a:ext cx="5954395" cy="6711315"/>
          </a:xfrm>
          <a:prstGeom prst="rect">
            <a:avLst/>
          </a:prstGeom>
        </p:spPr>
        <p:txBody>
          <a:bodyPr vert="horz" wrap="square" lIns="0" tIns="124460" rIns="0" bIns="0" rtlCol="0">
            <a:spAutoFit/>
          </a:bodyPr>
          <a:lstStyle/>
          <a:p>
            <a:pPr marL="63500">
              <a:lnSpc>
                <a:spcPct val="100000"/>
              </a:lnSpc>
              <a:spcBef>
                <a:spcPts val="980"/>
              </a:spcBef>
            </a:pPr>
            <a:r>
              <a:rPr sz="1600" b="1" spc="-5" dirty="0">
                <a:latin typeface="Times New Roman"/>
                <a:cs typeface="Times New Roman"/>
              </a:rPr>
              <a:t>Problem</a:t>
            </a:r>
            <a:r>
              <a:rPr sz="1600" b="1" spc="-15" dirty="0">
                <a:latin typeface="Times New Roman"/>
                <a:cs typeface="Times New Roman"/>
              </a:rPr>
              <a:t> </a:t>
            </a:r>
            <a:r>
              <a:rPr sz="1600" b="1" spc="-5" dirty="0">
                <a:latin typeface="Times New Roman"/>
                <a:cs typeface="Times New Roman"/>
              </a:rPr>
              <a:t>Statement:</a:t>
            </a:r>
            <a:endParaRPr sz="1600">
              <a:latin typeface="Times New Roman"/>
              <a:cs typeface="Times New Roman"/>
            </a:endParaRPr>
          </a:p>
          <a:p>
            <a:pPr marL="12700" marR="318770">
              <a:lnSpc>
                <a:spcPct val="102899"/>
              </a:lnSpc>
              <a:spcBef>
                <a:spcPts val="830"/>
              </a:spcBef>
            </a:pPr>
            <a:r>
              <a:rPr sz="1600" spc="-10" dirty="0">
                <a:latin typeface="Times New Roman"/>
                <a:cs typeface="Times New Roman"/>
              </a:rPr>
              <a:t>Create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dirty="0">
                <a:latin typeface="Times New Roman"/>
                <a:cs typeface="Times New Roman"/>
              </a:rPr>
              <a:t>noise</a:t>
            </a:r>
            <a:r>
              <a:rPr sz="1600" spc="-10" dirty="0">
                <a:latin typeface="Times New Roman"/>
                <a:cs typeface="Times New Roman"/>
              </a:rPr>
              <a:t> </a:t>
            </a:r>
            <a:r>
              <a:rPr sz="1600" dirty="0">
                <a:latin typeface="Times New Roman"/>
                <a:cs typeface="Times New Roman"/>
              </a:rPr>
              <a:t>pollution</a:t>
            </a:r>
            <a:r>
              <a:rPr sz="1600" spc="5" dirty="0">
                <a:latin typeface="Times New Roman"/>
                <a:cs typeface="Times New Roman"/>
              </a:rPr>
              <a:t> </a:t>
            </a:r>
            <a:r>
              <a:rPr sz="1600" spc="-5" dirty="0">
                <a:latin typeface="Times New Roman"/>
                <a:cs typeface="Times New Roman"/>
              </a:rPr>
              <a:t>monitoring</a:t>
            </a:r>
            <a:r>
              <a:rPr sz="1600" spc="5" dirty="0">
                <a:latin typeface="Times New Roman"/>
                <a:cs typeface="Times New Roman"/>
              </a:rPr>
              <a:t> </a:t>
            </a:r>
            <a:r>
              <a:rPr sz="1600" spc="-10" dirty="0">
                <a:latin typeface="Times New Roman"/>
                <a:cs typeface="Times New Roman"/>
              </a:rPr>
              <a:t>system</a:t>
            </a:r>
            <a:r>
              <a:rPr sz="1600" spc="5" dirty="0">
                <a:latin typeface="Times New Roman"/>
                <a:cs typeface="Times New Roman"/>
              </a:rPr>
              <a:t> </a:t>
            </a:r>
            <a:r>
              <a:rPr sz="1600" dirty="0">
                <a:latin typeface="Times New Roman"/>
                <a:cs typeface="Times New Roman"/>
              </a:rPr>
              <a:t>using </a:t>
            </a:r>
            <a:r>
              <a:rPr sz="1600" spc="-5" dirty="0">
                <a:latin typeface="Times New Roman"/>
                <a:cs typeface="Times New Roman"/>
              </a:rPr>
              <a:t>IoT</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Arduino</a:t>
            </a:r>
            <a:r>
              <a:rPr sz="1600" spc="5" dirty="0">
                <a:latin typeface="Times New Roman"/>
                <a:cs typeface="Times New Roman"/>
              </a:rPr>
              <a:t> </a:t>
            </a:r>
            <a:r>
              <a:rPr sz="1600" dirty="0">
                <a:latin typeface="Times New Roman"/>
                <a:cs typeface="Times New Roman"/>
              </a:rPr>
              <a:t>to </a:t>
            </a:r>
            <a:r>
              <a:rPr sz="1600" spc="-385" dirty="0">
                <a:latin typeface="Times New Roman"/>
                <a:cs typeface="Times New Roman"/>
              </a:rPr>
              <a:t> </a:t>
            </a:r>
            <a:r>
              <a:rPr sz="1600" spc="-5" dirty="0">
                <a:latin typeface="Times New Roman"/>
                <a:cs typeface="Times New Roman"/>
              </a:rPr>
              <a:t>measure</a:t>
            </a:r>
            <a:r>
              <a:rPr sz="1600" spc="1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analyze</a:t>
            </a:r>
            <a:r>
              <a:rPr sz="1600" spc="-15"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levels</a:t>
            </a:r>
            <a:r>
              <a:rPr sz="1600" dirty="0">
                <a:latin typeface="Times New Roman"/>
                <a:cs typeface="Times New Roman"/>
              </a:rPr>
              <a:t> in a</a:t>
            </a:r>
            <a:r>
              <a:rPr sz="1600" spc="-15" dirty="0">
                <a:latin typeface="Times New Roman"/>
                <a:cs typeface="Times New Roman"/>
              </a:rPr>
              <a:t> </a:t>
            </a:r>
            <a:r>
              <a:rPr sz="1600" spc="-5" dirty="0">
                <a:latin typeface="Times New Roman"/>
                <a:cs typeface="Times New Roman"/>
              </a:rPr>
              <a:t>specific</a:t>
            </a:r>
            <a:r>
              <a:rPr sz="1600" spc="10" dirty="0">
                <a:latin typeface="Times New Roman"/>
                <a:cs typeface="Times New Roman"/>
              </a:rPr>
              <a:t> </a:t>
            </a:r>
            <a:r>
              <a:rPr sz="1600" spc="-10" dirty="0">
                <a:latin typeface="Times New Roman"/>
                <a:cs typeface="Times New Roman"/>
              </a:rPr>
              <a:t>area.</a:t>
            </a:r>
            <a:endParaRPr sz="1600">
              <a:latin typeface="Times New Roman"/>
              <a:cs typeface="Times New Roman"/>
            </a:endParaRPr>
          </a:p>
          <a:p>
            <a:pPr marL="63500">
              <a:lnSpc>
                <a:spcPct val="100000"/>
              </a:lnSpc>
              <a:spcBef>
                <a:spcPts val="855"/>
              </a:spcBef>
            </a:pPr>
            <a:r>
              <a:rPr sz="1600" b="1" dirty="0">
                <a:latin typeface="Times New Roman"/>
                <a:cs typeface="Times New Roman"/>
              </a:rPr>
              <a:t>Solution:</a:t>
            </a:r>
            <a:endParaRPr sz="1600">
              <a:latin typeface="Times New Roman"/>
              <a:cs typeface="Times New Roman"/>
            </a:endParaRPr>
          </a:p>
          <a:p>
            <a:pPr marL="12700">
              <a:lnSpc>
                <a:spcPct val="100000"/>
              </a:lnSpc>
              <a:spcBef>
                <a:spcPts val="880"/>
              </a:spcBef>
            </a:pPr>
            <a:r>
              <a:rPr sz="1600" b="1" spc="-5" dirty="0">
                <a:latin typeface="Times New Roman"/>
                <a:cs typeface="Times New Roman"/>
              </a:rPr>
              <a:t>Hardware</a:t>
            </a:r>
            <a:r>
              <a:rPr sz="1600" b="1" spc="-45" dirty="0">
                <a:latin typeface="Times New Roman"/>
                <a:cs typeface="Times New Roman"/>
              </a:rPr>
              <a:t> </a:t>
            </a:r>
            <a:r>
              <a:rPr sz="1600" b="1" spc="-5" dirty="0">
                <a:latin typeface="Times New Roman"/>
                <a:cs typeface="Times New Roman"/>
              </a:rPr>
              <a:t>Setup:</a:t>
            </a:r>
            <a:endParaRPr sz="1600">
              <a:latin typeface="Times New Roman"/>
              <a:cs typeface="Times New Roman"/>
            </a:endParaRPr>
          </a:p>
          <a:p>
            <a:pPr marL="469900" indent="-229235">
              <a:lnSpc>
                <a:spcPct val="100000"/>
              </a:lnSpc>
              <a:spcBef>
                <a:spcPts val="955"/>
              </a:spcBef>
              <a:buFont typeface="Symbol"/>
              <a:buChar char=""/>
              <a:tabLst>
                <a:tab pos="469900" algn="l"/>
                <a:tab pos="470534" algn="l"/>
              </a:tabLst>
            </a:pPr>
            <a:r>
              <a:rPr sz="1600" spc="-5" dirty="0">
                <a:latin typeface="Times New Roman"/>
                <a:cs typeface="Times New Roman"/>
              </a:rPr>
              <a:t>Use</a:t>
            </a:r>
            <a:r>
              <a:rPr sz="1600" spc="-10" dirty="0">
                <a:latin typeface="Times New Roman"/>
                <a:cs typeface="Times New Roman"/>
              </a:rPr>
              <a:t> an</a:t>
            </a:r>
            <a:r>
              <a:rPr sz="1600" spc="5" dirty="0">
                <a:latin typeface="Times New Roman"/>
                <a:cs typeface="Times New Roman"/>
              </a:rPr>
              <a:t> </a:t>
            </a:r>
            <a:r>
              <a:rPr sz="1600" spc="-5" dirty="0">
                <a:latin typeface="Times New Roman"/>
                <a:cs typeface="Times New Roman"/>
              </a:rPr>
              <a:t>Arduino</a:t>
            </a:r>
            <a:r>
              <a:rPr sz="1600" dirty="0">
                <a:latin typeface="Times New Roman"/>
                <a:cs typeface="Times New Roman"/>
              </a:rPr>
              <a:t> </a:t>
            </a:r>
            <a:r>
              <a:rPr sz="1600" spc="-5" dirty="0">
                <a:latin typeface="Times New Roman"/>
                <a:cs typeface="Times New Roman"/>
              </a:rPr>
              <a:t>board</a:t>
            </a:r>
            <a:r>
              <a:rPr sz="1600" spc="5" dirty="0">
                <a:latin typeface="Times New Roman"/>
                <a:cs typeface="Times New Roman"/>
              </a:rPr>
              <a:t> </a:t>
            </a:r>
            <a:r>
              <a:rPr sz="1600" dirty="0">
                <a:latin typeface="Times New Roman"/>
                <a:cs typeface="Times New Roman"/>
              </a:rPr>
              <a:t>(e.g.,</a:t>
            </a:r>
            <a:r>
              <a:rPr sz="1600" spc="5" dirty="0">
                <a:latin typeface="Times New Roman"/>
                <a:cs typeface="Times New Roman"/>
              </a:rPr>
              <a:t> </a:t>
            </a:r>
            <a:r>
              <a:rPr sz="1600" spc="-5" dirty="0">
                <a:latin typeface="Times New Roman"/>
                <a:cs typeface="Times New Roman"/>
              </a:rPr>
              <a:t>Arduino</a:t>
            </a:r>
            <a:r>
              <a:rPr sz="1600" dirty="0">
                <a:latin typeface="Times New Roman"/>
                <a:cs typeface="Times New Roman"/>
              </a:rPr>
              <a:t> Uno)</a:t>
            </a:r>
            <a:r>
              <a:rPr sz="1600" spc="-5" dirty="0">
                <a:latin typeface="Times New Roman"/>
                <a:cs typeface="Times New Roman"/>
              </a:rPr>
              <a:t> </a:t>
            </a:r>
            <a:r>
              <a:rPr sz="1600" spc="-10" dirty="0">
                <a:latin typeface="Times New Roman"/>
                <a:cs typeface="Times New Roman"/>
              </a:rPr>
              <a:t>as</a:t>
            </a:r>
            <a:r>
              <a:rPr sz="1600" spc="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5" dirty="0">
                <a:latin typeface="Times New Roman"/>
                <a:cs typeface="Times New Roman"/>
              </a:rPr>
              <a:t>central</a:t>
            </a:r>
            <a:r>
              <a:rPr sz="1600" spc="45" dirty="0">
                <a:latin typeface="Times New Roman"/>
                <a:cs typeface="Times New Roman"/>
              </a:rPr>
              <a:t> </a:t>
            </a:r>
            <a:r>
              <a:rPr sz="1600" spc="-5" dirty="0">
                <a:latin typeface="Times New Roman"/>
                <a:cs typeface="Times New Roman"/>
              </a:rPr>
              <a:t>controller.</a:t>
            </a:r>
            <a:endParaRPr sz="1600">
              <a:latin typeface="Times New Roman"/>
              <a:cs typeface="Times New Roman"/>
            </a:endParaRPr>
          </a:p>
          <a:p>
            <a:pPr marL="469900" marR="57150" indent="-228600">
              <a:lnSpc>
                <a:spcPct val="104200"/>
              </a:lnSpc>
              <a:spcBef>
                <a:spcPts val="100"/>
              </a:spcBef>
              <a:buFont typeface="Symbol"/>
              <a:buChar char=""/>
              <a:tabLst>
                <a:tab pos="469900" algn="l"/>
                <a:tab pos="470534" algn="l"/>
              </a:tabLst>
            </a:pPr>
            <a:r>
              <a:rPr sz="1600" spc="-5" dirty="0">
                <a:latin typeface="Times New Roman"/>
                <a:cs typeface="Times New Roman"/>
              </a:rPr>
              <a:t>Connect </a:t>
            </a:r>
            <a:r>
              <a:rPr sz="1600" dirty="0">
                <a:latin typeface="Times New Roman"/>
                <a:cs typeface="Times New Roman"/>
              </a:rPr>
              <a:t>a</a:t>
            </a:r>
            <a:r>
              <a:rPr sz="1600" spc="-20" dirty="0">
                <a:latin typeface="Times New Roman"/>
                <a:cs typeface="Times New Roman"/>
              </a:rPr>
              <a:t> </a:t>
            </a:r>
            <a:r>
              <a:rPr sz="1600" dirty="0">
                <a:latin typeface="Times New Roman"/>
                <a:cs typeface="Times New Roman"/>
              </a:rPr>
              <a:t>sound </a:t>
            </a:r>
            <a:r>
              <a:rPr sz="1600" spc="-5" dirty="0">
                <a:latin typeface="Times New Roman"/>
                <a:cs typeface="Times New Roman"/>
              </a:rPr>
              <a:t>sensor</a:t>
            </a:r>
            <a:r>
              <a:rPr sz="1600" spc="-10" dirty="0">
                <a:latin typeface="Times New Roman"/>
                <a:cs typeface="Times New Roman"/>
              </a:rPr>
              <a:t> </a:t>
            </a:r>
            <a:r>
              <a:rPr sz="1600" dirty="0">
                <a:latin typeface="Times New Roman"/>
                <a:cs typeface="Times New Roman"/>
              </a:rPr>
              <a:t>(e.g.,</a:t>
            </a:r>
            <a:r>
              <a:rPr sz="1600" spc="-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dirty="0">
                <a:latin typeface="Times New Roman"/>
                <a:cs typeface="Times New Roman"/>
              </a:rPr>
              <a:t>microphone</a:t>
            </a:r>
            <a:r>
              <a:rPr sz="1600" spc="-20" dirty="0">
                <a:latin typeface="Times New Roman"/>
                <a:cs typeface="Times New Roman"/>
              </a:rPr>
              <a:t> </a:t>
            </a:r>
            <a:r>
              <a:rPr sz="1600" spc="-5" dirty="0">
                <a:latin typeface="Times New Roman"/>
                <a:cs typeface="Times New Roman"/>
              </a:rPr>
              <a:t>sensor)</a:t>
            </a:r>
            <a:r>
              <a:rPr sz="1600" spc="-10"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dirty="0">
                <a:latin typeface="Times New Roman"/>
                <a:cs typeface="Times New Roman"/>
              </a:rPr>
              <a:t>Arduino </a:t>
            </a:r>
            <a:r>
              <a:rPr sz="1600" spc="-385"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spc="-10" dirty="0">
                <a:latin typeface="Times New Roman"/>
                <a:cs typeface="Times New Roman"/>
              </a:rPr>
              <a:t>capture</a:t>
            </a:r>
            <a:r>
              <a:rPr sz="1600" spc="10" dirty="0">
                <a:latin typeface="Times New Roman"/>
                <a:cs typeface="Times New Roman"/>
              </a:rPr>
              <a:t> </a:t>
            </a:r>
            <a:r>
              <a:rPr sz="1600" spc="-5" dirty="0">
                <a:latin typeface="Times New Roman"/>
                <a:cs typeface="Times New Roman"/>
              </a:rPr>
              <a:t>ambient</a:t>
            </a:r>
            <a:r>
              <a:rPr sz="160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levels.</a:t>
            </a:r>
            <a:endParaRPr sz="1600">
              <a:latin typeface="Times New Roman"/>
              <a:cs typeface="Times New Roman"/>
            </a:endParaRPr>
          </a:p>
          <a:p>
            <a:pPr marL="469900" marR="835660" indent="-228600">
              <a:lnSpc>
                <a:spcPct val="104200"/>
              </a:lnSpc>
              <a:spcBef>
                <a:spcPts val="100"/>
              </a:spcBef>
              <a:buFont typeface="Symbol"/>
              <a:buChar char=""/>
              <a:tabLst>
                <a:tab pos="469900" algn="l"/>
                <a:tab pos="470534" algn="l"/>
              </a:tabLst>
            </a:pPr>
            <a:r>
              <a:rPr sz="1600" spc="-5" dirty="0">
                <a:latin typeface="Times New Roman"/>
                <a:cs typeface="Times New Roman"/>
              </a:rPr>
              <a:t>Add </a:t>
            </a:r>
            <a:r>
              <a:rPr sz="1600" dirty="0">
                <a:latin typeface="Times New Roman"/>
                <a:cs typeface="Times New Roman"/>
              </a:rPr>
              <a:t>a </a:t>
            </a:r>
            <a:r>
              <a:rPr sz="1600" spc="-5" dirty="0">
                <a:latin typeface="Times New Roman"/>
                <a:cs typeface="Times New Roman"/>
              </a:rPr>
              <a:t>Wi-Fi </a:t>
            </a:r>
            <a:r>
              <a:rPr sz="1600" dirty="0">
                <a:latin typeface="Times New Roman"/>
                <a:cs typeface="Times New Roman"/>
              </a:rPr>
              <a:t>or </a:t>
            </a:r>
            <a:r>
              <a:rPr sz="1600" spc="-5" dirty="0">
                <a:latin typeface="Times New Roman"/>
                <a:cs typeface="Times New Roman"/>
              </a:rPr>
              <a:t>Ethernet shield/module </a:t>
            </a:r>
            <a:r>
              <a:rPr sz="1600" dirty="0">
                <a:latin typeface="Times New Roman"/>
                <a:cs typeface="Times New Roman"/>
              </a:rPr>
              <a:t>to </a:t>
            </a:r>
            <a:r>
              <a:rPr sz="1600" spc="-5" dirty="0">
                <a:latin typeface="Times New Roman"/>
                <a:cs typeface="Times New Roman"/>
              </a:rPr>
              <a:t>enable internet </a:t>
            </a:r>
            <a:r>
              <a:rPr sz="1600" spc="-385" dirty="0">
                <a:latin typeface="Times New Roman"/>
                <a:cs typeface="Times New Roman"/>
              </a:rPr>
              <a:t> </a:t>
            </a:r>
            <a:r>
              <a:rPr sz="1600" spc="-5" dirty="0">
                <a:latin typeface="Times New Roman"/>
                <a:cs typeface="Times New Roman"/>
              </a:rPr>
              <a:t>connectivity.</a:t>
            </a:r>
            <a:endParaRPr sz="1600">
              <a:latin typeface="Times New Roman"/>
              <a:cs typeface="Times New Roman"/>
            </a:endParaRPr>
          </a:p>
          <a:p>
            <a:pPr marL="12700">
              <a:lnSpc>
                <a:spcPct val="100000"/>
              </a:lnSpc>
              <a:spcBef>
                <a:spcPts val="855"/>
              </a:spcBef>
            </a:pPr>
            <a:r>
              <a:rPr sz="1600" b="1" spc="-5" dirty="0">
                <a:latin typeface="Times New Roman"/>
                <a:cs typeface="Times New Roman"/>
              </a:rPr>
              <a:t>Data</a:t>
            </a:r>
            <a:r>
              <a:rPr sz="1600" b="1" spc="-35" dirty="0">
                <a:latin typeface="Times New Roman"/>
                <a:cs typeface="Times New Roman"/>
              </a:rPr>
              <a:t> </a:t>
            </a:r>
            <a:r>
              <a:rPr sz="1600" b="1" spc="-5" dirty="0">
                <a:latin typeface="Times New Roman"/>
                <a:cs typeface="Times New Roman"/>
              </a:rPr>
              <a:t>Collection:</a:t>
            </a:r>
            <a:endParaRPr sz="1600">
              <a:latin typeface="Times New Roman"/>
              <a:cs typeface="Times New Roman"/>
            </a:endParaRPr>
          </a:p>
          <a:p>
            <a:pPr marL="469900" marR="318135" indent="-228600">
              <a:lnSpc>
                <a:spcPct val="104200"/>
              </a:lnSpc>
              <a:spcBef>
                <a:spcPts val="905"/>
              </a:spcBef>
              <a:buFont typeface="Symbol"/>
              <a:buChar char=""/>
              <a:tabLst>
                <a:tab pos="469900" algn="l"/>
                <a:tab pos="470534" algn="l"/>
              </a:tabLst>
            </a:pPr>
            <a:r>
              <a:rPr sz="1600" spc="-5" dirty="0">
                <a:latin typeface="Times New Roman"/>
                <a:cs typeface="Times New Roman"/>
              </a:rPr>
              <a:t>Program</a:t>
            </a:r>
            <a:r>
              <a:rPr sz="1600" dirty="0">
                <a:latin typeface="Times New Roman"/>
                <a:cs typeface="Times New Roman"/>
              </a:rPr>
              <a:t> the</a:t>
            </a:r>
            <a:r>
              <a:rPr sz="1600" spc="385" dirty="0">
                <a:latin typeface="Times New Roman"/>
                <a:cs typeface="Times New Roman"/>
              </a:rPr>
              <a:t> </a:t>
            </a:r>
            <a:r>
              <a:rPr sz="1600" spc="-5" dirty="0">
                <a:latin typeface="Times New Roman"/>
                <a:cs typeface="Times New Roman"/>
              </a:rPr>
              <a:t>Arduino</a:t>
            </a:r>
            <a:r>
              <a:rPr sz="1600" dirty="0">
                <a:latin typeface="Times New Roman"/>
                <a:cs typeface="Times New Roman"/>
              </a:rPr>
              <a:t> to </a:t>
            </a:r>
            <a:r>
              <a:rPr sz="1600" spc="-5" dirty="0">
                <a:latin typeface="Times New Roman"/>
                <a:cs typeface="Times New Roman"/>
              </a:rPr>
              <a:t>continuously</a:t>
            </a:r>
            <a:r>
              <a:rPr sz="1600" spc="5" dirty="0">
                <a:latin typeface="Times New Roman"/>
                <a:cs typeface="Times New Roman"/>
              </a:rPr>
              <a:t> </a:t>
            </a:r>
            <a:r>
              <a:rPr sz="1600" spc="-5" dirty="0">
                <a:latin typeface="Times New Roman"/>
                <a:cs typeface="Times New Roman"/>
              </a:rPr>
              <a:t>read</a:t>
            </a:r>
            <a:r>
              <a:rPr sz="1600"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from</a:t>
            </a:r>
            <a:r>
              <a:rPr sz="1600" dirty="0">
                <a:latin typeface="Times New Roman"/>
                <a:cs typeface="Times New Roman"/>
              </a:rPr>
              <a:t> the</a:t>
            </a:r>
            <a:r>
              <a:rPr sz="1600" spc="-15" dirty="0">
                <a:latin typeface="Times New Roman"/>
                <a:cs typeface="Times New Roman"/>
              </a:rPr>
              <a:t> </a:t>
            </a:r>
            <a:r>
              <a:rPr sz="1600" spc="5" dirty="0">
                <a:latin typeface="Times New Roman"/>
                <a:cs typeface="Times New Roman"/>
              </a:rPr>
              <a:t>sound </a:t>
            </a:r>
            <a:r>
              <a:rPr sz="1600" spc="-385" dirty="0">
                <a:latin typeface="Times New Roman"/>
                <a:cs typeface="Times New Roman"/>
              </a:rPr>
              <a:t> </a:t>
            </a:r>
            <a:r>
              <a:rPr sz="1600" spc="-5" dirty="0">
                <a:latin typeface="Times New Roman"/>
                <a:cs typeface="Times New Roman"/>
              </a:rPr>
              <a:t>sensor.</a:t>
            </a:r>
            <a:endParaRPr sz="1600">
              <a:latin typeface="Times New Roman"/>
              <a:cs typeface="Times New Roman"/>
            </a:endParaRPr>
          </a:p>
          <a:p>
            <a:pPr marL="469900" marR="133985" indent="-228600">
              <a:lnSpc>
                <a:spcPct val="104200"/>
              </a:lnSpc>
              <a:spcBef>
                <a:spcPts val="75"/>
              </a:spcBef>
              <a:buFont typeface="Symbol"/>
              <a:buChar char=""/>
              <a:tabLst>
                <a:tab pos="469900" algn="l"/>
                <a:tab pos="470534" algn="l"/>
              </a:tabLst>
            </a:pPr>
            <a:r>
              <a:rPr sz="1600" spc="-5" dirty="0">
                <a:latin typeface="Times New Roman"/>
                <a:cs typeface="Times New Roman"/>
              </a:rPr>
              <a:t>Convert </a:t>
            </a:r>
            <a:r>
              <a:rPr sz="1600" dirty="0">
                <a:latin typeface="Times New Roman"/>
                <a:cs typeface="Times New Roman"/>
              </a:rPr>
              <a:t>the </a:t>
            </a:r>
            <a:r>
              <a:rPr sz="1600" spc="-5" dirty="0">
                <a:latin typeface="Times New Roman"/>
                <a:cs typeface="Times New Roman"/>
              </a:rPr>
              <a:t>analog </a:t>
            </a:r>
            <a:r>
              <a:rPr sz="1600" dirty="0">
                <a:latin typeface="Times New Roman"/>
                <a:cs typeface="Times New Roman"/>
              </a:rPr>
              <a:t>data into </a:t>
            </a:r>
            <a:r>
              <a:rPr sz="1600" spc="-10" dirty="0">
                <a:latin typeface="Times New Roman"/>
                <a:cs typeface="Times New Roman"/>
              </a:rPr>
              <a:t>decibel </a:t>
            </a:r>
            <a:r>
              <a:rPr sz="1600" dirty="0">
                <a:latin typeface="Times New Roman"/>
                <a:cs typeface="Times New Roman"/>
              </a:rPr>
              <a:t>(dB) </a:t>
            </a:r>
            <a:r>
              <a:rPr sz="1600" spc="-5" dirty="0">
                <a:latin typeface="Times New Roman"/>
                <a:cs typeface="Times New Roman"/>
              </a:rPr>
              <a:t>values </a:t>
            </a:r>
            <a:r>
              <a:rPr sz="1600" dirty="0">
                <a:latin typeface="Times New Roman"/>
                <a:cs typeface="Times New Roman"/>
              </a:rPr>
              <a:t>to </a:t>
            </a:r>
            <a:r>
              <a:rPr sz="1600" spc="-5" dirty="0">
                <a:latin typeface="Times New Roman"/>
                <a:cs typeface="Times New Roman"/>
              </a:rPr>
              <a:t>measure noise </a:t>
            </a:r>
            <a:r>
              <a:rPr sz="1600" spc="-385" dirty="0">
                <a:latin typeface="Times New Roman"/>
                <a:cs typeface="Times New Roman"/>
              </a:rPr>
              <a:t> </a:t>
            </a:r>
            <a:r>
              <a:rPr sz="1600" spc="-5" dirty="0">
                <a:latin typeface="Times New Roman"/>
                <a:cs typeface="Times New Roman"/>
              </a:rPr>
              <a:t>levels.</a:t>
            </a:r>
            <a:endParaRPr sz="1600">
              <a:latin typeface="Times New Roman"/>
              <a:cs typeface="Times New Roman"/>
            </a:endParaRPr>
          </a:p>
          <a:p>
            <a:pPr marL="469900" indent="-229235">
              <a:lnSpc>
                <a:spcPct val="100000"/>
              </a:lnSpc>
              <a:spcBef>
                <a:spcPts val="155"/>
              </a:spcBef>
              <a:buFont typeface="Symbol"/>
              <a:buChar char=""/>
              <a:tabLst>
                <a:tab pos="469900" algn="l"/>
                <a:tab pos="470534" algn="l"/>
              </a:tabLst>
            </a:pPr>
            <a:r>
              <a:rPr sz="1600" spc="-5" dirty="0">
                <a:latin typeface="Times New Roman"/>
                <a:cs typeface="Times New Roman"/>
              </a:rPr>
              <a:t>Collect timestamped</a:t>
            </a:r>
            <a:r>
              <a:rPr sz="160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10" dirty="0">
                <a:latin typeface="Times New Roman"/>
                <a:cs typeface="Times New Roman"/>
              </a:rPr>
              <a:t>at</a:t>
            </a:r>
            <a:r>
              <a:rPr sz="1600" dirty="0">
                <a:latin typeface="Times New Roman"/>
                <a:cs typeface="Times New Roman"/>
              </a:rPr>
              <a:t> </a:t>
            </a:r>
            <a:r>
              <a:rPr sz="1600" spc="-5" dirty="0">
                <a:latin typeface="Times New Roman"/>
                <a:cs typeface="Times New Roman"/>
              </a:rPr>
              <a:t>regular</a:t>
            </a:r>
            <a:r>
              <a:rPr sz="1600" spc="-10" dirty="0">
                <a:latin typeface="Times New Roman"/>
                <a:cs typeface="Times New Roman"/>
              </a:rPr>
              <a:t> </a:t>
            </a:r>
            <a:r>
              <a:rPr sz="1600" spc="-5" dirty="0">
                <a:latin typeface="Times New Roman"/>
                <a:cs typeface="Times New Roman"/>
              </a:rPr>
              <a:t>intervals.</a:t>
            </a:r>
            <a:endParaRPr sz="1600">
              <a:latin typeface="Times New Roman"/>
              <a:cs typeface="Times New Roman"/>
            </a:endParaRPr>
          </a:p>
          <a:p>
            <a:pPr>
              <a:lnSpc>
                <a:spcPct val="100000"/>
              </a:lnSpc>
              <a:buFont typeface="Symbol"/>
              <a:buChar char=""/>
            </a:pPr>
            <a:endParaRPr sz="1900">
              <a:latin typeface="Times New Roman"/>
              <a:cs typeface="Times New Roman"/>
            </a:endParaRPr>
          </a:p>
          <a:p>
            <a:pPr marL="12700">
              <a:lnSpc>
                <a:spcPct val="100000"/>
              </a:lnSpc>
              <a:spcBef>
                <a:spcPts val="1495"/>
              </a:spcBef>
            </a:pPr>
            <a:r>
              <a:rPr sz="1600" b="1" spc="-5" dirty="0">
                <a:latin typeface="Times New Roman"/>
                <a:cs typeface="Times New Roman"/>
              </a:rPr>
              <a:t>Data</a:t>
            </a:r>
            <a:r>
              <a:rPr sz="1600" b="1" spc="-20" dirty="0">
                <a:latin typeface="Times New Roman"/>
                <a:cs typeface="Times New Roman"/>
              </a:rPr>
              <a:t> </a:t>
            </a:r>
            <a:r>
              <a:rPr sz="1600" b="1" spc="-5" dirty="0">
                <a:latin typeface="Times New Roman"/>
                <a:cs typeface="Times New Roman"/>
              </a:rPr>
              <a:t>Transmission:</a:t>
            </a:r>
            <a:endParaRPr sz="1600">
              <a:latin typeface="Times New Roman"/>
              <a:cs typeface="Times New Roman"/>
            </a:endParaRPr>
          </a:p>
          <a:p>
            <a:pPr marL="698500" marR="210185" lvl="1" indent="-228600">
              <a:lnSpc>
                <a:spcPct val="104200"/>
              </a:lnSpc>
              <a:spcBef>
                <a:spcPts val="880"/>
              </a:spcBef>
              <a:buFont typeface="Symbol"/>
              <a:buChar char=""/>
              <a:tabLst>
                <a:tab pos="698500" algn="l"/>
                <a:tab pos="699135" algn="l"/>
              </a:tabLst>
            </a:pPr>
            <a:r>
              <a:rPr sz="1600" spc="-5" dirty="0">
                <a:latin typeface="Times New Roman"/>
                <a:cs typeface="Times New Roman"/>
              </a:rPr>
              <a:t>Send </a:t>
            </a:r>
            <a:r>
              <a:rPr sz="1600" dirty="0">
                <a:latin typeface="Times New Roman"/>
                <a:cs typeface="Times New Roman"/>
              </a:rPr>
              <a:t>the </a:t>
            </a:r>
            <a:r>
              <a:rPr sz="1600" spc="-10" dirty="0">
                <a:latin typeface="Times New Roman"/>
                <a:cs typeface="Times New Roman"/>
              </a:rPr>
              <a:t>collected </a:t>
            </a:r>
            <a:r>
              <a:rPr sz="1600" spc="-5" dirty="0">
                <a:latin typeface="Times New Roman"/>
                <a:cs typeface="Times New Roman"/>
              </a:rPr>
              <a:t>noise </a:t>
            </a:r>
            <a:r>
              <a:rPr sz="1600" dirty="0">
                <a:latin typeface="Times New Roman"/>
                <a:cs typeface="Times New Roman"/>
              </a:rPr>
              <a:t>data to a </a:t>
            </a:r>
            <a:r>
              <a:rPr sz="1600" spc="-5" dirty="0">
                <a:latin typeface="Times New Roman"/>
                <a:cs typeface="Times New Roman"/>
              </a:rPr>
              <a:t>cloud </a:t>
            </a:r>
            <a:r>
              <a:rPr sz="1600" spc="-10" dirty="0">
                <a:latin typeface="Times New Roman"/>
                <a:cs typeface="Times New Roman"/>
              </a:rPr>
              <a:t>server </a:t>
            </a:r>
            <a:r>
              <a:rPr sz="1600" spc="10" dirty="0">
                <a:latin typeface="Times New Roman"/>
                <a:cs typeface="Times New Roman"/>
              </a:rPr>
              <a:t>or </a:t>
            </a:r>
            <a:r>
              <a:rPr sz="1600" dirty="0">
                <a:latin typeface="Times New Roman"/>
                <a:cs typeface="Times New Roman"/>
              </a:rPr>
              <a:t>a web-based </a:t>
            </a:r>
            <a:r>
              <a:rPr sz="1600" spc="-385" dirty="0">
                <a:latin typeface="Times New Roman"/>
                <a:cs typeface="Times New Roman"/>
              </a:rPr>
              <a:t> </a:t>
            </a:r>
            <a:r>
              <a:rPr sz="1600" spc="-5" dirty="0">
                <a:latin typeface="Times New Roman"/>
                <a:cs typeface="Times New Roman"/>
              </a:rPr>
              <a:t>platform </a:t>
            </a:r>
            <a:r>
              <a:rPr sz="1600" dirty="0">
                <a:latin typeface="Times New Roman"/>
                <a:cs typeface="Times New Roman"/>
              </a:rPr>
              <a:t>using</a:t>
            </a:r>
            <a:r>
              <a:rPr sz="1600" spc="-5" dirty="0">
                <a:latin typeface="Times New Roman"/>
                <a:cs typeface="Times New Roman"/>
              </a:rPr>
              <a:t> </a:t>
            </a:r>
            <a:r>
              <a:rPr sz="1600" dirty="0">
                <a:latin typeface="Times New Roman"/>
                <a:cs typeface="Times New Roman"/>
              </a:rPr>
              <a:t>Wi-Fi or</a:t>
            </a:r>
            <a:r>
              <a:rPr sz="1600" spc="-15" dirty="0">
                <a:latin typeface="Times New Roman"/>
                <a:cs typeface="Times New Roman"/>
              </a:rPr>
              <a:t> </a:t>
            </a:r>
            <a:r>
              <a:rPr sz="1600" spc="-5" dirty="0">
                <a:latin typeface="Times New Roman"/>
                <a:cs typeface="Times New Roman"/>
              </a:rPr>
              <a:t>Ethernet</a:t>
            </a:r>
            <a:r>
              <a:rPr sz="1600" spc="15" dirty="0">
                <a:latin typeface="Times New Roman"/>
                <a:cs typeface="Times New Roman"/>
              </a:rPr>
              <a:t> </a:t>
            </a:r>
            <a:r>
              <a:rPr sz="1600" dirty="0">
                <a:latin typeface="Times New Roman"/>
                <a:cs typeface="Times New Roman"/>
              </a:rPr>
              <a:t>connectivity.</a:t>
            </a:r>
            <a:endParaRPr sz="1600">
              <a:latin typeface="Times New Roman"/>
              <a:cs typeface="Times New Roman"/>
            </a:endParaRPr>
          </a:p>
          <a:p>
            <a:pPr marL="698500" marR="1524000" lvl="1" indent="-228600">
              <a:lnSpc>
                <a:spcPct val="104299"/>
              </a:lnSpc>
              <a:spcBef>
                <a:spcPts val="95"/>
              </a:spcBef>
              <a:buFont typeface="Symbol"/>
              <a:buChar char=""/>
              <a:tabLst>
                <a:tab pos="698500" algn="l"/>
                <a:tab pos="699135" algn="l"/>
              </a:tabLst>
            </a:pPr>
            <a:r>
              <a:rPr sz="1600" spc="-5" dirty="0">
                <a:latin typeface="Times New Roman"/>
                <a:cs typeface="Times New Roman"/>
              </a:rPr>
              <a:t>Consider </a:t>
            </a:r>
            <a:r>
              <a:rPr sz="1600" dirty="0">
                <a:latin typeface="Times New Roman"/>
                <a:cs typeface="Times New Roman"/>
              </a:rPr>
              <a:t>using </a:t>
            </a:r>
            <a:r>
              <a:rPr sz="1600" spc="-5" dirty="0">
                <a:latin typeface="Times New Roman"/>
                <a:cs typeface="Times New Roman"/>
              </a:rPr>
              <a:t>MQTT </a:t>
            </a:r>
            <a:r>
              <a:rPr sz="1600" dirty="0">
                <a:latin typeface="Times New Roman"/>
                <a:cs typeface="Times New Roman"/>
              </a:rPr>
              <a:t>or </a:t>
            </a:r>
            <a:r>
              <a:rPr sz="1600" spc="-5" dirty="0">
                <a:latin typeface="Times New Roman"/>
                <a:cs typeface="Times New Roman"/>
              </a:rPr>
              <a:t>HTTP </a:t>
            </a:r>
            <a:r>
              <a:rPr sz="1600" dirty="0">
                <a:latin typeface="Times New Roman"/>
                <a:cs typeface="Times New Roman"/>
              </a:rPr>
              <a:t>protocols </a:t>
            </a:r>
            <a:r>
              <a:rPr sz="1600" spc="-5" dirty="0">
                <a:latin typeface="Times New Roman"/>
                <a:cs typeface="Times New Roman"/>
              </a:rPr>
              <a:t>for </a:t>
            </a:r>
            <a:r>
              <a:rPr sz="1600" spc="-390" dirty="0">
                <a:latin typeface="Times New Roman"/>
                <a:cs typeface="Times New Roman"/>
              </a:rPr>
              <a:t> </a:t>
            </a:r>
            <a:r>
              <a:rPr sz="1600" spc="-10" dirty="0">
                <a:latin typeface="Times New Roman"/>
                <a:cs typeface="Times New Roman"/>
              </a:rPr>
              <a:t>Data</a:t>
            </a:r>
            <a:r>
              <a:rPr sz="1600" spc="-20" dirty="0">
                <a:latin typeface="Times New Roman"/>
                <a:cs typeface="Times New Roman"/>
              </a:rPr>
              <a:t> </a:t>
            </a:r>
            <a:r>
              <a:rPr sz="1600" spc="-5" dirty="0">
                <a:latin typeface="Times New Roman"/>
                <a:cs typeface="Times New Roman"/>
              </a:rPr>
              <a:t>transmission.</a:t>
            </a:r>
            <a:endParaRPr sz="1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1117092"/>
            <a:ext cx="5828665" cy="7092315"/>
          </a:xfrm>
          <a:prstGeom prst="rect">
            <a:avLst/>
          </a:prstGeom>
        </p:spPr>
        <p:txBody>
          <a:bodyPr vert="horz" wrap="square" lIns="0" tIns="137160" rIns="0" bIns="0" rtlCol="0">
            <a:spAutoFit/>
          </a:bodyPr>
          <a:lstStyle/>
          <a:p>
            <a:pPr marL="12700">
              <a:lnSpc>
                <a:spcPct val="100000"/>
              </a:lnSpc>
              <a:spcBef>
                <a:spcPts val="1080"/>
              </a:spcBef>
            </a:pPr>
            <a:r>
              <a:rPr sz="1600" b="1" spc="-5" dirty="0">
                <a:latin typeface="Times New Roman"/>
                <a:cs typeface="Times New Roman"/>
              </a:rPr>
              <a:t>Data</a:t>
            </a:r>
            <a:r>
              <a:rPr sz="1600" b="1" spc="-20" dirty="0">
                <a:latin typeface="Times New Roman"/>
                <a:cs typeface="Times New Roman"/>
              </a:rPr>
              <a:t> </a:t>
            </a:r>
            <a:r>
              <a:rPr sz="1600" b="1" spc="-5" dirty="0">
                <a:latin typeface="Times New Roman"/>
                <a:cs typeface="Times New Roman"/>
              </a:rPr>
              <a:t>Storage</a:t>
            </a:r>
            <a:r>
              <a:rPr sz="1600" b="1" spc="-30" dirty="0">
                <a:latin typeface="Times New Roman"/>
                <a:cs typeface="Times New Roman"/>
              </a:rPr>
              <a:t> </a:t>
            </a:r>
            <a:r>
              <a:rPr sz="1600" b="1" dirty="0">
                <a:latin typeface="Times New Roman"/>
                <a:cs typeface="Times New Roman"/>
              </a:rPr>
              <a:t>and</a:t>
            </a:r>
            <a:r>
              <a:rPr sz="1600" b="1" spc="-10" dirty="0">
                <a:latin typeface="Times New Roman"/>
                <a:cs typeface="Times New Roman"/>
              </a:rPr>
              <a:t> </a:t>
            </a:r>
            <a:r>
              <a:rPr sz="1600" b="1" dirty="0">
                <a:latin typeface="Times New Roman"/>
                <a:cs typeface="Times New Roman"/>
              </a:rPr>
              <a:t>Analysis:</a:t>
            </a:r>
            <a:endParaRPr sz="1600">
              <a:latin typeface="Times New Roman"/>
              <a:cs typeface="Times New Roman"/>
            </a:endParaRPr>
          </a:p>
          <a:p>
            <a:pPr marL="698500" indent="-229235">
              <a:lnSpc>
                <a:spcPct val="100000"/>
              </a:lnSpc>
              <a:spcBef>
                <a:spcPts val="980"/>
              </a:spcBef>
              <a:buFont typeface="Symbol"/>
              <a:buChar char=""/>
              <a:tabLst>
                <a:tab pos="698500" algn="l"/>
                <a:tab pos="699135" algn="l"/>
              </a:tabLst>
            </a:pPr>
            <a:r>
              <a:rPr sz="1600" spc="-5" dirty="0">
                <a:latin typeface="Times New Roman"/>
                <a:cs typeface="Times New Roman"/>
              </a:rPr>
              <a:t>Store</a:t>
            </a:r>
            <a:r>
              <a:rPr sz="1600" spc="-1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10" dirty="0">
                <a:latin typeface="Times New Roman"/>
                <a:cs typeface="Times New Roman"/>
              </a:rPr>
              <a:t>received</a:t>
            </a:r>
            <a:r>
              <a:rPr sz="1600" spc="5"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dirty="0">
                <a:latin typeface="Times New Roman"/>
                <a:cs typeface="Times New Roman"/>
              </a:rPr>
              <a:t>in</a:t>
            </a:r>
            <a:r>
              <a:rPr sz="1600" spc="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spc="-5" dirty="0">
                <a:latin typeface="Times New Roman"/>
                <a:cs typeface="Times New Roman"/>
              </a:rPr>
              <a:t>database </a:t>
            </a:r>
            <a:r>
              <a:rPr sz="1600" dirty="0">
                <a:latin typeface="Times New Roman"/>
                <a:cs typeface="Times New Roman"/>
              </a:rPr>
              <a:t>for</a:t>
            </a:r>
            <a:r>
              <a:rPr sz="1600" spc="15" dirty="0">
                <a:latin typeface="Times New Roman"/>
                <a:cs typeface="Times New Roman"/>
              </a:rPr>
              <a:t> </a:t>
            </a:r>
            <a:r>
              <a:rPr sz="1600" spc="-5" dirty="0">
                <a:latin typeface="Times New Roman"/>
                <a:cs typeface="Times New Roman"/>
              </a:rPr>
              <a:t>historical</a:t>
            </a:r>
            <a:r>
              <a:rPr sz="1600" spc="5" dirty="0">
                <a:latin typeface="Times New Roman"/>
                <a:cs typeface="Times New Roman"/>
              </a:rPr>
              <a:t> </a:t>
            </a:r>
            <a:r>
              <a:rPr sz="1600" spc="-5" dirty="0">
                <a:latin typeface="Times New Roman"/>
                <a:cs typeface="Times New Roman"/>
              </a:rPr>
              <a:t>analysis.</a:t>
            </a:r>
            <a:endParaRPr sz="1600">
              <a:latin typeface="Times New Roman"/>
              <a:cs typeface="Times New Roman"/>
            </a:endParaRPr>
          </a:p>
          <a:p>
            <a:pPr marL="698500" marR="45720" indent="-228600">
              <a:lnSpc>
                <a:spcPct val="104200"/>
              </a:lnSpc>
              <a:spcBef>
                <a:spcPts val="100"/>
              </a:spcBef>
              <a:buFont typeface="Symbol"/>
              <a:buChar char=""/>
              <a:tabLst>
                <a:tab pos="698500" algn="l"/>
                <a:tab pos="699135" algn="l"/>
              </a:tabLst>
            </a:pPr>
            <a:r>
              <a:rPr sz="1600" spc="-5" dirty="0">
                <a:latin typeface="Times New Roman"/>
                <a:cs typeface="Times New Roman"/>
              </a:rPr>
              <a:t>Implement</a:t>
            </a:r>
            <a:r>
              <a:rPr sz="1600" dirty="0">
                <a:latin typeface="Times New Roman"/>
                <a:cs typeface="Times New Roman"/>
              </a:rPr>
              <a:t> </a:t>
            </a:r>
            <a:r>
              <a:rPr sz="1600" spc="-5" dirty="0">
                <a:latin typeface="Times New Roman"/>
                <a:cs typeface="Times New Roman"/>
              </a:rPr>
              <a:t>algorithms</a:t>
            </a:r>
            <a:r>
              <a:rPr sz="1600" spc="5"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spc="-10" dirty="0">
                <a:latin typeface="Times New Roman"/>
                <a:cs typeface="Times New Roman"/>
              </a:rPr>
              <a:t>calculate </a:t>
            </a:r>
            <a:r>
              <a:rPr sz="1600" dirty="0">
                <a:latin typeface="Times New Roman"/>
                <a:cs typeface="Times New Roman"/>
              </a:rPr>
              <a:t>noise</a:t>
            </a:r>
            <a:r>
              <a:rPr sz="1600" spc="-15" dirty="0">
                <a:latin typeface="Times New Roman"/>
                <a:cs typeface="Times New Roman"/>
              </a:rPr>
              <a:t> </a:t>
            </a:r>
            <a:r>
              <a:rPr sz="1600" spc="-5" dirty="0">
                <a:latin typeface="Times New Roman"/>
                <a:cs typeface="Times New Roman"/>
              </a:rPr>
              <a:t>averages,</a:t>
            </a:r>
            <a:r>
              <a:rPr sz="1600" spc="5" dirty="0">
                <a:latin typeface="Times New Roman"/>
                <a:cs typeface="Times New Roman"/>
              </a:rPr>
              <a:t> </a:t>
            </a:r>
            <a:r>
              <a:rPr sz="1600" spc="-5" dirty="0">
                <a:latin typeface="Times New Roman"/>
                <a:cs typeface="Times New Roman"/>
              </a:rPr>
              <a:t>peak</a:t>
            </a:r>
            <a:r>
              <a:rPr sz="1600" spc="5" dirty="0">
                <a:latin typeface="Times New Roman"/>
                <a:cs typeface="Times New Roman"/>
              </a:rPr>
              <a:t> </a:t>
            </a:r>
            <a:r>
              <a:rPr sz="1600" spc="-5" dirty="0">
                <a:latin typeface="Times New Roman"/>
                <a:cs typeface="Times New Roman"/>
              </a:rPr>
              <a:t>levels, </a:t>
            </a:r>
            <a:r>
              <a:rPr sz="1600" spc="-385" dirty="0">
                <a:latin typeface="Times New Roman"/>
                <a:cs typeface="Times New Roman"/>
              </a:rPr>
              <a:t> </a:t>
            </a:r>
            <a:r>
              <a:rPr sz="1600" spc="-5" dirty="0">
                <a:latin typeface="Times New Roman"/>
                <a:cs typeface="Times New Roman"/>
              </a:rPr>
              <a:t>and trends</a:t>
            </a:r>
            <a:r>
              <a:rPr sz="1600" dirty="0">
                <a:latin typeface="Times New Roman"/>
                <a:cs typeface="Times New Roman"/>
              </a:rPr>
              <a:t> over </a:t>
            </a:r>
            <a:r>
              <a:rPr sz="1600" spc="-5" dirty="0">
                <a:latin typeface="Times New Roman"/>
                <a:cs typeface="Times New Roman"/>
              </a:rPr>
              <a:t>time.</a:t>
            </a:r>
            <a:endParaRPr sz="1600">
              <a:latin typeface="Times New Roman"/>
              <a:cs typeface="Times New Roman"/>
            </a:endParaRPr>
          </a:p>
          <a:p>
            <a:pPr marL="698500" marR="659765" indent="-228600">
              <a:lnSpc>
                <a:spcPct val="104200"/>
              </a:lnSpc>
              <a:spcBef>
                <a:spcPts val="80"/>
              </a:spcBef>
              <a:buFont typeface="Symbol"/>
              <a:buChar char=""/>
              <a:tabLst>
                <a:tab pos="698500" algn="l"/>
                <a:tab pos="699135" algn="l"/>
              </a:tabLst>
            </a:pPr>
            <a:r>
              <a:rPr sz="1600" spc="-5" dirty="0">
                <a:latin typeface="Times New Roman"/>
                <a:cs typeface="Times New Roman"/>
              </a:rPr>
              <a:t>Apply noise threshold </a:t>
            </a:r>
            <a:r>
              <a:rPr sz="1600" dirty="0">
                <a:latin typeface="Times New Roman"/>
                <a:cs typeface="Times New Roman"/>
              </a:rPr>
              <a:t>limits to </a:t>
            </a:r>
            <a:r>
              <a:rPr sz="1600" spc="-5" dirty="0">
                <a:latin typeface="Times New Roman"/>
                <a:cs typeface="Times New Roman"/>
              </a:rPr>
              <a:t>identify noise </a:t>
            </a:r>
            <a:r>
              <a:rPr sz="1600" dirty="0">
                <a:latin typeface="Times New Roman"/>
                <a:cs typeface="Times New Roman"/>
              </a:rPr>
              <a:t>pollution </a:t>
            </a:r>
            <a:r>
              <a:rPr sz="1600" spc="-385" dirty="0">
                <a:latin typeface="Times New Roman"/>
                <a:cs typeface="Times New Roman"/>
              </a:rPr>
              <a:t> </a:t>
            </a:r>
            <a:r>
              <a:rPr sz="1600" spc="-5" dirty="0">
                <a:latin typeface="Times New Roman"/>
                <a:cs typeface="Times New Roman"/>
              </a:rPr>
              <a:t>incidents.</a:t>
            </a:r>
            <a:endParaRPr sz="1600">
              <a:latin typeface="Times New Roman"/>
              <a:cs typeface="Times New Roman"/>
            </a:endParaRPr>
          </a:p>
          <a:p>
            <a:pPr marL="12700">
              <a:lnSpc>
                <a:spcPct val="100000"/>
              </a:lnSpc>
              <a:spcBef>
                <a:spcPts val="880"/>
              </a:spcBef>
            </a:pPr>
            <a:r>
              <a:rPr sz="1600" b="1" spc="-5" dirty="0">
                <a:latin typeface="Times New Roman"/>
                <a:cs typeface="Times New Roman"/>
              </a:rPr>
              <a:t>User</a:t>
            </a:r>
            <a:r>
              <a:rPr sz="1600" b="1" spc="-45" dirty="0">
                <a:latin typeface="Times New Roman"/>
                <a:cs typeface="Times New Roman"/>
              </a:rPr>
              <a:t> </a:t>
            </a:r>
            <a:r>
              <a:rPr sz="1600" b="1" spc="-5" dirty="0">
                <a:latin typeface="Times New Roman"/>
                <a:cs typeface="Times New Roman"/>
              </a:rPr>
              <a:t>Interface:</a:t>
            </a:r>
            <a:endParaRPr sz="1600">
              <a:latin typeface="Times New Roman"/>
              <a:cs typeface="Times New Roman"/>
            </a:endParaRPr>
          </a:p>
          <a:p>
            <a:pPr marL="698500" marR="163830" indent="-228600">
              <a:lnSpc>
                <a:spcPct val="104200"/>
              </a:lnSpc>
              <a:spcBef>
                <a:spcPts val="875"/>
              </a:spcBef>
              <a:buFont typeface="Symbol"/>
              <a:buChar char=""/>
              <a:tabLst>
                <a:tab pos="698500" algn="l"/>
                <a:tab pos="699135" algn="l"/>
              </a:tabLst>
            </a:pPr>
            <a:r>
              <a:rPr sz="1600" spc="-10" dirty="0">
                <a:latin typeface="Times New Roman"/>
                <a:cs typeface="Times New Roman"/>
              </a:rPr>
              <a:t>Create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10" dirty="0">
                <a:latin typeface="Times New Roman"/>
                <a:cs typeface="Times New Roman"/>
              </a:rPr>
              <a:t>web</a:t>
            </a:r>
            <a:r>
              <a:rPr sz="1600" dirty="0">
                <a:latin typeface="Times New Roman"/>
                <a:cs typeface="Times New Roman"/>
              </a:rPr>
              <a:t> or</a:t>
            </a:r>
            <a:r>
              <a:rPr sz="1600" spc="-10" dirty="0">
                <a:latin typeface="Times New Roman"/>
                <a:cs typeface="Times New Roman"/>
              </a:rPr>
              <a:t> </a:t>
            </a:r>
            <a:r>
              <a:rPr sz="1600" dirty="0">
                <a:latin typeface="Times New Roman"/>
                <a:cs typeface="Times New Roman"/>
              </a:rPr>
              <a:t>mobile</a:t>
            </a:r>
            <a:r>
              <a:rPr sz="1600" spc="10" dirty="0">
                <a:latin typeface="Times New Roman"/>
                <a:cs typeface="Times New Roman"/>
              </a:rPr>
              <a:t> </a:t>
            </a:r>
            <a:r>
              <a:rPr sz="1600" spc="-5" dirty="0">
                <a:latin typeface="Times New Roman"/>
                <a:cs typeface="Times New Roman"/>
              </a:rPr>
              <a:t>application</a:t>
            </a:r>
            <a:r>
              <a:rPr sz="1600" dirty="0">
                <a:latin typeface="Times New Roman"/>
                <a:cs typeface="Times New Roman"/>
              </a:rPr>
              <a:t> to </a:t>
            </a:r>
            <a:r>
              <a:rPr sz="1600" spc="-5" dirty="0">
                <a:latin typeface="Times New Roman"/>
                <a:cs typeface="Times New Roman"/>
              </a:rPr>
              <a:t>display</a:t>
            </a:r>
            <a:r>
              <a:rPr sz="1600" dirty="0">
                <a:latin typeface="Times New Roman"/>
                <a:cs typeface="Times New Roman"/>
              </a:rPr>
              <a:t> real-time</a:t>
            </a:r>
            <a:r>
              <a:rPr sz="1600" spc="-15" dirty="0">
                <a:latin typeface="Times New Roman"/>
                <a:cs typeface="Times New Roman"/>
              </a:rPr>
              <a:t> </a:t>
            </a:r>
            <a:r>
              <a:rPr sz="1600" spc="-5" dirty="0">
                <a:latin typeface="Times New Roman"/>
                <a:cs typeface="Times New Roman"/>
              </a:rPr>
              <a:t>noise </a:t>
            </a:r>
            <a:r>
              <a:rPr sz="1600" spc="-385"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historical</a:t>
            </a:r>
            <a:r>
              <a:rPr sz="1600" dirty="0">
                <a:latin typeface="Times New Roman"/>
                <a:cs typeface="Times New Roman"/>
              </a:rPr>
              <a:t> trends.</a:t>
            </a:r>
            <a:endParaRPr sz="1600">
              <a:latin typeface="Times New Roman"/>
              <a:cs typeface="Times New Roman"/>
            </a:endParaRPr>
          </a:p>
          <a:p>
            <a:pPr marL="698500" indent="-229235">
              <a:lnSpc>
                <a:spcPct val="100000"/>
              </a:lnSpc>
              <a:spcBef>
                <a:spcPts val="180"/>
              </a:spcBef>
              <a:buFont typeface="Symbol"/>
              <a:buChar char=""/>
              <a:tabLst>
                <a:tab pos="698500" algn="l"/>
                <a:tab pos="699135" algn="l"/>
              </a:tabLst>
            </a:pPr>
            <a:r>
              <a:rPr sz="1600" spc="-5" dirty="0">
                <a:latin typeface="Times New Roman"/>
                <a:cs typeface="Times New Roman"/>
              </a:rPr>
              <a:t>Provide</a:t>
            </a:r>
            <a:r>
              <a:rPr sz="1600" spc="-15" dirty="0">
                <a:latin typeface="Times New Roman"/>
                <a:cs typeface="Times New Roman"/>
              </a:rPr>
              <a:t> </a:t>
            </a:r>
            <a:r>
              <a:rPr sz="1600" spc="-5" dirty="0">
                <a:latin typeface="Times New Roman"/>
                <a:cs typeface="Times New Roman"/>
              </a:rPr>
              <a:t>visualizations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10" dirty="0">
                <a:latin typeface="Times New Roman"/>
                <a:cs typeface="Times New Roman"/>
              </a:rPr>
              <a:t>alerts</a:t>
            </a:r>
            <a:r>
              <a:rPr sz="1600" spc="5" dirty="0">
                <a:latin typeface="Times New Roman"/>
                <a:cs typeface="Times New Roman"/>
              </a:rPr>
              <a:t> for</a:t>
            </a:r>
            <a:r>
              <a:rPr sz="1600" spc="-1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dirty="0">
                <a:latin typeface="Times New Roman"/>
                <a:cs typeface="Times New Roman"/>
              </a:rPr>
              <a:t>pollution</a:t>
            </a:r>
            <a:r>
              <a:rPr sz="1600" spc="5" dirty="0">
                <a:latin typeface="Times New Roman"/>
                <a:cs typeface="Times New Roman"/>
              </a:rPr>
              <a:t> </a:t>
            </a:r>
            <a:r>
              <a:rPr sz="1600" spc="-5" dirty="0">
                <a:latin typeface="Times New Roman"/>
                <a:cs typeface="Times New Roman"/>
              </a:rPr>
              <a:t>events.</a:t>
            </a:r>
            <a:endParaRPr sz="1600">
              <a:latin typeface="Times New Roman"/>
              <a:cs typeface="Times New Roman"/>
            </a:endParaRPr>
          </a:p>
          <a:p>
            <a:pPr marL="12700">
              <a:lnSpc>
                <a:spcPct val="100000"/>
              </a:lnSpc>
              <a:spcBef>
                <a:spcPts val="880"/>
              </a:spcBef>
            </a:pPr>
            <a:r>
              <a:rPr sz="1600" b="1" spc="-10" dirty="0">
                <a:latin typeface="Times New Roman"/>
                <a:cs typeface="Times New Roman"/>
              </a:rPr>
              <a:t>Alerts</a:t>
            </a:r>
            <a:r>
              <a:rPr sz="1600" b="1" spc="-20" dirty="0">
                <a:latin typeface="Times New Roman"/>
                <a:cs typeface="Times New Roman"/>
              </a:rPr>
              <a:t> </a:t>
            </a:r>
            <a:r>
              <a:rPr sz="1600" b="1" dirty="0">
                <a:latin typeface="Times New Roman"/>
                <a:cs typeface="Times New Roman"/>
              </a:rPr>
              <a:t>and </a:t>
            </a:r>
            <a:r>
              <a:rPr sz="1600" b="1" spc="-5" dirty="0">
                <a:latin typeface="Times New Roman"/>
                <a:cs typeface="Times New Roman"/>
              </a:rPr>
              <a:t>Notifications:</a:t>
            </a:r>
            <a:endParaRPr sz="1600">
              <a:latin typeface="Times New Roman"/>
              <a:cs typeface="Times New Roman"/>
            </a:endParaRPr>
          </a:p>
          <a:p>
            <a:pPr marL="698500" marR="316230" indent="-228600">
              <a:lnSpc>
                <a:spcPct val="104200"/>
              </a:lnSpc>
              <a:spcBef>
                <a:spcPts val="875"/>
              </a:spcBef>
              <a:buFont typeface="Symbol"/>
              <a:buChar char=""/>
              <a:tabLst>
                <a:tab pos="698500" algn="l"/>
                <a:tab pos="699135" algn="l"/>
              </a:tabLst>
            </a:pPr>
            <a:r>
              <a:rPr sz="1600" spc="-5" dirty="0">
                <a:latin typeface="Times New Roman"/>
                <a:cs typeface="Times New Roman"/>
              </a:rPr>
              <a:t>Set </a:t>
            </a:r>
            <a:r>
              <a:rPr sz="1600" dirty="0">
                <a:latin typeface="Times New Roman"/>
                <a:cs typeface="Times New Roman"/>
              </a:rPr>
              <a:t>up </a:t>
            </a:r>
            <a:r>
              <a:rPr sz="1600" spc="-10" dirty="0">
                <a:latin typeface="Times New Roman"/>
                <a:cs typeface="Times New Roman"/>
              </a:rPr>
              <a:t>alert</a:t>
            </a:r>
            <a:r>
              <a:rPr sz="1600" dirty="0">
                <a:latin typeface="Times New Roman"/>
                <a:cs typeface="Times New Roman"/>
              </a:rPr>
              <a:t> </a:t>
            </a:r>
            <a:r>
              <a:rPr sz="1600" spc="-5" dirty="0">
                <a:latin typeface="Times New Roman"/>
                <a:cs typeface="Times New Roman"/>
              </a:rPr>
              <a:t>mechanisms</a:t>
            </a:r>
            <a:r>
              <a:rPr sz="1600" dirty="0">
                <a:latin typeface="Times New Roman"/>
                <a:cs typeface="Times New Roman"/>
              </a:rPr>
              <a:t> to </a:t>
            </a:r>
            <a:r>
              <a:rPr sz="1600" spc="-5" dirty="0">
                <a:latin typeface="Times New Roman"/>
                <a:cs typeface="Times New Roman"/>
              </a:rPr>
              <a:t>notify</a:t>
            </a:r>
            <a:r>
              <a:rPr sz="1600" dirty="0">
                <a:latin typeface="Times New Roman"/>
                <a:cs typeface="Times New Roman"/>
              </a:rPr>
              <a:t> </a:t>
            </a:r>
            <a:r>
              <a:rPr sz="1600" spc="-5" dirty="0">
                <a:latin typeface="Times New Roman"/>
                <a:cs typeface="Times New Roman"/>
              </a:rPr>
              <a:t>authorities </a:t>
            </a:r>
            <a:r>
              <a:rPr sz="1600" dirty="0">
                <a:latin typeface="Times New Roman"/>
                <a:cs typeface="Times New Roman"/>
              </a:rPr>
              <a:t>or</a:t>
            </a:r>
            <a:r>
              <a:rPr sz="1600" spc="-5" dirty="0">
                <a:latin typeface="Times New Roman"/>
                <a:cs typeface="Times New Roman"/>
              </a:rPr>
              <a:t> users</a:t>
            </a:r>
            <a:r>
              <a:rPr sz="1600" dirty="0">
                <a:latin typeface="Times New Roman"/>
                <a:cs typeface="Times New Roman"/>
              </a:rPr>
              <a:t> </a:t>
            </a:r>
            <a:r>
              <a:rPr sz="1600" spc="-5" dirty="0">
                <a:latin typeface="Times New Roman"/>
                <a:cs typeface="Times New Roman"/>
              </a:rPr>
              <a:t>when </a:t>
            </a:r>
            <a:r>
              <a:rPr sz="1600" spc="-385" dirty="0">
                <a:latin typeface="Times New Roman"/>
                <a:cs typeface="Times New Roman"/>
              </a:rPr>
              <a:t> </a:t>
            </a:r>
            <a:r>
              <a:rPr sz="1600" spc="-5" dirty="0">
                <a:latin typeface="Times New Roman"/>
                <a:cs typeface="Times New Roman"/>
              </a:rPr>
              <a:t>noise</a:t>
            </a:r>
            <a:r>
              <a:rPr sz="1600" spc="-15" dirty="0">
                <a:latin typeface="Times New Roman"/>
                <a:cs typeface="Times New Roman"/>
              </a:rPr>
              <a:t> </a:t>
            </a:r>
            <a:r>
              <a:rPr sz="1600" spc="-5" dirty="0">
                <a:latin typeface="Times New Roman"/>
                <a:cs typeface="Times New Roman"/>
              </a:rPr>
              <a:t>levels</a:t>
            </a:r>
            <a:r>
              <a:rPr sz="1600" dirty="0">
                <a:latin typeface="Times New Roman"/>
                <a:cs typeface="Times New Roman"/>
              </a:rPr>
              <a:t> </a:t>
            </a:r>
            <a:r>
              <a:rPr sz="1600" spc="-5" dirty="0">
                <a:latin typeface="Times New Roman"/>
                <a:cs typeface="Times New Roman"/>
              </a:rPr>
              <a:t>exceed</a:t>
            </a:r>
            <a:r>
              <a:rPr sz="1600" dirty="0">
                <a:latin typeface="Times New Roman"/>
                <a:cs typeface="Times New Roman"/>
              </a:rPr>
              <a:t> </a:t>
            </a:r>
            <a:r>
              <a:rPr sz="1600" spc="-5" dirty="0">
                <a:latin typeface="Times New Roman"/>
                <a:cs typeface="Times New Roman"/>
              </a:rPr>
              <a:t>predefined </a:t>
            </a:r>
            <a:r>
              <a:rPr sz="1600" dirty="0">
                <a:latin typeface="Times New Roman"/>
                <a:cs typeface="Times New Roman"/>
              </a:rPr>
              <a:t>thresholds.</a:t>
            </a:r>
            <a:endParaRPr sz="1600">
              <a:latin typeface="Times New Roman"/>
              <a:cs typeface="Times New Roman"/>
            </a:endParaRPr>
          </a:p>
          <a:p>
            <a:pPr marL="698500" indent="-229235">
              <a:lnSpc>
                <a:spcPct val="100000"/>
              </a:lnSpc>
              <a:spcBef>
                <a:spcPts val="155"/>
              </a:spcBef>
              <a:buFont typeface="Symbol"/>
              <a:buChar char=""/>
              <a:tabLst>
                <a:tab pos="698500" algn="l"/>
                <a:tab pos="699135" algn="l"/>
              </a:tabLst>
            </a:pPr>
            <a:r>
              <a:rPr sz="1600" spc="-5" dirty="0">
                <a:latin typeface="Times New Roman"/>
                <a:cs typeface="Times New Roman"/>
              </a:rPr>
              <a:t>Send notifications</a:t>
            </a:r>
            <a:r>
              <a:rPr sz="1600" dirty="0">
                <a:latin typeface="Times New Roman"/>
                <a:cs typeface="Times New Roman"/>
              </a:rPr>
              <a:t> via</a:t>
            </a:r>
            <a:r>
              <a:rPr sz="1600" spc="-15" dirty="0">
                <a:latin typeface="Times New Roman"/>
                <a:cs typeface="Times New Roman"/>
              </a:rPr>
              <a:t> </a:t>
            </a:r>
            <a:r>
              <a:rPr sz="1600" spc="-5" dirty="0">
                <a:latin typeface="Times New Roman"/>
                <a:cs typeface="Times New Roman"/>
              </a:rPr>
              <a:t>email, </a:t>
            </a:r>
            <a:r>
              <a:rPr sz="1600" dirty="0">
                <a:latin typeface="Times New Roman"/>
                <a:cs typeface="Times New Roman"/>
              </a:rPr>
              <a:t>SMS, or</a:t>
            </a:r>
            <a:r>
              <a:rPr sz="1600" spc="-10" dirty="0">
                <a:latin typeface="Times New Roman"/>
                <a:cs typeface="Times New Roman"/>
              </a:rPr>
              <a:t> </a:t>
            </a:r>
            <a:r>
              <a:rPr sz="1600" dirty="0">
                <a:latin typeface="Times New Roman"/>
                <a:cs typeface="Times New Roman"/>
              </a:rPr>
              <a:t>push </a:t>
            </a:r>
            <a:r>
              <a:rPr sz="1600" spc="-5" dirty="0">
                <a:latin typeface="Times New Roman"/>
                <a:cs typeface="Times New Roman"/>
              </a:rPr>
              <a:t>notifications.</a:t>
            </a:r>
            <a:endParaRPr sz="1600">
              <a:latin typeface="Times New Roman"/>
              <a:cs typeface="Times New Roman"/>
            </a:endParaRPr>
          </a:p>
          <a:p>
            <a:pPr marL="12700">
              <a:lnSpc>
                <a:spcPct val="100000"/>
              </a:lnSpc>
              <a:spcBef>
                <a:spcPts val="885"/>
              </a:spcBef>
            </a:pPr>
            <a:r>
              <a:rPr sz="1600" b="1" spc="-10" dirty="0">
                <a:latin typeface="Times New Roman"/>
                <a:cs typeface="Times New Roman"/>
              </a:rPr>
              <a:t>Power</a:t>
            </a:r>
            <a:r>
              <a:rPr sz="1600" b="1" spc="-15" dirty="0">
                <a:latin typeface="Times New Roman"/>
                <a:cs typeface="Times New Roman"/>
              </a:rPr>
              <a:t> </a:t>
            </a:r>
            <a:r>
              <a:rPr sz="1600" b="1" spc="-5" dirty="0">
                <a:latin typeface="Times New Roman"/>
                <a:cs typeface="Times New Roman"/>
              </a:rPr>
              <a:t>Management:</a:t>
            </a:r>
            <a:endParaRPr sz="1600">
              <a:latin typeface="Times New Roman"/>
              <a:cs typeface="Times New Roman"/>
            </a:endParaRPr>
          </a:p>
          <a:p>
            <a:pPr marL="12700" marR="151130" indent="50800">
              <a:lnSpc>
                <a:spcPct val="102899"/>
              </a:lnSpc>
              <a:spcBef>
                <a:spcPts val="825"/>
              </a:spcBef>
            </a:pPr>
            <a:r>
              <a:rPr sz="1600" spc="-5" dirty="0">
                <a:latin typeface="Times New Roman"/>
                <a:cs typeface="Times New Roman"/>
              </a:rPr>
              <a:t>Implement</a:t>
            </a:r>
            <a:r>
              <a:rPr sz="1600" dirty="0">
                <a:latin typeface="Times New Roman"/>
                <a:cs typeface="Times New Roman"/>
              </a:rPr>
              <a:t> </a:t>
            </a:r>
            <a:r>
              <a:rPr sz="1600" spc="-5" dirty="0">
                <a:latin typeface="Times New Roman"/>
                <a:cs typeface="Times New Roman"/>
              </a:rPr>
              <a:t>power-saving</a:t>
            </a:r>
            <a:r>
              <a:rPr sz="1600" spc="5" dirty="0">
                <a:latin typeface="Times New Roman"/>
                <a:cs typeface="Times New Roman"/>
              </a:rPr>
              <a:t> </a:t>
            </a:r>
            <a:r>
              <a:rPr sz="1600" spc="-5" dirty="0">
                <a:latin typeface="Times New Roman"/>
                <a:cs typeface="Times New Roman"/>
              </a:rPr>
              <a:t>techniques</a:t>
            </a:r>
            <a:r>
              <a:rPr sz="1600" dirty="0">
                <a:latin typeface="Times New Roman"/>
                <a:cs typeface="Times New Roman"/>
              </a:rPr>
              <a:t> to</a:t>
            </a:r>
            <a:r>
              <a:rPr sz="1600" spc="25" dirty="0">
                <a:latin typeface="Times New Roman"/>
                <a:cs typeface="Times New Roman"/>
              </a:rPr>
              <a:t> </a:t>
            </a:r>
            <a:r>
              <a:rPr sz="1600" spc="-5" dirty="0">
                <a:latin typeface="Times New Roman"/>
                <a:cs typeface="Times New Roman"/>
              </a:rPr>
              <a:t>prolong</a:t>
            </a:r>
            <a:r>
              <a:rPr sz="1600" spc="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5" dirty="0">
                <a:latin typeface="Times New Roman"/>
                <a:cs typeface="Times New Roman"/>
              </a:rPr>
              <a:t>Arduino's</a:t>
            </a:r>
            <a:r>
              <a:rPr sz="1600" spc="5" dirty="0">
                <a:latin typeface="Times New Roman"/>
                <a:cs typeface="Times New Roman"/>
              </a:rPr>
              <a:t> </a:t>
            </a:r>
            <a:r>
              <a:rPr sz="1600" dirty="0">
                <a:latin typeface="Times New Roman"/>
                <a:cs typeface="Times New Roman"/>
              </a:rPr>
              <a:t>battery </a:t>
            </a:r>
            <a:r>
              <a:rPr sz="1600" spc="-385" dirty="0">
                <a:latin typeface="Times New Roman"/>
                <a:cs typeface="Times New Roman"/>
              </a:rPr>
              <a:t> </a:t>
            </a:r>
            <a:r>
              <a:rPr sz="1600" spc="-5" dirty="0">
                <a:latin typeface="Times New Roman"/>
                <a:cs typeface="Times New Roman"/>
              </a:rPr>
              <a:t>life</a:t>
            </a:r>
            <a:r>
              <a:rPr sz="1600" spc="-20" dirty="0">
                <a:latin typeface="Times New Roman"/>
                <a:cs typeface="Times New Roman"/>
              </a:rPr>
              <a:t> </a:t>
            </a:r>
            <a:r>
              <a:rPr sz="1600" dirty="0">
                <a:latin typeface="Times New Roman"/>
                <a:cs typeface="Times New Roman"/>
              </a:rPr>
              <a:t>if</a:t>
            </a:r>
            <a:r>
              <a:rPr sz="1600" spc="-10" dirty="0">
                <a:latin typeface="Times New Roman"/>
                <a:cs typeface="Times New Roman"/>
              </a:rPr>
              <a:t> </a:t>
            </a:r>
            <a:r>
              <a:rPr sz="1600" dirty="0">
                <a:latin typeface="Times New Roman"/>
                <a:cs typeface="Times New Roman"/>
              </a:rPr>
              <a:t>using </a:t>
            </a:r>
            <a:r>
              <a:rPr sz="1600" spc="-10" dirty="0">
                <a:latin typeface="Times New Roman"/>
                <a:cs typeface="Times New Roman"/>
              </a:rPr>
              <a:t>battery</a:t>
            </a:r>
            <a:r>
              <a:rPr sz="1600" dirty="0">
                <a:latin typeface="Times New Roman"/>
                <a:cs typeface="Times New Roman"/>
              </a:rPr>
              <a:t> </a:t>
            </a:r>
            <a:r>
              <a:rPr sz="1600" spc="-5" dirty="0">
                <a:latin typeface="Times New Roman"/>
                <a:cs typeface="Times New Roman"/>
              </a:rPr>
              <a:t>power.</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35"/>
              </a:spcBef>
            </a:pPr>
            <a:endParaRPr sz="1450">
              <a:latin typeface="Times New Roman"/>
              <a:cs typeface="Times New Roman"/>
            </a:endParaRPr>
          </a:p>
          <a:p>
            <a:pPr marL="12700">
              <a:lnSpc>
                <a:spcPct val="100000"/>
              </a:lnSpc>
            </a:pPr>
            <a:r>
              <a:rPr sz="1600" b="1" spc="-5" dirty="0">
                <a:latin typeface="Times New Roman"/>
                <a:cs typeface="Times New Roman"/>
              </a:rPr>
              <a:t>Maintenance:</a:t>
            </a:r>
            <a:endParaRPr sz="1600">
              <a:latin typeface="Times New Roman"/>
              <a:cs typeface="Times New Roman"/>
            </a:endParaRPr>
          </a:p>
          <a:p>
            <a:pPr marL="698500" marR="5080" indent="-228600">
              <a:lnSpc>
                <a:spcPct val="104299"/>
              </a:lnSpc>
              <a:spcBef>
                <a:spcPts val="894"/>
              </a:spcBef>
              <a:buFont typeface="Symbol"/>
              <a:buChar char=""/>
              <a:tabLst>
                <a:tab pos="698500" algn="l"/>
                <a:tab pos="699135" algn="l"/>
              </a:tabLst>
            </a:pPr>
            <a:r>
              <a:rPr sz="1600" spc="-5" dirty="0">
                <a:latin typeface="Times New Roman"/>
                <a:cs typeface="Times New Roman"/>
              </a:rPr>
              <a:t>Regularly calibrate and maintain </a:t>
            </a:r>
            <a:r>
              <a:rPr sz="1600" dirty="0">
                <a:latin typeface="Times New Roman"/>
                <a:cs typeface="Times New Roman"/>
              </a:rPr>
              <a:t>the sensors to </a:t>
            </a:r>
            <a:r>
              <a:rPr sz="1600" spc="-5" dirty="0">
                <a:latin typeface="Times New Roman"/>
                <a:cs typeface="Times New Roman"/>
              </a:rPr>
              <a:t>ensure accurate </a:t>
            </a:r>
            <a:r>
              <a:rPr sz="1600" spc="-385" dirty="0">
                <a:latin typeface="Times New Roman"/>
                <a:cs typeface="Times New Roman"/>
              </a:rPr>
              <a:t> </a:t>
            </a:r>
            <a:r>
              <a:rPr sz="1600" spc="-5" dirty="0">
                <a:latin typeface="Times New Roman"/>
                <a:cs typeface="Times New Roman"/>
              </a:rPr>
              <a:t>measurements.</a:t>
            </a:r>
            <a:endParaRPr sz="1600">
              <a:latin typeface="Times New Roman"/>
              <a:cs typeface="Times New Roman"/>
            </a:endParaRPr>
          </a:p>
          <a:p>
            <a:pPr marL="698500" marR="100965" indent="-228600">
              <a:lnSpc>
                <a:spcPct val="104200"/>
              </a:lnSpc>
              <a:spcBef>
                <a:spcPts val="75"/>
              </a:spcBef>
              <a:buFont typeface="Symbol"/>
              <a:buChar char=""/>
              <a:tabLst>
                <a:tab pos="698500" algn="l"/>
                <a:tab pos="699135" algn="l"/>
              </a:tabLst>
            </a:pPr>
            <a:r>
              <a:rPr sz="1600" dirty="0">
                <a:latin typeface="Times New Roman"/>
                <a:cs typeface="Times New Roman"/>
              </a:rPr>
              <a:t>Monitor the </a:t>
            </a:r>
            <a:r>
              <a:rPr sz="1600" spc="-5" dirty="0">
                <a:latin typeface="Times New Roman"/>
                <a:cs typeface="Times New Roman"/>
              </a:rPr>
              <a:t>health </a:t>
            </a:r>
            <a:r>
              <a:rPr sz="1600" dirty="0">
                <a:latin typeface="Times New Roman"/>
                <a:cs typeface="Times New Roman"/>
              </a:rPr>
              <a:t>of the </a:t>
            </a:r>
            <a:r>
              <a:rPr sz="1600" spc="-5" dirty="0">
                <a:latin typeface="Times New Roman"/>
                <a:cs typeface="Times New Roman"/>
              </a:rPr>
              <a:t>Arduino and connectivity </a:t>
            </a:r>
            <a:r>
              <a:rPr sz="1600" dirty="0">
                <a:latin typeface="Times New Roman"/>
                <a:cs typeface="Times New Roman"/>
              </a:rPr>
              <a:t>to </a:t>
            </a:r>
            <a:r>
              <a:rPr sz="1600" spc="-10" dirty="0">
                <a:latin typeface="Times New Roman"/>
                <a:cs typeface="Times New Roman"/>
              </a:rPr>
              <a:t>address </a:t>
            </a:r>
            <a:r>
              <a:rPr sz="1600" spc="-385" dirty="0">
                <a:latin typeface="Times New Roman"/>
                <a:cs typeface="Times New Roman"/>
              </a:rPr>
              <a:t> </a:t>
            </a:r>
            <a:r>
              <a:rPr sz="1600" spc="-5" dirty="0">
                <a:latin typeface="Times New Roman"/>
                <a:cs typeface="Times New Roman"/>
              </a:rPr>
              <a:t>any issues</a:t>
            </a:r>
            <a:r>
              <a:rPr sz="1600" dirty="0">
                <a:latin typeface="Times New Roman"/>
                <a:cs typeface="Times New Roman"/>
              </a:rPr>
              <a:t> </a:t>
            </a:r>
            <a:r>
              <a:rPr sz="1600" spc="-5" dirty="0">
                <a:latin typeface="Times New Roman"/>
                <a:cs typeface="Times New Roman"/>
              </a:rPr>
              <a:t>promptly.</a:t>
            </a:r>
            <a:endParaRPr sz="1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8423" y="-167864"/>
            <a:ext cx="6721793" cy="12071766"/>
          </a:xfrm>
          <a:prstGeom prst="rect">
            <a:avLst/>
          </a:prstGeom>
        </p:spPr>
        <p:txBody>
          <a:bodyPr vert="horz" wrap="square" lIns="0" tIns="137160" rIns="0" bIns="0" rtlCol="0">
            <a:spAutoFit/>
          </a:bodyPr>
          <a:lstStyle/>
          <a:p>
            <a:pPr marL="12700">
              <a:lnSpc>
                <a:spcPct val="100000"/>
              </a:lnSpc>
              <a:spcBef>
                <a:spcPts val="1080"/>
              </a:spcBef>
            </a:pPr>
            <a:r>
              <a:rPr sz="1600" b="1" spc="-5" dirty="0">
                <a:latin typeface="Times New Roman"/>
                <a:cs typeface="Times New Roman"/>
              </a:rPr>
              <a:t>Data</a:t>
            </a:r>
            <a:r>
              <a:rPr sz="1600" b="1" spc="-15" dirty="0">
                <a:latin typeface="Times New Roman"/>
                <a:cs typeface="Times New Roman"/>
              </a:rPr>
              <a:t> </a:t>
            </a:r>
            <a:r>
              <a:rPr sz="1600" b="1" spc="-5" dirty="0">
                <a:latin typeface="Times New Roman"/>
                <a:cs typeface="Times New Roman"/>
              </a:rPr>
              <a:t>Privacy</a:t>
            </a:r>
            <a:r>
              <a:rPr sz="1600" b="1" spc="-10" dirty="0">
                <a:latin typeface="Times New Roman"/>
                <a:cs typeface="Times New Roman"/>
              </a:rPr>
              <a:t> </a:t>
            </a:r>
            <a:r>
              <a:rPr sz="1600" b="1" dirty="0">
                <a:latin typeface="Times New Roman"/>
                <a:cs typeface="Times New Roman"/>
              </a:rPr>
              <a:t>and</a:t>
            </a:r>
            <a:r>
              <a:rPr sz="1600" b="1" spc="-5" dirty="0">
                <a:latin typeface="Times New Roman"/>
                <a:cs typeface="Times New Roman"/>
              </a:rPr>
              <a:t> security:</a:t>
            </a:r>
            <a:endParaRPr sz="1600" dirty="0">
              <a:latin typeface="Times New Roman"/>
              <a:cs typeface="Times New Roman"/>
            </a:endParaRPr>
          </a:p>
          <a:p>
            <a:pPr marL="698500" marR="248920" indent="-228600">
              <a:lnSpc>
                <a:spcPct val="110700"/>
              </a:lnSpc>
              <a:spcBef>
                <a:spcPts val="775"/>
              </a:spcBef>
              <a:buFont typeface="Symbol"/>
              <a:buChar char=""/>
              <a:tabLst>
                <a:tab pos="698500" algn="l"/>
                <a:tab pos="699135" algn="l"/>
              </a:tabLst>
            </a:pPr>
            <a:r>
              <a:rPr sz="1600" spc="-5" dirty="0">
                <a:latin typeface="Times New Roman"/>
                <a:cs typeface="Times New Roman"/>
              </a:rPr>
              <a:t>Implement encryption</a:t>
            </a:r>
            <a:r>
              <a:rPr sz="1600" dirty="0">
                <a:latin typeface="Times New Roman"/>
                <a:cs typeface="Times New Roman"/>
              </a:rPr>
              <a:t> </a:t>
            </a:r>
            <a:r>
              <a:rPr sz="1600" spc="-5" dirty="0">
                <a:latin typeface="Times New Roman"/>
                <a:cs typeface="Times New Roman"/>
              </a:rPr>
              <a:t>and</a:t>
            </a:r>
            <a:r>
              <a:rPr sz="1600" spc="20" dirty="0">
                <a:latin typeface="Times New Roman"/>
                <a:cs typeface="Times New Roman"/>
              </a:rPr>
              <a:t> </a:t>
            </a:r>
            <a:r>
              <a:rPr sz="1600" spc="-5" dirty="0">
                <a:latin typeface="Times New Roman"/>
                <a:cs typeface="Times New Roman"/>
              </a:rPr>
              <a:t>authentication</a:t>
            </a:r>
            <a:r>
              <a:rPr sz="1600" dirty="0">
                <a:latin typeface="Times New Roman"/>
                <a:cs typeface="Times New Roman"/>
              </a:rPr>
              <a:t> </a:t>
            </a:r>
            <a:r>
              <a:rPr sz="1600" spc="-10" dirty="0">
                <a:latin typeface="Times New Roman"/>
                <a:cs typeface="Times New Roman"/>
              </a:rPr>
              <a:t>measures</a:t>
            </a:r>
            <a:r>
              <a:rPr sz="1600" dirty="0">
                <a:latin typeface="Times New Roman"/>
                <a:cs typeface="Times New Roman"/>
              </a:rPr>
              <a:t> to</a:t>
            </a:r>
            <a:r>
              <a:rPr sz="1600" spc="-5" dirty="0">
                <a:latin typeface="Times New Roman"/>
                <a:cs typeface="Times New Roman"/>
              </a:rPr>
              <a:t> </a:t>
            </a:r>
            <a:r>
              <a:rPr sz="1600" spc="5" dirty="0">
                <a:latin typeface="Times New Roman"/>
                <a:cs typeface="Times New Roman"/>
              </a:rPr>
              <a:t>protect </a:t>
            </a:r>
            <a:r>
              <a:rPr sz="1600" spc="-38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5" dirty="0">
                <a:latin typeface="Times New Roman"/>
                <a:cs typeface="Times New Roman"/>
              </a:rPr>
              <a:t>being</a:t>
            </a:r>
            <a:r>
              <a:rPr sz="1600" dirty="0">
                <a:latin typeface="Times New Roman"/>
                <a:cs typeface="Times New Roman"/>
              </a:rPr>
              <a:t> </a:t>
            </a:r>
            <a:r>
              <a:rPr sz="1600" spc="-5" dirty="0">
                <a:latin typeface="Times New Roman"/>
                <a:cs typeface="Times New Roman"/>
              </a:rPr>
              <a:t>transmitted and</a:t>
            </a:r>
            <a:r>
              <a:rPr sz="1600" dirty="0">
                <a:latin typeface="Times New Roman"/>
                <a:cs typeface="Times New Roman"/>
              </a:rPr>
              <a:t> stored.</a:t>
            </a:r>
          </a:p>
          <a:p>
            <a:pPr marL="12700">
              <a:lnSpc>
                <a:spcPct val="100000"/>
              </a:lnSpc>
              <a:spcBef>
                <a:spcPts val="1005"/>
              </a:spcBef>
            </a:pPr>
            <a:r>
              <a:rPr sz="1600" b="1" spc="-5" dirty="0">
                <a:latin typeface="Times New Roman"/>
                <a:cs typeface="Times New Roman"/>
              </a:rPr>
              <a:t>Regulatory</a:t>
            </a:r>
            <a:r>
              <a:rPr sz="1600" b="1" spc="-20" dirty="0">
                <a:latin typeface="Times New Roman"/>
                <a:cs typeface="Times New Roman"/>
              </a:rPr>
              <a:t> </a:t>
            </a:r>
            <a:r>
              <a:rPr sz="1600" b="1" spc="-5" dirty="0">
                <a:latin typeface="Times New Roman"/>
                <a:cs typeface="Times New Roman"/>
              </a:rPr>
              <a:t>Compliance:</a:t>
            </a:r>
            <a:endParaRPr sz="1600" dirty="0">
              <a:latin typeface="Times New Roman"/>
              <a:cs typeface="Times New Roman"/>
            </a:endParaRPr>
          </a:p>
          <a:p>
            <a:pPr marL="12700" marR="353695" indent="50800">
              <a:lnSpc>
                <a:spcPct val="104200"/>
              </a:lnSpc>
              <a:spcBef>
                <a:spcPts val="780"/>
              </a:spcBef>
            </a:pPr>
            <a:r>
              <a:rPr sz="1600" spc="-5" dirty="0">
                <a:latin typeface="Times New Roman"/>
                <a:cs typeface="Times New Roman"/>
              </a:rPr>
              <a:t>Ensure</a:t>
            </a:r>
            <a:r>
              <a:rPr sz="1600" spc="-10"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your</a:t>
            </a:r>
            <a:r>
              <a:rPr sz="1600" dirty="0">
                <a:latin typeface="Times New Roman"/>
                <a:cs typeface="Times New Roman"/>
              </a:rPr>
              <a:t> </a:t>
            </a:r>
            <a:r>
              <a:rPr sz="1600" spc="-5" dirty="0">
                <a:latin typeface="Times New Roman"/>
                <a:cs typeface="Times New Roman"/>
              </a:rPr>
              <a:t>noise</a:t>
            </a:r>
            <a:r>
              <a:rPr sz="1600" dirty="0">
                <a:latin typeface="Times New Roman"/>
                <a:cs typeface="Times New Roman"/>
              </a:rPr>
              <a:t> </a:t>
            </a:r>
            <a:r>
              <a:rPr sz="1600" spc="-5" dirty="0">
                <a:latin typeface="Times New Roman"/>
                <a:cs typeface="Times New Roman"/>
              </a:rPr>
              <a:t>monitoring</a:t>
            </a:r>
            <a:r>
              <a:rPr sz="1600" spc="5" dirty="0">
                <a:latin typeface="Times New Roman"/>
                <a:cs typeface="Times New Roman"/>
              </a:rPr>
              <a:t> </a:t>
            </a:r>
            <a:r>
              <a:rPr sz="1600" spc="-5" dirty="0">
                <a:latin typeface="Times New Roman"/>
                <a:cs typeface="Times New Roman"/>
              </a:rPr>
              <a:t>system</a:t>
            </a:r>
            <a:r>
              <a:rPr sz="1600" spc="10" dirty="0">
                <a:latin typeface="Times New Roman"/>
                <a:cs typeface="Times New Roman"/>
              </a:rPr>
              <a:t> </a:t>
            </a:r>
            <a:r>
              <a:rPr sz="1600" spc="-5" dirty="0">
                <a:latin typeface="Times New Roman"/>
                <a:cs typeface="Times New Roman"/>
              </a:rPr>
              <a:t>complies</a:t>
            </a:r>
            <a:r>
              <a:rPr sz="1600" spc="10" dirty="0">
                <a:latin typeface="Times New Roman"/>
                <a:cs typeface="Times New Roman"/>
              </a:rPr>
              <a:t> </a:t>
            </a:r>
            <a:r>
              <a:rPr sz="1600" dirty="0">
                <a:latin typeface="Times New Roman"/>
                <a:cs typeface="Times New Roman"/>
              </a:rPr>
              <a:t>with</a:t>
            </a:r>
            <a:r>
              <a:rPr sz="1600" spc="10" dirty="0">
                <a:latin typeface="Times New Roman"/>
                <a:cs typeface="Times New Roman"/>
              </a:rPr>
              <a:t> </a:t>
            </a:r>
            <a:r>
              <a:rPr sz="1600" spc="-10" dirty="0">
                <a:latin typeface="Times New Roman"/>
                <a:cs typeface="Times New Roman"/>
              </a:rPr>
              <a:t>local</a:t>
            </a:r>
            <a:r>
              <a:rPr sz="1600" spc="10" dirty="0">
                <a:latin typeface="Times New Roman"/>
                <a:cs typeface="Times New Roman"/>
              </a:rPr>
              <a:t> </a:t>
            </a:r>
            <a:r>
              <a:rPr sz="1600" spc="-5" dirty="0">
                <a:latin typeface="Times New Roman"/>
                <a:cs typeface="Times New Roman"/>
              </a:rPr>
              <a:t>noise </a:t>
            </a:r>
            <a:r>
              <a:rPr sz="1600" spc="-385" dirty="0">
                <a:latin typeface="Times New Roman"/>
                <a:cs typeface="Times New Roman"/>
              </a:rPr>
              <a:t> </a:t>
            </a:r>
            <a:r>
              <a:rPr sz="1600" dirty="0">
                <a:latin typeface="Times New Roman"/>
                <a:cs typeface="Times New Roman"/>
              </a:rPr>
              <a:t>pollution</a:t>
            </a:r>
            <a:r>
              <a:rPr sz="1600" spc="-5" dirty="0">
                <a:latin typeface="Times New Roman"/>
                <a:cs typeface="Times New Roman"/>
              </a:rPr>
              <a:t> regulations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standards.</a:t>
            </a:r>
            <a:endParaRPr sz="1600" dirty="0">
              <a:latin typeface="Times New Roman"/>
              <a:cs typeface="Times New Roman"/>
            </a:endParaRPr>
          </a:p>
          <a:p>
            <a:pPr marL="12700">
              <a:lnSpc>
                <a:spcPct val="100000"/>
              </a:lnSpc>
              <a:spcBef>
                <a:spcPts val="855"/>
              </a:spcBef>
            </a:pPr>
            <a:r>
              <a:rPr sz="1600" b="1" spc="-5" dirty="0">
                <a:latin typeface="Times New Roman"/>
                <a:cs typeface="Times New Roman"/>
              </a:rPr>
              <a:t>Data Visualization</a:t>
            </a:r>
            <a:r>
              <a:rPr sz="1600" b="1" spc="5" dirty="0">
                <a:latin typeface="Times New Roman"/>
                <a:cs typeface="Times New Roman"/>
              </a:rPr>
              <a:t> </a:t>
            </a:r>
            <a:r>
              <a:rPr sz="1600" b="1" dirty="0">
                <a:latin typeface="Times New Roman"/>
                <a:cs typeface="Times New Roman"/>
              </a:rPr>
              <a:t>and </a:t>
            </a:r>
            <a:r>
              <a:rPr sz="1600" b="1" spc="-5" dirty="0">
                <a:latin typeface="Times New Roman"/>
                <a:cs typeface="Times New Roman"/>
              </a:rPr>
              <a:t>Reporting:</a:t>
            </a:r>
            <a:endParaRPr sz="1600" dirty="0">
              <a:latin typeface="Times New Roman"/>
              <a:cs typeface="Times New Roman"/>
            </a:endParaRPr>
          </a:p>
          <a:p>
            <a:pPr marL="12700" marR="5080" indent="50800">
              <a:lnSpc>
                <a:spcPct val="104200"/>
              </a:lnSpc>
              <a:spcBef>
                <a:spcPts val="775"/>
              </a:spcBef>
            </a:pPr>
            <a:r>
              <a:rPr sz="1600" spc="-5" dirty="0">
                <a:latin typeface="Times New Roman"/>
                <a:cs typeface="Times New Roman"/>
              </a:rPr>
              <a:t>Generate</a:t>
            </a:r>
            <a:r>
              <a:rPr sz="1600" spc="-15" dirty="0">
                <a:latin typeface="Times New Roman"/>
                <a:cs typeface="Times New Roman"/>
              </a:rPr>
              <a:t> </a:t>
            </a:r>
            <a:r>
              <a:rPr sz="1600" spc="-5" dirty="0">
                <a:latin typeface="Times New Roman"/>
                <a:cs typeface="Times New Roman"/>
              </a:rPr>
              <a:t>reports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visualizations</a:t>
            </a:r>
            <a:r>
              <a:rPr sz="1600" spc="5" dirty="0">
                <a:latin typeface="Times New Roman"/>
                <a:cs typeface="Times New Roman"/>
              </a:rPr>
              <a:t> </a:t>
            </a:r>
            <a:r>
              <a:rPr sz="1600" spc="-5" dirty="0">
                <a:latin typeface="Times New Roman"/>
                <a:cs typeface="Times New Roman"/>
              </a:rPr>
              <a:t>for</a:t>
            </a:r>
            <a:r>
              <a:rPr sz="1600" spc="15" dirty="0">
                <a:latin typeface="Times New Roman"/>
                <a:cs typeface="Times New Roman"/>
              </a:rPr>
              <a:t> </a:t>
            </a:r>
            <a:r>
              <a:rPr sz="1600" spc="-5" dirty="0">
                <a:latin typeface="Times New Roman"/>
                <a:cs typeface="Times New Roman"/>
              </a:rPr>
              <a:t>analysis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decision-making</a:t>
            </a:r>
            <a:r>
              <a:rPr sz="1600" spc="5" dirty="0">
                <a:latin typeface="Times New Roman"/>
                <a:cs typeface="Times New Roman"/>
              </a:rPr>
              <a:t> </a:t>
            </a:r>
            <a:r>
              <a:rPr sz="1600" dirty="0">
                <a:latin typeface="Times New Roman"/>
                <a:cs typeface="Times New Roman"/>
              </a:rPr>
              <a:t>by </a:t>
            </a:r>
            <a:r>
              <a:rPr sz="1600" spc="-385" dirty="0">
                <a:latin typeface="Times New Roman"/>
                <a:cs typeface="Times New Roman"/>
              </a:rPr>
              <a:t> </a:t>
            </a:r>
            <a:r>
              <a:rPr sz="1600" spc="-5" dirty="0">
                <a:latin typeface="Times New Roman"/>
                <a:cs typeface="Times New Roman"/>
              </a:rPr>
              <a:t>stakeholders and</a:t>
            </a:r>
            <a:r>
              <a:rPr sz="1600" spc="20" dirty="0">
                <a:latin typeface="Times New Roman"/>
                <a:cs typeface="Times New Roman"/>
              </a:rPr>
              <a:t> </a:t>
            </a:r>
            <a:r>
              <a:rPr sz="1600" spc="-5" dirty="0">
                <a:latin typeface="Times New Roman"/>
                <a:cs typeface="Times New Roman"/>
              </a:rPr>
              <a:t>authorities.</a:t>
            </a:r>
            <a:endParaRPr sz="1600" dirty="0">
              <a:latin typeface="Times New Roman"/>
              <a:cs typeface="Times New Roman"/>
            </a:endParaRPr>
          </a:p>
          <a:p>
            <a:pPr marL="12700">
              <a:lnSpc>
                <a:spcPct val="100000"/>
              </a:lnSpc>
              <a:spcBef>
                <a:spcPts val="855"/>
              </a:spcBef>
            </a:pPr>
            <a:r>
              <a:rPr sz="1600" b="1" spc="-5" dirty="0">
                <a:latin typeface="Times New Roman"/>
                <a:cs typeface="Times New Roman"/>
              </a:rPr>
              <a:t>Scalability:</a:t>
            </a:r>
            <a:endParaRPr sz="1600" dirty="0">
              <a:latin typeface="Times New Roman"/>
              <a:cs typeface="Times New Roman"/>
            </a:endParaRPr>
          </a:p>
          <a:p>
            <a:pPr marL="698500" marR="248920" indent="-228600">
              <a:lnSpc>
                <a:spcPct val="104200"/>
              </a:lnSpc>
              <a:spcBef>
                <a:spcPts val="900"/>
              </a:spcBef>
              <a:buFont typeface="Symbol"/>
              <a:buChar char=""/>
              <a:tabLst>
                <a:tab pos="698500" algn="l"/>
                <a:tab pos="699135" algn="l"/>
              </a:tabLst>
            </a:pPr>
            <a:r>
              <a:rPr sz="1600" spc="-5" dirty="0">
                <a:latin typeface="Times New Roman"/>
                <a:cs typeface="Times New Roman"/>
              </a:rPr>
              <a:t>Design </a:t>
            </a:r>
            <a:r>
              <a:rPr sz="1600" dirty="0">
                <a:latin typeface="Times New Roman"/>
                <a:cs typeface="Times New Roman"/>
              </a:rPr>
              <a:t>the </a:t>
            </a:r>
            <a:r>
              <a:rPr sz="1600" spc="-5" dirty="0">
                <a:latin typeface="Times New Roman"/>
                <a:cs typeface="Times New Roman"/>
              </a:rPr>
              <a:t>system </a:t>
            </a:r>
            <a:r>
              <a:rPr sz="1600" dirty="0">
                <a:latin typeface="Times New Roman"/>
                <a:cs typeface="Times New Roman"/>
              </a:rPr>
              <a:t>to be </a:t>
            </a:r>
            <a:r>
              <a:rPr sz="1600" spc="-5" dirty="0">
                <a:latin typeface="Times New Roman"/>
                <a:cs typeface="Times New Roman"/>
              </a:rPr>
              <a:t>scalable, </a:t>
            </a:r>
            <a:r>
              <a:rPr sz="1600" dirty="0">
                <a:latin typeface="Times New Roman"/>
                <a:cs typeface="Times New Roman"/>
              </a:rPr>
              <a:t>allowing </a:t>
            </a:r>
            <a:r>
              <a:rPr sz="1600" spc="-5" dirty="0">
                <a:latin typeface="Times New Roman"/>
                <a:cs typeface="Times New Roman"/>
              </a:rPr>
              <a:t>for </a:t>
            </a:r>
            <a:r>
              <a:rPr sz="1600" dirty="0">
                <a:latin typeface="Times New Roman"/>
                <a:cs typeface="Times New Roman"/>
              </a:rPr>
              <a:t>the </a:t>
            </a:r>
            <a:r>
              <a:rPr sz="1600" spc="-5" dirty="0">
                <a:latin typeface="Times New Roman"/>
                <a:cs typeface="Times New Roman"/>
              </a:rPr>
              <a:t>addition </a:t>
            </a:r>
            <a:r>
              <a:rPr sz="1600" dirty="0">
                <a:latin typeface="Times New Roman"/>
                <a:cs typeface="Times New Roman"/>
              </a:rPr>
              <a:t>of </a:t>
            </a:r>
            <a:r>
              <a:rPr sz="1600" spc="-385"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spc="-5" dirty="0">
                <a:latin typeface="Times New Roman"/>
                <a:cs typeface="Times New Roman"/>
              </a:rPr>
              <a:t>sensors</a:t>
            </a:r>
            <a:r>
              <a:rPr sz="1600" dirty="0">
                <a:latin typeface="Times New Roman"/>
                <a:cs typeface="Times New Roman"/>
              </a:rPr>
              <a:t> in </a:t>
            </a:r>
            <a:r>
              <a:rPr sz="1600" spc="-5" dirty="0">
                <a:latin typeface="Times New Roman"/>
                <a:cs typeface="Times New Roman"/>
              </a:rPr>
              <a:t>different</a:t>
            </a:r>
            <a:r>
              <a:rPr sz="1600" dirty="0">
                <a:latin typeface="Times New Roman"/>
                <a:cs typeface="Times New Roman"/>
              </a:rPr>
              <a:t> </a:t>
            </a:r>
            <a:r>
              <a:rPr sz="1600" spc="-5" dirty="0">
                <a:latin typeface="Times New Roman"/>
                <a:cs typeface="Times New Roman"/>
              </a:rPr>
              <a:t>locations</a:t>
            </a:r>
            <a:r>
              <a:rPr sz="1600" dirty="0">
                <a:latin typeface="Times New Roman"/>
                <a:cs typeface="Times New Roman"/>
              </a:rPr>
              <a:t> if</a:t>
            </a:r>
            <a:r>
              <a:rPr sz="1600" spc="-10" dirty="0">
                <a:latin typeface="Times New Roman"/>
                <a:cs typeface="Times New Roman"/>
              </a:rPr>
              <a:t> </a:t>
            </a:r>
            <a:r>
              <a:rPr sz="1600" spc="-5" dirty="0">
                <a:latin typeface="Times New Roman"/>
                <a:cs typeface="Times New Roman"/>
              </a:rPr>
              <a:t>needed.</a:t>
            </a:r>
            <a:endParaRPr sz="1600" dirty="0">
              <a:latin typeface="Times New Roman"/>
              <a:cs typeface="Times New Roman"/>
            </a:endParaRPr>
          </a:p>
          <a:p>
            <a:pPr marL="698500" marR="56515" indent="-228600">
              <a:lnSpc>
                <a:spcPct val="103600"/>
              </a:lnSpc>
              <a:spcBef>
                <a:spcPts val="90"/>
              </a:spcBef>
              <a:buFont typeface="Symbol"/>
              <a:buChar char=""/>
              <a:tabLst>
                <a:tab pos="698500" algn="l"/>
                <a:tab pos="699135" algn="l"/>
              </a:tabLst>
            </a:pPr>
            <a:r>
              <a:rPr sz="1600" spc="-5" dirty="0">
                <a:latin typeface="Times New Roman"/>
                <a:cs typeface="Times New Roman"/>
              </a:rPr>
              <a:t>Remember that this </a:t>
            </a:r>
            <a:r>
              <a:rPr sz="1600" dirty="0">
                <a:latin typeface="Times New Roman"/>
                <a:cs typeface="Times New Roman"/>
              </a:rPr>
              <a:t>is a simplified </a:t>
            </a:r>
            <a:r>
              <a:rPr sz="1600" spc="-5" dirty="0">
                <a:latin typeface="Times New Roman"/>
                <a:cs typeface="Times New Roman"/>
              </a:rPr>
              <a:t>overview, and </a:t>
            </a:r>
            <a:r>
              <a:rPr sz="1600" dirty="0">
                <a:latin typeface="Times New Roman"/>
                <a:cs typeface="Times New Roman"/>
              </a:rPr>
              <a:t>the </a:t>
            </a:r>
            <a:r>
              <a:rPr sz="1600" spc="-5" dirty="0">
                <a:latin typeface="Times New Roman"/>
                <a:cs typeface="Times New Roman"/>
              </a:rPr>
              <a:t>actual </a:t>
            </a:r>
            <a:r>
              <a:rPr sz="1600" dirty="0">
                <a:latin typeface="Times New Roman"/>
                <a:cs typeface="Times New Roman"/>
              </a:rPr>
              <a:t> </a:t>
            </a:r>
            <a:r>
              <a:rPr sz="1600" spc="-5" dirty="0">
                <a:latin typeface="Times New Roman"/>
                <a:cs typeface="Times New Roman"/>
              </a:rPr>
              <a:t>implementation may</a:t>
            </a:r>
            <a:r>
              <a:rPr sz="1600" dirty="0">
                <a:latin typeface="Times New Roman"/>
                <a:cs typeface="Times New Roman"/>
              </a:rPr>
              <a:t> </a:t>
            </a:r>
            <a:r>
              <a:rPr sz="1600" spc="-10" dirty="0">
                <a:latin typeface="Times New Roman"/>
                <a:cs typeface="Times New Roman"/>
              </a:rPr>
              <a:t>vary</a:t>
            </a:r>
            <a:r>
              <a:rPr sz="1600" spc="-5" dirty="0">
                <a:latin typeface="Times New Roman"/>
                <a:cs typeface="Times New Roman"/>
              </a:rPr>
              <a:t> depending</a:t>
            </a:r>
            <a:r>
              <a:rPr sz="1600" dirty="0">
                <a:latin typeface="Times New Roman"/>
                <a:cs typeface="Times New Roman"/>
              </a:rPr>
              <a:t> on</a:t>
            </a:r>
            <a:r>
              <a:rPr sz="1600" spc="20" dirty="0">
                <a:latin typeface="Times New Roman"/>
                <a:cs typeface="Times New Roman"/>
              </a:rPr>
              <a:t> </a:t>
            </a:r>
            <a:r>
              <a:rPr sz="1600" dirty="0">
                <a:latin typeface="Times New Roman"/>
                <a:cs typeface="Times New Roman"/>
              </a:rPr>
              <a:t>your</a:t>
            </a:r>
            <a:r>
              <a:rPr sz="1600" spc="-15" dirty="0">
                <a:latin typeface="Times New Roman"/>
                <a:cs typeface="Times New Roman"/>
              </a:rPr>
              <a:t> </a:t>
            </a:r>
            <a:r>
              <a:rPr sz="1600" spc="-5" dirty="0">
                <a:latin typeface="Times New Roman"/>
                <a:cs typeface="Times New Roman"/>
              </a:rPr>
              <a:t>specific </a:t>
            </a:r>
            <a:r>
              <a:rPr sz="1600" dirty="0">
                <a:latin typeface="Times New Roman"/>
                <a:cs typeface="Times New Roman"/>
              </a:rPr>
              <a:t> </a:t>
            </a:r>
            <a:r>
              <a:rPr sz="1600" spc="-10" dirty="0">
                <a:latin typeface="Times New Roman"/>
                <a:cs typeface="Times New Roman"/>
              </a:rPr>
              <a:t>requirements</a:t>
            </a:r>
            <a:r>
              <a:rPr sz="1600" spc="3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constraints.</a:t>
            </a:r>
            <a:r>
              <a:rPr sz="1600" spc="10" dirty="0">
                <a:latin typeface="Times New Roman"/>
                <a:cs typeface="Times New Roman"/>
              </a:rPr>
              <a:t> </a:t>
            </a:r>
            <a:r>
              <a:rPr sz="1600" spc="-5" dirty="0">
                <a:latin typeface="Times New Roman"/>
                <a:cs typeface="Times New Roman"/>
              </a:rPr>
              <a:t>Additionally,</a:t>
            </a:r>
            <a:r>
              <a:rPr sz="1600" spc="10" dirty="0">
                <a:latin typeface="Times New Roman"/>
                <a:cs typeface="Times New Roman"/>
              </a:rPr>
              <a:t> </a:t>
            </a:r>
            <a:r>
              <a:rPr sz="1600" spc="-5" dirty="0">
                <a:latin typeface="Times New Roman"/>
                <a:cs typeface="Times New Roman"/>
              </a:rPr>
              <a:t>consider</a:t>
            </a:r>
            <a:r>
              <a:rPr sz="1600" dirty="0">
                <a:latin typeface="Times New Roman"/>
                <a:cs typeface="Times New Roman"/>
              </a:rPr>
              <a:t> using</a:t>
            </a:r>
            <a:r>
              <a:rPr sz="1600" spc="10" dirty="0">
                <a:latin typeface="Times New Roman"/>
                <a:cs typeface="Times New Roman"/>
              </a:rPr>
              <a:t> low- </a:t>
            </a:r>
            <a:r>
              <a:rPr sz="1600" spc="-385" dirty="0">
                <a:latin typeface="Times New Roman"/>
                <a:cs typeface="Times New Roman"/>
              </a:rPr>
              <a:t> </a:t>
            </a:r>
            <a:r>
              <a:rPr sz="1600" spc="-5" dirty="0">
                <a:latin typeface="Times New Roman"/>
                <a:cs typeface="Times New Roman"/>
              </a:rPr>
              <a:t>power</a:t>
            </a:r>
            <a:r>
              <a:rPr sz="1600" spc="-10" dirty="0">
                <a:latin typeface="Times New Roman"/>
                <a:cs typeface="Times New Roman"/>
              </a:rPr>
              <a:t> </a:t>
            </a:r>
            <a:r>
              <a:rPr sz="1600" spc="-5" dirty="0">
                <a:latin typeface="Times New Roman"/>
                <a:cs typeface="Times New Roman"/>
              </a:rPr>
              <a:t>components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optimizing</a:t>
            </a:r>
            <a:r>
              <a:rPr sz="1600" spc="5"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5" dirty="0">
                <a:latin typeface="Times New Roman"/>
                <a:cs typeface="Times New Roman"/>
              </a:rPr>
              <a:t>transmission</a:t>
            </a:r>
            <a:r>
              <a:rPr sz="1600" dirty="0">
                <a:latin typeface="Times New Roman"/>
                <a:cs typeface="Times New Roman"/>
              </a:rPr>
              <a:t> to</a:t>
            </a:r>
            <a:r>
              <a:rPr sz="1600" spc="5" dirty="0">
                <a:latin typeface="Times New Roman"/>
                <a:cs typeface="Times New Roman"/>
              </a:rPr>
              <a:t> </a:t>
            </a:r>
            <a:r>
              <a:rPr sz="1600" spc="-5" dirty="0">
                <a:latin typeface="Times New Roman"/>
                <a:cs typeface="Times New Roman"/>
              </a:rPr>
              <a:t>make </a:t>
            </a:r>
            <a:r>
              <a:rPr sz="1600" dirty="0">
                <a:latin typeface="Times New Roman"/>
                <a:cs typeface="Times New Roman"/>
              </a:rPr>
              <a:t> the</a:t>
            </a:r>
            <a:r>
              <a:rPr sz="1600" spc="-15" dirty="0">
                <a:latin typeface="Times New Roman"/>
                <a:cs typeface="Times New Roman"/>
              </a:rPr>
              <a:t> </a:t>
            </a:r>
            <a:r>
              <a:rPr sz="1600" spc="-5" dirty="0">
                <a:latin typeface="Times New Roman"/>
                <a:cs typeface="Times New Roman"/>
              </a:rPr>
              <a:t>system</a:t>
            </a:r>
            <a:r>
              <a:rPr sz="1600"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spc="-5" dirty="0">
                <a:latin typeface="Times New Roman"/>
                <a:cs typeface="Times New Roman"/>
              </a:rPr>
              <a:t>energy-efficient</a:t>
            </a:r>
            <a:r>
              <a:rPr sz="1600" spc="2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cost-effective.</a:t>
            </a:r>
            <a:r>
              <a:rPr lang="en-IN" sz="1600" spc="-5" dirty="0">
                <a:latin typeface="Times New Roman"/>
                <a:cs typeface="Times New Roman"/>
              </a:rPr>
              <a:t> </a:t>
            </a:r>
          </a:p>
          <a:p>
            <a:pPr marL="469900" marR="56515">
              <a:lnSpc>
                <a:spcPct val="103600"/>
              </a:lnSpc>
              <a:spcBef>
                <a:spcPts val="90"/>
              </a:spcBef>
              <a:tabLst>
                <a:tab pos="698500" algn="l"/>
                <a:tab pos="699135" algn="l"/>
              </a:tabLst>
            </a:pPr>
            <a:r>
              <a:rPr lang="en-IN" sz="1600" b="1" i="1" u="sng" spc="-5" dirty="0">
                <a:latin typeface="Times New Roman"/>
                <a:cs typeface="Times New Roman"/>
              </a:rPr>
              <a:t>INNOVATIONS</a:t>
            </a:r>
          </a:p>
          <a:p>
            <a:pPr marL="755650" marR="56515" indent="-285750">
              <a:lnSpc>
                <a:spcPct val="103600"/>
              </a:lnSpc>
              <a:spcBef>
                <a:spcPts val="90"/>
              </a:spcBef>
              <a:buFont typeface="Arial" panose="020B0604020202020204" pitchFamily="34" charset="0"/>
              <a:buChar char="•"/>
              <a:tabLst>
                <a:tab pos="698500" algn="l"/>
                <a:tab pos="699135" algn="l"/>
              </a:tabLst>
            </a:pPr>
            <a:r>
              <a:rPr lang="en-IN" sz="1600" spc="-5" dirty="0">
                <a:latin typeface="Times New Roman"/>
                <a:cs typeface="Times New Roman"/>
              </a:rPr>
              <a:t>Innovation in noise pollution monitoring has been advancing with                                 development of technology. Some key innovations include</a:t>
            </a:r>
          </a:p>
          <a:p>
            <a:pPr marL="698500" marR="56515" indent="-228600">
              <a:lnSpc>
                <a:spcPct val="103600"/>
              </a:lnSpc>
              <a:spcBef>
                <a:spcPts val="90"/>
              </a:spcBef>
              <a:buFont typeface="Symbol"/>
              <a:buChar char=""/>
              <a:tabLst>
                <a:tab pos="698500" algn="l"/>
                <a:tab pos="699135" algn="l"/>
              </a:tabLst>
            </a:pPr>
            <a:r>
              <a:rPr lang="en-IN" sz="1600" spc="-5" dirty="0" err="1">
                <a:latin typeface="Times New Roman"/>
                <a:cs typeface="Times New Roman"/>
              </a:rPr>
              <a:t>IoT</a:t>
            </a:r>
            <a:r>
              <a:rPr lang="en-IN" sz="1600" spc="-5" dirty="0">
                <a:latin typeface="Times New Roman"/>
                <a:cs typeface="Times New Roman"/>
              </a:rPr>
              <a:t> Sensors: Internet of Things (</a:t>
            </a:r>
            <a:r>
              <a:rPr lang="en-IN" sz="1600" spc="-5" dirty="0" err="1">
                <a:latin typeface="Times New Roman"/>
                <a:cs typeface="Times New Roman"/>
              </a:rPr>
              <a:t>IoT</a:t>
            </a:r>
            <a:r>
              <a:rPr lang="en-IN" sz="1600" spc="-5" dirty="0">
                <a:latin typeface="Times New Roman"/>
                <a:cs typeface="Times New Roman"/>
              </a:rPr>
              <a:t>) devices and sensors can be deployed throughout urban areas to continuously monitor noise levels. These sensors can transmit data in real-time to centralized systems for analysis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 Mapping: Advanced mapping software can create real-time noise maps of cities, helping authorities identify noisy areas and plan mitigation strategies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 Apps: Smartphone apps allow citizens to report noise complaints and collect data, contributing to crowd-sourced noise monitoring efforts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Machine Learning: AI and machine learning algorithms can process vast amounts of noise data to identify patterns and sources of noise pollution more efficiently</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Acoustic Cameras: These cameras can visualize noise sources in real-time, providing a clear picture of where noise pollution originates.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Noise-Cancelling Technologies: Innovations in noise-cancelling technology can help reduce noise pollution in specific environments, such as airports or construction sites.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Community Engagement: Innovations in public engagement strategies can empower communities to take an active role in monitoring and addressing noise pollution issues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These innovations can improve our understanding of noise pollution and help develop effective strategies to mitigate its impact on human health and the environment.</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2CBAF-BCAD-C928-44DB-0844754DB693}"/>
              </a:ext>
            </a:extLst>
          </p:cNvPr>
          <p:cNvSpPr txBox="1"/>
          <p:nvPr/>
        </p:nvSpPr>
        <p:spPr>
          <a:xfrm>
            <a:off x="222668" y="-212416"/>
            <a:ext cx="7549731" cy="21975247"/>
          </a:xfrm>
          <a:prstGeom prst="rect">
            <a:avLst/>
          </a:prstGeom>
          <a:noFill/>
        </p:spPr>
        <p:txBody>
          <a:bodyPr wrap="square">
            <a:spAutoFit/>
          </a:bodyPr>
          <a:lstStyle/>
          <a:p>
            <a:endParaRPr lang="en-IN" dirty="0"/>
          </a:p>
          <a:p>
            <a:r>
              <a:rPr lang="en-IN" b="1" i="1" u="sng" dirty="0"/>
              <a:t>Development Part 1</a:t>
            </a:r>
          </a:p>
          <a:p>
            <a:endParaRPr lang="en-IN" dirty="0"/>
          </a:p>
          <a:p>
            <a:pPr marL="285750" indent="-285750">
              <a:buFont typeface="Arial" panose="020B0604020202020204" pitchFamily="34" charset="0"/>
              <a:buChar char="•"/>
            </a:pPr>
            <a:r>
              <a:rPr lang="en-IN" dirty="0"/>
              <a:t>   </a:t>
            </a:r>
            <a:r>
              <a:rPr lang="en-US" dirty="0"/>
              <a:t>Development of create a noise pollution monitoring system using </a:t>
            </a:r>
            <a:r>
              <a:rPr lang="en-US" dirty="0" err="1"/>
              <a:t>IoT</a:t>
            </a:r>
            <a:r>
              <a:rPr lang="en-US" dirty="0"/>
              <a:t> </a:t>
            </a:r>
            <a:r>
              <a:rPr lang="en-IN" dirty="0"/>
              <a:t>                   </a:t>
            </a:r>
            <a:r>
              <a:rPr lang="en-US" dirty="0"/>
              <a:t>and Arduino to measure and analyze noise level in a specific area</a:t>
            </a:r>
            <a:endParaRPr lang="en-IN" dirty="0"/>
          </a:p>
          <a:p>
            <a:endParaRPr lang="en-IN" dirty="0"/>
          </a:p>
          <a:p>
            <a:pPr marL="285750" indent="-285750">
              <a:buFont typeface="Arial" panose="020B0604020202020204" pitchFamily="34" charset="0"/>
              <a:buChar char="•"/>
            </a:pPr>
            <a:r>
              <a:rPr lang="en-IN" dirty="0"/>
              <a:t> </a:t>
            </a:r>
            <a:r>
              <a:rPr lang="en-US" dirty="0"/>
              <a:t> Creating a noise pollution monitoring system using </a:t>
            </a:r>
            <a:r>
              <a:rPr lang="en-US" dirty="0" err="1"/>
              <a:t>IoT</a:t>
            </a:r>
            <a:r>
              <a:rPr lang="en-US" dirty="0"/>
              <a:t> and Arduino involves several steps:</a:t>
            </a:r>
            <a:endParaRPr lang="en-IN" dirty="0"/>
          </a:p>
          <a:p>
            <a:endParaRPr lang="en-IN" b="1" i="1" u="sng" dirty="0"/>
          </a:p>
          <a:p>
            <a:r>
              <a:rPr lang="en-US" b="1" i="1" u="sng" dirty="0"/>
              <a:t>Components Needed:</a:t>
            </a:r>
            <a:endParaRPr lang="en-IN" b="1" i="1" u="sng" dirty="0"/>
          </a:p>
          <a:p>
            <a:r>
              <a:rPr lang="en-IN" dirty="0"/>
              <a:t>       </a:t>
            </a:r>
          </a:p>
          <a:p>
            <a:pPr marL="285750" indent="-285750">
              <a:buFont typeface="Arial" panose="020B0604020202020204" pitchFamily="34" charset="0"/>
              <a:buChar char="•"/>
            </a:pPr>
            <a:r>
              <a:rPr lang="en-IN" dirty="0"/>
              <a:t>         </a:t>
            </a:r>
            <a:r>
              <a:rPr lang="en-US" dirty="0"/>
              <a:t>Arduino board (e.g., Arduino Uno or Arduino Mega)</a:t>
            </a:r>
            <a:endParaRPr lang="en-IN" dirty="0"/>
          </a:p>
          <a:p>
            <a:endParaRPr lang="en-IN" dirty="0"/>
          </a:p>
          <a:p>
            <a:pPr marL="285750" indent="-285750">
              <a:buFont typeface="Arial" panose="020B0604020202020204" pitchFamily="34" charset="0"/>
              <a:buChar char="•"/>
            </a:pPr>
            <a:r>
              <a:rPr lang="en-IN" dirty="0"/>
              <a:t>         </a:t>
            </a:r>
            <a:r>
              <a:rPr lang="en-US" dirty="0"/>
              <a:t>Sound sensor (e.g., a microphone or sound level sensor)</a:t>
            </a:r>
            <a:endParaRPr lang="en-IN" dirty="0"/>
          </a:p>
          <a:p>
            <a:endParaRPr lang="en-IN" dirty="0"/>
          </a:p>
          <a:p>
            <a:pPr marL="285750" indent="-285750">
              <a:buFont typeface="Arial" panose="020B0604020202020204" pitchFamily="34" charset="0"/>
              <a:buChar char="•"/>
            </a:pPr>
            <a:r>
              <a:rPr lang="en-IN" dirty="0"/>
              <a:t>          </a:t>
            </a:r>
            <a:r>
              <a:rPr lang="en-US" dirty="0" err="1"/>
              <a:t>IoT</a:t>
            </a:r>
            <a:r>
              <a:rPr lang="en-US" dirty="0"/>
              <a:t> module (e.g., ESP8266 or ESP32 for Wi-Fi connectivity)</a:t>
            </a:r>
            <a:endParaRPr lang="en-IN" dirty="0"/>
          </a:p>
          <a:p>
            <a:endParaRPr lang="en-IN" dirty="0"/>
          </a:p>
          <a:p>
            <a:pPr marL="285750" indent="-285750">
              <a:buFont typeface="Arial" panose="020B0604020202020204" pitchFamily="34" charset="0"/>
              <a:buChar char="•"/>
            </a:pPr>
            <a:r>
              <a:rPr lang="en-IN" dirty="0"/>
              <a:t>          </a:t>
            </a:r>
            <a:r>
              <a:rPr lang="en-US" dirty="0"/>
              <a:t>Power source (e.g., batteries or a power adapter</a:t>
            </a:r>
            <a:r>
              <a:rPr lang="en-IN" dirty="0"/>
              <a:t>)</a:t>
            </a:r>
          </a:p>
          <a:p>
            <a:endParaRPr lang="en-IN" dirty="0"/>
          </a:p>
          <a:p>
            <a:pPr marL="285750" indent="-285750">
              <a:buFont typeface="Arial" panose="020B0604020202020204" pitchFamily="34" charset="0"/>
              <a:buChar char="•"/>
            </a:pPr>
            <a:r>
              <a:rPr lang="en-IN" dirty="0"/>
              <a:t>          </a:t>
            </a:r>
            <a:r>
              <a:rPr lang="en-US" dirty="0"/>
              <a:t>Internet connection (Wi-Fi or cellular)Data storage and </a:t>
            </a:r>
            <a:r>
              <a:rPr lang="en-IN" dirty="0"/>
              <a:t>   </a:t>
            </a:r>
            <a:r>
              <a:rPr lang="en-US" dirty="0"/>
              <a:t>visualization</a:t>
            </a:r>
            <a:endParaRPr lang="en-IN" dirty="0"/>
          </a:p>
          <a:p>
            <a:endParaRPr lang="en-IN" dirty="0"/>
          </a:p>
          <a:p>
            <a:pPr marL="285750" indent="-285750">
              <a:buFont typeface="Arial" panose="020B0604020202020204" pitchFamily="34" charset="0"/>
              <a:buChar char="•"/>
            </a:pPr>
            <a:r>
              <a:rPr lang="en-IN" dirty="0"/>
              <a:t>     </a:t>
            </a:r>
            <a:r>
              <a:rPr lang="en-US" dirty="0"/>
              <a:t> platform (e.g., cloud service like AWS or Azure)</a:t>
            </a:r>
            <a:endParaRPr lang="en-IN" dirty="0"/>
          </a:p>
          <a:p>
            <a:endParaRPr lang="en-IN" dirty="0"/>
          </a:p>
          <a:p>
            <a:r>
              <a:rPr lang="en-IN" dirty="0"/>
              <a:t>           </a:t>
            </a:r>
            <a:r>
              <a:rPr lang="en-US" dirty="0"/>
              <a:t>Enclosure and casing for outdoor use (if necessary)</a:t>
            </a:r>
            <a:endParaRPr lang="en-IN" dirty="0"/>
          </a:p>
          <a:p>
            <a:endParaRPr lang="en-IN" dirty="0"/>
          </a:p>
          <a:p>
            <a:r>
              <a:rPr lang="en-US" b="1" i="1" u="sng" dirty="0"/>
              <a:t>Hardware Setup:</a:t>
            </a:r>
            <a:endParaRPr lang="en-IN" b="1" i="1" u="sng" dirty="0"/>
          </a:p>
          <a:p>
            <a:endParaRPr lang="en-IN" dirty="0"/>
          </a:p>
          <a:p>
            <a:r>
              <a:rPr lang="en-IN" dirty="0"/>
              <a:t>                   </a:t>
            </a:r>
            <a:r>
              <a:rPr lang="en-US" dirty="0"/>
              <a:t>Connect the sound sensor to the </a:t>
            </a:r>
            <a:r>
              <a:rPr lang="en-US" dirty="0" err="1"/>
              <a:t>Arduino.Connect</a:t>
            </a:r>
            <a:r>
              <a:rPr lang="en-US" dirty="0"/>
              <a:t> the Arduino to the </a:t>
            </a:r>
            <a:r>
              <a:rPr lang="en-US" dirty="0" err="1"/>
              <a:t>IoT</a:t>
            </a:r>
            <a:r>
              <a:rPr lang="en-US" dirty="0"/>
              <a:t> module for data </a:t>
            </a:r>
            <a:r>
              <a:rPr lang="en-US" dirty="0" err="1"/>
              <a:t>transmission.Ensure</a:t>
            </a:r>
            <a:r>
              <a:rPr lang="en-US" dirty="0"/>
              <a:t> proper power supply and consider weatherproofing if used outdoors.</a:t>
            </a:r>
            <a:endParaRPr lang="en-IN" dirty="0"/>
          </a:p>
          <a:p>
            <a:r>
              <a:rPr lang="en-US" b="1" i="1" u="sng" dirty="0"/>
              <a:t>Programming</a:t>
            </a:r>
            <a:r>
              <a:rPr lang="en-US" dirty="0"/>
              <a:t>:</a:t>
            </a:r>
            <a:endParaRPr lang="en-IN" dirty="0"/>
          </a:p>
          <a:p>
            <a:endParaRPr lang="en-IN" dirty="0"/>
          </a:p>
          <a:p>
            <a:r>
              <a:rPr lang="en-IN" dirty="0"/>
              <a:t>                      </a:t>
            </a:r>
            <a:r>
              <a:rPr lang="en-US" dirty="0"/>
              <a:t>Write Arduino code to read data from the sound sensor and send it to the </a:t>
            </a:r>
            <a:r>
              <a:rPr lang="en-US" dirty="0" err="1"/>
              <a:t>IoT</a:t>
            </a:r>
            <a:r>
              <a:rPr lang="en-US" dirty="0"/>
              <a:t> </a:t>
            </a:r>
            <a:r>
              <a:rPr lang="en-US" dirty="0" err="1"/>
              <a:t>module.Program</a:t>
            </a:r>
            <a:r>
              <a:rPr lang="en-US" dirty="0"/>
              <a:t> the </a:t>
            </a:r>
            <a:r>
              <a:rPr lang="en-US" dirty="0" err="1"/>
              <a:t>IoT</a:t>
            </a:r>
            <a:r>
              <a:rPr lang="en-US" dirty="0"/>
              <a:t> module to establish an internet connection and transmit the data to a cloud server.</a:t>
            </a:r>
            <a:endParaRPr lang="en-IN" dirty="0"/>
          </a:p>
          <a:p>
            <a:endParaRPr lang="en-IN" dirty="0"/>
          </a:p>
          <a:p>
            <a:endParaRPr lang="en-IN" dirty="0"/>
          </a:p>
          <a:p>
            <a:endParaRPr lang="en-IN" dirty="0"/>
          </a:p>
          <a:p>
            <a:r>
              <a:rPr lang="en-IN" dirty="0"/>
              <a:t>                       </a:t>
            </a:r>
          </a:p>
          <a:p>
            <a:endParaRPr lang="en-IN" dirty="0"/>
          </a:p>
          <a:p>
            <a:r>
              <a:rPr lang="en-US" dirty="0"/>
              <a:t>Data Visualization:</a:t>
            </a:r>
            <a:endParaRPr lang="en-IN" dirty="0"/>
          </a:p>
          <a:p>
            <a:endParaRPr lang="en-IN" dirty="0"/>
          </a:p>
          <a:p>
            <a:r>
              <a:rPr lang="en-IN" dirty="0"/>
              <a:t>                        </a:t>
            </a:r>
            <a:r>
              <a:rPr lang="en-US" dirty="0"/>
              <a:t>Use a dashboard or web application to visualize the noise </a:t>
            </a:r>
            <a:r>
              <a:rPr lang="en-US" dirty="0" err="1"/>
              <a:t>data.Implement</a:t>
            </a:r>
            <a:r>
              <a:rPr lang="en-US" dirty="0"/>
              <a:t> data analysis to track noise trends and trigger alerts when noise levels exceed predefined thresholds</a:t>
            </a:r>
            <a:endParaRPr lang="en-IN" dirty="0"/>
          </a:p>
          <a:p>
            <a:endParaRPr lang="en-IN" dirty="0"/>
          </a:p>
          <a:p>
            <a:r>
              <a:rPr lang="en-US" dirty="0"/>
              <a:t>Alerting Mechanism:</a:t>
            </a:r>
            <a:endParaRPr lang="en-IN" dirty="0"/>
          </a:p>
          <a:p>
            <a:endParaRPr lang="en-IN" dirty="0"/>
          </a:p>
          <a:p>
            <a:r>
              <a:rPr lang="en-IN" dirty="0"/>
              <a:t>                        </a:t>
            </a:r>
            <a:r>
              <a:rPr lang="en-US" dirty="0"/>
              <a:t>Implement notifications or alerts through email, SMS, or other means when noise levels exceed acceptable limits.</a:t>
            </a:r>
            <a:endParaRPr lang="en-IN" dirty="0"/>
          </a:p>
          <a:p>
            <a:endParaRPr lang="en-IN" dirty="0"/>
          </a:p>
          <a:p>
            <a:r>
              <a:rPr lang="en-US" dirty="0"/>
              <a:t>Power Management:</a:t>
            </a:r>
            <a:endParaRPr lang="en-IN" dirty="0"/>
          </a:p>
          <a:p>
            <a:endParaRPr lang="en-IN" dirty="0"/>
          </a:p>
          <a:p>
            <a:r>
              <a:rPr lang="en-IN" dirty="0"/>
              <a:t>                        </a:t>
            </a:r>
            <a:r>
              <a:rPr lang="en-US" dirty="0"/>
              <a:t>Optimize power usage to ensure the system can run for an extended period, especially in remote or outdoor locations.</a:t>
            </a:r>
            <a:endParaRPr lang="en-IN" dirty="0"/>
          </a:p>
          <a:p>
            <a:endParaRPr lang="en-IN" dirty="0"/>
          </a:p>
          <a:p>
            <a:r>
              <a:rPr lang="en-US" dirty="0"/>
              <a:t>User Interface:</a:t>
            </a:r>
            <a:endParaRPr lang="en-IN" dirty="0"/>
          </a:p>
          <a:p>
            <a:endParaRPr lang="en-IN" dirty="0"/>
          </a:p>
          <a:p>
            <a:r>
              <a:rPr lang="en-IN" dirty="0"/>
              <a:t>                          </a:t>
            </a:r>
            <a:r>
              <a:rPr lang="en-US" dirty="0"/>
              <a:t>Create a user-friendly interface for users to access and analyze noise data.</a:t>
            </a:r>
            <a:endParaRPr lang="en-IN" dirty="0"/>
          </a:p>
          <a:p>
            <a:endParaRPr lang="en-IN" dirty="0"/>
          </a:p>
          <a:p>
            <a:r>
              <a:rPr lang="en-US" dirty="0"/>
              <a:t>Calibration and Testing:</a:t>
            </a:r>
            <a:endParaRPr lang="en-IN" dirty="0"/>
          </a:p>
          <a:p>
            <a:endParaRPr lang="en-IN" dirty="0"/>
          </a:p>
          <a:p>
            <a:r>
              <a:rPr lang="en-IN" dirty="0"/>
              <a:t>                            </a:t>
            </a:r>
            <a:r>
              <a:rPr lang="en-US" dirty="0"/>
              <a:t>Calibrate the system to ensure accurate noise </a:t>
            </a:r>
            <a:r>
              <a:rPr lang="en-US" dirty="0" err="1"/>
              <a:t>measurements.Thoroughly</a:t>
            </a:r>
            <a:r>
              <a:rPr lang="en-US" dirty="0"/>
              <a:t> test the system in real-world conditions.</a:t>
            </a:r>
            <a:endParaRPr lang="en-IN" dirty="0"/>
          </a:p>
          <a:p>
            <a:endParaRPr lang="en-IN" dirty="0"/>
          </a:p>
          <a:p>
            <a:r>
              <a:rPr lang="en-US" dirty="0"/>
              <a:t>Data Analysis and Reporting:</a:t>
            </a:r>
            <a:endParaRPr lang="en-IN" dirty="0"/>
          </a:p>
          <a:p>
            <a:endParaRPr lang="en-IN" dirty="0"/>
          </a:p>
          <a:p>
            <a:r>
              <a:rPr lang="en-IN" dirty="0"/>
              <a:t>                            </a:t>
            </a:r>
            <a:r>
              <a:rPr lang="en-US" dirty="0"/>
              <a:t>Analyze the collected data to identify noise patterns and </a:t>
            </a:r>
            <a:r>
              <a:rPr lang="en-US" dirty="0" err="1"/>
              <a:t>trends.Generate</a:t>
            </a:r>
            <a:r>
              <a:rPr lang="en-US" dirty="0"/>
              <a:t> reports or visualizations for stakeholders</a:t>
            </a:r>
            <a:r>
              <a:rPr lang="en-IN" dirty="0"/>
              <a:t>.</a:t>
            </a:r>
          </a:p>
          <a:p>
            <a:endParaRPr lang="en-IN" dirty="0"/>
          </a:p>
          <a:p>
            <a:r>
              <a:rPr lang="en-US" dirty="0"/>
              <a:t>Maintenance and Updates:</a:t>
            </a:r>
            <a:endParaRPr lang="en-IN"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p>
        </p:txBody>
      </p:sp>
    </p:spTree>
    <p:extLst>
      <p:ext uri="{BB962C8B-B14F-4D97-AF65-F5344CB8AC3E}">
        <p14:creationId xmlns:p14="http://schemas.microsoft.com/office/powerpoint/2010/main" val="133935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2E69E-97A2-43FC-6D38-075FB1F92653}"/>
              </a:ext>
            </a:extLst>
          </p:cNvPr>
          <p:cNvSpPr txBox="1"/>
          <p:nvPr/>
        </p:nvSpPr>
        <p:spPr>
          <a:xfrm>
            <a:off x="137160" y="-915719"/>
            <a:ext cx="6548484" cy="13111282"/>
          </a:xfrm>
          <a:prstGeom prst="rect">
            <a:avLst/>
          </a:prstGeom>
          <a:noFill/>
        </p:spPr>
        <p:txBody>
          <a:bodyPr wrap="square">
            <a:spAutoFit/>
          </a:bodyPr>
          <a:lstStyle/>
          <a:p>
            <a:endParaRPr lang="en-IN" dirty="0"/>
          </a:p>
          <a:p>
            <a:r>
              <a:rPr lang="en-IN" dirty="0"/>
              <a:t>                       </a:t>
            </a:r>
            <a:r>
              <a:rPr lang="en-US" dirty="0"/>
              <a:t>Set up a cloud-based database to store the noise level data.</a:t>
            </a:r>
            <a:endParaRPr lang="en-IN" dirty="0"/>
          </a:p>
          <a:p>
            <a:r>
              <a:rPr lang="en-US" b="1" i="1" u="sng" dirty="0"/>
              <a:t>Cloud-Based Data Storage:</a:t>
            </a:r>
            <a:endParaRPr lang="en-IN" b="1" i="1" u="sng" dirty="0"/>
          </a:p>
          <a:p>
            <a:endParaRPr lang="en-IN" dirty="0"/>
          </a:p>
          <a:p>
            <a:r>
              <a:rPr lang="en-IN" dirty="0"/>
              <a:t>                       </a:t>
            </a:r>
            <a:r>
              <a:rPr lang="en-US" dirty="0"/>
              <a:t>Set up a cloud-based database to store the noise level data.</a:t>
            </a:r>
            <a:endParaRPr lang="en-IN" dirty="0"/>
          </a:p>
          <a:p>
            <a:r>
              <a:rPr lang="en-US" b="1" i="1" u="sng" dirty="0"/>
              <a:t>Data Visualization:</a:t>
            </a:r>
            <a:endParaRPr lang="en-IN" b="1" i="1" u="sng" dirty="0"/>
          </a:p>
          <a:p>
            <a:endParaRPr lang="en-IN" dirty="0"/>
          </a:p>
          <a:p>
            <a:r>
              <a:rPr lang="en-IN" dirty="0"/>
              <a:t>                        </a:t>
            </a:r>
            <a:r>
              <a:rPr lang="en-US" dirty="0"/>
              <a:t>Use a dashboard or web application to visualize the noise </a:t>
            </a:r>
            <a:r>
              <a:rPr lang="en-US" dirty="0" err="1"/>
              <a:t>data.Implement</a:t>
            </a:r>
            <a:r>
              <a:rPr lang="en-US" dirty="0"/>
              <a:t> data analysis to track noise trends and trigger alerts when noise levels exceed predefined thresholds</a:t>
            </a:r>
            <a:endParaRPr lang="en-IN" dirty="0"/>
          </a:p>
          <a:p>
            <a:endParaRPr lang="en-IN" dirty="0"/>
          </a:p>
          <a:p>
            <a:r>
              <a:rPr lang="en-US" b="1" i="1" u="sng" dirty="0"/>
              <a:t>Alerting Mechanism:</a:t>
            </a:r>
            <a:endParaRPr lang="en-IN" b="1" i="1" u="sng" dirty="0"/>
          </a:p>
          <a:p>
            <a:endParaRPr lang="en-IN" dirty="0"/>
          </a:p>
          <a:p>
            <a:r>
              <a:rPr lang="en-IN" dirty="0"/>
              <a:t>                        </a:t>
            </a:r>
            <a:r>
              <a:rPr lang="en-US" dirty="0"/>
              <a:t>Implement notifications or alerts through email, SMS, or other means when noise levels exceed acceptable limits.</a:t>
            </a:r>
            <a:endParaRPr lang="en-IN" dirty="0"/>
          </a:p>
          <a:p>
            <a:endParaRPr lang="en-IN" dirty="0"/>
          </a:p>
          <a:p>
            <a:r>
              <a:rPr lang="en-US" b="1" i="1" u="sng" dirty="0"/>
              <a:t>Power Management:</a:t>
            </a:r>
            <a:endParaRPr lang="en-IN" b="1" i="1" u="sng" dirty="0"/>
          </a:p>
          <a:p>
            <a:endParaRPr lang="en-IN" dirty="0"/>
          </a:p>
          <a:p>
            <a:r>
              <a:rPr lang="en-IN" dirty="0"/>
              <a:t>                        </a:t>
            </a:r>
            <a:r>
              <a:rPr lang="en-US" dirty="0"/>
              <a:t>Optimize power usage to ensure the system can run for an extended period, especially in remote or outdoor locations.</a:t>
            </a:r>
            <a:endParaRPr lang="en-IN" dirty="0"/>
          </a:p>
          <a:p>
            <a:endParaRPr lang="en-IN" dirty="0"/>
          </a:p>
          <a:p>
            <a:r>
              <a:rPr lang="en-US" b="1" i="1" u="sng" dirty="0"/>
              <a:t>User Interface:</a:t>
            </a:r>
            <a:endParaRPr lang="en-IN" b="1" i="1" u="sng" dirty="0"/>
          </a:p>
          <a:p>
            <a:endParaRPr lang="en-IN" dirty="0"/>
          </a:p>
          <a:p>
            <a:r>
              <a:rPr lang="en-IN" dirty="0"/>
              <a:t>                          </a:t>
            </a:r>
            <a:r>
              <a:rPr lang="en-US" dirty="0"/>
              <a:t>Create a user-friendly interface for users to access and analyze noise data.</a:t>
            </a:r>
            <a:endParaRPr lang="en-IN" dirty="0"/>
          </a:p>
          <a:p>
            <a:endParaRPr lang="en-IN" dirty="0"/>
          </a:p>
          <a:p>
            <a:r>
              <a:rPr lang="en-US" b="1" i="1" u="sng" dirty="0"/>
              <a:t>Calibration and Testing:</a:t>
            </a:r>
            <a:endParaRPr lang="en-IN" b="1" i="1" u="sng" dirty="0"/>
          </a:p>
          <a:p>
            <a:endParaRPr lang="en-IN" dirty="0"/>
          </a:p>
          <a:p>
            <a:r>
              <a:rPr lang="en-IN" dirty="0"/>
              <a:t>                            </a:t>
            </a:r>
            <a:r>
              <a:rPr lang="en-US" dirty="0"/>
              <a:t>Calibrate the system to ensure accurate noise </a:t>
            </a:r>
            <a:r>
              <a:rPr lang="en-US" dirty="0" err="1"/>
              <a:t>measurements.Thoroughly</a:t>
            </a:r>
            <a:r>
              <a:rPr lang="en-US" dirty="0"/>
              <a:t> test the system in real-world conditions.</a:t>
            </a:r>
            <a:endParaRPr lang="en-IN" dirty="0"/>
          </a:p>
          <a:p>
            <a:endParaRPr lang="en-IN" dirty="0"/>
          </a:p>
          <a:p>
            <a:r>
              <a:rPr lang="en-US" b="1" i="1" u="sng" dirty="0"/>
              <a:t>Data Analysis and Reporting:</a:t>
            </a:r>
            <a:endParaRPr lang="en-IN" b="1" i="1" u="sng" dirty="0"/>
          </a:p>
          <a:p>
            <a:endParaRPr lang="en-IN" dirty="0"/>
          </a:p>
          <a:p>
            <a:r>
              <a:rPr lang="en-IN" dirty="0"/>
              <a:t>                            </a:t>
            </a:r>
            <a:r>
              <a:rPr lang="en-US" dirty="0"/>
              <a:t>Analyze the collected data to identify noise patterns and </a:t>
            </a:r>
            <a:r>
              <a:rPr lang="en-US" dirty="0" err="1"/>
              <a:t>trends.Generate</a:t>
            </a:r>
            <a:r>
              <a:rPr lang="en-US" dirty="0"/>
              <a:t> reports or visualizations for stakeholders</a:t>
            </a:r>
            <a:r>
              <a:rPr lang="en-IN" dirty="0"/>
              <a:t>.</a:t>
            </a:r>
          </a:p>
          <a:p>
            <a:endParaRPr lang="en-IN" dirty="0"/>
          </a:p>
          <a:p>
            <a:endParaRPr lang="en-IN" b="1" i="1" u="sng"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p>
        </p:txBody>
      </p:sp>
    </p:spTree>
    <p:extLst>
      <p:ext uri="{BB962C8B-B14F-4D97-AF65-F5344CB8AC3E}">
        <p14:creationId xmlns:p14="http://schemas.microsoft.com/office/powerpoint/2010/main" val="69522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2D6F9-A66E-6BB5-1D89-287D51AC7B26}"/>
              </a:ext>
            </a:extLst>
          </p:cNvPr>
          <p:cNvSpPr txBox="1"/>
          <p:nvPr/>
        </p:nvSpPr>
        <p:spPr>
          <a:xfrm>
            <a:off x="188595" y="108585"/>
            <a:ext cx="7475220" cy="9233297"/>
          </a:xfrm>
          <a:prstGeom prst="rect">
            <a:avLst/>
          </a:prstGeom>
          <a:noFill/>
        </p:spPr>
        <p:txBody>
          <a:bodyPr wrap="square">
            <a:spAutoFit/>
          </a:bodyPr>
          <a:lstStyle/>
          <a:p>
            <a:r>
              <a:rPr lang="en-US" b="1" i="1" u="sng" dirty="0"/>
              <a:t>Maintenance and Updates:</a:t>
            </a:r>
            <a:endParaRPr lang="en-IN" b="1" i="1" u="sng"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endParaRPr lang="en-IN" dirty="0"/>
          </a:p>
          <a:p>
            <a:endParaRPr lang="en-IN" dirty="0"/>
          </a:p>
          <a:p>
            <a:r>
              <a:rPr lang="en-IN" b="1" i="1" u="sng" dirty="0"/>
              <a:t>FEATURE ENGINEERING OF NPM :</a:t>
            </a:r>
          </a:p>
          <a:p>
            <a:r>
              <a:rPr lang="en-IN" dirty="0"/>
              <a:t>                        </a:t>
            </a:r>
          </a:p>
          <a:p>
            <a:r>
              <a:rPr lang="en-IN" dirty="0"/>
              <a:t>                               Feature engineering for noise pollution involves creating relevant input variables for machine learning models to better understand and predict noise pollution levels. Here are some feature engineering ideas for noise pollution:</a:t>
            </a:r>
          </a:p>
          <a:p>
            <a:endParaRPr lang="en-IN" b="1" i="1" u="sng" dirty="0"/>
          </a:p>
          <a:p>
            <a:r>
              <a:rPr lang="en-IN" b="1" i="1" u="sng" dirty="0"/>
              <a:t> Temporal Features:</a:t>
            </a:r>
          </a:p>
          <a:p>
            <a:r>
              <a:rPr lang="en-IN" dirty="0"/>
              <a:t>           </a:t>
            </a:r>
          </a:p>
          <a:p>
            <a:r>
              <a:rPr lang="en-IN" dirty="0"/>
              <a:t>                          Time of day: Splitting the day into time periods (morning, afternoon, evening, night) and representing them as categorical variables.</a:t>
            </a:r>
          </a:p>
          <a:p>
            <a:endParaRPr lang="en-IN" dirty="0"/>
          </a:p>
          <a:p>
            <a:r>
              <a:rPr lang="en-IN" b="1" i="1" u="sng" dirty="0"/>
              <a:t>Day of the week:</a:t>
            </a:r>
          </a:p>
          <a:p>
            <a:endParaRPr lang="en-IN" dirty="0"/>
          </a:p>
          <a:p>
            <a:r>
              <a:rPr lang="en-IN" dirty="0"/>
              <a:t>                            Encode weekdays and weekends separately as binary variables.</a:t>
            </a:r>
          </a:p>
          <a:p>
            <a:endParaRPr lang="en-IN" dirty="0"/>
          </a:p>
          <a:p>
            <a:r>
              <a:rPr lang="en-IN" b="1" i="1" u="sng" dirty="0"/>
              <a:t>Seasonality: </a:t>
            </a:r>
          </a:p>
          <a:p>
            <a:endParaRPr lang="en-IN" dirty="0"/>
          </a:p>
          <a:p>
            <a:r>
              <a:rPr lang="en-IN" dirty="0"/>
              <a:t>                           Incorporate seasonal variations as binary flags or numeric values.</a:t>
            </a:r>
          </a:p>
          <a:p>
            <a:endParaRPr lang="en-IN" dirty="0"/>
          </a:p>
          <a:p>
            <a:r>
              <a:rPr lang="en-IN" b="1" i="1" u="sng" dirty="0"/>
              <a:t>Geospatial Features:</a:t>
            </a:r>
          </a:p>
          <a:p>
            <a:endParaRPr lang="en-US" dirty="0"/>
          </a:p>
        </p:txBody>
      </p:sp>
    </p:spTree>
    <p:extLst>
      <p:ext uri="{BB962C8B-B14F-4D97-AF65-F5344CB8AC3E}">
        <p14:creationId xmlns:p14="http://schemas.microsoft.com/office/powerpoint/2010/main" val="175113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A8DFD-FC9B-B689-532D-A5F836D0C8A5}"/>
              </a:ext>
            </a:extLst>
          </p:cNvPr>
          <p:cNvSpPr txBox="1"/>
          <p:nvPr/>
        </p:nvSpPr>
        <p:spPr>
          <a:xfrm>
            <a:off x="754380" y="1645920"/>
            <a:ext cx="6663690" cy="12003286"/>
          </a:xfrm>
          <a:prstGeom prst="rect">
            <a:avLst/>
          </a:prstGeom>
          <a:noFill/>
        </p:spPr>
        <p:txBody>
          <a:bodyPr wrap="square">
            <a:spAutoFit/>
          </a:bodyPr>
          <a:lstStyle/>
          <a:p>
            <a:endParaRPr lang="en-US" dirty="0"/>
          </a:p>
        </p:txBody>
      </p:sp>
      <p:sp>
        <p:nvSpPr>
          <p:cNvPr id="4" name="TextBox 3">
            <a:extLst>
              <a:ext uri="{FF2B5EF4-FFF2-40B4-BE49-F238E27FC236}">
                <a16:creationId xmlns:a16="http://schemas.microsoft.com/office/drawing/2014/main" id="{955698F7-5450-1E88-0D6F-E26DFF736C3B}"/>
              </a:ext>
            </a:extLst>
          </p:cNvPr>
          <p:cNvSpPr txBox="1"/>
          <p:nvPr/>
        </p:nvSpPr>
        <p:spPr>
          <a:xfrm>
            <a:off x="217170" y="161806"/>
            <a:ext cx="6800850" cy="8956298"/>
          </a:xfrm>
          <a:prstGeom prst="rect">
            <a:avLst/>
          </a:prstGeom>
          <a:noFill/>
        </p:spPr>
        <p:txBody>
          <a:bodyPr wrap="square">
            <a:spAutoFit/>
          </a:bodyPr>
          <a:lstStyle/>
          <a:p>
            <a:r>
              <a:rPr lang="en-US" b="1" i="1" u="sng" dirty="0"/>
              <a:t>Location</a:t>
            </a:r>
            <a:r>
              <a:rPr lang="en-US" dirty="0"/>
              <a:t>: </a:t>
            </a:r>
            <a:endParaRPr lang="en-IN" dirty="0"/>
          </a:p>
          <a:p>
            <a:r>
              <a:rPr lang="en-IN" dirty="0"/>
              <a:t>                    </a:t>
            </a:r>
            <a:r>
              <a:rPr lang="en-US" dirty="0"/>
              <a:t>Use geographic coordinates (latitude and longitude) or divide the area into zones or regions.</a:t>
            </a:r>
            <a:endParaRPr lang="en-IN" dirty="0"/>
          </a:p>
          <a:p>
            <a:endParaRPr lang="en-IN" dirty="0"/>
          </a:p>
          <a:p>
            <a:r>
              <a:rPr lang="en-US" b="1" i="1" u="sng" dirty="0"/>
              <a:t>Proximity to noise sources: </a:t>
            </a:r>
            <a:r>
              <a:rPr lang="en-US" dirty="0"/>
              <a:t>Calculate the distance to major noise sources like highways, airports, industrial zones, or train tracks.</a:t>
            </a:r>
            <a:endParaRPr lang="en-IN" dirty="0"/>
          </a:p>
          <a:p>
            <a:endParaRPr lang="en-IN" dirty="0"/>
          </a:p>
          <a:p>
            <a:r>
              <a:rPr lang="en-US" dirty="0"/>
              <a:t>Land use: Categorize land use types (residential, commercial, industrial) in the vicinity.</a:t>
            </a:r>
            <a:endParaRPr lang="en-IN" dirty="0"/>
          </a:p>
          <a:p>
            <a:endParaRPr lang="en-IN" dirty="0"/>
          </a:p>
          <a:p>
            <a:r>
              <a:rPr lang="en-US" b="1" i="1" u="sng" dirty="0"/>
              <a:t>Environmental Factors:</a:t>
            </a:r>
            <a:endParaRPr lang="en-IN" b="1" i="1" u="sng" dirty="0"/>
          </a:p>
          <a:p>
            <a:endParaRPr lang="en-IN" dirty="0"/>
          </a:p>
          <a:p>
            <a:r>
              <a:rPr lang="en-IN" dirty="0"/>
              <a:t>                     </a:t>
            </a:r>
            <a:r>
              <a:rPr lang="en-US" dirty="0"/>
              <a:t>Weather conditions: Include weather data (e.g., wind speed, temperature) which can affect noise </a:t>
            </a:r>
            <a:r>
              <a:rPr lang="en-US" dirty="0" err="1"/>
              <a:t>propagation.Air</a:t>
            </a:r>
            <a:r>
              <a:rPr lang="en-US" dirty="0"/>
              <a:t> quality: Pollution levels may be correlated with noise </a:t>
            </a:r>
            <a:r>
              <a:rPr lang="en-US" dirty="0" err="1"/>
              <a:t>pollution.Demographic</a:t>
            </a:r>
            <a:r>
              <a:rPr lang="en-US" dirty="0"/>
              <a:t> and Socioeconomic</a:t>
            </a:r>
            <a:endParaRPr lang="en-IN" dirty="0"/>
          </a:p>
          <a:p>
            <a:endParaRPr lang="en-IN" dirty="0"/>
          </a:p>
          <a:p>
            <a:r>
              <a:rPr lang="en-US" dirty="0"/>
              <a:t> </a:t>
            </a:r>
            <a:r>
              <a:rPr lang="en-US" b="1" i="1" u="sng" dirty="0"/>
              <a:t>Factors:</a:t>
            </a:r>
            <a:endParaRPr lang="en-IN" b="1" i="1" u="sng" dirty="0"/>
          </a:p>
          <a:p>
            <a:r>
              <a:rPr lang="en-US" b="1" i="1" u="sng" dirty="0"/>
              <a:t>Population density:</a:t>
            </a:r>
            <a:endParaRPr lang="en-IN" b="1" i="1" u="sng" dirty="0"/>
          </a:p>
          <a:p>
            <a:endParaRPr lang="en-IN" dirty="0"/>
          </a:p>
          <a:p>
            <a:r>
              <a:rPr lang="en-IN" dirty="0"/>
              <a:t>                     </a:t>
            </a:r>
            <a:r>
              <a:rPr lang="en-US" dirty="0"/>
              <a:t> The number of people living in an area can impact noise levels.</a:t>
            </a:r>
            <a:endParaRPr lang="en-IN" dirty="0"/>
          </a:p>
          <a:p>
            <a:endParaRPr lang="en-IN" dirty="0"/>
          </a:p>
          <a:p>
            <a:r>
              <a:rPr lang="en-US" b="1" i="1" u="sng" dirty="0"/>
              <a:t>Income levels: </a:t>
            </a:r>
            <a:endParaRPr lang="en-IN" b="1" i="1" u="sng" dirty="0"/>
          </a:p>
          <a:p>
            <a:endParaRPr lang="en-IN" dirty="0"/>
          </a:p>
          <a:p>
            <a:r>
              <a:rPr lang="en-US" dirty="0"/>
              <a:t>Income data can help identify areas with more or less noise insulation.</a:t>
            </a:r>
            <a:endParaRPr lang="en-IN" dirty="0"/>
          </a:p>
          <a:p>
            <a:endParaRPr lang="en-IN" dirty="0"/>
          </a:p>
          <a:p>
            <a:r>
              <a:rPr lang="en-US" b="1" i="1" u="sng" dirty="0"/>
              <a:t>Acoustic Features:</a:t>
            </a:r>
            <a:endParaRPr lang="en-IN" b="1" i="1" u="sng" dirty="0"/>
          </a:p>
          <a:p>
            <a:r>
              <a:rPr lang="en-US" b="1" i="1" u="sng" dirty="0"/>
              <a:t>Audio data: </a:t>
            </a:r>
            <a:endParaRPr lang="en-IN" b="1" i="1" u="sng" dirty="0"/>
          </a:p>
          <a:p>
            <a:r>
              <a:rPr lang="en-IN" dirty="0"/>
              <a:t>               </a:t>
            </a:r>
          </a:p>
          <a:p>
            <a:r>
              <a:rPr lang="en-IN" dirty="0"/>
              <a:t>                      </a:t>
            </a:r>
            <a:r>
              <a:rPr lang="en-US" dirty="0"/>
              <a:t>If available, extract acoustic features from audio recordings, such as spectral features, loudness, or dominant frequency.</a:t>
            </a:r>
          </a:p>
        </p:txBody>
      </p:sp>
    </p:spTree>
    <p:extLst>
      <p:ext uri="{BB962C8B-B14F-4D97-AF65-F5344CB8AC3E}">
        <p14:creationId xmlns:p14="http://schemas.microsoft.com/office/powerpoint/2010/main" val="5130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07858-516E-3146-B31E-BA07D701789E}"/>
              </a:ext>
            </a:extLst>
          </p:cNvPr>
          <p:cNvSpPr txBox="1"/>
          <p:nvPr/>
        </p:nvSpPr>
        <p:spPr>
          <a:xfrm>
            <a:off x="91440" y="145643"/>
            <a:ext cx="7680960" cy="10895290"/>
          </a:xfrm>
          <a:prstGeom prst="rect">
            <a:avLst/>
          </a:prstGeom>
          <a:noFill/>
        </p:spPr>
        <p:txBody>
          <a:bodyPr wrap="square">
            <a:spAutoFit/>
          </a:bodyPr>
          <a:lstStyle/>
          <a:p>
            <a:r>
              <a:rPr lang="en-US" dirty="0"/>
              <a:t>Training a model for noise pollution monitoring typically involves the following steps:</a:t>
            </a:r>
            <a:endParaRPr lang="en-IN" dirty="0"/>
          </a:p>
          <a:p>
            <a:endParaRPr lang="en-IN" dirty="0"/>
          </a:p>
          <a:p>
            <a:r>
              <a:rPr lang="en-US" b="1" i="1" u="sng" dirty="0"/>
              <a:t>Data Collection: </a:t>
            </a:r>
            <a:endParaRPr lang="en-IN" b="1" i="1" u="sng" dirty="0"/>
          </a:p>
          <a:p>
            <a:endParaRPr lang="en-IN" dirty="0"/>
          </a:p>
          <a:p>
            <a:r>
              <a:rPr lang="en-IN" dirty="0"/>
              <a:t>                             </a:t>
            </a:r>
            <a:r>
              <a:rPr lang="en-US" dirty="0"/>
              <a:t>Gather a dataset of audio recordings along with corresponding noise level measurements. These recordings should cover various types of noise sources and environments.</a:t>
            </a:r>
            <a:endParaRPr lang="en-IN" dirty="0"/>
          </a:p>
          <a:p>
            <a:endParaRPr lang="en-IN" dirty="0"/>
          </a:p>
          <a:p>
            <a:r>
              <a:rPr lang="en-US" b="1" i="1" u="sng" dirty="0"/>
              <a:t>Data Preprocessing: </a:t>
            </a:r>
            <a:endParaRPr lang="en-IN" b="1" i="1" u="sng" dirty="0"/>
          </a:p>
          <a:p>
            <a:endParaRPr lang="en-IN" dirty="0"/>
          </a:p>
          <a:p>
            <a:r>
              <a:rPr lang="en-IN" dirty="0"/>
              <a:t>                              </a:t>
            </a:r>
            <a:r>
              <a:rPr lang="en-US" dirty="0"/>
              <a:t>Clean and preprocess the audio data, which may include noise reduction, feature extraction (e.g., spectrograms or Mel-frequency </a:t>
            </a:r>
            <a:r>
              <a:rPr lang="en-US" dirty="0" err="1"/>
              <a:t>cepstral</a:t>
            </a:r>
            <a:r>
              <a:rPr lang="en-US" dirty="0"/>
              <a:t> coefficients), and segmentation.</a:t>
            </a:r>
            <a:endParaRPr lang="en-IN" dirty="0"/>
          </a:p>
          <a:p>
            <a:endParaRPr lang="en-IN" dirty="0"/>
          </a:p>
          <a:p>
            <a:r>
              <a:rPr lang="en-IN" dirty="0"/>
              <a:t> </a:t>
            </a:r>
            <a:r>
              <a:rPr lang="en-US" b="1" i="1" u="sng" dirty="0"/>
              <a:t>Labeling</a:t>
            </a:r>
            <a:r>
              <a:rPr lang="en-US" dirty="0"/>
              <a:t>:</a:t>
            </a:r>
            <a:endParaRPr lang="en-IN" dirty="0"/>
          </a:p>
          <a:p>
            <a:endParaRPr lang="en-IN" dirty="0"/>
          </a:p>
          <a:p>
            <a:r>
              <a:rPr lang="en-IN" dirty="0"/>
              <a:t>                              </a:t>
            </a:r>
            <a:r>
              <a:rPr lang="en-US" dirty="0"/>
              <a:t> Annotate the data with noise level labels, indicating the noise intensity or class (e.g., quiet, moderate, loud).</a:t>
            </a:r>
            <a:endParaRPr lang="en-IN" dirty="0"/>
          </a:p>
          <a:p>
            <a:endParaRPr lang="en-IN" dirty="0"/>
          </a:p>
          <a:p>
            <a:r>
              <a:rPr lang="en-US" b="1" i="1" u="sng" dirty="0"/>
              <a:t>Model Selection: </a:t>
            </a:r>
            <a:endParaRPr lang="en-IN" b="1" i="1" u="sng" dirty="0"/>
          </a:p>
          <a:p>
            <a:endParaRPr lang="en-IN" dirty="0"/>
          </a:p>
          <a:p>
            <a:r>
              <a:rPr lang="en-IN" dirty="0"/>
              <a:t>                              </a:t>
            </a:r>
            <a:r>
              <a:rPr lang="en-US" dirty="0"/>
              <a:t>Choose an appropriate machine learning model, such as a convolutional neural network (CNN), recurrent neural network (RNN), or a combination of both.</a:t>
            </a:r>
            <a:endParaRPr lang="en-IN" dirty="0"/>
          </a:p>
          <a:p>
            <a:endParaRPr lang="en-IN" dirty="0"/>
          </a:p>
          <a:p>
            <a:r>
              <a:rPr lang="en-US" b="1" i="1" u="sng" dirty="0"/>
              <a:t>Model Architecture: </a:t>
            </a:r>
            <a:endParaRPr lang="en-IN" b="1" i="1" u="sng" dirty="0"/>
          </a:p>
          <a:p>
            <a:endParaRPr lang="en-IN" dirty="0"/>
          </a:p>
          <a:p>
            <a:r>
              <a:rPr lang="en-IN" dirty="0"/>
              <a:t>                               </a:t>
            </a:r>
            <a:r>
              <a:rPr lang="en-US" dirty="0"/>
              <a:t>Design the model architecture, including the input layer, hidden layers, and output layer. Consider using transfer learning if applicable.</a:t>
            </a:r>
            <a:endParaRPr lang="en-IN" dirty="0"/>
          </a:p>
          <a:p>
            <a:endParaRPr lang="en-IN" dirty="0"/>
          </a:p>
          <a:p>
            <a:r>
              <a:rPr lang="en-US" b="1" i="1" u="sng" dirty="0"/>
              <a:t>Training: </a:t>
            </a:r>
            <a:endParaRPr lang="en-IN" b="1" i="1" u="sng" dirty="0"/>
          </a:p>
          <a:p>
            <a:endParaRPr lang="en-IN" dirty="0"/>
          </a:p>
          <a:p>
            <a:r>
              <a:rPr lang="en-IN" dirty="0"/>
              <a:t>                              </a:t>
            </a:r>
            <a:r>
              <a:rPr lang="en-US" dirty="0"/>
              <a:t>Split the data into training, validation, and test sets. Train the model on the training data, and use the validation set to fine-tune </a:t>
            </a:r>
            <a:r>
              <a:rPr lang="en-US" dirty="0" err="1"/>
              <a:t>hyperparameters</a:t>
            </a:r>
            <a:r>
              <a:rPr lang="en-US" dirty="0"/>
              <a:t> and monitor for overfitting.</a:t>
            </a:r>
            <a:endParaRPr lang="en-IN" dirty="0"/>
          </a:p>
          <a:p>
            <a:r>
              <a:rPr lang="en-US" dirty="0"/>
              <a:t>Evaluation: Assess the model's performance using appropriate metrics like mean squared error (MSE), accuracy, or other noise-related metrics. Evaluate the model on the test set.</a:t>
            </a:r>
          </a:p>
        </p:txBody>
      </p:sp>
    </p:spTree>
    <p:extLst>
      <p:ext uri="{BB962C8B-B14F-4D97-AF65-F5344CB8AC3E}">
        <p14:creationId xmlns:p14="http://schemas.microsoft.com/office/powerpoint/2010/main" val="1862896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NOISE POLLUTION 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Lekha</dc:creator>
  <cp:lastModifiedBy>gunalguna003@gmail.com</cp:lastModifiedBy>
  <cp:revision>10</cp:revision>
  <dcterms:created xsi:type="dcterms:W3CDTF">2023-09-26T06:30:37Z</dcterms:created>
  <dcterms:modified xsi:type="dcterms:W3CDTF">2023-10-26T11:10:28Z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2023-09-26T00:00:00Z</vt:filetime>
  </property>
  <property fmtid="{D5CDD505-2E9C-101B-9397-08002B2CF9AE}" pid="3" name="Creator">
    <vt:lpwstr>Microsoft Word</vt:lpwstr>
  </property>
  <property fmtid="{D5CDD505-2E9C-101B-9397-08002B2CF9AE}" pid="4" name="LastSaved">
    <vt:filetime>2023-09-26T00:00:00Z</vt:filetime>
  </property>
</Properties>
</file>