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72" r:id="rId13"/>
    <p:sldId id="265" r:id="rId14"/>
    <p:sldId id="267" r:id="rId15"/>
    <p:sldId id="268" r:id="rId16"/>
    <p:sldId id="266" r:id="rId17"/>
    <p:sldId id="269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0870-356A-4597-BF6D-0A71AE3FCD7C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6C76-5215-42B4-9FF5-D3D5612F1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R CASE STUDY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3600" i="1" dirty="0" smtClean="0">
                <a:solidFill>
                  <a:schemeClr val="tx1"/>
                </a:solidFill>
              </a:rPr>
              <a:t>LOGISTIC REGRESSION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unsh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5943599" cy="454447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CORRELATION PLOT</a:t>
            </a:r>
            <a:endParaRPr lang="en-US" b="1" u="sng" dirty="0"/>
          </a:p>
        </p:txBody>
      </p:sp>
      <p:pic>
        <p:nvPicPr>
          <p:cNvPr id="4" name="Content Placeholder 3" descr="Correlation 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904999"/>
            <a:ext cx="4267200" cy="4169229"/>
          </a:xfrm>
        </p:spPr>
      </p:pic>
      <p:sp>
        <p:nvSpPr>
          <p:cNvPr id="5" name="TextBox 4"/>
          <p:cNvSpPr txBox="1"/>
          <p:nvPr/>
        </p:nvSpPr>
        <p:spPr>
          <a:xfrm>
            <a:off x="5334000" y="1905000"/>
            <a:ext cx="3200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Since, we found a high degree of correlation between MaxTemp and Temp9am as well as between MaxTemp and Temp3pm, therefore we’ll use either of the two in both the models.</a:t>
            </a:r>
          </a:p>
          <a:p>
            <a:endParaRPr lang="en-US" sz="2400" dirty="0" smtClean="0"/>
          </a:p>
          <a:p>
            <a:r>
              <a:rPr lang="en-US" sz="2400" dirty="0" smtClean="0"/>
              <a:t>##We’ve used MaxTemp.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igh correl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6629400" cy="5027768"/>
          </a:xfrm>
        </p:spPr>
      </p:pic>
      <p:sp>
        <p:nvSpPr>
          <p:cNvPr id="5" name="TextBox 4"/>
          <p:cNvSpPr txBox="1"/>
          <p:nvPr/>
        </p:nvSpPr>
        <p:spPr>
          <a:xfrm>
            <a:off x="609600" y="6858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CORRELATION BETWEEN MAXTEMP, TEMP9AM AND TEMP3PM</a:t>
            </a:r>
            <a:endParaRPr lang="en-US" b="1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MODEL 1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Variables used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Y - RainTomorrow</a:t>
            </a:r>
          </a:p>
          <a:p>
            <a:pPr>
              <a:buNone/>
            </a:pPr>
            <a:r>
              <a:rPr lang="en-US" dirty="0" smtClean="0"/>
              <a:t>X - Location ,MaxTemp, Evaporation, Sunshine, WindGustDir, WindGustSpeed, Humidity9am, </a:t>
            </a:r>
          </a:p>
          <a:p>
            <a:pPr>
              <a:buNone/>
            </a:pPr>
            <a:r>
              <a:rPr lang="en-US" dirty="0" smtClean="0"/>
              <a:t> Cloud9am, RainToday.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Splitting the dataset into training and testing data in</a:t>
            </a:r>
          </a:p>
          <a:p>
            <a:pPr>
              <a:buNone/>
            </a:pPr>
            <a:r>
              <a:rPr lang="en-US" sz="2400" dirty="0" smtClean="0"/>
              <a:t>the ratio 4:1, and calling:</a:t>
            </a:r>
          </a:p>
          <a:p>
            <a:pPr>
              <a:buNone/>
            </a:pPr>
            <a:r>
              <a:rPr lang="en-US" sz="2400" i="1" dirty="0" smtClean="0"/>
              <a:t>glm(formula = RainTomorrow ~ ., family = "binomial", data = data_train1)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b="1" u="sng" dirty="0" smtClean="0"/>
              <a:t>RESULTS</a:t>
            </a:r>
            <a:r>
              <a:rPr lang="en-US" sz="2000" b="1" u="sng" dirty="0" smtClean="0"/>
              <a:t>:</a:t>
            </a:r>
          </a:p>
          <a:p>
            <a:pPr>
              <a:buNone/>
            </a:pPr>
            <a:r>
              <a:rPr lang="en-US" sz="2400" dirty="0" smtClean="0"/>
              <a:t>Degrees of Freedom: 98968 </a:t>
            </a:r>
          </a:p>
          <a:p>
            <a:pPr>
              <a:buNone/>
            </a:pPr>
            <a:r>
              <a:rPr lang="en-US" sz="2400" dirty="0" smtClean="0"/>
              <a:t>Total (i.e. Null); 98900 Residual</a:t>
            </a:r>
          </a:p>
          <a:p>
            <a:pPr>
              <a:buNone/>
            </a:pPr>
            <a:r>
              <a:rPr lang="en-US" sz="2400" dirty="0" smtClean="0"/>
              <a:t> Null Deviance: 104700 </a:t>
            </a:r>
          </a:p>
          <a:p>
            <a:pPr>
              <a:buNone/>
            </a:pPr>
            <a:r>
              <a:rPr lang="en-US" sz="2400" dirty="0" smtClean="0"/>
              <a:t>Residual Deviance: 78200</a:t>
            </a:r>
          </a:p>
          <a:p>
            <a:pPr>
              <a:buNone/>
            </a:pPr>
            <a:r>
              <a:rPr lang="en-US" sz="2400" dirty="0" smtClean="0"/>
              <a:t> AIC: 78340</a:t>
            </a:r>
          </a:p>
          <a:p>
            <a:pPr>
              <a:buNone/>
            </a:pPr>
            <a:r>
              <a:rPr lang="en-US" sz="2000" b="1" dirty="0" smtClean="0"/>
              <a:t>## Using a threshold value of 0.4, accuracy is </a:t>
            </a:r>
            <a:r>
              <a:rPr lang="en-US" sz="2000" b="1" dirty="0" smtClean="0"/>
              <a:t>0.822117133503092</a:t>
            </a:r>
            <a:r>
              <a:rPr lang="en-US" sz="2000" b="1" dirty="0" smtClean="0"/>
              <a:t>.</a:t>
            </a:r>
            <a:endParaRPr lang="en-US" sz="2000"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ROCR Performance</a:t>
            </a:r>
            <a:endParaRPr lang="en-US" b="1" u="sng" dirty="0"/>
          </a:p>
        </p:txBody>
      </p:sp>
      <p:pic>
        <p:nvPicPr>
          <p:cNvPr id="6" name="Content Placeholder 5" descr="AUC 9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09905"/>
            <a:ext cx="4343400" cy="4243679"/>
          </a:xfrm>
        </p:spPr>
      </p:pic>
      <p:sp>
        <p:nvSpPr>
          <p:cNvPr id="7" name="TextBox 6"/>
          <p:cNvSpPr txBox="1"/>
          <p:nvPr/>
        </p:nvSpPr>
        <p:spPr>
          <a:xfrm>
            <a:off x="5715000" y="2286000"/>
            <a:ext cx="259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area under the curve comes out to be </a:t>
            </a:r>
            <a:r>
              <a:rPr lang="en-US" sz="2800" dirty="0" smtClean="0"/>
              <a:t>0.7145025.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True / False: Actual </a:t>
            </a:r>
          </a:p>
          <a:p>
            <a:r>
              <a:rPr lang="en-US" sz="2800" dirty="0" smtClean="0"/>
              <a:t>+ve/ -ve: Predicted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MODEL 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Variables used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Y - RainTomorrow</a:t>
            </a:r>
          </a:p>
          <a:p>
            <a:pPr>
              <a:buNone/>
            </a:pPr>
            <a:r>
              <a:rPr lang="en-US" dirty="0" smtClean="0"/>
              <a:t>X - Location ,MaxTemp, Evaporation, Sunshine, WindGustDir, WindGustSpeed, Humidity3pm, </a:t>
            </a:r>
          </a:p>
          <a:p>
            <a:pPr>
              <a:buNone/>
            </a:pPr>
            <a:r>
              <a:rPr lang="en-US" dirty="0" smtClean="0"/>
              <a:t>     Cloud3pm, RainToday.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Splitting</a:t>
            </a:r>
            <a:r>
              <a:rPr lang="en-US" dirty="0" smtClean="0"/>
              <a:t> </a:t>
            </a:r>
            <a:r>
              <a:rPr lang="en-US" sz="2400" dirty="0" smtClean="0"/>
              <a:t>the dataset into training and testing data in</a:t>
            </a:r>
          </a:p>
          <a:p>
            <a:pPr>
              <a:buNone/>
            </a:pPr>
            <a:r>
              <a:rPr lang="en-US" sz="2400" dirty="0" smtClean="0"/>
              <a:t>the ratio 4:1, and calling:</a:t>
            </a:r>
          </a:p>
          <a:p>
            <a:pPr>
              <a:buNone/>
            </a:pPr>
            <a:r>
              <a:rPr lang="en-US" sz="2400" dirty="0" smtClean="0"/>
              <a:t>glm(formula = RainTomorrow ~ ., family = "binomial", data = data_train2)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RESULTS:</a:t>
            </a:r>
          </a:p>
          <a:p>
            <a:pPr>
              <a:buNone/>
            </a:pPr>
            <a:r>
              <a:rPr lang="en-US" sz="2400" dirty="0" smtClean="0"/>
              <a:t>Degrees of Freedom: 98968 </a:t>
            </a:r>
          </a:p>
          <a:p>
            <a:pPr>
              <a:buNone/>
            </a:pPr>
            <a:r>
              <a:rPr lang="en-US" sz="2400" dirty="0" smtClean="0"/>
              <a:t>Total (i.e. Null); 98900 Residual </a:t>
            </a:r>
          </a:p>
          <a:p>
            <a:pPr>
              <a:buNone/>
            </a:pPr>
            <a:r>
              <a:rPr lang="en-US" sz="2400" dirty="0" smtClean="0"/>
              <a:t>Null Deviance: 104700 </a:t>
            </a:r>
          </a:p>
          <a:p>
            <a:pPr>
              <a:buNone/>
            </a:pPr>
            <a:r>
              <a:rPr lang="en-US" sz="2400" dirty="0" smtClean="0"/>
              <a:t>Residual Deviance: 69930 </a:t>
            </a:r>
          </a:p>
          <a:p>
            <a:pPr>
              <a:buNone/>
            </a:pPr>
            <a:r>
              <a:rPr lang="en-US" sz="2400" dirty="0" smtClean="0"/>
              <a:t>AIC: 70070</a:t>
            </a:r>
          </a:p>
          <a:p>
            <a:pPr>
              <a:buNone/>
            </a:pPr>
            <a:r>
              <a:rPr lang="en-US" sz="2000" b="1" dirty="0" smtClean="0"/>
              <a:t>## Using a threshold value of 0.4, accuracy is 0.84313487732913.</a:t>
            </a:r>
          </a:p>
          <a:p>
            <a:pPr>
              <a:buNone/>
            </a:pPr>
            <a:endParaRPr lang="en-US" b="1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ROCR Performance</a:t>
            </a:r>
            <a:endParaRPr lang="en-US" sz="4800" dirty="0"/>
          </a:p>
        </p:txBody>
      </p:sp>
      <p:pic>
        <p:nvPicPr>
          <p:cNvPr id="4" name="Content Placeholder 3" descr="NEW AUC 3P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4038600" cy="3945877"/>
          </a:xfrm>
        </p:spPr>
      </p:pic>
      <p:sp>
        <p:nvSpPr>
          <p:cNvPr id="5" name="TextBox 4"/>
          <p:cNvSpPr txBox="1"/>
          <p:nvPr/>
        </p:nvSpPr>
        <p:spPr>
          <a:xfrm>
            <a:off x="5562600" y="1828800"/>
            <a:ext cx="259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area under the curve comes out to be </a:t>
            </a:r>
            <a:r>
              <a:rPr lang="en-US" sz="2800" dirty="0" smtClean="0"/>
              <a:t>0.7245595.</a:t>
            </a:r>
          </a:p>
          <a:p>
            <a:endParaRPr lang="en-US" sz="2800" dirty="0" smtClean="0"/>
          </a:p>
          <a:p>
            <a:r>
              <a:rPr lang="en-US" sz="2800" dirty="0" smtClean="0"/>
              <a:t>True / False: Actual </a:t>
            </a:r>
          </a:p>
          <a:p>
            <a:r>
              <a:rPr lang="en-US" sz="2800" dirty="0" smtClean="0"/>
              <a:t>+ve/ -ve: Predicted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u="sng" dirty="0" smtClean="0"/>
              <a:t>MODEL 1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  </a:t>
            </a:r>
            <a:r>
              <a:rPr lang="en-US" sz="3000" dirty="0" smtClean="0"/>
              <a:t>Using a threshold value of 0.4, </a:t>
            </a:r>
          </a:p>
          <a:p>
            <a:pPr marL="514350" indent="-514350">
              <a:buNone/>
            </a:pPr>
            <a:r>
              <a:rPr lang="en-US" sz="3000" dirty="0" smtClean="0"/>
              <a:t>accuracy is </a:t>
            </a:r>
            <a:r>
              <a:rPr lang="en-US" sz="3000" dirty="0" smtClean="0"/>
              <a:t> and </a:t>
            </a:r>
            <a:r>
              <a:rPr lang="en-US" sz="2800" dirty="0" smtClean="0"/>
              <a:t>0.822117133503092</a:t>
            </a:r>
            <a:endParaRPr lang="en-US" sz="3000" dirty="0" smtClean="0"/>
          </a:p>
          <a:p>
            <a:pPr marL="514350" indent="-514350">
              <a:buNone/>
            </a:pPr>
            <a:r>
              <a:rPr lang="en-US" sz="3000" dirty="0" smtClean="0"/>
              <a:t>Area under the curve </a:t>
            </a:r>
            <a:r>
              <a:rPr lang="en-US" sz="3000" dirty="0" smtClean="0"/>
              <a:t>is</a:t>
            </a:r>
            <a:r>
              <a:rPr lang="en-US" sz="2800" dirty="0" smtClean="0"/>
              <a:t> 0.7145025</a:t>
            </a:r>
            <a:endParaRPr lang="en-US" sz="3000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u="sng" dirty="0" smtClean="0"/>
              <a:t>MODEL 2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sz="2800" dirty="0" smtClean="0"/>
              <a:t>Using a threshold value of 0.4, 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accuracy </a:t>
            </a:r>
            <a:r>
              <a:rPr lang="en-US" sz="2800" dirty="0" smtClean="0"/>
              <a:t>is </a:t>
            </a:r>
            <a:r>
              <a:rPr lang="en-US" sz="2800" dirty="0" smtClean="0"/>
              <a:t>0.84313487732913 and </a:t>
            </a:r>
          </a:p>
          <a:p>
            <a:pPr marL="514350" indent="-514350">
              <a:buNone/>
            </a:pPr>
            <a:r>
              <a:rPr lang="en-US" sz="2800" dirty="0" smtClean="0"/>
              <a:t>Area under the curve is </a:t>
            </a:r>
            <a:r>
              <a:rPr lang="en-US" sz="2800" dirty="0" smtClean="0"/>
              <a:t>0.7245595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OBJECTIVE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To predict</a:t>
            </a:r>
            <a:r>
              <a:rPr lang="en-US" dirty="0"/>
              <a:t> whether or not it will rain tomorrow by training a binary classification model on target </a:t>
            </a:r>
            <a:r>
              <a:rPr lang="en-US" dirty="0" smtClean="0"/>
              <a:t>`RainTomorrow’.</a:t>
            </a:r>
          </a:p>
          <a:p>
            <a:pPr>
              <a:buNone/>
            </a:pPr>
            <a:r>
              <a:rPr lang="en-US" dirty="0" smtClean="0"/>
              <a:t>-  The </a:t>
            </a:r>
            <a:r>
              <a:rPr lang="en-US" dirty="0"/>
              <a:t>target variable </a:t>
            </a:r>
            <a:r>
              <a:rPr lang="en-US" dirty="0" smtClean="0"/>
              <a:t>`RainTomorrow’ </a:t>
            </a:r>
            <a:r>
              <a:rPr lang="en-US" dirty="0"/>
              <a:t>means: Did it rain the next day? Yes or No.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#Note- Exclude </a:t>
            </a:r>
            <a:r>
              <a:rPr lang="en-US" dirty="0"/>
              <a:t>the variable </a:t>
            </a:r>
            <a:r>
              <a:rPr lang="en-US" dirty="0" smtClean="0"/>
              <a:t>`Risk-MM’ </a:t>
            </a:r>
            <a:r>
              <a:rPr lang="en-US" dirty="0"/>
              <a:t>when training </a:t>
            </a:r>
            <a:r>
              <a:rPr lang="en-US" dirty="0" smtClean="0"/>
              <a:t>the binary </a:t>
            </a:r>
            <a:r>
              <a:rPr lang="en-US" dirty="0"/>
              <a:t>classification model. </a:t>
            </a:r>
            <a:r>
              <a:rPr lang="en-US" dirty="0" smtClean="0"/>
              <a:t>Not excluding it will </a:t>
            </a:r>
            <a:r>
              <a:rPr lang="en-US" dirty="0"/>
              <a:t>leak the answers to </a:t>
            </a:r>
            <a:r>
              <a:rPr lang="en-US" dirty="0" smtClean="0"/>
              <a:t>the </a:t>
            </a:r>
            <a:r>
              <a:rPr lang="en-US" dirty="0"/>
              <a:t>model and reduce its predictability.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smtClean="0"/>
              <a:t>CONTRIBUTORY: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Nisha Sharma</a:t>
            </a:r>
          </a:p>
          <a:p>
            <a:pPr>
              <a:buNone/>
            </a:pPr>
            <a:r>
              <a:rPr lang="en-US" b="1" dirty="0" smtClean="0"/>
              <a:t>Economics Honors, 3</a:t>
            </a:r>
            <a:r>
              <a:rPr lang="en-US" b="1" baseline="30000" dirty="0" smtClean="0"/>
              <a:t>rd</a:t>
            </a:r>
            <a:r>
              <a:rPr lang="en-US" b="1" dirty="0" smtClean="0"/>
              <a:t> year</a:t>
            </a:r>
          </a:p>
          <a:p>
            <a:pPr>
              <a:buNone/>
            </a:pPr>
            <a:r>
              <a:rPr lang="en-US" b="1" dirty="0" smtClean="0"/>
              <a:t>Miranda House, DU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VARIABLES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602163"/>
          </a:xfrm>
        </p:spPr>
        <p:txBody>
          <a:bodyPr numCol="2">
            <a:normAutofit fontScale="92500" lnSpcReduction="20000"/>
          </a:bodyPr>
          <a:lstStyle/>
          <a:p>
            <a:pPr fontAlgn="base"/>
            <a:r>
              <a:rPr lang="en-US" sz="2400" dirty="0" smtClean="0"/>
              <a:t>Date</a:t>
            </a:r>
            <a:endParaRPr lang="en-US" sz="2400" dirty="0"/>
          </a:p>
          <a:p>
            <a:pPr fontAlgn="base"/>
            <a:r>
              <a:rPr lang="en-US" sz="2400" dirty="0" smtClean="0"/>
              <a:t>Location</a:t>
            </a:r>
            <a:endParaRPr lang="en-US" sz="2400" dirty="0"/>
          </a:p>
          <a:p>
            <a:pPr fontAlgn="base"/>
            <a:r>
              <a:rPr lang="en-US" sz="2400" dirty="0" smtClean="0"/>
              <a:t>MinTemp</a:t>
            </a:r>
            <a:endParaRPr lang="en-US" sz="2400" dirty="0"/>
          </a:p>
          <a:p>
            <a:pPr fontAlgn="base"/>
            <a:r>
              <a:rPr lang="en-US" sz="2400" dirty="0" smtClean="0"/>
              <a:t>MaxTemp</a:t>
            </a:r>
            <a:endParaRPr lang="en-US" sz="2400" dirty="0"/>
          </a:p>
          <a:p>
            <a:pPr fontAlgn="base"/>
            <a:r>
              <a:rPr lang="en-US" sz="2400" dirty="0" smtClean="0"/>
              <a:t>Rainfall</a:t>
            </a:r>
            <a:endParaRPr lang="en-US" sz="2400" dirty="0"/>
          </a:p>
          <a:p>
            <a:pPr fontAlgn="base"/>
            <a:r>
              <a:rPr lang="en-US" sz="2400" dirty="0" smtClean="0"/>
              <a:t>Evaporation</a:t>
            </a:r>
            <a:endParaRPr lang="en-US" sz="2400" dirty="0"/>
          </a:p>
          <a:p>
            <a:pPr fontAlgn="base"/>
            <a:r>
              <a:rPr lang="en-US" sz="2400" dirty="0" smtClean="0"/>
              <a:t>Sunshine</a:t>
            </a:r>
            <a:endParaRPr lang="en-US" sz="2400" dirty="0"/>
          </a:p>
          <a:p>
            <a:pPr fontAlgn="base"/>
            <a:r>
              <a:rPr lang="en-US" sz="2400" dirty="0" smtClean="0"/>
              <a:t>WindGustDir</a:t>
            </a:r>
            <a:endParaRPr lang="en-US" sz="2400" dirty="0"/>
          </a:p>
          <a:p>
            <a:pPr fontAlgn="base"/>
            <a:r>
              <a:rPr lang="en-US" sz="2400" dirty="0" smtClean="0"/>
              <a:t>WindGustSpeed</a:t>
            </a:r>
            <a:endParaRPr lang="en-US" sz="2400" dirty="0"/>
          </a:p>
          <a:p>
            <a:pPr fontAlgn="base"/>
            <a:r>
              <a:rPr lang="en-US" sz="2400" dirty="0" smtClean="0"/>
              <a:t>WindDir9am</a:t>
            </a:r>
            <a:endParaRPr lang="en-US" sz="2400" dirty="0"/>
          </a:p>
          <a:p>
            <a:pPr fontAlgn="base"/>
            <a:r>
              <a:rPr lang="en-US" sz="2400" dirty="0" smtClean="0"/>
              <a:t>WindDir3pm</a:t>
            </a:r>
            <a:endParaRPr lang="en-US" sz="2400" dirty="0"/>
          </a:p>
          <a:p>
            <a:pPr fontAlgn="base"/>
            <a:r>
              <a:rPr lang="en-US" sz="2400" dirty="0" smtClean="0"/>
              <a:t>WindSpeed9am </a:t>
            </a:r>
            <a:endParaRPr lang="en-US" sz="2400" dirty="0"/>
          </a:p>
          <a:p>
            <a:pPr fontAlgn="base"/>
            <a:r>
              <a:rPr lang="en-US" sz="2400" dirty="0" smtClean="0"/>
              <a:t>WindSpeed3pm</a:t>
            </a:r>
          </a:p>
          <a:p>
            <a:pPr fontAlgn="base"/>
            <a:r>
              <a:rPr lang="en-US" sz="2400" dirty="0" smtClean="0"/>
              <a:t>Humidity9am</a:t>
            </a:r>
          </a:p>
          <a:p>
            <a:pPr fontAlgn="base"/>
            <a:r>
              <a:rPr lang="en-US" sz="2400" dirty="0" smtClean="0"/>
              <a:t>Humidity3pm</a:t>
            </a:r>
          </a:p>
          <a:p>
            <a:pPr fontAlgn="base"/>
            <a:r>
              <a:rPr lang="en-US" sz="2400" dirty="0" smtClean="0"/>
              <a:t>Pressure9am</a:t>
            </a:r>
          </a:p>
          <a:p>
            <a:pPr fontAlgn="base"/>
            <a:r>
              <a:rPr lang="en-US" sz="2400" dirty="0" smtClean="0"/>
              <a:t>Pressure3pm</a:t>
            </a:r>
          </a:p>
          <a:p>
            <a:pPr fontAlgn="base"/>
            <a:r>
              <a:rPr lang="en-US" sz="2400" dirty="0" smtClean="0"/>
              <a:t>Cloud9am</a:t>
            </a:r>
          </a:p>
          <a:p>
            <a:pPr fontAlgn="base"/>
            <a:r>
              <a:rPr lang="en-US" sz="2400" dirty="0" smtClean="0"/>
              <a:t>Cloud3pm</a:t>
            </a:r>
          </a:p>
          <a:p>
            <a:pPr fontAlgn="base"/>
            <a:r>
              <a:rPr lang="en-US" sz="2400" dirty="0" smtClean="0"/>
              <a:t>Temp9am</a:t>
            </a:r>
          </a:p>
          <a:p>
            <a:pPr fontAlgn="base"/>
            <a:r>
              <a:rPr lang="en-US" sz="2400" dirty="0" smtClean="0"/>
              <a:t>Temp3pm</a:t>
            </a:r>
          </a:p>
          <a:p>
            <a:pPr fontAlgn="base"/>
            <a:r>
              <a:rPr lang="en-US" sz="2400" dirty="0" smtClean="0"/>
              <a:t>RainToday</a:t>
            </a:r>
          </a:p>
          <a:p>
            <a:pPr fontAlgn="base"/>
            <a:r>
              <a:rPr lang="en-US" sz="2400" dirty="0" smtClean="0"/>
              <a:t>RISK_MM</a:t>
            </a:r>
          </a:p>
          <a:p>
            <a:pPr fontAlgn="base"/>
            <a:r>
              <a:rPr lang="en-US" sz="2400" dirty="0" smtClean="0"/>
              <a:t>RainTomorrow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PROCESS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Since, some variables like wind direction, wind speed, humidity etc. are given for both 9am and 3pm, we’ll create two separate models.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Model1 – For 9 am variables</a:t>
            </a:r>
          </a:p>
          <a:p>
            <a:pPr>
              <a:buNone/>
            </a:pPr>
            <a:r>
              <a:rPr lang="en-US" dirty="0" smtClean="0"/>
              <a:t>Model2- For 3 pm variables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CHANGING DATA STRUCTURE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Rain Today and Rain Tomorrow into factor with levels 0 and1.</a:t>
            </a:r>
          </a:p>
          <a:p>
            <a:pPr>
              <a:buNone/>
            </a:pPr>
            <a:r>
              <a:rPr lang="en-US" dirty="0" smtClean="0"/>
              <a:t>-  Using as.Date function to convert Date from string to Date format.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CHECK FOR NA VALUES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316559 </a:t>
            </a:r>
            <a:r>
              <a:rPr lang="en-US" dirty="0" smtClean="0"/>
              <a:t>NA </a:t>
            </a:r>
            <a:r>
              <a:rPr lang="en-US" dirty="0" smtClean="0"/>
              <a:t>values in total.</a:t>
            </a:r>
          </a:p>
          <a:p>
            <a:pPr>
              <a:buFontTx/>
              <a:buChar char="-"/>
            </a:pPr>
            <a:r>
              <a:rPr lang="en-US" dirty="0" smtClean="0"/>
              <a:t>Replaced the numeric NA values with the means of their respective </a:t>
            </a:r>
            <a:r>
              <a:rPr lang="en-US" dirty="0" err="1" smtClean="0"/>
              <a:t>colomns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Omitted the Factor NA values by na.omit().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VISUALISATIONS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 smtClean="0"/>
              <a:t>HISTOGRAMS</a:t>
            </a:r>
          </a:p>
          <a:p>
            <a:pPr marL="514350" indent="-514350">
              <a:buNone/>
            </a:pPr>
            <a:r>
              <a:rPr lang="en-US" sz="4400" dirty="0" smtClean="0"/>
              <a:t>2. CORRELATION PLOT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xtem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966048"/>
            <a:ext cx="6172199" cy="47214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ntem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5715000" cy="43343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489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 CASE STUDY</vt:lpstr>
      <vt:lpstr>OBJECTIVE</vt:lpstr>
      <vt:lpstr>VARIABLES</vt:lpstr>
      <vt:lpstr>PROCESS</vt:lpstr>
      <vt:lpstr>CHANGING DATA STRUCTURE</vt:lpstr>
      <vt:lpstr>CHECK FOR NA VALUES</vt:lpstr>
      <vt:lpstr>VISUALISATIONS</vt:lpstr>
      <vt:lpstr>Slide 8</vt:lpstr>
      <vt:lpstr>Slide 9</vt:lpstr>
      <vt:lpstr>Slide 10</vt:lpstr>
      <vt:lpstr>CORRELATION PLOT</vt:lpstr>
      <vt:lpstr>Slide 12</vt:lpstr>
      <vt:lpstr>MODEL 1</vt:lpstr>
      <vt:lpstr>Slide 14</vt:lpstr>
      <vt:lpstr>ROCR Performance</vt:lpstr>
      <vt:lpstr>MODEL 2</vt:lpstr>
      <vt:lpstr>Slide 17</vt:lpstr>
      <vt:lpstr>ROCR Performance</vt:lpstr>
      <vt:lpstr>CONCLUSION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CASE STUDY</dc:title>
  <dc:creator>Sony</dc:creator>
  <cp:lastModifiedBy>Sony</cp:lastModifiedBy>
  <cp:revision>19</cp:revision>
  <dcterms:created xsi:type="dcterms:W3CDTF">2020-01-11T19:17:53Z</dcterms:created>
  <dcterms:modified xsi:type="dcterms:W3CDTF">2020-01-12T07:11:17Z</dcterms:modified>
</cp:coreProperties>
</file>