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4"/>
  </p:notesMasterIdLst>
  <p:handoutMasterIdLst>
    <p:handoutMasterId r:id="rId25"/>
  </p:handoutMasterIdLst>
  <p:sldIdLst>
    <p:sldId id="378" r:id="rId2"/>
    <p:sldId id="368" r:id="rId3"/>
    <p:sldId id="269" r:id="rId4"/>
    <p:sldId id="348" r:id="rId5"/>
    <p:sldId id="271" r:id="rId6"/>
    <p:sldId id="379" r:id="rId7"/>
    <p:sldId id="296" r:id="rId8"/>
    <p:sldId id="371" r:id="rId9"/>
    <p:sldId id="386" r:id="rId10"/>
    <p:sldId id="390" r:id="rId11"/>
    <p:sldId id="391" r:id="rId12"/>
    <p:sldId id="389" r:id="rId13"/>
    <p:sldId id="376" r:id="rId14"/>
    <p:sldId id="372" r:id="rId15"/>
    <p:sldId id="374" r:id="rId16"/>
    <p:sldId id="382" r:id="rId17"/>
    <p:sldId id="383" r:id="rId18"/>
    <p:sldId id="384" r:id="rId19"/>
    <p:sldId id="385" r:id="rId20"/>
    <p:sldId id="352" r:id="rId21"/>
    <p:sldId id="370" r:id="rId22"/>
    <p:sldId id="369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792" userDrawn="1">
          <p15:clr>
            <a:srgbClr val="A4A3A4"/>
          </p15:clr>
        </p15:guide>
        <p15:guide id="3" pos="397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92" userDrawn="1">
          <p15:clr>
            <a:srgbClr val="A4A3A4"/>
          </p15:clr>
        </p15:guide>
        <p15:guide id="7" pos="7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3A3A3A"/>
    <a:srgbClr val="FFCCFF"/>
    <a:srgbClr val="EFA3F7"/>
    <a:srgbClr val="EB87F5"/>
    <a:srgbClr val="EFF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 autoAdjust="0"/>
    <p:restoredTop sz="91497" autoAdjust="0"/>
  </p:normalViewPr>
  <p:slideViewPr>
    <p:cSldViewPr snapToGrid="0" showGuides="1">
      <p:cViewPr varScale="1">
        <p:scale>
          <a:sx n="78" d="100"/>
          <a:sy n="78" d="100"/>
        </p:scale>
        <p:origin x="840" y="62"/>
      </p:cViewPr>
      <p:guideLst>
        <p:guide orient="horz" pos="2132"/>
        <p:guide pos="3792"/>
        <p:guide pos="397"/>
        <p:guide orient="horz" pos="576"/>
        <p:guide orient="horz" pos="3792"/>
        <p:guide pos="72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62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537679658956"/>
          <c:y val="0.10139005499279501"/>
          <c:w val="0.78838044887921899"/>
          <c:h val="0.8141182325132090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ECDCF984-3DBA-C064-4057-59EDD25C4FA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704762" cy="640952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  <a:t>2024/2/29</a:t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  <a:t>‹#›</a:t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9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6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93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5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3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31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1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02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5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1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4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2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0349F-672D-4FA1-B235-809640A8CD74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7B1E5-3479-414E-8781-B722898B7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0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">
            <a:extLst>
              <a:ext uri="{FF2B5EF4-FFF2-40B4-BE49-F238E27FC236}">
                <a16:creationId xmlns:a16="http://schemas.microsoft.com/office/drawing/2014/main" id="{C47F1EC7-681A-CB86-C84F-812CA9C15D3A}"/>
              </a:ext>
            </a:extLst>
          </p:cNvPr>
          <p:cNvSpPr/>
          <p:nvPr/>
        </p:nvSpPr>
        <p:spPr>
          <a:xfrm>
            <a:off x="857683" y="3270514"/>
            <a:ext cx="346710" cy="354330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EB2DF7B5-6B0D-CB49-8BD1-37C6E9C4F670}"/>
              </a:ext>
            </a:extLst>
          </p:cNvPr>
          <p:cNvSpPr/>
          <p:nvPr/>
        </p:nvSpPr>
        <p:spPr>
          <a:xfrm>
            <a:off x="846686" y="4409793"/>
            <a:ext cx="346710" cy="354330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D712B8A9-522D-A26C-5D4D-BDF473C2897D}"/>
              </a:ext>
            </a:extLst>
          </p:cNvPr>
          <p:cNvSpPr/>
          <p:nvPr/>
        </p:nvSpPr>
        <p:spPr>
          <a:xfrm>
            <a:off x="846686" y="3837136"/>
            <a:ext cx="346710" cy="354330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hape 2">
            <a:extLst>
              <a:ext uri="{FF2B5EF4-FFF2-40B4-BE49-F238E27FC236}">
                <a16:creationId xmlns:a16="http://schemas.microsoft.com/office/drawing/2014/main" id="{1D60E1DB-DC7A-25F4-8148-8BD7D6AC985C}"/>
              </a:ext>
            </a:extLst>
          </p:cNvPr>
          <p:cNvSpPr/>
          <p:nvPr/>
        </p:nvSpPr>
        <p:spPr>
          <a:xfrm>
            <a:off x="857683" y="4971575"/>
            <a:ext cx="346710" cy="354330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955" y="1240348"/>
            <a:ext cx="11165205" cy="10033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STUDENT TRACKING SYSTEM IN HOSTEL</a:t>
            </a:r>
          </a:p>
        </p:txBody>
      </p:sp>
      <p:pic>
        <p:nvPicPr>
          <p:cNvPr id="12293" name="Picture 6" descr="Contact 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000" y="-18078"/>
            <a:ext cx="3528000" cy="120230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206A3-4FDA-27EC-FF35-D8222CDC71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14091" r="7065" b="6189"/>
          <a:stretch/>
        </p:blipFill>
        <p:spPr>
          <a:xfrm>
            <a:off x="5117921" y="2299766"/>
            <a:ext cx="6576239" cy="4107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AB2818-6360-A497-8934-B215E62567B7}"/>
              </a:ext>
            </a:extLst>
          </p:cNvPr>
          <p:cNvSpPr txBox="1"/>
          <p:nvPr/>
        </p:nvSpPr>
        <p:spPr>
          <a:xfrm>
            <a:off x="1381760" y="3195062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ohini Gawade</a:t>
            </a:r>
          </a:p>
          <a:p>
            <a:endParaRPr lang="en-IN" sz="2000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Aarti Lanke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Dongre</a:t>
            </a:r>
            <a:endParaRPr lang="en-IN" sz="2000" dirty="0"/>
          </a:p>
          <a:p>
            <a:endParaRPr lang="en-IN" sz="20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isha Rodge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Tiwari mam</a:t>
            </a:r>
            <a:endParaRPr lang="en-IN" sz="20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2C5BD6-55AA-13C0-9374-4CA05215C35B}"/>
              </a:ext>
            </a:extLst>
          </p:cNvPr>
          <p:cNvSpPr/>
          <p:nvPr/>
        </p:nvSpPr>
        <p:spPr>
          <a:xfrm>
            <a:off x="756887" y="2260118"/>
            <a:ext cx="2500573" cy="93494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Presented By:</a:t>
            </a:r>
            <a:endParaRPr lang="en-IN" sz="24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11D1E3C-BBE6-B2B3-0AF3-63E5AEEEBAEF}"/>
              </a:ext>
            </a:extLst>
          </p:cNvPr>
          <p:cNvSpPr/>
          <p:nvPr/>
        </p:nvSpPr>
        <p:spPr>
          <a:xfrm>
            <a:off x="756887" y="5299867"/>
            <a:ext cx="2854993" cy="93494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Under Guidance of:</a:t>
            </a:r>
            <a:endParaRPr lang="en-IN" sz="2400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000E733C-7D18-E7D3-8C51-8F6BFC22A183}"/>
              </a:ext>
            </a:extLst>
          </p:cNvPr>
          <p:cNvSpPr/>
          <p:nvPr/>
        </p:nvSpPr>
        <p:spPr>
          <a:xfrm>
            <a:off x="888147" y="6318607"/>
            <a:ext cx="346710" cy="244496"/>
          </a:xfrm>
          <a:prstGeom prst="mathMin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@postmaping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5987" y="2214694"/>
            <a:ext cx="5181600" cy="37909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@Postmapping  in spring mvc framework is a powerful tool for handling the http post requests in your restful web services. </a:t>
            </a:r>
          </a:p>
          <a:p>
            <a:pPr>
              <a:buFontTx/>
              <a:buChar char="-"/>
            </a:pP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@Postmapping annotation is a spring annotation that is used to map http post requests onto specific handler methods.</a:t>
            </a:r>
            <a:endParaRPr lang="en-IN" sz="21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8" y="2103293"/>
            <a:ext cx="5452320" cy="447501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89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@putmapping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5" y="2506662"/>
            <a:ext cx="5181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@Putmapping annotation in string MVC framework is a powerful tool for handling HTTP PUT requests in your restful web services. </a:t>
            </a:r>
          </a:p>
          <a:p>
            <a:pPr>
              <a:buFontTx/>
              <a:buChar char="-"/>
            </a:pP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@Putmaping annotation is a spring annotation that is used to map http put requests onto specific handler methods.</a:t>
            </a:r>
            <a:endParaRPr lang="en-IN" sz="21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4" y="2011703"/>
            <a:ext cx="5705673" cy="463641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7195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5946"/>
          </a:xfrm>
        </p:spPr>
        <p:txBody>
          <a:bodyPr/>
          <a:lstStyle/>
          <a:p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@getmapping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EE41096-793F-51A1-017D-DC579FFFEF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28788"/>
            <a:ext cx="5876925" cy="4986337"/>
          </a:xfrm>
        </p:spPr>
      </p:pic>
      <p:sp>
        <p:nvSpPr>
          <p:cNvPr id="6" name="TextBox 5"/>
          <p:cNvSpPr txBox="1"/>
          <p:nvPr/>
        </p:nvSpPr>
        <p:spPr>
          <a:xfrm>
            <a:off x="7443788" y="2085974"/>
            <a:ext cx="39419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@GetMapping annotation we can easily define endpoints of RESTful API and handle various HTTP requests.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@GetMapping annotation is used for mapping HTTP GET requests onto specific handler methods.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composed annotation that acts                                as a shortcut for @RequestMapping (method= RequestMethod. GET). 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4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0EE3-0485-D51F-3EDC-4482D47A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71186"/>
          </a:xfrm>
        </p:spPr>
        <p:txBody>
          <a:bodyPr>
            <a:noAutofit/>
          </a:bodyPr>
          <a:lstStyle/>
          <a:p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@deletemapping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56AE9F-AA93-2273-7F05-1001902633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7" y="1499419"/>
            <a:ext cx="6209838" cy="4911213"/>
          </a:xfrm>
        </p:spPr>
      </p:pic>
      <p:sp>
        <p:nvSpPr>
          <p:cNvPr id="3" name="TextBox 2"/>
          <p:cNvSpPr txBox="1"/>
          <p:nvPr/>
        </p:nvSpPr>
        <p:spPr>
          <a:xfrm>
            <a:off x="7129463" y="1885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00850" y="2255281"/>
            <a:ext cx="458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@DeleteMapping annotation is a Spring annotation that is used to map HTTP DELETE requests onto specific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handler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@RequestMapping annotation with method = RequestMethod. DELETE attribute.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6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44FB-CE41-32A3-F07D-8001E49A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185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 of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5963A7-7FF8-EA4C-7831-612701DEBE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8" y="1416940"/>
            <a:ext cx="5619290" cy="4969573"/>
          </a:xfr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10B3925-AD85-178B-83A3-7963AD1A2E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60" y="1416940"/>
            <a:ext cx="5430115" cy="4969573"/>
          </a:xfrm>
        </p:spPr>
      </p:pic>
    </p:spTree>
    <p:extLst>
      <p:ext uri="{BB962C8B-B14F-4D97-AF65-F5344CB8AC3E}">
        <p14:creationId xmlns:p14="http://schemas.microsoft.com/office/powerpoint/2010/main" val="281730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3E0B8C-269D-B1F7-DB24-C677BC690B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2" y="658760"/>
            <a:ext cx="9171040" cy="5388077"/>
          </a:xfrm>
        </p:spPr>
      </p:pic>
    </p:spTree>
    <p:extLst>
      <p:ext uri="{BB962C8B-B14F-4D97-AF65-F5344CB8AC3E}">
        <p14:creationId xmlns:p14="http://schemas.microsoft.com/office/powerpoint/2010/main" val="159003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B46C-49FC-E1B1-53B8-EB7B92D3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81" y="166234"/>
            <a:ext cx="9842716" cy="1023470"/>
          </a:xfrm>
        </p:spPr>
        <p:txBody>
          <a:bodyPr/>
          <a:lstStyle/>
          <a:p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FRONT-END 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782392-F467-0CD9-51E2-78F4618D80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5" y="2214694"/>
            <a:ext cx="3631984" cy="434355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DD32395-137A-0744-294C-2815C0220B8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4" y="2542478"/>
            <a:ext cx="2585884" cy="348469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1D344A-F3BC-21DC-0B8D-A66987368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61" y="2395849"/>
            <a:ext cx="3321374" cy="40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020"/>
          </a:xfrm>
        </p:spPr>
        <p:txBody>
          <a:bodyPr/>
          <a:lstStyle/>
          <a:p>
            <a:pPr algn="ctr"/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DEMO 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A07AE1-222A-D6CD-3584-8C1E804A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4CE0B4-705A-A10F-9808-2D583075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11160"/>
            <a:ext cx="10885714" cy="5346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A2A1-E198-6533-93FD-6A6603F9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about 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1AC4CC-A5F9-3A94-2919-56706A1A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4" y="2214694"/>
            <a:ext cx="10364451" cy="4491037"/>
          </a:xfrm>
        </p:spPr>
      </p:pic>
    </p:spTree>
    <p:extLst>
      <p:ext uri="{BB962C8B-B14F-4D97-AF65-F5344CB8AC3E}">
        <p14:creationId xmlns:p14="http://schemas.microsoft.com/office/powerpoint/2010/main" val="18067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221F-C9E3-549D-BE0F-057B6879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contact 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CDB1E-2047-AD1F-C052-4AA9E5DE0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5" y="2366963"/>
            <a:ext cx="10364451" cy="4491037"/>
          </a:xfrm>
        </p:spPr>
      </p:pic>
    </p:spTree>
    <p:extLst>
      <p:ext uri="{BB962C8B-B14F-4D97-AF65-F5344CB8AC3E}">
        <p14:creationId xmlns:p14="http://schemas.microsoft.com/office/powerpoint/2010/main" val="205595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9F0D-02F2-7159-C978-4303FE8A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F7E0-6784-6BDA-8A39-FC0263D7DB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5734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4E72F2-602A-18AB-0F0A-F37E1A7D1BAB}"/>
              </a:ext>
            </a:extLst>
          </p:cNvPr>
          <p:cNvSpPr/>
          <p:nvPr/>
        </p:nvSpPr>
        <p:spPr>
          <a:xfrm>
            <a:off x="4661338" y="2146738"/>
            <a:ext cx="2002221" cy="20495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</a:t>
            </a:r>
            <a:endParaRPr lang="en-I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8114A0-3A17-8B5A-EDA0-74D9068DBB46}"/>
              </a:ext>
            </a:extLst>
          </p:cNvPr>
          <p:cNvSpPr/>
          <p:nvPr/>
        </p:nvSpPr>
        <p:spPr>
          <a:xfrm>
            <a:off x="346842" y="1096837"/>
            <a:ext cx="2695904" cy="7147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Aim of Project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89E26-94B9-31E4-F076-2BD54D64924F}"/>
              </a:ext>
            </a:extLst>
          </p:cNvPr>
          <p:cNvSpPr/>
          <p:nvPr/>
        </p:nvSpPr>
        <p:spPr>
          <a:xfrm>
            <a:off x="346842" y="2291254"/>
            <a:ext cx="2695904" cy="7147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ER - Diagram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207690-09BB-F145-9489-1AF2E8D9B127}"/>
              </a:ext>
            </a:extLst>
          </p:cNvPr>
          <p:cNvSpPr/>
          <p:nvPr/>
        </p:nvSpPr>
        <p:spPr>
          <a:xfrm>
            <a:off x="346842" y="3392216"/>
            <a:ext cx="2695904" cy="7147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Technology Stack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51A998-6065-3652-98AB-D1037FAC0EF8}"/>
              </a:ext>
            </a:extLst>
          </p:cNvPr>
          <p:cNvSpPr/>
          <p:nvPr/>
        </p:nvSpPr>
        <p:spPr>
          <a:xfrm>
            <a:off x="346842" y="4566746"/>
            <a:ext cx="2695904" cy="7147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Project Features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44B584-F795-948B-EF2B-BC706BCCB642}"/>
              </a:ext>
            </a:extLst>
          </p:cNvPr>
          <p:cNvSpPr/>
          <p:nvPr/>
        </p:nvSpPr>
        <p:spPr>
          <a:xfrm>
            <a:off x="8318938" y="1386222"/>
            <a:ext cx="2695904" cy="7147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Back-End Architecture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504620-6FDC-6666-4B75-3A58632C7725}"/>
              </a:ext>
            </a:extLst>
          </p:cNvPr>
          <p:cNvSpPr/>
          <p:nvPr/>
        </p:nvSpPr>
        <p:spPr>
          <a:xfrm>
            <a:off x="8318938" y="2368589"/>
            <a:ext cx="2695904" cy="7147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Front-End Architecture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C8D8B2-6830-98E7-6387-7329211AF19F}"/>
              </a:ext>
            </a:extLst>
          </p:cNvPr>
          <p:cNvSpPr/>
          <p:nvPr/>
        </p:nvSpPr>
        <p:spPr>
          <a:xfrm>
            <a:off x="8318938" y="3666542"/>
            <a:ext cx="2695904" cy="7147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Demo Screenshots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8C0FA7-0B32-A244-D2D0-4677E40B49AF}"/>
              </a:ext>
            </a:extLst>
          </p:cNvPr>
          <p:cNvSpPr/>
          <p:nvPr/>
        </p:nvSpPr>
        <p:spPr>
          <a:xfrm>
            <a:off x="8318938" y="4643306"/>
            <a:ext cx="2695904" cy="7147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E803EA-39D6-5A2F-D316-9E07084D6FF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024353" y="1593413"/>
            <a:ext cx="1930203" cy="85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ECD969-3C37-94E1-5C10-1DF390BCF0BF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042746" y="2723313"/>
            <a:ext cx="1618592" cy="4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323ADD-213D-8472-CCE8-DC035A2E6647}"/>
              </a:ext>
            </a:extLst>
          </p:cNvPr>
          <p:cNvCxnSpPr/>
          <p:nvPr/>
        </p:nvCxnSpPr>
        <p:spPr>
          <a:xfrm flipH="1">
            <a:off x="3042746" y="3666542"/>
            <a:ext cx="1749971" cy="18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7630C-5F7B-864C-5547-50C529FF861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042746" y="4017579"/>
            <a:ext cx="2049516" cy="90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1286AA-8F61-458E-8950-8BD33A6F6528}"/>
              </a:ext>
            </a:extLst>
          </p:cNvPr>
          <p:cNvCxnSpPr>
            <a:stCxn id="4" idx="7"/>
            <a:endCxn id="9" idx="1"/>
          </p:cNvCxnSpPr>
          <p:nvPr/>
        </p:nvCxnSpPr>
        <p:spPr>
          <a:xfrm flipV="1">
            <a:off x="6370341" y="1743574"/>
            <a:ext cx="1948597" cy="70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1E5EA4-7202-BB9B-3547-34E7B0C9242E}"/>
              </a:ext>
            </a:extLst>
          </p:cNvPr>
          <p:cNvCxnSpPr/>
          <p:nvPr/>
        </p:nvCxnSpPr>
        <p:spPr>
          <a:xfrm flipV="1">
            <a:off x="6663559" y="2723313"/>
            <a:ext cx="1655379" cy="14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ED45BD-2925-44E2-946D-65BAD61936FD}"/>
              </a:ext>
            </a:extLst>
          </p:cNvPr>
          <p:cNvCxnSpPr>
            <a:endCxn id="11" idx="1"/>
          </p:cNvCxnSpPr>
          <p:nvPr/>
        </p:nvCxnSpPr>
        <p:spPr>
          <a:xfrm>
            <a:off x="6663559" y="3392216"/>
            <a:ext cx="1655379" cy="63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2B7E35-2B68-3CF6-D0DD-4B5BEA363D1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6370341" y="3896110"/>
            <a:ext cx="1948597" cy="110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sym typeface="+mn-ea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cap="none" dirty="0">
                <a:solidFill>
                  <a:srgbClr val="040C28"/>
                </a:solidFill>
                <a:effectLst/>
                <a:latin typeface="Google Sans"/>
              </a:rPr>
              <a:t>The best student tracking management system in hostel software is essential for any school hostel</a:t>
            </a:r>
            <a:r>
              <a:rPr lang="en-US" b="0" i="0" cap="none" dirty="0">
                <a:solidFill>
                  <a:srgbClr val="202124"/>
                </a:solidFill>
                <a:effectLst/>
                <a:latin typeface="Google Sans"/>
              </a:rPr>
              <a:t>. It offers many benefits, including efficient communication, improved record-keeping, easy attendance tracking, effective room management, and enhanced security.</a:t>
            </a:r>
            <a:endParaRPr lang="en-US" cap="none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F5A0-9B02-6F9C-353C-110984C9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50" y="2175854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sym typeface="+mn-ea"/>
              </a:rPr>
              <a:t>thank you</a:t>
            </a:r>
            <a:endParaRPr lang="en-IN" sz="72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C2C3-857E-78AA-CDDC-31453E38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6F80-3DA0-3424-6CC5-5F79A854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Any Questions Vector Art, Icons, and Graphics for Free Download">
            <a:extLst>
              <a:ext uri="{FF2B5EF4-FFF2-40B4-BE49-F238E27FC236}">
                <a16:creationId xmlns:a16="http://schemas.microsoft.com/office/drawing/2014/main" id="{0B329FB2-93F9-0604-061D-6C590B07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1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414655" y="618490"/>
            <a:ext cx="11253470" cy="12611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4400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+mj-lt"/>
              </a:rPr>
              <a:t>AIM  OF  PROJECT 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16095" y="1660525"/>
            <a:ext cx="7613015" cy="334581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3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Student Tracking system in hostel project aims to provide an efficient solution for managing hostel facilities, including student accommodations, room allocations, and administrative tasks. 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3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will streamline processes, enhance security, and improve the overall management of hostel operations.</a:t>
            </a:r>
            <a:endParaRPr lang="en-US" sz="23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016256" y="6277000"/>
            <a:ext cx="163282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HTML,CSS,JS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809865" y="6276975"/>
            <a:ext cx="202438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SpringBoot,Angular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744334" y="6276974"/>
            <a:ext cx="1632828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My-SQL</a:t>
            </a:r>
          </a:p>
        </p:txBody>
      </p:sp>
      <p:pic>
        <p:nvPicPr>
          <p:cNvPr id="3" name="Picture 2" descr="Image1"/>
          <p:cNvPicPr>
            <a:picLocks noChangeAspect="1"/>
          </p:cNvPicPr>
          <p:nvPr/>
        </p:nvPicPr>
        <p:blipFill rotWithShape="1">
          <a:blip r:embed="rId2"/>
          <a:srcRect l="-84" t="6161" r="84" b="12443"/>
          <a:stretch/>
        </p:blipFill>
        <p:spPr>
          <a:xfrm>
            <a:off x="6041390" y="5006339"/>
            <a:ext cx="1409700" cy="1147445"/>
          </a:xfrm>
          <a:prstGeom prst="rect">
            <a:avLst/>
          </a:prstGeom>
        </p:spPr>
      </p:pic>
      <p:pic>
        <p:nvPicPr>
          <p:cNvPr id="57" name="Picture 56" descr="image2"/>
          <p:cNvPicPr>
            <a:picLocks noChangeAspect="1"/>
          </p:cNvPicPr>
          <p:nvPr/>
        </p:nvPicPr>
        <p:blipFill>
          <a:blip r:embed="rId3"/>
          <a:srcRect l="4265" r="12098"/>
          <a:stretch>
            <a:fillRect/>
          </a:stretch>
        </p:blipFill>
        <p:spPr>
          <a:xfrm>
            <a:off x="7815580" y="5006340"/>
            <a:ext cx="1807210" cy="1147445"/>
          </a:xfrm>
          <a:prstGeom prst="rect">
            <a:avLst/>
          </a:prstGeom>
        </p:spPr>
      </p:pic>
      <p:pic>
        <p:nvPicPr>
          <p:cNvPr id="58" name="Picture 57" descr="image3"/>
          <p:cNvPicPr>
            <a:picLocks noChangeAspect="1"/>
          </p:cNvPicPr>
          <p:nvPr/>
        </p:nvPicPr>
        <p:blipFill rotWithShape="1">
          <a:blip r:embed="rId4"/>
          <a:srcRect l="11" t="-10823" r="-11" b="23947"/>
          <a:stretch/>
        </p:blipFill>
        <p:spPr>
          <a:xfrm>
            <a:off x="9834943" y="4853394"/>
            <a:ext cx="1451610" cy="1261110"/>
          </a:xfrm>
          <a:prstGeom prst="rect">
            <a:avLst/>
          </a:prstGeom>
        </p:spPr>
      </p:pic>
      <p:pic>
        <p:nvPicPr>
          <p:cNvPr id="1026" name="Picture 2" descr="Project goal Vectors &amp; Illustrations for Free Download | Freepik">
            <a:extLst>
              <a:ext uri="{FF2B5EF4-FFF2-40B4-BE49-F238E27FC236}">
                <a16:creationId xmlns:a16="http://schemas.microsoft.com/office/drawing/2014/main" id="{CB613528-5F9A-4757-52C7-09B64D557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3" y="1660525"/>
            <a:ext cx="4116848" cy="36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6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927" y="718124"/>
            <a:ext cx="4864691" cy="1565275"/>
          </a:xfrm>
        </p:spPr>
        <p:txBody>
          <a:bodyPr/>
          <a:lstStyle/>
          <a:p>
            <a:pPr algn="ctr"/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sym typeface="+mn-ea"/>
              </a:rPr>
              <a:t>  ER-DIAGRAM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64DF8D-2B95-C2FE-CD39-D466BD0D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2" y="732412"/>
            <a:ext cx="8373553" cy="55856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4060" y="381804"/>
            <a:ext cx="10364451" cy="1596177"/>
          </a:xfrm>
        </p:spPr>
        <p:txBody>
          <a:bodyPr/>
          <a:lstStyle/>
          <a:p>
            <a:pPr algn="r"/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sym typeface="+mn-ea"/>
              </a:rPr>
              <a:t>Technology Stack</a:t>
            </a:r>
            <a:b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+mj-lt"/>
              </a:rPr>
            </a:br>
            <a:endParaRPr lang="en-US" dirty="0"/>
          </a:p>
        </p:txBody>
      </p:sp>
      <p:graphicFrame>
        <p:nvGraphicFramePr>
          <p:cNvPr id="8" name="图表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88098"/>
              </p:ext>
            </p:extLst>
          </p:nvPr>
        </p:nvGraphicFramePr>
        <p:xfrm>
          <a:off x="356384" y="888999"/>
          <a:ext cx="5819415" cy="51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2028"/>
              </p:ext>
            </p:extLst>
          </p:nvPr>
        </p:nvGraphicFramePr>
        <p:xfrm>
          <a:off x="-337598" y="2653262"/>
          <a:ext cx="2950689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6497320" y="1495425"/>
            <a:ext cx="4960620" cy="1197602"/>
            <a:chOff x="6194455" y="1495347"/>
            <a:chExt cx="4960332" cy="1195812"/>
          </a:xfrm>
        </p:grpSpPr>
        <p:sp>
          <p:nvSpPr>
            <p:cNvPr id="23" name="矩形: 圆角 22"/>
            <p:cNvSpPr>
              <a:spLocks noChangeAspect="1"/>
            </p:cNvSpPr>
            <p:nvPr/>
          </p:nvSpPr>
          <p:spPr>
            <a:xfrm>
              <a:off x="6194455" y="1495347"/>
              <a:ext cx="655710" cy="65365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dist="101600" dir="2700000" algn="tl" rotWithShape="0">
                <a:srgbClr val="D6DCE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+mj-lt"/>
                </a:rPr>
                <a:t>1</a:t>
              </a:r>
              <a:endParaRPr lang="zh-CN" alt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40981" y="1495347"/>
              <a:ext cx="3652462" cy="398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3600">
                  <a:ln>
                    <a:solidFill>
                      <a:schemeClr val="tx1"/>
                    </a:solidFill>
                  </a:ln>
                  <a:solidFill>
                    <a:srgbClr val="6DEBB2"/>
                  </a:solidFill>
                  <a:latin typeface="+mj-lt"/>
                </a:defRPr>
              </a:lvl1pPr>
            </a:lstStyle>
            <a:p>
              <a:r>
                <a:rPr lang="en-US" altLang="zh-CN" sz="2000" dirty="0">
                  <a:ln>
                    <a:noFill/>
                  </a:ln>
                  <a:solidFill>
                    <a:schemeClr val="tx1"/>
                  </a:solidFill>
                </a:rPr>
                <a:t>HTML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040981" y="1862454"/>
              <a:ext cx="4113806" cy="828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altLang="zh-CN" sz="1600" dirty="0">
                  <a:solidFill>
                    <a:schemeClr val="tx1"/>
                  </a:solidFill>
                </a:rPr>
                <a:t>HTML (HyperText Markup Language) is the code that is used to structure a web page and its content..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97320" y="5652135"/>
            <a:ext cx="5231130" cy="1183010"/>
            <a:chOff x="6194455" y="1495347"/>
            <a:chExt cx="5230826" cy="1230059"/>
          </a:xfrm>
        </p:grpSpPr>
        <p:sp>
          <p:nvSpPr>
            <p:cNvPr id="28" name="矩形: 圆角 27"/>
            <p:cNvSpPr>
              <a:spLocks noChangeAspect="1"/>
            </p:cNvSpPr>
            <p:nvPr/>
          </p:nvSpPr>
          <p:spPr>
            <a:xfrm>
              <a:off x="6194455" y="1495347"/>
              <a:ext cx="655710" cy="65365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>
              <a:outerShdw dist="101600" dir="2700000" algn="tl" rotWithShape="0">
                <a:srgbClr val="D6DCE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+mj-lt"/>
                </a:rPr>
                <a:t>4</a:t>
              </a:r>
              <a:endParaRPr lang="zh-CN" alt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40861" y="1495347"/>
              <a:ext cx="4384420" cy="41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3600">
                  <a:ln>
                    <a:solidFill>
                      <a:schemeClr val="tx1"/>
                    </a:solidFill>
                  </a:ln>
                  <a:solidFill>
                    <a:srgbClr val="6DEBB2"/>
                  </a:solidFill>
                  <a:latin typeface="+mj-lt"/>
                </a:defRPr>
              </a:lvl1pPr>
            </a:lstStyle>
            <a:p>
              <a:r>
                <a:rPr lang="en-US" altLang="zh-CN" sz="2000" dirty="0">
                  <a:ln>
                    <a:noFill/>
                  </a:ln>
                  <a:solidFill>
                    <a:schemeClr val="tx1"/>
                  </a:solidFill>
                </a:rPr>
                <a:t>SPRINGBOOT &amp; MYSQL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40981" y="1862454"/>
              <a:ext cx="4113806" cy="862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altLang="zh-CN" sz="1600" dirty="0">
                  <a:solidFill>
                    <a:schemeClr val="tx1"/>
                  </a:solidFill>
                </a:rPr>
                <a:t>Spring boot and MySQL are commonly used together in building robust and scalable web applications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97320" y="4110355"/>
            <a:ext cx="4960620" cy="1376714"/>
            <a:chOff x="6194455" y="1495347"/>
            <a:chExt cx="4960332" cy="1682493"/>
          </a:xfrm>
        </p:grpSpPr>
        <p:sp>
          <p:nvSpPr>
            <p:cNvPr id="32" name="矩形: 圆角 31"/>
            <p:cNvSpPr>
              <a:spLocks noChangeAspect="1"/>
            </p:cNvSpPr>
            <p:nvPr/>
          </p:nvSpPr>
          <p:spPr>
            <a:xfrm>
              <a:off x="6194455" y="1495347"/>
              <a:ext cx="655710" cy="65365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dist="101600" dir="2700000" algn="tl" rotWithShape="0">
                <a:srgbClr val="D6DCE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+mj-lt"/>
                </a:rPr>
                <a:t>3</a:t>
              </a:r>
              <a:endParaRPr lang="zh-CN" alt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040981" y="1495347"/>
              <a:ext cx="3652462" cy="487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3600">
                  <a:ln>
                    <a:solidFill>
                      <a:schemeClr val="tx1"/>
                    </a:solidFill>
                  </a:ln>
                  <a:solidFill>
                    <a:srgbClr val="6DEBB2"/>
                  </a:solidFill>
                  <a:latin typeface="+mj-lt"/>
                </a:defRPr>
              </a:lvl1pPr>
            </a:lstStyle>
            <a:p>
              <a:r>
                <a:rPr lang="en-US" altLang="zh-CN" sz="2000" dirty="0">
                  <a:ln>
                    <a:noFill/>
                  </a:ln>
                  <a:solidFill>
                    <a:schemeClr val="tx1"/>
                  </a:solidFill>
                </a:rPr>
                <a:t>ANGULAR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981" y="1862454"/>
              <a:ext cx="4113806" cy="1315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altLang="zh-CN" sz="1600" dirty="0">
                  <a:solidFill>
                    <a:schemeClr val="tx1"/>
                  </a:solidFill>
                </a:rPr>
                <a:t>Angular is a platform and framework for building single-page client applications using HTML and TypeScript. Angular is written in TypeScript.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97614" y="2657791"/>
            <a:ext cx="5485765" cy="1443355"/>
            <a:chOff x="6194455" y="1495347"/>
            <a:chExt cx="5485765" cy="1443355"/>
          </a:xfrm>
        </p:grpSpPr>
        <p:sp>
          <p:nvSpPr>
            <p:cNvPr id="36" name="矩形: 圆角 35"/>
            <p:cNvSpPr>
              <a:spLocks noChangeAspect="1"/>
            </p:cNvSpPr>
            <p:nvPr/>
          </p:nvSpPr>
          <p:spPr>
            <a:xfrm>
              <a:off x="6194455" y="1495347"/>
              <a:ext cx="655710" cy="6536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dist="101600" dir="2700000" algn="tl" rotWithShape="0">
                <a:srgbClr val="D6DCE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+mj-lt"/>
                </a:rPr>
                <a:t>2</a:t>
              </a:r>
              <a:endParaRPr lang="zh-CN" alt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040981" y="1495347"/>
              <a:ext cx="3652462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3600">
                  <a:ln>
                    <a:solidFill>
                      <a:schemeClr val="tx1"/>
                    </a:solidFill>
                  </a:ln>
                  <a:solidFill>
                    <a:srgbClr val="6DEBB2"/>
                  </a:solidFill>
                  <a:latin typeface="+mj-lt"/>
                </a:defRPr>
              </a:lvl1pPr>
            </a:lstStyle>
            <a:p>
              <a:r>
                <a:rPr lang="en-US" altLang="zh-CN" sz="2000" dirty="0">
                  <a:ln>
                    <a:noFill/>
                  </a:ln>
                  <a:solidFill>
                    <a:schemeClr val="tx1"/>
                  </a:solidFill>
                </a:rPr>
                <a:t>CSS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040910" y="1862377"/>
              <a:ext cx="4639310" cy="1076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altLang="zh-CN" sz="1600" dirty="0">
                  <a:solidFill>
                    <a:schemeClr val="tx1"/>
                  </a:solidFill>
                </a:rPr>
                <a:t>CSS (Cascading Style Sheets) is used to style and layout web pages — for example, to alter the font, color, size and other decorative features.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89576" y="2617889"/>
            <a:ext cx="4822031" cy="9394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sym typeface="+mn-ea"/>
              </a:rPr>
              <a:t>      </a:t>
            </a:r>
            <a:br>
              <a:rPr lang="en-US" altLang="zh-CN" b="1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sym typeface="+mn-ea"/>
              </a:rPr>
            </a:br>
            <a:r>
              <a:rPr lang="en-US" altLang="zh-CN" b="1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</a:t>
            </a:r>
            <a:r>
              <a:rPr lang="en-US" altLang="zh-CN" b="1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sym typeface="+mn-ea"/>
              </a:rPr>
              <a:t> </a:t>
            </a:r>
            <a:r>
              <a:rPr lang="en-US" altLang="zh-CN" b="1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6532204" y="2181739"/>
          <a:ext cx="1552177" cy="1503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6532204" y="4368495"/>
          <a:ext cx="1552177" cy="1503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9C7EAE-7716-3F59-D859-EF1E25F72F37}"/>
              </a:ext>
            </a:extLst>
          </p:cNvPr>
          <p:cNvSpPr/>
          <p:nvPr/>
        </p:nvSpPr>
        <p:spPr>
          <a:xfrm>
            <a:off x="1865860" y="678633"/>
            <a:ext cx="2487561" cy="1247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0" spc="-44" dirty="0">
                <a:solidFill>
                  <a:schemeClr val="tx1">
                    <a:lumMod val="95000"/>
                    <a:lumOff val="5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Student Records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340DF7-F519-43F4-B821-4D48EE8C67BE}"/>
              </a:ext>
            </a:extLst>
          </p:cNvPr>
          <p:cNvSpPr/>
          <p:nvPr/>
        </p:nvSpPr>
        <p:spPr>
          <a:xfrm>
            <a:off x="1988562" y="4240111"/>
            <a:ext cx="2409203" cy="1247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0" spc="-44" dirty="0">
                <a:solidFill>
                  <a:schemeClr val="tx1">
                    <a:lumMod val="95000"/>
                    <a:lumOff val="5000"/>
                  </a:schemeClr>
                </a:solidFill>
                <a:latin typeface="adonis-web" pitchFamily="34" charset="0"/>
                <a:ea typeface="adonis-web" pitchFamily="34" charset="-122"/>
              </a:rPr>
              <a:t>Attendance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D51028-86EB-17CC-6E26-C8CB85DA04B2}"/>
              </a:ext>
            </a:extLst>
          </p:cNvPr>
          <p:cNvSpPr/>
          <p:nvPr/>
        </p:nvSpPr>
        <p:spPr>
          <a:xfrm>
            <a:off x="8331785" y="4138563"/>
            <a:ext cx="2516131" cy="1247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0" spc="-44" dirty="0">
                <a:solidFill>
                  <a:schemeClr val="tx1">
                    <a:lumMod val="95000"/>
                    <a:lumOff val="5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Guardian Records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7B6FE5-E9EE-02F1-1A0B-53A00BB0D02A}"/>
              </a:ext>
            </a:extLst>
          </p:cNvPr>
          <p:cNvSpPr/>
          <p:nvPr/>
        </p:nvSpPr>
        <p:spPr>
          <a:xfrm>
            <a:off x="8614466" y="678633"/>
            <a:ext cx="2233450" cy="1247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0260"/>
            <a:ext cx="10515600" cy="880745"/>
          </a:xfrm>
        </p:spPr>
        <p:txBody>
          <a:bodyPr/>
          <a:lstStyle/>
          <a:p>
            <a:pPr algn="ctr"/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sym typeface="+mn-ea"/>
              </a:rPr>
              <a:t>BACK-END 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117725"/>
            <a:ext cx="5181600" cy="405955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Encapsulation: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Abstraction: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JPA Mappings: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MySQL (Database):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Spring Boot Framework 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6.Postman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E13FC-A579-BFBA-4665-DE08FE9D6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3686" y="407882"/>
            <a:ext cx="4597814" cy="5901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zh-CN" sz="4000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encapsulation</a:t>
            </a:r>
            <a:r>
              <a:rPr lang="en-US" altLang="zh-CN" sz="4000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sym typeface="+mn-ea"/>
              </a:rPr>
              <a:t> 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US" altLang="zh-CN" sz="4000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252A31-A653-B7F5-199F-036947878B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960"/>
            <a:ext cx="3802626" cy="6420465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196084-FEBC-FFFC-160A-AAC0FEBDA422}"/>
              </a:ext>
            </a:extLst>
          </p:cNvPr>
          <p:cNvSpPr/>
          <p:nvPr/>
        </p:nvSpPr>
        <p:spPr>
          <a:xfrm rot="10800000">
            <a:off x="4886632" y="806244"/>
            <a:ext cx="2271251" cy="432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86301CC-FCEE-9B80-FD5B-044090070339}"/>
              </a:ext>
            </a:extLst>
          </p:cNvPr>
          <p:cNvSpPr/>
          <p:nvPr/>
        </p:nvSpPr>
        <p:spPr>
          <a:xfrm rot="10800000">
            <a:off x="4886631" y="4819341"/>
            <a:ext cx="2271251" cy="432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69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n w="3175">
                  <a:solidFill>
                    <a:schemeClr val="tx1"/>
                  </a:solidFill>
                </a:ln>
                <a:solidFill>
                  <a:srgbClr val="6DEB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postman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75" y="1953237"/>
            <a:ext cx="10440026" cy="6508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Postman is an API platform for building and using APIs.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2" descr="Postman API Platform Logo PNG vector in SVG, PDF, AI, CDR format">
            <a:extLst>
              <a:ext uri="{FF2B5EF4-FFF2-40B4-BE49-F238E27FC236}">
                <a16:creationId xmlns:a16="http://schemas.microsoft.com/office/drawing/2014/main" id="{716B7536-3A07-71DB-2D05-77014E79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250" y="682498"/>
            <a:ext cx="1559976" cy="146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0138" y="2714626"/>
            <a:ext cx="218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HTTP Methods :-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00275" y="3571875"/>
            <a:ext cx="45291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PostMapping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PutMapping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GetMapping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DeleteMapping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02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c72ad26-9576-4d8f-aecd-e8e64ce9ad44"/>
  <p:tag name="COMMONDATA" val="eyJoZGlkIjoiYzhkMjg0NDA1MzdiYTViNDBhYWU0YmMwMWY1YWViMDYifQ==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1487</TotalTime>
  <Words>513</Words>
  <Application>Microsoft Office PowerPoint</Application>
  <PresentationFormat>Widescreen</PresentationFormat>
  <Paragraphs>98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adonis-web</vt:lpstr>
      <vt:lpstr>Arial</vt:lpstr>
      <vt:lpstr>Calibri</vt:lpstr>
      <vt:lpstr>Gilroy</vt:lpstr>
      <vt:lpstr>Google Sans</vt:lpstr>
      <vt:lpstr>Source Sans Pro</vt:lpstr>
      <vt:lpstr>Times New Roman</vt:lpstr>
      <vt:lpstr>Tw Cen MT</vt:lpstr>
      <vt:lpstr>Wingdings</vt:lpstr>
      <vt:lpstr>Droplet</vt:lpstr>
      <vt:lpstr>PowerPoint Presentation</vt:lpstr>
      <vt:lpstr>.</vt:lpstr>
      <vt:lpstr>PowerPoint Presentation</vt:lpstr>
      <vt:lpstr>  ER-DIAGRAM</vt:lpstr>
      <vt:lpstr>Technology Stack </vt:lpstr>
      <vt:lpstr>       PROJECT FEATURES</vt:lpstr>
      <vt:lpstr>BACK-END  ARCHITECTURE</vt:lpstr>
      <vt:lpstr>PowerPoint Presentation</vt:lpstr>
      <vt:lpstr>postman </vt:lpstr>
      <vt:lpstr>@postmaping</vt:lpstr>
      <vt:lpstr>@putmapping</vt:lpstr>
      <vt:lpstr>@getmapping</vt:lpstr>
      <vt:lpstr>@deletemapping</vt:lpstr>
      <vt:lpstr>database of project</vt:lpstr>
      <vt:lpstr>PowerPoint Presentation</vt:lpstr>
      <vt:lpstr>FRONT-END  ARCHITECTURE</vt:lpstr>
      <vt:lpstr>DEMO SCREENSHOTS</vt:lpstr>
      <vt:lpstr>about us</vt:lpstr>
      <vt:lpstr>contact us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abbey</dc:creator>
  <cp:lastModifiedBy>nisha rodge</cp:lastModifiedBy>
  <cp:revision>89</cp:revision>
  <dcterms:created xsi:type="dcterms:W3CDTF">2023-03-30T03:31:00Z</dcterms:created>
  <dcterms:modified xsi:type="dcterms:W3CDTF">2024-02-29T12:24:38Z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C27CCC1E7BAA4A36B1C9049C3266C046_13</vt:lpwstr>
  </property>
  <property fmtid="{D5CDD505-2E9C-101B-9397-08002B2CF9AE}" pid="3" name="KSOProductBuildVer">
    <vt:lpwstr>1033-12.2.0.13412</vt:lpwstr>
  </property>
</Properties>
</file>