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3"/>
  </p:notesMasterIdLst>
  <p:sldIdLst>
    <p:sldId id="256" r:id="rId2"/>
    <p:sldId id="351" r:id="rId3"/>
    <p:sldId id="372" r:id="rId4"/>
    <p:sldId id="374" r:id="rId5"/>
    <p:sldId id="375" r:id="rId6"/>
    <p:sldId id="373" r:id="rId7"/>
    <p:sldId id="376" r:id="rId8"/>
    <p:sldId id="359" r:id="rId9"/>
    <p:sldId id="377" r:id="rId10"/>
    <p:sldId id="360" r:id="rId11"/>
    <p:sldId id="378" r:id="rId12"/>
  </p:sldIdLst>
  <p:sldSz cx="9144000" cy="5143500" type="screen16x9"/>
  <p:notesSz cx="6858000" cy="9144000"/>
  <p:embeddedFontLst>
    <p:embeddedFont>
      <p:font typeface="Anaheim" panose="020B0604020202020204" charset="0"/>
      <p:regular r:id="rId14"/>
    </p:embeddedFont>
    <p:embeddedFont>
      <p:font typeface="Nunito Light" pitchFamily="2" charset="0"/>
      <p:regular r:id="rId15"/>
      <p:italic r:id="rId16"/>
    </p:embeddedFont>
    <p:embeddedFont>
      <p:font typeface="Overpass Mono" panose="020B0604020202020204" charset="0"/>
      <p:regular r:id="rId17"/>
      <p:bold r:id="rId18"/>
    </p:embeddedFont>
    <p:embeddedFont>
      <p:font typeface="Raleway SemiBold" pitchFamily="2" charset="0"/>
      <p:bold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73DA3F-9819-4352-8E93-8A6551559889}">
  <a:tblStyle styleId="{5973DA3F-9819-4352-8E93-8A655155988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E890F72-01E6-4E95-AB48-4714D5729B9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p:scale>
          <a:sx n="100" d="100"/>
          <a:sy n="100" d="100"/>
        </p:scale>
        <p:origin x="456"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extLst>
      <p:ext uri="{BB962C8B-B14F-4D97-AF65-F5344CB8AC3E}">
        <p14:creationId xmlns:p14="http://schemas.microsoft.com/office/powerpoint/2010/main" val="35838180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9" r:id="rId2"/>
    <p:sldLayoutId id="214748367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28514" y="1776549"/>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sz="6000" dirty="0"/>
              <a:t>Entity Relationship Diagram</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4294967295"/>
          </p:nvPr>
        </p:nvSpPr>
        <p:spPr>
          <a:xfrm>
            <a:off x="399567" y="263317"/>
            <a:ext cx="8344866" cy="3960813"/>
          </a:xfrm>
        </p:spPr>
        <p:txBody>
          <a:bodyPr/>
          <a:lstStyle/>
          <a:p>
            <a:endParaRPr lang="en-US" sz="1400" b="1" dirty="0"/>
          </a:p>
          <a:p>
            <a:pPr marL="127000" indent="0">
              <a:buNone/>
            </a:pPr>
            <a:r>
              <a:rPr lang="en-US" sz="1400" b="1" dirty="0"/>
              <a:t>	Types of Attributes			Description</a:t>
            </a:r>
          </a:p>
          <a:p>
            <a:r>
              <a:rPr lang="en-US" sz="1400" b="1" dirty="0"/>
              <a:t>Simple attribute			Simple attributes can’t be divided any further. 					For example, a student’s contact number. It is 					also called an atomic value.</a:t>
            </a:r>
          </a:p>
          <a:p>
            <a:r>
              <a:rPr lang="en-US" sz="1400" b="1" dirty="0"/>
              <a:t>Composite attribute		It is possible to break down composite attribute. 				For example, a student’s full name may be 					further divided into first name, second name, 					and last name.</a:t>
            </a:r>
          </a:p>
          <a:p>
            <a:r>
              <a:rPr lang="en-US" sz="1400" b="1" dirty="0"/>
              <a:t>Derived attribute			This type of attribute does not include in the 					physical database. However, their values are 					derived from other attributes present in the 					database. For example, age should not be 					stored directly. Instead, it should be derived 					from the DOB of that employee.</a:t>
            </a:r>
          </a:p>
          <a:p>
            <a:r>
              <a:rPr lang="en-US" sz="1400" b="1" dirty="0"/>
              <a:t>Multivalued attribute		Multivalued attributes can have more than one values. For 				example, a student can have more than one mobile number, 				email address, etc.</a:t>
            </a:r>
          </a:p>
        </p:txBody>
      </p:sp>
    </p:spTree>
    <p:extLst>
      <p:ext uri="{BB962C8B-B14F-4D97-AF65-F5344CB8AC3E}">
        <p14:creationId xmlns:p14="http://schemas.microsoft.com/office/powerpoint/2010/main" val="402658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Defines the numerical attributes of the relationship between two entities or entity sets.</a:t>
            </a:r>
          </a:p>
          <a:p>
            <a:pPr marL="127000" indent="0">
              <a:buNone/>
            </a:pPr>
            <a:endParaRPr lang="en-US" b="1" dirty="0"/>
          </a:p>
          <a:p>
            <a:pPr marL="584200" lvl="1" indent="0">
              <a:buNone/>
            </a:pPr>
            <a:r>
              <a:rPr lang="en-US" b="1" dirty="0"/>
              <a:t>One-to-One Relationships</a:t>
            </a:r>
          </a:p>
          <a:p>
            <a:pPr marL="584200" lvl="1" indent="0">
              <a:buNone/>
            </a:pPr>
            <a:r>
              <a:rPr lang="en-US" b="1" dirty="0"/>
              <a:t>One-to-Many Relationships</a:t>
            </a:r>
          </a:p>
          <a:p>
            <a:pPr marL="584200" lvl="1" indent="0">
              <a:buNone/>
            </a:pPr>
            <a:r>
              <a:rPr lang="en-US" b="1" dirty="0"/>
              <a:t>May to One Relationships</a:t>
            </a:r>
          </a:p>
          <a:p>
            <a:pPr marL="584200" lvl="1" indent="0">
              <a:buNone/>
            </a:pPr>
            <a:r>
              <a:rPr lang="en-US" b="1" dirty="0"/>
              <a:t>Many-to-Many Relationships</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WHAT IS Cardinality?</a:t>
            </a:r>
          </a:p>
        </p:txBody>
      </p:sp>
    </p:spTree>
    <p:extLst>
      <p:ext uri="{BB962C8B-B14F-4D97-AF65-F5344CB8AC3E}">
        <p14:creationId xmlns:p14="http://schemas.microsoft.com/office/powerpoint/2010/main" val="30665510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ER Diagram stands for Entity Relationship Diagram, also known as ERD is a diagram that displays the relationship of entity sets stored in a database.</a:t>
            </a:r>
          </a:p>
          <a:p>
            <a:endParaRPr lang="en-US" b="1" dirty="0"/>
          </a:p>
          <a:p>
            <a:r>
              <a:rPr lang="en-US" b="1" dirty="0"/>
              <a:t>ER Diagrams contain different symbols that use rectangles to represent entities, ovals to define attributes and diamond shapes to represent relationships.</a:t>
            </a:r>
          </a:p>
          <a:p>
            <a:pPr marL="127000" indent="0">
              <a:buNone/>
            </a:pPr>
            <a:endParaRPr lang="en-US" b="1" dirty="0"/>
          </a:p>
          <a:p>
            <a:pPr marL="127000" indent="0">
              <a:buNone/>
            </a:pPr>
            <a:endParaRPr lang="en-US" b="1" dirty="0"/>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What is ER Diagram?</a:t>
            </a:r>
          </a:p>
        </p:txBody>
      </p:sp>
    </p:spTree>
    <p:extLst>
      <p:ext uri="{BB962C8B-B14F-4D97-AF65-F5344CB8AC3E}">
        <p14:creationId xmlns:p14="http://schemas.microsoft.com/office/powerpoint/2010/main" val="33605995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47649" y="1766627"/>
            <a:ext cx="7848701" cy="2807697"/>
          </a:xfrm>
        </p:spPr>
        <p:txBody>
          <a:bodyPr/>
          <a:lstStyle/>
          <a:p>
            <a:r>
              <a:rPr lang="en-US" b="1" dirty="0"/>
              <a:t>Helps you to define terms related to entity relationship modeling</a:t>
            </a:r>
          </a:p>
          <a:p>
            <a:pPr marL="127000" indent="0">
              <a:buNone/>
            </a:pPr>
            <a:endParaRPr lang="en-US" b="1" dirty="0"/>
          </a:p>
          <a:p>
            <a:r>
              <a:rPr lang="en-US" b="1" dirty="0"/>
              <a:t>Provide a preview of how all your tables should connect, what fields are going to be on each table</a:t>
            </a:r>
          </a:p>
          <a:p>
            <a:pPr marL="127000" indent="0">
              <a:buNone/>
            </a:pPr>
            <a:endParaRPr lang="en-US" b="1" dirty="0"/>
          </a:p>
          <a:p>
            <a:r>
              <a:rPr lang="en-US" b="1" dirty="0"/>
              <a:t>Helps to describe entities, attributes, relationships</a:t>
            </a:r>
          </a:p>
          <a:p>
            <a:pPr marL="127000" indent="0">
              <a:buNone/>
            </a:pPr>
            <a:endParaRPr lang="en-US" b="1" dirty="0"/>
          </a:p>
          <a:p>
            <a:r>
              <a:rPr lang="en-US" b="1" dirty="0"/>
              <a:t>ER diagrams are translatable into relational tables which allows you to build databases quickly</a:t>
            </a:r>
          </a:p>
          <a:p>
            <a:pPr marL="127000" indent="0">
              <a:buNone/>
            </a:pPr>
            <a:endParaRPr lang="en-US" b="1" dirty="0"/>
          </a:p>
          <a:p>
            <a:r>
              <a:rPr lang="en-US" b="1" dirty="0"/>
              <a:t>ER diagrams can be used by database designers as a blueprint for implementing data in specific software applications</a:t>
            </a:r>
          </a:p>
          <a:p>
            <a:pPr marL="127000" indent="0">
              <a:buNone/>
            </a:pPr>
            <a:endParaRPr lang="en-US" b="1" dirty="0"/>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Why use ER Diagrams?</a:t>
            </a:r>
          </a:p>
        </p:txBody>
      </p:sp>
    </p:spTree>
    <p:extLst>
      <p:ext uri="{BB962C8B-B14F-4D97-AF65-F5344CB8AC3E}">
        <p14:creationId xmlns:p14="http://schemas.microsoft.com/office/powerpoint/2010/main" val="42309922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Rectangles: This Entity Relationship Diagram symbol represents entity types</a:t>
            </a:r>
          </a:p>
          <a:p>
            <a:r>
              <a:rPr lang="en-US" b="1" dirty="0"/>
              <a:t>Ellipses : Symbol represent attributes</a:t>
            </a:r>
          </a:p>
          <a:p>
            <a:r>
              <a:rPr lang="en-US" b="1" dirty="0"/>
              <a:t>Diamonds: This symbol represents relationship types</a:t>
            </a:r>
          </a:p>
          <a:p>
            <a:r>
              <a:rPr lang="en-US" b="1" dirty="0"/>
              <a:t>Lines: It links attributes to entity types and entity types with other relationship types</a:t>
            </a:r>
          </a:p>
          <a:p>
            <a:r>
              <a:rPr lang="en-US" b="1" dirty="0"/>
              <a:t>Primary key: attributes are underlined</a:t>
            </a:r>
          </a:p>
          <a:p>
            <a:r>
              <a:rPr lang="en-US" b="1" dirty="0"/>
              <a:t>Double Ellipses: Represent multi-valued attributes</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ER Diagrams Symbols &amp; Notations</a:t>
            </a:r>
          </a:p>
        </p:txBody>
      </p:sp>
    </p:spTree>
    <p:extLst>
      <p:ext uri="{BB962C8B-B14F-4D97-AF65-F5344CB8AC3E}">
        <p14:creationId xmlns:p14="http://schemas.microsoft.com/office/powerpoint/2010/main" val="2359940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pPr marL="127000" indent="0">
              <a:buNone/>
            </a:pPr>
            <a:endParaRPr lang="en-US" b="1" dirty="0"/>
          </a:p>
          <a:p>
            <a:pPr marL="127000" indent="0">
              <a:buNone/>
            </a:pPr>
            <a:endParaRPr lang="en-US" b="1" dirty="0"/>
          </a:p>
        </p:txBody>
      </p:sp>
      <p:pic>
        <p:nvPicPr>
          <p:cNvPr id="7" name="Picture 6">
            <a:extLst>
              <a:ext uri="{FF2B5EF4-FFF2-40B4-BE49-F238E27FC236}">
                <a16:creationId xmlns:a16="http://schemas.microsoft.com/office/drawing/2014/main" id="{094F5C9F-933E-A8A5-D260-4279E6DDF174}"/>
              </a:ext>
            </a:extLst>
          </p:cNvPr>
          <p:cNvPicPr>
            <a:picLocks noChangeAspect="1"/>
          </p:cNvPicPr>
          <p:nvPr/>
        </p:nvPicPr>
        <p:blipFill>
          <a:blip r:embed="rId2"/>
          <a:stretch>
            <a:fillRect/>
          </a:stretch>
        </p:blipFill>
        <p:spPr>
          <a:xfrm>
            <a:off x="904461" y="1828800"/>
            <a:ext cx="7630040" cy="2832652"/>
          </a:xfrm>
          <a:prstGeom prst="rect">
            <a:avLst/>
          </a:prstGeom>
        </p:spPr>
      </p:pic>
    </p:spTree>
    <p:extLst>
      <p:ext uri="{BB962C8B-B14F-4D97-AF65-F5344CB8AC3E}">
        <p14:creationId xmlns:p14="http://schemas.microsoft.com/office/powerpoint/2010/main" val="22498478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Entities</a:t>
            </a:r>
          </a:p>
          <a:p>
            <a:r>
              <a:rPr lang="en-US" b="1" dirty="0"/>
              <a:t>Attributes</a:t>
            </a:r>
          </a:p>
          <a:p>
            <a:r>
              <a:rPr lang="en-US" b="1" dirty="0"/>
              <a:t>Relationships</a:t>
            </a:r>
          </a:p>
          <a:p>
            <a:pPr marL="127000" indent="0">
              <a:buNone/>
            </a:pPr>
            <a:endParaRPr lang="en-US" b="1" dirty="0"/>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Components of the ER Diagram</a:t>
            </a:r>
          </a:p>
        </p:txBody>
      </p:sp>
    </p:spTree>
    <p:extLst>
      <p:ext uri="{BB962C8B-B14F-4D97-AF65-F5344CB8AC3E}">
        <p14:creationId xmlns:p14="http://schemas.microsoft.com/office/powerpoint/2010/main" val="34229042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4294967295"/>
          </p:nvPr>
        </p:nvSpPr>
        <p:spPr>
          <a:xfrm>
            <a:off x="0" y="1973263"/>
            <a:ext cx="7099300" cy="2130425"/>
          </a:xfrm>
        </p:spPr>
        <p:txBody>
          <a:bodyPr/>
          <a:lstStyle/>
          <a:p>
            <a:pPr marL="127000" indent="0">
              <a:buNone/>
            </a:pPr>
            <a:endParaRPr lang="en-US" b="1" dirty="0"/>
          </a:p>
          <a:p>
            <a:pPr marL="127000" indent="0">
              <a:buNone/>
            </a:pPr>
            <a:endParaRPr lang="en-US" b="1" dirty="0"/>
          </a:p>
        </p:txBody>
      </p:sp>
      <p:pic>
        <p:nvPicPr>
          <p:cNvPr id="3" name="Picture 2">
            <a:extLst>
              <a:ext uri="{FF2B5EF4-FFF2-40B4-BE49-F238E27FC236}">
                <a16:creationId xmlns:a16="http://schemas.microsoft.com/office/drawing/2014/main" id="{11C3A835-5F46-5BF3-F4C8-16DA58ACA74A}"/>
              </a:ext>
            </a:extLst>
          </p:cNvPr>
          <p:cNvPicPr>
            <a:picLocks noChangeAspect="1"/>
          </p:cNvPicPr>
          <p:nvPr/>
        </p:nvPicPr>
        <p:blipFill>
          <a:blip r:embed="rId2"/>
          <a:stretch>
            <a:fillRect/>
          </a:stretch>
        </p:blipFill>
        <p:spPr>
          <a:xfrm>
            <a:off x="1147970" y="301724"/>
            <a:ext cx="6848060" cy="4625581"/>
          </a:xfrm>
          <a:prstGeom prst="rect">
            <a:avLst/>
          </a:prstGeom>
        </p:spPr>
      </p:pic>
    </p:spTree>
    <p:extLst>
      <p:ext uri="{BB962C8B-B14F-4D97-AF65-F5344CB8AC3E}">
        <p14:creationId xmlns:p14="http://schemas.microsoft.com/office/powerpoint/2010/main" val="15835373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An entity can be place, person, object, event or a concept, which stores data in the database. The characteristics of entities are must have an attribute, and a unique key. Every entity is made up of some ‘attributes’ which represent that entity.</a:t>
            </a:r>
          </a:p>
          <a:p>
            <a:pPr marL="127000" indent="0">
              <a:buNone/>
            </a:pPr>
            <a:endParaRPr lang="en-US" b="1" dirty="0"/>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WHAT IS ENTITY?</a:t>
            </a:r>
          </a:p>
        </p:txBody>
      </p:sp>
    </p:spTree>
    <p:extLst>
      <p:ext uri="{BB962C8B-B14F-4D97-AF65-F5344CB8AC3E}">
        <p14:creationId xmlns:p14="http://schemas.microsoft.com/office/powerpoint/2010/main" val="10627412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It is a single-valued property of either an entity-type or a relationship-type.</a:t>
            </a:r>
          </a:p>
          <a:p>
            <a:endParaRPr lang="en-US" b="1" dirty="0"/>
          </a:p>
          <a:p>
            <a:r>
              <a:rPr lang="en-US" b="1" dirty="0"/>
              <a:t>For example, a lecture might have attributes: time, date, duration, place, etc.</a:t>
            </a:r>
          </a:p>
          <a:p>
            <a:endParaRPr lang="en-US" b="1" dirty="0"/>
          </a:p>
          <a:p>
            <a:r>
              <a:rPr lang="en-US" b="1" dirty="0"/>
              <a:t>An attribute in ER Diagram examples, is represented by an Ellipse</a:t>
            </a:r>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WHAT IS Attributes?</a:t>
            </a:r>
          </a:p>
        </p:txBody>
      </p:sp>
    </p:spTree>
    <p:extLst>
      <p:ext uri="{BB962C8B-B14F-4D97-AF65-F5344CB8AC3E}">
        <p14:creationId xmlns:p14="http://schemas.microsoft.com/office/powerpoint/2010/main" val="377623885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541</Words>
  <Application>Microsoft Office PowerPoint</Application>
  <PresentationFormat>On-screen Show (16:9)</PresentationFormat>
  <Paragraphs>48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Overpass Mono</vt:lpstr>
      <vt:lpstr>Arial</vt:lpstr>
      <vt:lpstr>Nunito Light</vt:lpstr>
      <vt:lpstr>Anaheim</vt:lpstr>
      <vt:lpstr>Raleway SemiBold</vt:lpstr>
      <vt:lpstr>Programming Lesson by Slidesgo</vt:lpstr>
      <vt:lpstr>Entity Relationship Diagram</vt:lpstr>
      <vt:lpstr>What is ER Diagram?</vt:lpstr>
      <vt:lpstr>Why use ER Diagrams?</vt:lpstr>
      <vt:lpstr>ER Diagrams Symbols &amp; Notations</vt:lpstr>
      <vt:lpstr>PowerPoint Presentation</vt:lpstr>
      <vt:lpstr>Components of the ER Diagram</vt:lpstr>
      <vt:lpstr>PowerPoint Presentation</vt:lpstr>
      <vt:lpstr>WHAT IS ENTITY?</vt:lpstr>
      <vt:lpstr>WHAT IS Attributes?</vt:lpstr>
      <vt:lpstr>PowerPoint Presentation</vt:lpstr>
      <vt:lpstr>WHAT IS Cardinality?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Self Join</dc:title>
  <dc:creator>Nisharu</dc:creator>
  <cp:lastModifiedBy>Nisharughaan Paramajothy</cp:lastModifiedBy>
  <cp:revision>8</cp:revision>
  <dcterms:modified xsi:type="dcterms:W3CDTF">2022-05-27T05:18:34Z</dcterms:modified>
</cp:coreProperties>
</file>