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7"/>
  </p:notesMasterIdLst>
  <p:sldIdLst>
    <p:sldId id="256" r:id="rId2"/>
    <p:sldId id="259" r:id="rId3"/>
    <p:sldId id="261" r:id="rId4"/>
    <p:sldId id="262" r:id="rId5"/>
    <p:sldId id="260" r:id="rId6"/>
    <p:sldId id="269" r:id="rId7"/>
    <p:sldId id="268" r:id="rId8"/>
    <p:sldId id="270" r:id="rId9"/>
    <p:sldId id="271" r:id="rId10"/>
    <p:sldId id="272" r:id="rId11"/>
    <p:sldId id="273" r:id="rId12"/>
    <p:sldId id="274" r:id="rId13"/>
    <p:sldId id="278" r:id="rId14"/>
    <p:sldId id="275" r:id="rId15"/>
    <p:sldId id="276" r:id="rId16"/>
    <p:sldId id="277" r:id="rId17"/>
    <p:sldId id="279" r:id="rId18"/>
    <p:sldId id="280" r:id="rId19"/>
    <p:sldId id="281" r:id="rId20"/>
    <p:sldId id="282" r:id="rId21"/>
    <p:sldId id="283" r:id="rId22"/>
    <p:sldId id="296" r:id="rId23"/>
    <p:sldId id="284" r:id="rId24"/>
    <p:sldId id="285" r:id="rId25"/>
    <p:sldId id="286" r:id="rId26"/>
    <p:sldId id="287" r:id="rId27"/>
    <p:sldId id="288" r:id="rId28"/>
    <p:sldId id="297" r:id="rId29"/>
    <p:sldId id="294" r:id="rId30"/>
    <p:sldId id="289" r:id="rId31"/>
    <p:sldId id="290" r:id="rId32"/>
    <p:sldId id="291" r:id="rId33"/>
    <p:sldId id="292" r:id="rId34"/>
    <p:sldId id="293" r:id="rId35"/>
    <p:sldId id="298" r:id="rId36"/>
    <p:sldId id="295"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7" r:id="rId94"/>
    <p:sldId id="355" r:id="rId95"/>
    <p:sldId id="356" r:id="rId96"/>
    <p:sldId id="358" r:id="rId97"/>
    <p:sldId id="359" r:id="rId98"/>
    <p:sldId id="360" r:id="rId99"/>
    <p:sldId id="361" r:id="rId100"/>
    <p:sldId id="362" r:id="rId101"/>
    <p:sldId id="363" r:id="rId102"/>
    <p:sldId id="364" r:id="rId103"/>
    <p:sldId id="365" r:id="rId104"/>
    <p:sldId id="366" r:id="rId105"/>
    <p:sldId id="367" r:id="rId106"/>
    <p:sldId id="368" r:id="rId107"/>
    <p:sldId id="371" r:id="rId108"/>
    <p:sldId id="369" r:id="rId109"/>
    <p:sldId id="370"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568" r:id="rId139"/>
    <p:sldId id="569" r:id="rId140"/>
    <p:sldId id="570" r:id="rId141"/>
    <p:sldId id="571" r:id="rId142"/>
    <p:sldId id="572" r:id="rId143"/>
    <p:sldId id="573" r:id="rId144"/>
    <p:sldId id="400" r:id="rId145"/>
    <p:sldId id="401" r:id="rId146"/>
    <p:sldId id="402" r:id="rId147"/>
    <p:sldId id="404" r:id="rId148"/>
    <p:sldId id="405" r:id="rId149"/>
    <p:sldId id="408" r:id="rId150"/>
    <p:sldId id="406" r:id="rId151"/>
    <p:sldId id="409" r:id="rId152"/>
    <p:sldId id="410" r:id="rId153"/>
    <p:sldId id="411" r:id="rId154"/>
    <p:sldId id="412" r:id="rId155"/>
    <p:sldId id="413" r:id="rId156"/>
    <p:sldId id="414" r:id="rId157"/>
    <p:sldId id="415" r:id="rId158"/>
    <p:sldId id="416" r:id="rId159"/>
    <p:sldId id="417" r:id="rId160"/>
    <p:sldId id="418" r:id="rId161"/>
    <p:sldId id="419" r:id="rId162"/>
    <p:sldId id="420" r:id="rId163"/>
    <p:sldId id="421" r:id="rId164"/>
    <p:sldId id="422" r:id="rId165"/>
    <p:sldId id="423" r:id="rId166"/>
    <p:sldId id="424" r:id="rId167"/>
    <p:sldId id="425" r:id="rId168"/>
    <p:sldId id="427" r:id="rId169"/>
    <p:sldId id="426" r:id="rId170"/>
    <p:sldId id="428" r:id="rId171"/>
    <p:sldId id="429" r:id="rId172"/>
    <p:sldId id="430" r:id="rId173"/>
    <p:sldId id="432" r:id="rId174"/>
    <p:sldId id="431" r:id="rId175"/>
    <p:sldId id="433" r:id="rId176"/>
    <p:sldId id="434" r:id="rId177"/>
    <p:sldId id="435" r:id="rId178"/>
    <p:sldId id="437" r:id="rId179"/>
    <p:sldId id="436" r:id="rId180"/>
    <p:sldId id="438" r:id="rId181"/>
    <p:sldId id="439" r:id="rId182"/>
    <p:sldId id="440" r:id="rId183"/>
    <p:sldId id="441" r:id="rId184"/>
    <p:sldId id="442" r:id="rId185"/>
    <p:sldId id="443" r:id="rId186"/>
    <p:sldId id="444" r:id="rId187"/>
    <p:sldId id="445" r:id="rId188"/>
    <p:sldId id="446" r:id="rId189"/>
    <p:sldId id="447" r:id="rId190"/>
    <p:sldId id="448" r:id="rId191"/>
    <p:sldId id="449" r:id="rId192"/>
    <p:sldId id="450" r:id="rId193"/>
    <p:sldId id="451" r:id="rId194"/>
    <p:sldId id="452" r:id="rId195"/>
    <p:sldId id="574" r:id="rId196"/>
    <p:sldId id="575" r:id="rId197"/>
    <p:sldId id="576" r:id="rId198"/>
    <p:sldId id="577" r:id="rId199"/>
    <p:sldId id="578" r:id="rId200"/>
    <p:sldId id="453" r:id="rId201"/>
    <p:sldId id="454" r:id="rId202"/>
    <p:sldId id="455" r:id="rId203"/>
    <p:sldId id="456" r:id="rId204"/>
    <p:sldId id="457" r:id="rId205"/>
    <p:sldId id="458" r:id="rId206"/>
    <p:sldId id="459" r:id="rId207"/>
    <p:sldId id="460" r:id="rId208"/>
    <p:sldId id="461" r:id="rId209"/>
    <p:sldId id="462" r:id="rId210"/>
    <p:sldId id="463" r:id="rId211"/>
    <p:sldId id="464" r:id="rId212"/>
    <p:sldId id="465" r:id="rId213"/>
    <p:sldId id="466" r:id="rId214"/>
    <p:sldId id="467" r:id="rId215"/>
    <p:sldId id="468" r:id="rId216"/>
    <p:sldId id="469" r:id="rId217"/>
    <p:sldId id="470" r:id="rId218"/>
    <p:sldId id="471" r:id="rId219"/>
    <p:sldId id="472" r:id="rId220"/>
    <p:sldId id="473" r:id="rId221"/>
    <p:sldId id="474" r:id="rId222"/>
    <p:sldId id="475" r:id="rId223"/>
    <p:sldId id="476" r:id="rId224"/>
    <p:sldId id="477" r:id="rId225"/>
    <p:sldId id="478" r:id="rId226"/>
    <p:sldId id="479" r:id="rId227"/>
    <p:sldId id="480" r:id="rId228"/>
    <p:sldId id="481" r:id="rId229"/>
    <p:sldId id="482" r:id="rId230"/>
    <p:sldId id="483" r:id="rId231"/>
    <p:sldId id="484" r:id="rId232"/>
    <p:sldId id="485" r:id="rId233"/>
    <p:sldId id="486" r:id="rId234"/>
    <p:sldId id="487" r:id="rId235"/>
    <p:sldId id="488" r:id="rId236"/>
    <p:sldId id="489" r:id="rId237"/>
    <p:sldId id="490" r:id="rId238"/>
    <p:sldId id="491" r:id="rId239"/>
    <p:sldId id="492" r:id="rId240"/>
    <p:sldId id="493" r:id="rId241"/>
    <p:sldId id="494" r:id="rId242"/>
    <p:sldId id="495" r:id="rId243"/>
    <p:sldId id="496" r:id="rId244"/>
    <p:sldId id="497" r:id="rId245"/>
    <p:sldId id="498" r:id="rId246"/>
    <p:sldId id="499" r:id="rId247"/>
    <p:sldId id="500" r:id="rId248"/>
    <p:sldId id="501" r:id="rId249"/>
    <p:sldId id="502" r:id="rId250"/>
    <p:sldId id="503" r:id="rId251"/>
    <p:sldId id="504" r:id="rId252"/>
    <p:sldId id="505" r:id="rId253"/>
    <p:sldId id="506" r:id="rId254"/>
    <p:sldId id="507" r:id="rId255"/>
    <p:sldId id="508" r:id="rId256"/>
    <p:sldId id="509" r:id="rId257"/>
    <p:sldId id="510" r:id="rId258"/>
    <p:sldId id="511" r:id="rId259"/>
    <p:sldId id="512" r:id="rId260"/>
    <p:sldId id="513" r:id="rId261"/>
    <p:sldId id="514" r:id="rId262"/>
    <p:sldId id="515" r:id="rId263"/>
    <p:sldId id="516" r:id="rId264"/>
    <p:sldId id="517" r:id="rId265"/>
    <p:sldId id="518" r:id="rId266"/>
    <p:sldId id="519" r:id="rId267"/>
    <p:sldId id="520" r:id="rId268"/>
    <p:sldId id="521" r:id="rId269"/>
    <p:sldId id="523" r:id="rId270"/>
    <p:sldId id="524" r:id="rId271"/>
    <p:sldId id="522" r:id="rId272"/>
    <p:sldId id="525" r:id="rId273"/>
    <p:sldId id="526" r:id="rId274"/>
    <p:sldId id="527" r:id="rId275"/>
    <p:sldId id="528" r:id="rId276"/>
    <p:sldId id="529" r:id="rId277"/>
    <p:sldId id="530" r:id="rId278"/>
    <p:sldId id="532" r:id="rId279"/>
    <p:sldId id="533" r:id="rId280"/>
    <p:sldId id="531" r:id="rId281"/>
    <p:sldId id="534" r:id="rId282"/>
    <p:sldId id="535" r:id="rId283"/>
    <p:sldId id="536" r:id="rId284"/>
    <p:sldId id="537" r:id="rId285"/>
    <p:sldId id="538" r:id="rId286"/>
    <p:sldId id="539" r:id="rId287"/>
    <p:sldId id="540" r:id="rId288"/>
    <p:sldId id="541" r:id="rId289"/>
    <p:sldId id="542" r:id="rId290"/>
    <p:sldId id="543" r:id="rId291"/>
    <p:sldId id="544" r:id="rId292"/>
    <p:sldId id="545" r:id="rId293"/>
    <p:sldId id="546" r:id="rId294"/>
    <p:sldId id="547" r:id="rId295"/>
    <p:sldId id="548" r:id="rId296"/>
    <p:sldId id="549" r:id="rId297"/>
    <p:sldId id="550" r:id="rId298"/>
    <p:sldId id="551" r:id="rId299"/>
    <p:sldId id="552" r:id="rId300"/>
    <p:sldId id="553" r:id="rId301"/>
    <p:sldId id="554" r:id="rId302"/>
    <p:sldId id="555" r:id="rId303"/>
    <p:sldId id="556" r:id="rId304"/>
    <p:sldId id="557" r:id="rId305"/>
    <p:sldId id="558" r:id="rId306"/>
    <p:sldId id="559" r:id="rId307"/>
    <p:sldId id="560" r:id="rId308"/>
    <p:sldId id="561" r:id="rId309"/>
    <p:sldId id="562" r:id="rId310"/>
    <p:sldId id="563" r:id="rId311"/>
    <p:sldId id="564" r:id="rId312"/>
    <p:sldId id="565" r:id="rId313"/>
    <p:sldId id="566" r:id="rId314"/>
    <p:sldId id="567" r:id="rId315"/>
    <p:sldId id="579" r:id="rId316"/>
  </p:sldIdLst>
  <p:sldSz cx="9144000" cy="5143500" type="screen16x9"/>
  <p:notesSz cx="6858000" cy="9144000"/>
  <p:embeddedFontLst>
    <p:embeddedFont>
      <p:font typeface="Anaheim" panose="020B0604020202020204" charset="0"/>
      <p:regular r:id="rId318"/>
    </p:embeddedFont>
    <p:embeddedFont>
      <p:font typeface="Barlow" panose="020B0604020202020204" charset="0"/>
      <p:regular r:id="rId319"/>
      <p:bold r:id="rId320"/>
      <p:italic r:id="rId321"/>
      <p:boldItalic r:id="rId322"/>
    </p:embeddedFont>
    <p:embeddedFont>
      <p:font typeface="Calibri" panose="020F0502020204030204" pitchFamily="34" charset="0"/>
      <p:regular r:id="rId323"/>
      <p:bold r:id="rId324"/>
      <p:italic r:id="rId325"/>
      <p:boldItalic r:id="rId326"/>
    </p:embeddedFont>
    <p:embeddedFont>
      <p:font typeface="Nunito Light" pitchFamily="2" charset="0"/>
      <p:regular r:id="rId327"/>
      <p:italic r:id="rId328"/>
    </p:embeddedFont>
    <p:embeddedFont>
      <p:font typeface="Overpass Mono" panose="020B0604020202020204" charset="0"/>
      <p:regular r:id="rId329"/>
      <p:bold r:id="rId330"/>
    </p:embeddedFont>
    <p:embeddedFont>
      <p:font typeface="Raleway SemiBold" pitchFamily="2" charset="0"/>
      <p:bold r:id="rId331"/>
      <p:boldItalic r:id="rId332"/>
    </p:embeddedFont>
    <p:embeddedFont>
      <p:font typeface="Verdana" panose="020B0604030504040204" pitchFamily="34" charset="0"/>
      <p:regular r:id="rId333"/>
      <p:bold r:id="rId334"/>
      <p:italic r:id="rId335"/>
      <p:boldItalic r:id="rId3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73DA3F-9819-4352-8E93-8A6551559889}">
  <a:tblStyle styleId="{5973DA3F-9819-4352-8E93-8A655155988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E890F72-01E6-4E95-AB48-4714D5729B9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97" d="100"/>
          <a:sy n="97"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font" Target="fonts/font7.fntdata"/><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font" Target="fonts/font18.fntdata"/><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font" Target="fonts/font9.fntdata"/><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presProps" Target="pres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notesMaster" Target="notesMasters/notesMaster1.xml"/><Relationship Id="rId338"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font" Target="fonts/font11.fntdata"/><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font" Target="fonts/font1.fntdata"/><Relationship Id="rId339"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font" Target="fonts/font12.fntdata"/><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tableStyles" Target="tableStyle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font" Target="fonts/font2.fntdata"/><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font" Target="fonts/font13.fntdata"/><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font" Target="fonts/font3.fntdata"/><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font" Target="fonts/font14.fntdata"/><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font" Target="fonts/font4.fntdata"/><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font" Target="fonts/font15.fntdata"/><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font" Target="fonts/font16.fntdata"/><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font" Target="fonts/font17.fntdata"/><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font" Target="fonts/font8.fntdata"/><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font" Target="fonts/font19.fntdata"/><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04589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712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71535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8766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47459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27939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8397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60632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2846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7763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421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4103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36981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58637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69169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62778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68252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32080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73791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19484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5168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371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6565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8377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57381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3211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44112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29771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97718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31061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82359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03176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97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1360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02938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74310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60237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91818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07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18522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95705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74331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70922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48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77506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24345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73328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27485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55876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20150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5974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7680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3511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80506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663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4465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57486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53580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06600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30910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5625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85449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332851"/>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53304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82189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24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87626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14908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31217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42615"/>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18798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79263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86867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49057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6238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63588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238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06061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77939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348836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73573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36339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510592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245935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6920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1638154"/>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573937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954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945532"/>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298713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803333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05157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787002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08198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77877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736463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547917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1722835"/>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3443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42267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558485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865873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165190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2635405"/>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715739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6582359"/>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1120983"/>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570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414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75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837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20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5368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860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952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164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706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051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235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662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039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1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620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066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5172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1191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497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12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660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542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126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986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1639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7213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2242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848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3508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956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3684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907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0143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6451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6327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781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3225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481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651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83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5542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9821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1245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2487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7596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2088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0519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8208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2965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490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674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9099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6906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7502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2072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4175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9168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22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2271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0087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1238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7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488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399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5558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6365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418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0242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554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6733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2070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0462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826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65518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54219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33812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0992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46115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3490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98218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48179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d4cbd36da_4_3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d4cbd36da_4_3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59351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69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24889314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32400411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42439424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9" r:id="rId3"/>
    <p:sldLayoutId id="2147483673" r:id="rId4"/>
    <p:sldLayoutId id="2147483674" r:id="rId5"/>
    <p:sldLayoutId id="2147483675" r:id="rId6"/>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5.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ALL_ABOUT</a:t>
            </a:r>
            <a:br>
              <a:rPr lang="en-US" dirty="0"/>
            </a:br>
            <a:r>
              <a:rPr lang="en-US" dirty="0"/>
              <a:t>MYSQL</a:t>
            </a:r>
            <a:endParaRPr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MySQL WHERE Clause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1459979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br>
              <a:rPr lang="en-US" sz="3200" dirty="0">
                <a:solidFill>
                  <a:schemeClr val="bg1"/>
                </a:solidFill>
              </a:rPr>
            </a:br>
            <a:r>
              <a:rPr lang="en-US" sz="2000" dirty="0">
                <a:solidFill>
                  <a:schemeClr val="bg1"/>
                </a:solidFill>
              </a:rPr>
              <a:t>WHERE </a:t>
            </a:r>
            <a:r>
              <a:rPr lang="en-US" sz="2000" dirty="0" err="1">
                <a:solidFill>
                  <a:schemeClr val="bg1"/>
                </a:solidFill>
              </a:rPr>
              <a:t>CustomerID</a:t>
            </a:r>
            <a:r>
              <a:rPr lang="en-US" sz="2000" dirty="0">
                <a:solidFill>
                  <a:schemeClr val="bg1"/>
                </a:solidFill>
              </a:rPr>
              <a:t> BETWEEN 2 AND 4;</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customers with a </a:t>
            </a:r>
            <a:r>
              <a:rPr lang="en-US" sz="1800" b="0" dirty="0" err="1"/>
              <a:t>customerID</a:t>
            </a:r>
            <a:r>
              <a:rPr lang="en-US" sz="1800" b="0" dirty="0"/>
              <a:t> 2 and 4:</a:t>
            </a:r>
            <a:endParaRPr lang="en-US" sz="600" b="0" dirty="0"/>
          </a:p>
        </p:txBody>
      </p:sp>
    </p:spTree>
    <p:extLst>
      <p:ext uri="{BB962C8B-B14F-4D97-AF65-F5344CB8AC3E}">
        <p14:creationId xmlns:p14="http://schemas.microsoft.com/office/powerpoint/2010/main" val="28582427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55014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93758612"/>
              </p:ext>
            </p:extLst>
          </p:nvPr>
        </p:nvGraphicFramePr>
        <p:xfrm>
          <a:off x="372139" y="1012200"/>
          <a:ext cx="8766633" cy="2070344"/>
        </p:xfrm>
        <a:graphic>
          <a:graphicData uri="http://schemas.openxmlformats.org/drawingml/2006/table">
            <a:tbl>
              <a:tblPr>
                <a:noFill/>
                <a:tableStyleId>{5973DA3F-9819-4352-8E93-8A6551559889}</a:tableStyleId>
              </a:tblPr>
              <a:tblGrid>
                <a:gridCol w="583825">
                  <a:extLst>
                    <a:ext uri="{9D8B030D-6E8A-4147-A177-3AD203B41FA5}">
                      <a16:colId xmlns:a16="http://schemas.microsoft.com/office/drawing/2014/main" val="20000"/>
                    </a:ext>
                  </a:extLst>
                </a:gridCol>
                <a:gridCol w="12662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150981749"/>
                  </a:ext>
                </a:extLst>
              </a:tr>
            </a:tbl>
          </a:graphicData>
        </a:graphic>
      </p:graphicFrame>
    </p:spTree>
    <p:extLst>
      <p:ext uri="{BB962C8B-B14F-4D97-AF65-F5344CB8AC3E}">
        <p14:creationId xmlns:p14="http://schemas.microsoft.com/office/powerpoint/2010/main" val="19013942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Aliases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16</a:t>
            </a:r>
            <a:endParaRPr dirty="0"/>
          </a:p>
        </p:txBody>
      </p:sp>
    </p:spTree>
    <p:extLst>
      <p:ext uri="{BB962C8B-B14F-4D97-AF65-F5344CB8AC3E}">
        <p14:creationId xmlns:p14="http://schemas.microsoft.com/office/powerpoint/2010/main" val="19663856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Aliases are used to give a table, or a column in a table, a temporary name.</a:t>
            </a:r>
          </a:p>
          <a:p>
            <a:endParaRPr lang="en-US" b="1" dirty="0"/>
          </a:p>
          <a:p>
            <a:r>
              <a:rPr lang="en-US" b="1" dirty="0"/>
              <a:t>Aliases are often used to make column names more readable.</a:t>
            </a:r>
          </a:p>
          <a:p>
            <a:endParaRPr lang="en-US" b="1" dirty="0"/>
          </a:p>
          <a:p>
            <a:r>
              <a:rPr lang="en-US" b="1" dirty="0"/>
              <a:t>An alias only exists for the duration of that query.</a:t>
            </a:r>
          </a:p>
          <a:p>
            <a:endParaRPr lang="en-US" b="1" dirty="0"/>
          </a:p>
          <a:p>
            <a:r>
              <a:rPr lang="en-US" b="1" dirty="0"/>
              <a:t>An alias is created with the AS keyword.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Aliases</a:t>
            </a:r>
          </a:p>
        </p:txBody>
      </p:sp>
    </p:spTree>
    <p:extLst>
      <p:ext uri="{BB962C8B-B14F-4D97-AF65-F5344CB8AC3E}">
        <p14:creationId xmlns:p14="http://schemas.microsoft.com/office/powerpoint/2010/main" val="3504788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Alias Column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201118"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dirty="0"/>
              <a:t> AS </a:t>
            </a:r>
            <a:r>
              <a:rPr lang="en-US" b="0" i="1" dirty="0" err="1"/>
              <a:t>alias_name</a:t>
            </a:r>
            <a:br>
              <a:rPr lang="en-US" dirty="0"/>
            </a:br>
            <a:r>
              <a:rPr lang="en-US" b="0" dirty="0"/>
              <a:t>FROM </a:t>
            </a:r>
            <a:r>
              <a:rPr lang="en-US" b="0" i="1" dirty="0" err="1"/>
              <a:t>table_name</a:t>
            </a:r>
            <a:r>
              <a:rPr lang="en-US" b="0" i="1" dirty="0"/>
              <a:t>;</a:t>
            </a:r>
            <a:endParaRPr lang="en-US" dirty="0"/>
          </a:p>
        </p:txBody>
      </p:sp>
    </p:spTree>
    <p:extLst>
      <p:ext uri="{BB962C8B-B14F-4D97-AF65-F5344CB8AC3E}">
        <p14:creationId xmlns:p14="http://schemas.microsoft.com/office/powerpoint/2010/main" val="35329382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Alias Table</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201118"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r>
              <a:rPr lang="en-US" b="0" i="1" dirty="0"/>
              <a:t> </a:t>
            </a:r>
            <a:r>
              <a:rPr lang="en-US" b="0" dirty="0"/>
              <a:t>AS </a:t>
            </a:r>
            <a:r>
              <a:rPr lang="en-US" b="0" i="1" dirty="0" err="1"/>
              <a:t>alias_name</a:t>
            </a:r>
            <a:r>
              <a:rPr lang="en-US" b="0" i="1" dirty="0"/>
              <a:t>;</a:t>
            </a:r>
            <a:endParaRPr lang="en-US" dirty="0"/>
          </a:p>
        </p:txBody>
      </p:sp>
    </p:spTree>
    <p:extLst>
      <p:ext uri="{BB962C8B-B14F-4D97-AF65-F5344CB8AC3E}">
        <p14:creationId xmlns:p14="http://schemas.microsoft.com/office/powerpoint/2010/main" val="1240546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44759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9326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45573" y="2807197"/>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c.CustomerName</a:t>
            </a:r>
            <a:r>
              <a:rPr lang="en-US" sz="2000" dirty="0">
                <a:solidFill>
                  <a:schemeClr val="bg1"/>
                </a:solidFill>
              </a:rPr>
              <a:t> AS Name, </a:t>
            </a:r>
            <a:r>
              <a:rPr lang="en-US" sz="2000" dirty="0" err="1">
                <a:solidFill>
                  <a:schemeClr val="bg1"/>
                </a:solidFill>
              </a:rPr>
              <a:t>o.OrderID</a:t>
            </a:r>
            <a:r>
              <a:rPr lang="en-US" sz="2000" dirty="0">
                <a:solidFill>
                  <a:schemeClr val="bg1"/>
                </a:solidFill>
              </a:rPr>
              <a:t>, </a:t>
            </a:r>
            <a:r>
              <a:rPr lang="en-US" sz="2000" dirty="0" err="1">
                <a:solidFill>
                  <a:schemeClr val="bg1"/>
                </a:solidFill>
              </a:rPr>
              <a:t>o.OrderDate</a:t>
            </a:r>
            <a:r>
              <a:rPr lang="en-US" sz="2000" dirty="0">
                <a:solidFill>
                  <a:schemeClr val="bg1"/>
                </a:solidFill>
              </a:rPr>
              <a:t>, </a:t>
            </a:r>
          </a:p>
          <a:p>
            <a:pPr algn="ctr">
              <a:lnSpc>
                <a:spcPct val="150000"/>
              </a:lnSpc>
            </a:pPr>
            <a:r>
              <a:rPr lang="en-US" sz="2000" dirty="0">
                <a:solidFill>
                  <a:schemeClr val="bg1"/>
                </a:solidFill>
              </a:rPr>
              <a:t>FROM Customers AS c, Orders AS o</a:t>
            </a:r>
          </a:p>
          <a:p>
            <a:pPr algn="ctr">
              <a:lnSpc>
                <a:spcPct val="150000"/>
              </a:lnSpc>
            </a:pPr>
            <a:r>
              <a:rPr lang="en-US" sz="2000" dirty="0">
                <a:solidFill>
                  <a:schemeClr val="bg1"/>
                </a:solidFill>
              </a:rPr>
              <a:t>WHERE </a:t>
            </a:r>
            <a:r>
              <a:rPr lang="en-US" sz="2000" dirty="0" err="1">
                <a:solidFill>
                  <a:schemeClr val="bg1"/>
                </a:solidFill>
              </a:rPr>
              <a:t>c.CustomerName</a:t>
            </a:r>
            <a:r>
              <a:rPr lang="en-US" sz="2000" dirty="0">
                <a:solidFill>
                  <a:schemeClr val="bg1"/>
                </a:solidFill>
              </a:rPr>
              <a:t>='Around the Horn' AND </a:t>
            </a:r>
            <a:r>
              <a:rPr lang="en-US" sz="2000" dirty="0" err="1">
                <a:solidFill>
                  <a:schemeClr val="bg1"/>
                </a:solidFill>
              </a:rPr>
              <a:t>c.CustomerID</a:t>
            </a:r>
            <a:r>
              <a:rPr lang="en-US" sz="2000" dirty="0">
                <a:solidFill>
                  <a:schemeClr val="bg1"/>
                </a:solidFill>
              </a:rPr>
              <a:t>=</a:t>
            </a:r>
            <a:r>
              <a:rPr lang="en-US" sz="2000" dirty="0" err="1">
                <a:solidFill>
                  <a:schemeClr val="bg1"/>
                </a:solidFill>
              </a:rPr>
              <a:t>o.CustomerID</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the orders from the customer with </a:t>
            </a:r>
            <a:r>
              <a:rPr lang="en-US" sz="1800" b="0" dirty="0" err="1"/>
              <a:t>CustomerID</a:t>
            </a:r>
            <a:r>
              <a:rPr lang="en-US" sz="1800" b="0" dirty="0"/>
              <a:t>=4 (Around the Horn). We use the "Customers" and "Orders" tables, and give them the table aliases of "c" and "o" respectively (Here we use aliases to make the SQL shorter):</a:t>
            </a:r>
            <a:endParaRPr lang="en-US" sz="200" b="0" dirty="0"/>
          </a:p>
        </p:txBody>
      </p:sp>
    </p:spTree>
    <p:extLst>
      <p:ext uri="{BB962C8B-B14F-4D97-AF65-F5344CB8AC3E}">
        <p14:creationId xmlns:p14="http://schemas.microsoft.com/office/powerpoint/2010/main" val="34697365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 y="1553187"/>
            <a:ext cx="9138775" cy="54503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5450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440223094"/>
              </p:ext>
            </p:extLst>
          </p:nvPr>
        </p:nvGraphicFramePr>
        <p:xfrm>
          <a:off x="372138" y="1012199"/>
          <a:ext cx="8771863" cy="965455"/>
        </p:xfrm>
        <a:graphic>
          <a:graphicData uri="http://schemas.openxmlformats.org/drawingml/2006/table">
            <a:tbl>
              <a:tblPr>
                <a:noFill/>
                <a:tableStyleId>{5973DA3F-9819-4352-8E93-8A6551559889}</a:tableStyleId>
              </a:tblPr>
              <a:tblGrid>
                <a:gridCol w="1326812">
                  <a:extLst>
                    <a:ext uri="{9D8B030D-6E8A-4147-A177-3AD203B41FA5}">
                      <a16:colId xmlns:a16="http://schemas.microsoft.com/office/drawing/2014/main" val="20000"/>
                    </a:ext>
                  </a:extLst>
                </a:gridCol>
                <a:gridCol w="3576233">
                  <a:extLst>
                    <a:ext uri="{9D8B030D-6E8A-4147-A177-3AD203B41FA5}">
                      <a16:colId xmlns:a16="http://schemas.microsoft.com/office/drawing/2014/main" val="1870250050"/>
                    </a:ext>
                  </a:extLst>
                </a:gridCol>
                <a:gridCol w="2020419">
                  <a:extLst>
                    <a:ext uri="{9D8B030D-6E8A-4147-A177-3AD203B41FA5}">
                      <a16:colId xmlns:a16="http://schemas.microsoft.com/office/drawing/2014/main" val="3863713139"/>
                    </a:ext>
                  </a:extLst>
                </a:gridCol>
                <a:gridCol w="1848399">
                  <a:extLst>
                    <a:ext uri="{9D8B030D-6E8A-4147-A177-3AD203B41FA5}">
                      <a16:colId xmlns:a16="http://schemas.microsoft.com/office/drawing/2014/main" val="20003"/>
                    </a:ext>
                  </a:extLst>
                </a:gridCol>
              </a:tblGrid>
              <a:tr h="538124">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2733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sz="1200" dirty="0">
                          <a:effectLst/>
                        </a:rPr>
                        <a:t>10251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sz="1200"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150981749"/>
                  </a:ext>
                </a:extLst>
              </a:tr>
            </a:tbl>
          </a:graphicData>
        </a:graphic>
      </p:graphicFrame>
    </p:spTree>
    <p:extLst>
      <p:ext uri="{BB962C8B-B14F-4D97-AF65-F5344CB8AC3E}">
        <p14:creationId xmlns:p14="http://schemas.microsoft.com/office/powerpoint/2010/main" val="22290508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dirty="0"/>
              <a:t>The WHERE clause is used to filter records.</a:t>
            </a:r>
          </a:p>
          <a:p>
            <a:endParaRPr lang="en-US" dirty="0"/>
          </a:p>
          <a:p>
            <a:r>
              <a:rPr lang="en-US" dirty="0"/>
              <a:t>It is used to extract only those records that fulfill a specified condition.</a:t>
            </a:r>
          </a:p>
          <a:p>
            <a:endParaRPr lang="en-US" dirty="0"/>
          </a:p>
          <a:p>
            <a:endParaRPr lang="en-US" dirty="0"/>
          </a:p>
          <a:p>
            <a:endParaRPr lang="en-US" dirty="0"/>
          </a:p>
          <a:p>
            <a:pPr marL="127000" indent="0">
              <a:buNone/>
            </a:pPr>
            <a:r>
              <a:rPr lang="en-US" sz="1800" b="1" dirty="0"/>
              <a:t>Note: </a:t>
            </a:r>
            <a:r>
              <a:rPr lang="en-US" b="1" dirty="0"/>
              <a:t>	The WHERE clause is not only used in SELECT statements, it is also      	used in UPDATE, DELETE, etc.!</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p:txBody>
          <a:bodyPr/>
          <a:lstStyle/>
          <a:p>
            <a:r>
              <a:rPr lang="en-US" dirty="0"/>
              <a:t>MYSQL WHERE</a:t>
            </a:r>
          </a:p>
        </p:txBody>
      </p:sp>
    </p:spTree>
    <p:extLst>
      <p:ext uri="{BB962C8B-B14F-4D97-AF65-F5344CB8AC3E}">
        <p14:creationId xmlns:p14="http://schemas.microsoft.com/office/powerpoint/2010/main" val="30097875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INNER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17</a:t>
            </a:r>
            <a:endParaRPr dirty="0"/>
          </a:p>
        </p:txBody>
      </p:sp>
    </p:spTree>
    <p:extLst>
      <p:ext uri="{BB962C8B-B14F-4D97-AF65-F5344CB8AC3E}">
        <p14:creationId xmlns:p14="http://schemas.microsoft.com/office/powerpoint/2010/main" val="19845102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INNER JOIN keyword selects records that have matching values in both tables.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INNER JOIN</a:t>
            </a:r>
          </a:p>
        </p:txBody>
      </p:sp>
      <p:pic>
        <p:nvPicPr>
          <p:cNvPr id="7" name="Picture 6">
            <a:extLst>
              <a:ext uri="{FF2B5EF4-FFF2-40B4-BE49-F238E27FC236}">
                <a16:creationId xmlns:a16="http://schemas.microsoft.com/office/drawing/2014/main" id="{6879462D-D7FE-4484-B2FF-37DE48093939}"/>
              </a:ext>
            </a:extLst>
          </p:cNvPr>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t="6923" r="57020" b="52917"/>
          <a:stretch/>
        </p:blipFill>
        <p:spPr bwMode="auto">
          <a:xfrm>
            <a:off x="2836982" y="2681144"/>
            <a:ext cx="2644140" cy="17970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7660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INNER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INNER JOIN </a:t>
            </a:r>
            <a:r>
              <a:rPr lang="en-US" b="0" i="1" dirty="0"/>
              <a:t>table2 </a:t>
            </a:r>
            <a:r>
              <a:rPr lang="en-US" b="0" dirty="0"/>
              <a:t>ON </a:t>
            </a:r>
            <a:r>
              <a:rPr lang="en-US" b="0" i="1" dirty="0"/>
              <a:t>table1.column_name </a:t>
            </a:r>
            <a:r>
              <a:rPr lang="en-US" b="0" dirty="0"/>
              <a:t>=</a:t>
            </a:r>
            <a:r>
              <a:rPr lang="en-US" b="0" i="1" dirty="0"/>
              <a:t> table2.column_name</a:t>
            </a:r>
            <a:r>
              <a:rPr lang="en-US" b="0" dirty="0"/>
              <a:t>;</a:t>
            </a:r>
            <a:endParaRPr lang="en-US" dirty="0"/>
          </a:p>
        </p:txBody>
      </p:sp>
    </p:spTree>
    <p:extLst>
      <p:ext uri="{BB962C8B-B14F-4D97-AF65-F5344CB8AC3E}">
        <p14:creationId xmlns:p14="http://schemas.microsoft.com/office/powerpoint/2010/main" val="1290233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701770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94385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Orders.OrderID</a:t>
            </a:r>
            <a:r>
              <a:rPr lang="en-US" sz="2000" dirty="0">
                <a:solidFill>
                  <a:schemeClr val="bg1"/>
                </a:solidFill>
              </a:rPr>
              <a:t>, </a:t>
            </a:r>
            <a:r>
              <a:rPr lang="en-US" sz="2000" dirty="0" err="1">
                <a:solidFill>
                  <a:schemeClr val="bg1"/>
                </a:solidFill>
              </a:rPr>
              <a:t>Customers.CustomerName</a:t>
            </a:r>
            <a:endParaRPr lang="en-US" sz="2000" dirty="0">
              <a:solidFill>
                <a:schemeClr val="bg1"/>
              </a:solidFill>
            </a:endParaRPr>
          </a:p>
          <a:p>
            <a:pPr algn="ctr">
              <a:lnSpc>
                <a:spcPct val="150000"/>
              </a:lnSpc>
            </a:pPr>
            <a:r>
              <a:rPr lang="en-US" sz="2000" dirty="0">
                <a:solidFill>
                  <a:schemeClr val="bg1"/>
                </a:solidFill>
              </a:rPr>
              <a:t>FROM Orders</a:t>
            </a:r>
          </a:p>
          <a:p>
            <a:pPr algn="ctr">
              <a:lnSpc>
                <a:spcPct val="150000"/>
              </a:lnSpc>
            </a:pPr>
            <a:r>
              <a:rPr lang="en-US" sz="2000" dirty="0">
                <a:solidFill>
                  <a:schemeClr val="bg1"/>
                </a:solidFill>
              </a:rPr>
              <a:t>INNER JOIN Customers ON </a:t>
            </a:r>
          </a:p>
          <a:p>
            <a:pPr algn="ctr">
              <a:lnSpc>
                <a:spcPct val="150000"/>
              </a:lnSpc>
            </a:pPr>
            <a:r>
              <a:rPr lang="en-US" sz="2000" dirty="0" err="1">
                <a:solidFill>
                  <a:schemeClr val="bg1"/>
                </a:solidFill>
              </a:rPr>
              <a:t>Orders.CustomerID</a:t>
            </a:r>
            <a:r>
              <a:rPr lang="en-US" sz="2000" dirty="0">
                <a:solidFill>
                  <a:schemeClr val="bg1"/>
                </a:solidFill>
              </a:rPr>
              <a:t> = </a:t>
            </a:r>
            <a:r>
              <a:rPr lang="en-US" sz="2000" dirty="0" err="1">
                <a:solidFill>
                  <a:schemeClr val="bg1"/>
                </a:solidFill>
              </a:rPr>
              <a:t>Customers.CustomerID</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orders with customer information:</a:t>
            </a:r>
          </a:p>
          <a:p>
            <a:br>
              <a:rPr lang="en-US" b="0" dirty="0"/>
            </a:br>
            <a:endParaRPr lang="en-US" sz="200" b="0" dirty="0"/>
          </a:p>
        </p:txBody>
      </p:sp>
    </p:spTree>
    <p:extLst>
      <p:ext uri="{BB962C8B-B14F-4D97-AF65-F5344CB8AC3E}">
        <p14:creationId xmlns:p14="http://schemas.microsoft.com/office/powerpoint/2010/main" val="2275392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46676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754102413"/>
              </p:ext>
            </p:extLst>
          </p:nvPr>
        </p:nvGraphicFramePr>
        <p:xfrm>
          <a:off x="372139" y="1012200"/>
          <a:ext cx="8766636" cy="2986970"/>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48577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LEFT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18</a:t>
            </a:r>
            <a:endParaRPr dirty="0"/>
          </a:p>
        </p:txBody>
      </p:sp>
    </p:spTree>
    <p:extLst>
      <p:ext uri="{BB962C8B-B14F-4D97-AF65-F5344CB8AC3E}">
        <p14:creationId xmlns:p14="http://schemas.microsoft.com/office/powerpoint/2010/main" val="4320591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LEFT JOIN keyword returns all records from the left table (table1), and the matching records (if any) from the right table (table2).</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LEFT JOIN</a:t>
            </a:r>
          </a:p>
        </p:txBody>
      </p:sp>
      <p:pic>
        <p:nvPicPr>
          <p:cNvPr id="6" name="Picture 5">
            <a:extLst>
              <a:ext uri="{FF2B5EF4-FFF2-40B4-BE49-F238E27FC236}">
                <a16:creationId xmlns:a16="http://schemas.microsoft.com/office/drawing/2014/main" id="{ABD9CC40-D424-4176-A905-4A0DFEC543DB}"/>
              </a:ext>
            </a:extLst>
          </p:cNvPr>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t="60000" r="57371"/>
          <a:stretch/>
        </p:blipFill>
        <p:spPr bwMode="auto">
          <a:xfrm>
            <a:off x="2850952" y="2777726"/>
            <a:ext cx="2616200" cy="1785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3443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LEFT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LEFT JOIN </a:t>
            </a:r>
            <a:r>
              <a:rPr lang="en-US" b="0" i="1" dirty="0"/>
              <a:t>table2</a:t>
            </a:r>
            <a:br>
              <a:rPr lang="en-US" b="0" i="1" dirty="0"/>
            </a:br>
            <a:r>
              <a:rPr lang="en-US" b="0" dirty="0"/>
              <a:t>ON </a:t>
            </a:r>
            <a:r>
              <a:rPr lang="en-US" b="0" i="1" dirty="0"/>
              <a:t>table1.column_name </a:t>
            </a:r>
            <a:r>
              <a:rPr lang="en-US" b="0" dirty="0"/>
              <a:t>=</a:t>
            </a:r>
            <a:r>
              <a:rPr lang="en-US" b="0" i="1" dirty="0"/>
              <a:t> table2.column_name</a:t>
            </a:r>
            <a:r>
              <a:rPr lang="en-US" b="0" dirty="0"/>
              <a:t>;</a:t>
            </a:r>
            <a:endParaRPr lang="en-US" dirty="0"/>
          </a:p>
        </p:txBody>
      </p:sp>
    </p:spTree>
    <p:extLst>
      <p:ext uri="{BB962C8B-B14F-4D97-AF65-F5344CB8AC3E}">
        <p14:creationId xmlns:p14="http://schemas.microsoft.com/office/powerpoint/2010/main" val="3817352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WHERE Syntax</a:t>
            </a: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a:t>column1</a:t>
            </a:r>
            <a:r>
              <a:rPr lang="en-US" b="0" dirty="0"/>
              <a:t>,</a:t>
            </a:r>
            <a:r>
              <a:rPr lang="en-US" b="0" i="1" dirty="0"/>
              <a:t> column2, ...</a:t>
            </a:r>
            <a:br>
              <a:rPr lang="en-US" dirty="0"/>
            </a:br>
            <a:r>
              <a:rPr lang="en-US" b="0" dirty="0"/>
              <a:t>FROM </a:t>
            </a:r>
            <a:r>
              <a:rPr lang="en-US" b="0" i="1" dirty="0" err="1"/>
              <a:t>table_name</a:t>
            </a:r>
            <a:br>
              <a:rPr lang="en-US" dirty="0"/>
            </a:br>
            <a:r>
              <a:rPr lang="en-US" b="0" dirty="0"/>
              <a:t>WHERE </a:t>
            </a:r>
            <a:r>
              <a:rPr lang="en-US" b="0" i="1" dirty="0"/>
              <a:t>condition</a:t>
            </a:r>
            <a:r>
              <a:rPr lang="en-US" b="0" dirty="0"/>
              <a:t>;</a:t>
            </a:r>
            <a:endParaRPr dirty="0"/>
          </a:p>
        </p:txBody>
      </p:sp>
    </p:spTree>
    <p:extLst>
      <p:ext uri="{BB962C8B-B14F-4D97-AF65-F5344CB8AC3E}">
        <p14:creationId xmlns:p14="http://schemas.microsoft.com/office/powerpoint/2010/main" val="10878101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48248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10699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Customers.CustomerName</a:t>
            </a:r>
            <a:r>
              <a:rPr lang="en-US" sz="2000" dirty="0">
                <a:solidFill>
                  <a:schemeClr val="bg1"/>
                </a:solidFill>
              </a:rPr>
              <a:t>, </a:t>
            </a:r>
            <a:r>
              <a:rPr lang="en-US" sz="2000" dirty="0" err="1">
                <a:solidFill>
                  <a:schemeClr val="bg1"/>
                </a:solidFill>
              </a:rPr>
              <a:t>Orders.OrderID</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LEFT JOIN Orders ON </a:t>
            </a:r>
            <a:r>
              <a:rPr lang="en-US" sz="2000" dirty="0" err="1">
                <a:solidFill>
                  <a:schemeClr val="bg1"/>
                </a:solidFill>
              </a:rPr>
              <a:t>Customers.CustomerID</a:t>
            </a:r>
            <a:r>
              <a:rPr lang="en-US" sz="2000" dirty="0">
                <a:solidFill>
                  <a:schemeClr val="bg1"/>
                </a:solidFill>
              </a:rPr>
              <a:t> = </a:t>
            </a:r>
            <a:r>
              <a:rPr lang="en-US" sz="2000" dirty="0" err="1">
                <a:solidFill>
                  <a:schemeClr val="bg1"/>
                </a:solidFill>
              </a:rPr>
              <a:t>Orders.CustomerID</a:t>
            </a:r>
            <a:endParaRPr lang="en-US" sz="2000" dirty="0">
              <a:solidFill>
                <a:schemeClr val="bg1"/>
              </a:solidFill>
            </a:endParaRPr>
          </a:p>
          <a:p>
            <a:pPr algn="ctr">
              <a:lnSpc>
                <a:spcPct val="150000"/>
              </a:lnSpc>
            </a:pPr>
            <a:r>
              <a:rPr lang="en-US" sz="2000" dirty="0">
                <a:solidFill>
                  <a:schemeClr val="bg1"/>
                </a:solidFill>
              </a:rPr>
              <a:t>ORDER BY </a:t>
            </a:r>
            <a:r>
              <a:rPr lang="en-US" sz="2000" dirty="0" err="1">
                <a:solidFill>
                  <a:schemeClr val="bg1"/>
                </a:solidFill>
              </a:rPr>
              <a:t>Customers.CustomerName</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will select all customers, and any orders they might have:</a:t>
            </a:r>
            <a:br>
              <a:rPr lang="en-US" sz="1800" b="0" dirty="0"/>
            </a:br>
            <a:endParaRPr lang="en-US" sz="100" b="0" dirty="0"/>
          </a:p>
        </p:txBody>
      </p:sp>
    </p:spTree>
    <p:extLst>
      <p:ext uri="{BB962C8B-B14F-4D97-AF65-F5344CB8AC3E}">
        <p14:creationId xmlns:p14="http://schemas.microsoft.com/office/powerpoint/2010/main" val="30613817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46676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nvGraphicFramePr>
        <p:xfrm>
          <a:off x="372139" y="1012200"/>
          <a:ext cx="8766636" cy="2986970"/>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852153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RIGHT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19</a:t>
            </a:r>
            <a:endParaRPr dirty="0"/>
          </a:p>
        </p:txBody>
      </p:sp>
    </p:spTree>
    <p:extLst>
      <p:ext uri="{BB962C8B-B14F-4D97-AF65-F5344CB8AC3E}">
        <p14:creationId xmlns:p14="http://schemas.microsoft.com/office/powerpoint/2010/main" val="39708842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RIGHT JOIN keyword returns all records from the right table (table2), and the matching records (if any) from the left table (table1).</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RIGHT JOIN</a:t>
            </a:r>
          </a:p>
        </p:txBody>
      </p:sp>
      <p:pic>
        <p:nvPicPr>
          <p:cNvPr id="7" name="Picture 6">
            <a:extLst>
              <a:ext uri="{FF2B5EF4-FFF2-40B4-BE49-F238E27FC236}">
                <a16:creationId xmlns:a16="http://schemas.microsoft.com/office/drawing/2014/main" id="{198DD7A0-00D6-4E7A-A25B-FF5CB48CDA47}"/>
              </a:ext>
            </a:extLst>
          </p:cNvPr>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56072" t="61385"/>
          <a:stretch/>
        </p:blipFill>
        <p:spPr bwMode="auto">
          <a:xfrm>
            <a:off x="2794437" y="2777726"/>
            <a:ext cx="2729230" cy="17443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58566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RIGHT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RIGHT JOIN </a:t>
            </a:r>
            <a:r>
              <a:rPr lang="en-US" b="0" i="1" dirty="0"/>
              <a:t>table2</a:t>
            </a:r>
            <a:br>
              <a:rPr lang="en-US" b="0" i="1" dirty="0"/>
            </a:br>
            <a:r>
              <a:rPr lang="en-US" b="0" dirty="0"/>
              <a:t>ON </a:t>
            </a:r>
            <a:r>
              <a:rPr lang="en-US" b="0" i="1" dirty="0"/>
              <a:t>table1.column_name </a:t>
            </a:r>
            <a:r>
              <a:rPr lang="en-US" b="0" dirty="0"/>
              <a:t>=</a:t>
            </a:r>
            <a:r>
              <a:rPr lang="en-US" b="0" i="1" dirty="0"/>
              <a:t> table2.column_name</a:t>
            </a:r>
            <a:r>
              <a:rPr lang="en-US" b="0" dirty="0"/>
              <a:t>;</a:t>
            </a:r>
            <a:endParaRPr lang="en-US" dirty="0"/>
          </a:p>
        </p:txBody>
      </p:sp>
    </p:spTree>
    <p:extLst>
      <p:ext uri="{BB962C8B-B14F-4D97-AF65-F5344CB8AC3E}">
        <p14:creationId xmlns:p14="http://schemas.microsoft.com/office/powerpoint/2010/main" val="31279680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35481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49822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Customers.CustomerName</a:t>
            </a:r>
            <a:r>
              <a:rPr lang="en-US" sz="2000" dirty="0">
                <a:solidFill>
                  <a:schemeClr val="bg1"/>
                </a:solidFill>
              </a:rPr>
              <a:t>, </a:t>
            </a:r>
            <a:r>
              <a:rPr lang="en-US" sz="2000" dirty="0" err="1">
                <a:solidFill>
                  <a:schemeClr val="bg1"/>
                </a:solidFill>
              </a:rPr>
              <a:t>Orders.OrderID</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RIGHT JOIN Orders ON </a:t>
            </a:r>
            <a:r>
              <a:rPr lang="en-US" sz="2000" dirty="0" err="1">
                <a:solidFill>
                  <a:schemeClr val="bg1"/>
                </a:solidFill>
              </a:rPr>
              <a:t>Customers.CustomerID</a:t>
            </a:r>
            <a:r>
              <a:rPr lang="en-US" sz="2000" dirty="0">
                <a:solidFill>
                  <a:schemeClr val="bg1"/>
                </a:solidFill>
              </a:rPr>
              <a:t> = </a:t>
            </a:r>
            <a:r>
              <a:rPr lang="en-US" sz="2000" dirty="0" err="1">
                <a:solidFill>
                  <a:schemeClr val="bg1"/>
                </a:solidFill>
              </a:rPr>
              <a:t>Orders.CustomerID</a:t>
            </a:r>
            <a:endParaRPr lang="en-US" sz="2000" dirty="0">
              <a:solidFill>
                <a:schemeClr val="bg1"/>
              </a:solidFill>
            </a:endParaRPr>
          </a:p>
          <a:p>
            <a:pPr algn="ctr">
              <a:lnSpc>
                <a:spcPct val="150000"/>
              </a:lnSpc>
            </a:pPr>
            <a:r>
              <a:rPr lang="en-US" sz="2000" dirty="0">
                <a:solidFill>
                  <a:schemeClr val="bg1"/>
                </a:solidFill>
              </a:rPr>
              <a:t>ORDER BY </a:t>
            </a:r>
            <a:r>
              <a:rPr lang="en-US" sz="2000" dirty="0" err="1">
                <a:solidFill>
                  <a:schemeClr val="bg1"/>
                </a:solidFill>
              </a:rPr>
              <a:t>Customers.CustomerName</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will select all customers, and any orders they might have:</a:t>
            </a:r>
            <a:br>
              <a:rPr lang="en-US" sz="1800" b="0" dirty="0"/>
            </a:br>
            <a:endParaRPr lang="en-US" sz="100" b="0" dirty="0"/>
          </a:p>
        </p:txBody>
      </p:sp>
    </p:spTree>
    <p:extLst>
      <p:ext uri="{BB962C8B-B14F-4D97-AF65-F5344CB8AC3E}">
        <p14:creationId xmlns:p14="http://schemas.microsoft.com/office/powerpoint/2010/main" val="26673759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8" y="1973024"/>
            <a:ext cx="8534501" cy="2864789"/>
          </a:xfrm>
          <a:prstGeom prst="rect">
            <a:avLst/>
          </a:prstGeom>
        </p:spPr>
        <p:txBody>
          <a:bodyPr spcFirstLastPara="1" wrap="square" lIns="91425" tIns="91425" rIns="91425" bIns="91425" anchor="t" anchorCtr="0">
            <a:noAutofit/>
          </a:bodyPr>
          <a:lstStyle/>
          <a:p>
            <a:pPr marL="127000" indent="0">
              <a:buNone/>
            </a:pPr>
            <a:r>
              <a:rPr lang="en-US" sz="1800" b="1" dirty="0"/>
              <a:t>Operator	Description</a:t>
            </a:r>
          </a:p>
          <a:p>
            <a:pPr marL="127000" indent="0">
              <a:buNone/>
            </a:pPr>
            <a:r>
              <a:rPr lang="en-US" dirty="0"/>
              <a:t>	</a:t>
            </a:r>
          </a:p>
          <a:p>
            <a:r>
              <a:rPr lang="en-US" dirty="0"/>
              <a:t>&gt;		Greater than	</a:t>
            </a:r>
          </a:p>
          <a:p>
            <a:r>
              <a:rPr lang="en-US" dirty="0"/>
              <a:t>&lt;		Less than	</a:t>
            </a:r>
          </a:p>
          <a:p>
            <a:r>
              <a:rPr lang="en-US" dirty="0"/>
              <a:t>&gt;=		Greater than or equal	</a:t>
            </a:r>
          </a:p>
          <a:p>
            <a:r>
              <a:rPr lang="en-US" dirty="0"/>
              <a:t>&lt;=		Less than or equal	</a:t>
            </a:r>
          </a:p>
          <a:p>
            <a:r>
              <a:rPr lang="en-US" dirty="0"/>
              <a:t>&lt;&gt;		Not equal. Note: In some versions of SQL this operator may be written as !=	</a:t>
            </a:r>
          </a:p>
          <a:p>
            <a:r>
              <a:rPr lang="en-US" dirty="0"/>
              <a:t>BETWEEN	Between a certain range	</a:t>
            </a:r>
          </a:p>
          <a:p>
            <a:r>
              <a:rPr lang="en-US" dirty="0"/>
              <a:t>LIKE		Search for a pattern	</a:t>
            </a:r>
          </a:p>
          <a:p>
            <a:r>
              <a:rPr lang="en-US" dirty="0"/>
              <a:t>IN		To specify multiple possible values for a column</a:t>
            </a:r>
            <a:br>
              <a:rPr lang="en-US" dirty="0"/>
            </a:br>
            <a:endParaRPr dirty="0"/>
          </a:p>
        </p:txBody>
      </p:sp>
      <p:sp>
        <p:nvSpPr>
          <p:cNvPr id="362" name="Google Shape;362;p30"/>
          <p:cNvSpPr txBox="1">
            <a:spLocks noGrp="1"/>
          </p:cNvSpPr>
          <p:nvPr>
            <p:ph type="title"/>
          </p:nvPr>
        </p:nvSpPr>
        <p:spPr>
          <a:xfrm>
            <a:off x="560825" y="1168325"/>
            <a:ext cx="7339166" cy="669000"/>
          </a:xfrm>
          <a:prstGeom prst="rect">
            <a:avLst/>
          </a:prstGeom>
        </p:spPr>
        <p:txBody>
          <a:bodyPr spcFirstLastPara="1" wrap="square" lIns="91425" tIns="91425" rIns="91425" bIns="91425" anchor="t" anchorCtr="0">
            <a:noAutofit/>
          </a:bodyPr>
          <a:lstStyle/>
          <a:p>
            <a:r>
              <a:rPr lang="en-US" b="0" dirty="0"/>
              <a:t>Operators in The WHERE Clause</a:t>
            </a: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1908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63441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4274162293"/>
              </p:ext>
            </p:extLst>
          </p:nvPr>
        </p:nvGraphicFramePr>
        <p:xfrm>
          <a:off x="372139" y="1012200"/>
          <a:ext cx="8766636" cy="3154620"/>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453791">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snabbköp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50718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NULL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dirty="0">
                          <a:effectLst/>
                        </a:rPr>
                        <a:t>10254</a:t>
                      </a:r>
                    </a:p>
                    <a:p>
                      <a:pPr algn="l" fontAlgn="t"/>
                      <a:endParaRPr lang="en-US" dirty="0">
                        <a:effectLst/>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492618403"/>
                  </a:ext>
                </a:extLst>
              </a:tr>
            </a:tbl>
          </a:graphicData>
        </a:graphic>
      </p:graphicFrame>
    </p:spTree>
    <p:extLst>
      <p:ext uri="{BB962C8B-B14F-4D97-AF65-F5344CB8AC3E}">
        <p14:creationId xmlns:p14="http://schemas.microsoft.com/office/powerpoint/2010/main" val="16629836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CROSS JOIN</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20</a:t>
            </a:r>
            <a:endParaRPr dirty="0"/>
          </a:p>
        </p:txBody>
      </p:sp>
    </p:spTree>
    <p:extLst>
      <p:ext uri="{BB962C8B-B14F-4D97-AF65-F5344CB8AC3E}">
        <p14:creationId xmlns:p14="http://schemas.microsoft.com/office/powerpoint/2010/main" val="1402341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CROSS JOIN keyword returns all records from both tables (table1 and table2).</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CROSS JOIN</a:t>
            </a:r>
          </a:p>
        </p:txBody>
      </p:sp>
      <p:pic>
        <p:nvPicPr>
          <p:cNvPr id="3" name="Picture 2">
            <a:extLst>
              <a:ext uri="{FF2B5EF4-FFF2-40B4-BE49-F238E27FC236}">
                <a16:creationId xmlns:a16="http://schemas.microsoft.com/office/drawing/2014/main" id="{44858843-7143-4F6A-90F0-C21FD83F5BE8}"/>
              </a:ext>
            </a:extLst>
          </p:cNvPr>
          <p:cNvPicPr>
            <a:picLocks noChangeAspect="1"/>
          </p:cNvPicPr>
          <p:nvPr/>
        </p:nvPicPr>
        <p:blipFill>
          <a:blip r:embed="rId2">
            <a:duotone>
              <a:prstClr val="black"/>
              <a:schemeClr val="accent2">
                <a:tint val="45000"/>
                <a:satMod val="400000"/>
              </a:schemeClr>
            </a:duotone>
          </a:blip>
          <a:stretch>
            <a:fillRect/>
          </a:stretch>
        </p:blipFill>
        <p:spPr>
          <a:xfrm>
            <a:off x="2808671" y="2674334"/>
            <a:ext cx="2700762" cy="1810669"/>
          </a:xfrm>
          <a:prstGeom prst="rect">
            <a:avLst/>
          </a:prstGeom>
        </p:spPr>
      </p:pic>
    </p:spTree>
    <p:extLst>
      <p:ext uri="{BB962C8B-B14F-4D97-AF65-F5344CB8AC3E}">
        <p14:creationId xmlns:p14="http://schemas.microsoft.com/office/powerpoint/2010/main" val="2246623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CROSS JOIN</a:t>
            </a:r>
            <a:br>
              <a:rPr lang="en-US" dirty="0"/>
            </a:br>
            <a:r>
              <a:rPr lang="en-US" b="1" dirty="0"/>
              <a: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496188"/>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a:t>table1</a:t>
            </a:r>
            <a:br>
              <a:rPr lang="en-US" dirty="0"/>
            </a:br>
            <a:r>
              <a:rPr lang="en-US" b="0" dirty="0"/>
              <a:t>CROSS JOIN </a:t>
            </a:r>
            <a:r>
              <a:rPr lang="en-US" b="0" i="1" dirty="0"/>
              <a:t>table2</a:t>
            </a:r>
            <a:r>
              <a:rPr lang="en-US" b="0" dirty="0"/>
              <a:t>;</a:t>
            </a:r>
            <a:endParaRPr lang="en-US" dirty="0"/>
          </a:p>
        </p:txBody>
      </p:sp>
    </p:spTree>
    <p:extLst>
      <p:ext uri="{BB962C8B-B14F-4D97-AF65-F5344CB8AC3E}">
        <p14:creationId xmlns:p14="http://schemas.microsoft.com/office/powerpoint/2010/main" val="2142476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03274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21436372"/>
              </p:ext>
            </p:extLst>
          </p:nvPr>
        </p:nvGraphicFramePr>
        <p:xfrm>
          <a:off x="372139" y="1012200"/>
          <a:ext cx="8766633" cy="1552946"/>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bl>
          </a:graphicData>
        </a:graphic>
      </p:graphicFrame>
    </p:spTree>
    <p:extLst>
      <p:ext uri="{BB962C8B-B14F-4D97-AF65-F5344CB8AC3E}">
        <p14:creationId xmlns:p14="http://schemas.microsoft.com/office/powerpoint/2010/main" val="13371408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8"/>
            <a:ext cx="7551600" cy="13425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3678498116"/>
              </p:ext>
            </p:extLst>
          </p:nvPr>
        </p:nvGraphicFramePr>
        <p:xfrm>
          <a:off x="372139" y="1012201"/>
          <a:ext cx="8766638" cy="190981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bl>
          </a:graphicData>
        </a:graphic>
      </p:graphicFrame>
    </p:spTree>
    <p:extLst>
      <p:ext uri="{BB962C8B-B14F-4D97-AF65-F5344CB8AC3E}">
        <p14:creationId xmlns:p14="http://schemas.microsoft.com/office/powerpoint/2010/main" val="4567106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Customers.CustomerName</a:t>
            </a:r>
            <a:r>
              <a:rPr lang="en-US" sz="2000" dirty="0">
                <a:solidFill>
                  <a:schemeClr val="bg1"/>
                </a:solidFill>
              </a:rPr>
              <a:t>, </a:t>
            </a:r>
            <a:r>
              <a:rPr lang="en-US" sz="2000" dirty="0" err="1">
                <a:solidFill>
                  <a:schemeClr val="bg1"/>
                </a:solidFill>
              </a:rPr>
              <a:t>Orders.OrderID</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CROSS JOIN Orders</a:t>
            </a:r>
          </a:p>
          <a:p>
            <a:pPr algn="ctr">
              <a:lnSpc>
                <a:spcPct val="150000"/>
              </a:lnSpc>
            </a:pPr>
            <a:r>
              <a:rPr lang="en-US" sz="2000" dirty="0">
                <a:solidFill>
                  <a:schemeClr val="bg1"/>
                </a:solidFill>
              </a:rPr>
              <a:t>ORDER BY </a:t>
            </a:r>
            <a:r>
              <a:rPr lang="en-US" sz="2000" dirty="0" err="1">
                <a:solidFill>
                  <a:schemeClr val="bg1"/>
                </a:solidFill>
              </a:rPr>
              <a:t>CustomerName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customers, and all orders:</a:t>
            </a:r>
            <a:endParaRPr lang="en-US" sz="100" b="0" dirty="0"/>
          </a:p>
        </p:txBody>
      </p:sp>
    </p:spTree>
    <p:extLst>
      <p:ext uri="{BB962C8B-B14F-4D97-AF65-F5344CB8AC3E}">
        <p14:creationId xmlns:p14="http://schemas.microsoft.com/office/powerpoint/2010/main" val="572651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9144000" cy="263441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120769939"/>
              </p:ext>
            </p:extLst>
          </p:nvPr>
        </p:nvGraphicFramePr>
        <p:xfrm>
          <a:off x="372139" y="1012200"/>
          <a:ext cx="8766636" cy="3082688"/>
        </p:xfrm>
        <a:graphic>
          <a:graphicData uri="http://schemas.openxmlformats.org/drawingml/2006/table">
            <a:tbl>
              <a:tblPr>
                <a:noFill/>
                <a:tableStyleId>{5973DA3F-9819-4352-8E93-8A6551559889}</a:tableStyleId>
              </a:tblPr>
              <a:tblGrid>
                <a:gridCol w="1515050">
                  <a:extLst>
                    <a:ext uri="{9D8B030D-6E8A-4147-A177-3AD203B41FA5}">
                      <a16:colId xmlns:a16="http://schemas.microsoft.com/office/drawing/2014/main" val="20000"/>
                    </a:ext>
                  </a:extLst>
                </a:gridCol>
                <a:gridCol w="4234330">
                  <a:extLst>
                    <a:ext uri="{9D8B030D-6E8A-4147-A177-3AD203B41FA5}">
                      <a16:colId xmlns:a16="http://schemas.microsoft.com/office/drawing/2014/main" val="1870250050"/>
                    </a:ext>
                  </a:extLst>
                </a:gridCol>
                <a:gridCol w="3017256">
                  <a:extLst>
                    <a:ext uri="{9D8B030D-6E8A-4147-A177-3AD203B41FA5}">
                      <a16:colId xmlns:a16="http://schemas.microsoft.com/office/drawing/2014/main" val="20002"/>
                    </a:ext>
                  </a:extLst>
                </a:gridCol>
              </a:tblGrid>
              <a:tr h="453791">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OrderID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10248</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60362">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50718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492618403"/>
                  </a:ext>
                </a:extLst>
              </a:tr>
            </a:tbl>
          </a:graphicData>
        </a:graphic>
      </p:graphicFrame>
    </p:spTree>
    <p:extLst>
      <p:ext uri="{BB962C8B-B14F-4D97-AF65-F5344CB8AC3E}">
        <p14:creationId xmlns:p14="http://schemas.microsoft.com/office/powerpoint/2010/main" val="7328831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MySQL Self Join</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21</a:t>
            </a:r>
            <a:endParaRPr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self join is a regular join, but the table is joined with itself.</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Self Join</a:t>
            </a:r>
          </a:p>
        </p:txBody>
      </p:sp>
    </p:spTree>
    <p:extLst>
      <p:ext uri="{BB962C8B-B14F-4D97-AF65-F5344CB8AC3E}">
        <p14:creationId xmlns:p14="http://schemas.microsoft.com/office/powerpoint/2010/main" val="1797822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5"/>
            <a:ext cx="7551600" cy="298601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2387382543"/>
              </p:ext>
            </p:extLst>
          </p:nvPr>
        </p:nvGraphicFramePr>
        <p:xfrm>
          <a:off x="372139" y="1012200"/>
          <a:ext cx="8766633" cy="3516610"/>
        </p:xfrm>
        <a:graphic>
          <a:graphicData uri="http://schemas.openxmlformats.org/drawingml/2006/table">
            <a:tbl>
              <a:tblPr>
                <a:noFill/>
                <a:tableStyleId>{5973DA3F-9819-4352-8E93-8A6551559889}</a:tableStyleId>
              </a:tblPr>
              <a:tblGrid>
                <a:gridCol w="469525">
                  <a:extLst>
                    <a:ext uri="{9D8B030D-6E8A-4147-A177-3AD203B41FA5}">
                      <a16:colId xmlns:a16="http://schemas.microsoft.com/office/drawing/2014/main" val="20000"/>
                    </a:ext>
                  </a:extLst>
                </a:gridCol>
                <a:gridCol w="13805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93718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Self Join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table1 T1, table1 T2</a:t>
            </a:r>
          </a:p>
          <a:p>
            <a:pPr marL="0" lvl="0" indent="0" algn="l"/>
            <a:r>
              <a:rPr lang="en-US" b="0" dirty="0"/>
              <a:t>WHERE condition;</a:t>
            </a:r>
            <a:endParaRPr lang="en-US" dirty="0"/>
          </a:p>
        </p:txBody>
      </p:sp>
      <p:sp>
        <p:nvSpPr>
          <p:cNvPr id="2" name="TextBox 1">
            <a:extLst>
              <a:ext uri="{FF2B5EF4-FFF2-40B4-BE49-F238E27FC236}">
                <a16:creationId xmlns:a16="http://schemas.microsoft.com/office/drawing/2014/main" id="{FB823B29-DE27-D348-5DCD-467166A556EE}"/>
              </a:ext>
            </a:extLst>
          </p:cNvPr>
          <p:cNvSpPr txBox="1"/>
          <p:nvPr/>
        </p:nvSpPr>
        <p:spPr>
          <a:xfrm>
            <a:off x="3668232" y="4380614"/>
            <a:ext cx="6368903" cy="738664"/>
          </a:xfrm>
          <a:prstGeom prst="rect">
            <a:avLst/>
          </a:prstGeom>
          <a:noFill/>
        </p:spPr>
        <p:txBody>
          <a:bodyPr wrap="square" rtlCol="0">
            <a:spAutoFit/>
          </a:bodyPr>
          <a:lstStyle/>
          <a:p>
            <a:r>
              <a:rPr lang="en-US" dirty="0">
                <a:solidFill>
                  <a:schemeClr val="bg1"/>
                </a:solidFill>
              </a:rPr>
              <a:t>T1 and T2 are different table aliases for the same table</a:t>
            </a:r>
            <a:r>
              <a:rPr lang="en-US" dirty="0"/>
              <a:t>.</a:t>
            </a:r>
          </a:p>
          <a:p>
            <a:endParaRPr lang="en-US" dirty="0"/>
          </a:p>
          <a:p>
            <a:endParaRPr lang="en-US" dirty="0"/>
          </a:p>
        </p:txBody>
      </p:sp>
    </p:spTree>
    <p:extLst>
      <p:ext uri="{BB962C8B-B14F-4D97-AF65-F5344CB8AC3E}">
        <p14:creationId xmlns:p14="http://schemas.microsoft.com/office/powerpoint/2010/main" val="138465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1" y="1662584"/>
            <a:ext cx="7551600" cy="300652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STUDENT </a:t>
            </a:r>
            <a:r>
              <a:rPr lang="en" dirty="0"/>
              <a:t>TABLE</a:t>
            </a:r>
            <a:endParaRPr dirty="0"/>
          </a:p>
        </p:txBody>
      </p:sp>
      <p:graphicFrame>
        <p:nvGraphicFramePr>
          <p:cNvPr id="515" name="Google Shape;515;p39"/>
          <p:cNvGraphicFramePr/>
          <p:nvPr>
            <p:extLst/>
          </p:nvPr>
        </p:nvGraphicFramePr>
        <p:xfrm>
          <a:off x="1608641" y="1276270"/>
          <a:ext cx="5942959" cy="2575500"/>
        </p:xfrm>
        <a:graphic>
          <a:graphicData uri="http://schemas.openxmlformats.org/drawingml/2006/table">
            <a:tbl>
              <a:tblPr>
                <a:noFill/>
                <a:tableStyleId>{5973DA3F-9819-4352-8E93-8A6551559889}</a:tableStyleId>
              </a:tblPr>
              <a:tblGrid>
                <a:gridCol w="467833">
                  <a:extLst>
                    <a:ext uri="{9D8B030D-6E8A-4147-A177-3AD203B41FA5}">
                      <a16:colId xmlns:a16="http://schemas.microsoft.com/office/drawing/2014/main" val="20000"/>
                    </a:ext>
                  </a:extLst>
                </a:gridCol>
                <a:gridCol w="138223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Student_ID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Course_ID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Duration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3</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Brian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Shane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9956636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s1.student_id, s1.name  </a:t>
            </a:r>
          </a:p>
          <a:p>
            <a:pPr algn="ctr">
              <a:lnSpc>
                <a:spcPct val="150000"/>
              </a:lnSpc>
            </a:pPr>
            <a:r>
              <a:rPr lang="en-US" sz="2000" dirty="0">
                <a:solidFill>
                  <a:schemeClr val="bg1"/>
                </a:solidFill>
              </a:rPr>
              <a:t>FROM student AS s1, student s2  </a:t>
            </a:r>
          </a:p>
          <a:p>
            <a:pPr algn="ctr">
              <a:lnSpc>
                <a:spcPct val="150000"/>
              </a:lnSpc>
            </a:pPr>
            <a:r>
              <a:rPr lang="en-US" sz="2000" dirty="0">
                <a:solidFill>
                  <a:schemeClr val="bg1"/>
                </a:solidFill>
              </a:rPr>
              <a:t>WHERE s1.student_id=s2.student_id  </a:t>
            </a:r>
          </a:p>
          <a:p>
            <a:pPr algn="ctr">
              <a:lnSpc>
                <a:spcPct val="150000"/>
              </a:lnSpc>
            </a:pPr>
            <a:r>
              <a:rPr lang="en-US" sz="2000" dirty="0">
                <a:solidFill>
                  <a:schemeClr val="bg1"/>
                </a:solidFill>
              </a:rPr>
              <a:t>AND s1.course_id&lt;&gt;s2.course_id;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get all the result (</a:t>
            </a:r>
            <a:r>
              <a:rPr lang="en-US" sz="1800" b="0" dirty="0" err="1"/>
              <a:t>student_id</a:t>
            </a:r>
            <a:r>
              <a:rPr lang="en-US" sz="1800" b="0" dirty="0"/>
              <a:t> and name) from the table where </a:t>
            </a:r>
            <a:r>
              <a:rPr lang="en-US" sz="1800" b="0" dirty="0" err="1"/>
              <a:t>student_id</a:t>
            </a:r>
            <a:r>
              <a:rPr lang="en-US" sz="1800" b="0" dirty="0"/>
              <a:t> is equal, and </a:t>
            </a:r>
            <a:r>
              <a:rPr lang="en-US" sz="1800" b="0" dirty="0" err="1"/>
              <a:t>course_id</a:t>
            </a:r>
            <a:r>
              <a:rPr lang="en-US" sz="1800" b="0" dirty="0"/>
              <a:t> is not equal.</a:t>
            </a:r>
          </a:p>
        </p:txBody>
      </p:sp>
    </p:spTree>
    <p:extLst>
      <p:ext uri="{BB962C8B-B14F-4D97-AF65-F5344CB8AC3E}">
        <p14:creationId xmlns:p14="http://schemas.microsoft.com/office/powerpoint/2010/main" val="31800525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1" y="1662584"/>
            <a:ext cx="7551600" cy="300652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STUDENT </a:t>
            </a:r>
            <a:r>
              <a:rPr lang="en" dirty="0"/>
              <a:t>TABLE</a:t>
            </a:r>
            <a:endParaRPr dirty="0"/>
          </a:p>
        </p:txBody>
      </p:sp>
      <p:graphicFrame>
        <p:nvGraphicFramePr>
          <p:cNvPr id="515" name="Google Shape;515;p39"/>
          <p:cNvGraphicFramePr/>
          <p:nvPr>
            <p:extLst/>
          </p:nvPr>
        </p:nvGraphicFramePr>
        <p:xfrm>
          <a:off x="3394911" y="1461004"/>
          <a:ext cx="3423684" cy="2575500"/>
        </p:xfrm>
        <a:graphic>
          <a:graphicData uri="http://schemas.openxmlformats.org/drawingml/2006/table">
            <a:tbl>
              <a:tblPr>
                <a:noFill/>
                <a:tableStyleId>{5973DA3F-9819-4352-8E93-8A6551559889}</a:tableStyleId>
              </a:tblPr>
              <a:tblGrid>
                <a:gridCol w="467833">
                  <a:extLst>
                    <a:ext uri="{9D8B030D-6E8A-4147-A177-3AD203B41FA5}">
                      <a16:colId xmlns:a16="http://schemas.microsoft.com/office/drawing/2014/main" val="20000"/>
                    </a:ext>
                  </a:extLst>
                </a:gridCol>
                <a:gridCol w="138223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Student_ID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effectLst/>
                          <a:latin typeface="Verdana" panose="020B0604030504040204" pitchFamily="34" charset="0"/>
                          <a:ea typeface="Verdana" panose="020B0604030504040204" pitchFamily="34" charset="0"/>
                          <a:cs typeface="Times New Roman" panose="02020603050405020304" pitchFamily="18" charset="0"/>
                        </a:rPr>
                        <a:t>Shane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24467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UNION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22</a:t>
            </a:r>
            <a:endParaRPr dirty="0"/>
          </a:p>
        </p:txBody>
      </p:sp>
    </p:spTree>
    <p:extLst>
      <p:ext uri="{BB962C8B-B14F-4D97-AF65-F5344CB8AC3E}">
        <p14:creationId xmlns:p14="http://schemas.microsoft.com/office/powerpoint/2010/main" val="1366497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pPr marL="127000" indent="0">
              <a:buNone/>
            </a:pPr>
            <a:r>
              <a:rPr lang="en-US" b="1" dirty="0"/>
              <a:t>The UNION operator is used to combine the result-set of two or more SELECT statements.</a:t>
            </a:r>
          </a:p>
          <a:p>
            <a:endParaRPr lang="en-US" b="1" dirty="0"/>
          </a:p>
          <a:p>
            <a:r>
              <a:rPr lang="en-US" b="1" dirty="0"/>
              <a:t>Every SELECT statement within UNION must have the same number of columns</a:t>
            </a:r>
          </a:p>
          <a:p>
            <a:r>
              <a:rPr lang="en-US" b="1" dirty="0"/>
              <a:t>The columns must also have similar data types</a:t>
            </a:r>
          </a:p>
          <a:p>
            <a:r>
              <a:rPr lang="en-US" b="1" dirty="0"/>
              <a:t>The columns in every SELECT statement must also be in the same order</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UNION Operator</a:t>
            </a:r>
          </a:p>
        </p:txBody>
      </p:sp>
    </p:spTree>
    <p:extLst>
      <p:ext uri="{BB962C8B-B14F-4D97-AF65-F5344CB8AC3E}">
        <p14:creationId xmlns:p14="http://schemas.microsoft.com/office/powerpoint/2010/main" val="91976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UNION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25809"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r>
              <a:rPr lang="en-US" b="0" dirty="0"/>
              <a:t> FROM </a:t>
            </a:r>
            <a:r>
              <a:rPr lang="en-US" b="0" i="1" dirty="0"/>
              <a:t>table1</a:t>
            </a:r>
            <a:br>
              <a:rPr lang="en-US" dirty="0"/>
            </a:br>
            <a:r>
              <a:rPr lang="en-US" b="0" dirty="0"/>
              <a:t>UNION</a:t>
            </a:r>
            <a:br>
              <a:rPr lang="en-US" dirty="0"/>
            </a:br>
            <a:r>
              <a:rPr lang="en-US" b="0" dirty="0"/>
              <a:t>SELECT </a:t>
            </a:r>
            <a:r>
              <a:rPr lang="en-US" b="0" i="1" dirty="0" err="1"/>
              <a:t>column_name</a:t>
            </a:r>
            <a:r>
              <a:rPr lang="en-US" b="0" i="1" dirty="0"/>
              <a:t>(s)</a:t>
            </a:r>
            <a:r>
              <a:rPr lang="en-US" b="0" dirty="0"/>
              <a:t> FROM </a:t>
            </a:r>
            <a:r>
              <a:rPr lang="en-US" b="0" i="1" dirty="0"/>
              <a:t>table2</a:t>
            </a:r>
            <a:r>
              <a:rPr lang="en-US" b="0" dirty="0"/>
              <a:t>;</a:t>
            </a:r>
            <a:endParaRPr lang="en-US" dirty="0"/>
          </a:p>
        </p:txBody>
      </p:sp>
    </p:spTree>
    <p:extLst>
      <p:ext uri="{BB962C8B-B14F-4D97-AF65-F5344CB8AC3E}">
        <p14:creationId xmlns:p14="http://schemas.microsoft.com/office/powerpoint/2010/main" val="28476171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4038E-6B35-4F84-BA98-3FEE0DD128B1}"/>
              </a:ext>
            </a:extLst>
          </p:cNvPr>
          <p:cNvSpPr>
            <a:spLocks noGrp="1"/>
          </p:cNvSpPr>
          <p:nvPr>
            <p:ph type="title"/>
          </p:nvPr>
        </p:nvSpPr>
        <p:spPr>
          <a:xfrm>
            <a:off x="560824" y="1168325"/>
            <a:ext cx="8583175" cy="669000"/>
          </a:xfrm>
        </p:spPr>
        <p:txBody>
          <a:bodyPr/>
          <a:lstStyle/>
          <a:p>
            <a:r>
              <a:rPr lang="en-US" b="0" dirty="0"/>
              <a:t>MySQL UNION ALL Statement</a:t>
            </a:r>
            <a:br>
              <a:rPr lang="en-US" b="0" dirty="0"/>
            </a:br>
            <a:br>
              <a:rPr lang="en-US" dirty="0"/>
            </a:br>
            <a:endParaRPr lang="en-US" dirty="0"/>
          </a:p>
        </p:txBody>
      </p:sp>
      <p:sp>
        <p:nvSpPr>
          <p:cNvPr id="8" name="Rectangle 3">
            <a:extLst>
              <a:ext uri="{FF2B5EF4-FFF2-40B4-BE49-F238E27FC236}">
                <a16:creationId xmlns:a16="http://schemas.microsoft.com/office/drawing/2014/main" id="{EE5CAEC1-1A1E-48B7-B203-EE962C8D4D38}"/>
              </a:ext>
            </a:extLst>
          </p:cNvPr>
          <p:cNvSpPr>
            <a:spLocks noGrp="1" noChangeArrowheads="1"/>
          </p:cNvSpPr>
          <p:nvPr>
            <p:ph type="body" idx="1"/>
          </p:nvPr>
        </p:nvSpPr>
        <p:spPr bwMode="auto">
          <a:xfrm>
            <a:off x="747721" y="1875338"/>
            <a:ext cx="67907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altLang="en-US" sz="1800" dirty="0">
                <a:solidFill>
                  <a:schemeClr val="bg1"/>
                </a:solidFill>
              </a:rPr>
              <a:t>The UNION operator selects only distinct values by default. To allow duplicate values, use UNION ALL</a:t>
            </a:r>
          </a:p>
        </p:txBody>
      </p:sp>
      <p:sp>
        <p:nvSpPr>
          <p:cNvPr id="9" name="Google Shape;368;p31">
            <a:extLst>
              <a:ext uri="{FF2B5EF4-FFF2-40B4-BE49-F238E27FC236}">
                <a16:creationId xmlns:a16="http://schemas.microsoft.com/office/drawing/2014/main" id="{BBA81A4C-637E-4D7D-A7A8-867F8B638793}"/>
              </a:ext>
            </a:extLst>
          </p:cNvPr>
          <p:cNvSpPr txBox="1">
            <a:spLocks/>
          </p:cNvSpPr>
          <p:nvPr/>
        </p:nvSpPr>
        <p:spPr>
          <a:xfrm>
            <a:off x="747720" y="2873088"/>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b="0" dirty="0"/>
              <a:t>UNION ALL </a:t>
            </a:r>
            <a:r>
              <a:rPr lang="en-US" dirty="0"/>
              <a:t>Syntax</a:t>
            </a:r>
            <a:br>
              <a:rPr lang="en-US" dirty="0"/>
            </a:br>
            <a:endParaRPr lang="en-US" dirty="0"/>
          </a:p>
          <a:p>
            <a:pPr algn="ctr"/>
            <a:endParaRPr lang="en-US" dirty="0"/>
          </a:p>
        </p:txBody>
      </p:sp>
      <p:sp>
        <p:nvSpPr>
          <p:cNvPr id="10" name="Google Shape;369;p31">
            <a:extLst>
              <a:ext uri="{FF2B5EF4-FFF2-40B4-BE49-F238E27FC236}">
                <a16:creationId xmlns:a16="http://schemas.microsoft.com/office/drawing/2014/main" id="{91CA0BDD-7512-4D80-BAB4-26674939B456}"/>
              </a:ext>
            </a:extLst>
          </p:cNvPr>
          <p:cNvSpPr txBox="1">
            <a:spLocks/>
          </p:cNvSpPr>
          <p:nvPr/>
        </p:nvSpPr>
        <p:spPr>
          <a:xfrm flipH="1">
            <a:off x="747721" y="3275988"/>
            <a:ext cx="4100400" cy="1444867"/>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None/>
            </a:pPr>
            <a:r>
              <a:rPr lang="en-US" dirty="0"/>
              <a:t>SELECT </a:t>
            </a:r>
            <a:r>
              <a:rPr lang="en-US" i="1" dirty="0" err="1"/>
              <a:t>column_name</a:t>
            </a:r>
            <a:r>
              <a:rPr lang="en-US" i="1" dirty="0"/>
              <a:t>(s)</a:t>
            </a:r>
            <a:r>
              <a:rPr lang="en-US" dirty="0"/>
              <a:t> FROM </a:t>
            </a:r>
            <a:r>
              <a:rPr lang="en-US" i="1" dirty="0"/>
              <a:t>table1</a:t>
            </a:r>
            <a:br>
              <a:rPr lang="en-US" dirty="0"/>
            </a:br>
            <a:r>
              <a:rPr lang="en-US" dirty="0"/>
              <a:t>UNION ALL</a:t>
            </a:r>
            <a:br>
              <a:rPr lang="en-US" dirty="0"/>
            </a:br>
            <a:r>
              <a:rPr lang="en-US" dirty="0"/>
              <a:t>SELECT </a:t>
            </a:r>
            <a:r>
              <a:rPr lang="en-US" i="1" dirty="0" err="1"/>
              <a:t>column_name</a:t>
            </a:r>
            <a:r>
              <a:rPr lang="en-US" i="1" dirty="0"/>
              <a:t>(s)</a:t>
            </a:r>
            <a:r>
              <a:rPr lang="en-US" dirty="0"/>
              <a:t> FROM </a:t>
            </a:r>
            <a:r>
              <a:rPr lang="en-US" i="1" dirty="0"/>
              <a:t>table2 </a:t>
            </a:r>
            <a:r>
              <a:rPr lang="en-US" dirty="0"/>
              <a:t>;</a:t>
            </a:r>
          </a:p>
          <a:p>
            <a:pPr marL="0" indent="0">
              <a:buNone/>
            </a:pPr>
            <a:endParaRPr lang="en-US" dirty="0"/>
          </a:p>
        </p:txBody>
      </p:sp>
    </p:spTree>
    <p:extLst>
      <p:ext uri="{BB962C8B-B14F-4D97-AF65-F5344CB8AC3E}">
        <p14:creationId xmlns:p14="http://schemas.microsoft.com/office/powerpoint/2010/main" val="1771435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138384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519533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br>
              <a:rPr lang="en-US" sz="2000" dirty="0">
                <a:solidFill>
                  <a:schemeClr val="bg1"/>
                </a:solidFill>
              </a:rPr>
            </a:br>
            <a:r>
              <a:rPr lang="en-US" sz="2000" dirty="0">
                <a:solidFill>
                  <a:schemeClr val="bg1"/>
                </a:solidFill>
              </a:rPr>
              <a:t>WHERE Country = 'Mexico';</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the customers from "Mexico":</a:t>
            </a:r>
            <a:endParaRPr lang="en-US" sz="700" b="0" dirty="0"/>
          </a:p>
        </p:txBody>
      </p:sp>
    </p:spTree>
    <p:extLst>
      <p:ext uri="{BB962C8B-B14F-4D97-AF65-F5344CB8AC3E}">
        <p14:creationId xmlns:p14="http://schemas.microsoft.com/office/powerpoint/2010/main" val="26531391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Country FROM Customers</a:t>
            </a:r>
          </a:p>
          <a:p>
            <a:pPr algn="ctr">
              <a:lnSpc>
                <a:spcPct val="150000"/>
              </a:lnSpc>
            </a:pPr>
            <a:r>
              <a:rPr lang="en-US" sz="2000" dirty="0">
                <a:solidFill>
                  <a:schemeClr val="bg1"/>
                </a:solidFill>
              </a:rPr>
              <a:t>UNION</a:t>
            </a:r>
          </a:p>
          <a:p>
            <a:pPr algn="ctr">
              <a:lnSpc>
                <a:spcPct val="150000"/>
              </a:lnSpc>
            </a:pPr>
            <a:r>
              <a:rPr lang="en-US" sz="2000" dirty="0">
                <a:solidFill>
                  <a:schemeClr val="bg1"/>
                </a:solidFill>
              </a:rPr>
              <a:t>SELECT Country FROM Orders</a:t>
            </a:r>
          </a:p>
          <a:p>
            <a:pPr algn="ctr">
              <a:lnSpc>
                <a:spcPct val="150000"/>
              </a:lnSpc>
            </a:pPr>
            <a:r>
              <a:rPr lang="en-US" sz="2000" dirty="0">
                <a:solidFill>
                  <a:schemeClr val="bg1"/>
                </a:solidFill>
              </a:rPr>
              <a:t>ORDER BY Country;</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returns the cities (only distinct values) from both the "Customers" and the “Orders" table:</a:t>
            </a:r>
          </a:p>
          <a:p>
            <a:br>
              <a:rPr lang="en-US" b="0" dirty="0"/>
            </a:br>
            <a:br>
              <a:rPr lang="en-US" sz="1800" b="0" dirty="0"/>
            </a:br>
            <a:endParaRPr lang="en-US" sz="100" b="0" dirty="0"/>
          </a:p>
        </p:txBody>
      </p:sp>
    </p:spTree>
    <p:extLst>
      <p:ext uri="{BB962C8B-B14F-4D97-AF65-F5344CB8AC3E}">
        <p14:creationId xmlns:p14="http://schemas.microsoft.com/office/powerpoint/2010/main" val="2008051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23235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3632566288"/>
              </p:ext>
            </p:extLst>
          </p:nvPr>
        </p:nvGraphicFramePr>
        <p:xfrm>
          <a:off x="372138" y="1012200"/>
          <a:ext cx="8771861" cy="1752560"/>
        </p:xfrm>
        <a:graphic>
          <a:graphicData uri="http://schemas.openxmlformats.org/drawingml/2006/table">
            <a:tbl>
              <a:tblPr>
                <a:noFill/>
                <a:tableStyleId>{5973DA3F-9819-4352-8E93-8A6551559889}</a:tableStyleId>
              </a:tblPr>
              <a:tblGrid>
                <a:gridCol w="2464580">
                  <a:extLst>
                    <a:ext uri="{9D8B030D-6E8A-4147-A177-3AD203B41FA5}">
                      <a16:colId xmlns:a16="http://schemas.microsoft.com/office/drawing/2014/main" val="20000"/>
                    </a:ext>
                  </a:extLst>
                </a:gridCol>
                <a:gridCol w="6307281">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4838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GROUP BY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23</a:t>
            </a:r>
            <a:endParaRPr dirty="0"/>
          </a:p>
        </p:txBody>
      </p:sp>
    </p:spTree>
    <p:extLst>
      <p:ext uri="{BB962C8B-B14F-4D97-AF65-F5344CB8AC3E}">
        <p14:creationId xmlns:p14="http://schemas.microsoft.com/office/powerpoint/2010/main" val="23476095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GROUP BY statement groups rows that have the same values into summary rows, like "find the number of customers in each country".</a:t>
            </a:r>
          </a:p>
          <a:p>
            <a:endParaRPr lang="en-US" b="1" dirty="0"/>
          </a:p>
          <a:p>
            <a:r>
              <a:rPr lang="en-US" b="1" dirty="0"/>
              <a:t>The GROUP BY statement is often used with aggregate functions (COUNT(), MAX(), MIN(), SUM(), AVG()) to group the result-set by one or more columns.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GROUP BY Statement</a:t>
            </a:r>
          </a:p>
        </p:txBody>
      </p:sp>
    </p:spTree>
    <p:extLst>
      <p:ext uri="{BB962C8B-B14F-4D97-AF65-F5344CB8AC3E}">
        <p14:creationId xmlns:p14="http://schemas.microsoft.com/office/powerpoint/2010/main" val="31432772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GROUP BY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25809"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a:t>condition</a:t>
            </a:r>
            <a:br>
              <a:rPr lang="en-US" dirty="0"/>
            </a:br>
            <a:r>
              <a:rPr lang="en-US" b="0" dirty="0"/>
              <a:t>GROUP BY </a:t>
            </a:r>
            <a:r>
              <a:rPr lang="en-US" b="0" i="1" dirty="0" err="1"/>
              <a:t>column_name</a:t>
            </a:r>
            <a:r>
              <a:rPr lang="en-US" b="0" i="1" dirty="0"/>
              <a:t>(s)</a:t>
            </a:r>
            <a:br>
              <a:rPr lang="en-US" b="0" i="1" dirty="0"/>
            </a:br>
            <a:r>
              <a:rPr lang="en-US" b="0" dirty="0"/>
              <a:t>ORDER BY </a:t>
            </a:r>
            <a:r>
              <a:rPr lang="en-US" b="0" i="1" dirty="0" err="1"/>
              <a:t>column_name</a:t>
            </a:r>
            <a:r>
              <a:rPr lang="en-US" b="0" i="1" dirty="0"/>
              <a:t>(s);</a:t>
            </a:r>
            <a:endParaRPr lang="en-US" dirty="0"/>
          </a:p>
        </p:txBody>
      </p:sp>
    </p:spTree>
    <p:extLst>
      <p:ext uri="{BB962C8B-B14F-4D97-AF65-F5344CB8AC3E}">
        <p14:creationId xmlns:p14="http://schemas.microsoft.com/office/powerpoint/2010/main" val="33403454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302859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COUNT(</a:t>
            </a:r>
            <a:r>
              <a:rPr lang="en-US" sz="2000" dirty="0" err="1">
                <a:solidFill>
                  <a:schemeClr val="bg1"/>
                </a:solidFill>
              </a:rPr>
              <a:t>CustomerID</a:t>
            </a:r>
            <a:r>
              <a:rPr lang="en-US" sz="2000" dirty="0">
                <a:solidFill>
                  <a:schemeClr val="bg1"/>
                </a:solidFill>
              </a:rPr>
              <a:t>), Country</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GROUP BY Country;</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lists the number of customers in each country:</a:t>
            </a:r>
            <a:br>
              <a:rPr lang="en-US" b="0" dirty="0"/>
            </a:br>
            <a:br>
              <a:rPr lang="en-US" sz="1800" b="0" dirty="0"/>
            </a:br>
            <a:endParaRPr lang="en-US" sz="100" b="0" dirty="0"/>
          </a:p>
        </p:txBody>
      </p:sp>
    </p:spTree>
    <p:extLst>
      <p:ext uri="{BB962C8B-B14F-4D97-AF65-F5344CB8AC3E}">
        <p14:creationId xmlns:p14="http://schemas.microsoft.com/office/powerpoint/2010/main" val="31294815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0552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223862127"/>
              </p:ext>
            </p:extLst>
          </p:nvPr>
        </p:nvGraphicFramePr>
        <p:xfrm>
          <a:off x="372139" y="1012200"/>
          <a:ext cx="8766635" cy="2575500"/>
        </p:xfrm>
        <a:graphic>
          <a:graphicData uri="http://schemas.openxmlformats.org/drawingml/2006/table">
            <a:tbl>
              <a:tblPr>
                <a:noFill/>
                <a:tableStyleId>{5973DA3F-9819-4352-8E93-8A6551559889}</a:tableStyleId>
              </a:tblPr>
              <a:tblGrid>
                <a:gridCol w="1455179">
                  <a:extLst>
                    <a:ext uri="{9D8B030D-6E8A-4147-A177-3AD203B41FA5}">
                      <a16:colId xmlns:a16="http://schemas.microsoft.com/office/drawing/2014/main" val="20000"/>
                    </a:ext>
                  </a:extLst>
                </a:gridCol>
                <a:gridCol w="4887646">
                  <a:extLst>
                    <a:ext uri="{9D8B030D-6E8A-4147-A177-3AD203B41FA5}">
                      <a16:colId xmlns:a16="http://schemas.microsoft.com/office/drawing/2014/main" val="20001"/>
                    </a:ext>
                  </a:extLst>
                </a:gridCol>
                <a:gridCol w="2423810">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a:t>
                      </a: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541221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HAVING Clause</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24</a:t>
            </a:r>
            <a:endParaRPr dirty="0"/>
          </a:p>
        </p:txBody>
      </p:sp>
    </p:spTree>
    <p:extLst>
      <p:ext uri="{BB962C8B-B14F-4D97-AF65-F5344CB8AC3E}">
        <p14:creationId xmlns:p14="http://schemas.microsoft.com/office/powerpoint/2010/main" val="6485792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HAVING clause was added to SQL because the WHERE keyword cannot be used with aggregate functions.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HAVING Clause</a:t>
            </a:r>
          </a:p>
        </p:txBody>
      </p:sp>
    </p:spTree>
    <p:extLst>
      <p:ext uri="{BB962C8B-B14F-4D97-AF65-F5344CB8AC3E}">
        <p14:creationId xmlns:p14="http://schemas.microsoft.com/office/powerpoint/2010/main" val="27258719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6249"/>
            <a:ext cx="7551600" cy="248273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4286963378"/>
              </p:ext>
            </p:extLst>
          </p:nvPr>
        </p:nvGraphicFramePr>
        <p:xfrm>
          <a:off x="372139" y="1012200"/>
          <a:ext cx="8766633" cy="3007976"/>
        </p:xfrm>
        <a:graphic>
          <a:graphicData uri="http://schemas.openxmlformats.org/drawingml/2006/table">
            <a:tbl>
              <a:tblPr>
                <a:noFill/>
                <a:tableStyleId>{5973DA3F-9819-4352-8E93-8A6551559889}</a:tableStyleId>
              </a:tblPr>
              <a:tblGrid>
                <a:gridCol w="511088">
                  <a:extLst>
                    <a:ext uri="{9D8B030D-6E8A-4147-A177-3AD203B41FA5}">
                      <a16:colId xmlns:a16="http://schemas.microsoft.com/office/drawing/2014/main" val="20000"/>
                    </a:ext>
                  </a:extLst>
                </a:gridCol>
                <a:gridCol w="1338978">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473700">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70836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91553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HAVING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325809"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a:t>condition</a:t>
            </a:r>
            <a:br>
              <a:rPr lang="en-US" dirty="0"/>
            </a:br>
            <a:r>
              <a:rPr lang="en-US" b="0" dirty="0"/>
              <a:t>GROUP BY </a:t>
            </a:r>
            <a:r>
              <a:rPr lang="en-US" b="0" i="1" dirty="0" err="1"/>
              <a:t>column_name</a:t>
            </a:r>
            <a:r>
              <a:rPr lang="en-US" b="0" i="1" dirty="0"/>
              <a:t>(s)</a:t>
            </a:r>
            <a:br>
              <a:rPr lang="en-US" b="0" i="1" dirty="0"/>
            </a:br>
            <a:r>
              <a:rPr lang="en-US" b="0" dirty="0"/>
              <a:t>HAVING </a:t>
            </a:r>
            <a:r>
              <a:rPr lang="en-US" b="0" i="1" dirty="0"/>
              <a:t>condition</a:t>
            </a:r>
            <a:br>
              <a:rPr lang="en-US" b="0" i="1" dirty="0"/>
            </a:br>
            <a:r>
              <a:rPr lang="en-US" b="0" dirty="0"/>
              <a:t>ORDER BY </a:t>
            </a:r>
            <a:r>
              <a:rPr lang="en-US" b="0" i="1" dirty="0" err="1"/>
              <a:t>column_name</a:t>
            </a:r>
            <a:r>
              <a:rPr lang="en-US" b="0" i="1" dirty="0"/>
              <a:t>(s);</a:t>
            </a:r>
            <a:endParaRPr lang="en-US" dirty="0"/>
          </a:p>
        </p:txBody>
      </p:sp>
    </p:spTree>
    <p:extLst>
      <p:ext uri="{BB962C8B-B14F-4D97-AF65-F5344CB8AC3E}">
        <p14:creationId xmlns:p14="http://schemas.microsoft.com/office/powerpoint/2010/main" val="14972002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90233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923318" y="1993450"/>
            <a:ext cx="7741227"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COUNT(</a:t>
            </a:r>
            <a:r>
              <a:rPr lang="en-US" sz="2000" dirty="0" err="1">
                <a:solidFill>
                  <a:schemeClr val="bg1"/>
                </a:solidFill>
              </a:rPr>
              <a:t>CustomerID</a:t>
            </a:r>
            <a:r>
              <a:rPr lang="en-US" sz="2000" dirty="0">
                <a:solidFill>
                  <a:schemeClr val="bg1"/>
                </a:solidFill>
              </a:rPr>
              <a:t>), Country</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GROUP BY Country</a:t>
            </a:r>
          </a:p>
          <a:p>
            <a:pPr algn="ctr">
              <a:lnSpc>
                <a:spcPct val="150000"/>
              </a:lnSpc>
            </a:pPr>
            <a:r>
              <a:rPr lang="en-US" sz="2000" dirty="0">
                <a:solidFill>
                  <a:schemeClr val="bg1"/>
                </a:solidFill>
              </a:rPr>
              <a:t>HAVING COUNT(</a:t>
            </a:r>
            <a:r>
              <a:rPr lang="en-US" sz="2000" dirty="0" err="1">
                <a:solidFill>
                  <a:schemeClr val="bg1"/>
                </a:solidFill>
              </a:rPr>
              <a:t>CustomerID</a:t>
            </a:r>
            <a:r>
              <a:rPr lang="en-US" sz="2000" dirty="0">
                <a:solidFill>
                  <a:schemeClr val="bg1"/>
                </a:solidFill>
              </a:rPr>
              <a:t>) &gt; 3;</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lists the number of customers in each country. Only include countries with more than 5 customers:</a:t>
            </a:r>
            <a:br>
              <a:rPr lang="en-US" sz="1800" b="0" dirty="0"/>
            </a:br>
            <a:endParaRPr lang="en-US" sz="100" b="0" dirty="0"/>
          </a:p>
        </p:txBody>
      </p:sp>
    </p:spTree>
    <p:extLst>
      <p:ext uri="{BB962C8B-B14F-4D97-AF65-F5344CB8AC3E}">
        <p14:creationId xmlns:p14="http://schemas.microsoft.com/office/powerpoint/2010/main" val="38107234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23235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165350882"/>
              </p:ext>
            </p:extLst>
          </p:nvPr>
        </p:nvGraphicFramePr>
        <p:xfrm>
          <a:off x="372139" y="1012200"/>
          <a:ext cx="8766636" cy="1752560"/>
        </p:xfrm>
        <a:graphic>
          <a:graphicData uri="http://schemas.openxmlformats.org/drawingml/2006/table">
            <a:tbl>
              <a:tblPr>
                <a:noFill/>
                <a:tableStyleId>{5973DA3F-9819-4352-8E93-8A6551559889}</a:tableStyleId>
              </a:tblPr>
              <a:tblGrid>
                <a:gridCol w="1770509">
                  <a:extLst>
                    <a:ext uri="{9D8B030D-6E8A-4147-A177-3AD203B41FA5}">
                      <a16:colId xmlns:a16="http://schemas.microsoft.com/office/drawing/2014/main" val="20000"/>
                    </a:ext>
                  </a:extLst>
                </a:gridCol>
                <a:gridCol w="4047090">
                  <a:extLst>
                    <a:ext uri="{9D8B030D-6E8A-4147-A177-3AD203B41FA5}">
                      <a16:colId xmlns:a16="http://schemas.microsoft.com/office/drawing/2014/main" val="20001"/>
                    </a:ext>
                  </a:extLst>
                </a:gridCol>
                <a:gridCol w="2949037">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a:t>
                      </a: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01544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EXISTS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25</a:t>
            </a:r>
            <a:endParaRPr dirty="0"/>
          </a:p>
        </p:txBody>
      </p:sp>
    </p:spTree>
    <p:extLst>
      <p:ext uri="{BB962C8B-B14F-4D97-AF65-F5344CB8AC3E}">
        <p14:creationId xmlns:p14="http://schemas.microsoft.com/office/powerpoint/2010/main" val="2595135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EXISTS operator is used to test for the existence of any record in a subquery.</a:t>
            </a:r>
          </a:p>
          <a:p>
            <a:endParaRPr lang="en-US" b="1" dirty="0"/>
          </a:p>
          <a:p>
            <a:r>
              <a:rPr lang="en-US" b="1" dirty="0"/>
              <a:t>The EXISTS operator returns TRUE if the subquery returns one or more records.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EXISTS Operator</a:t>
            </a:r>
          </a:p>
        </p:txBody>
      </p:sp>
    </p:spTree>
    <p:extLst>
      <p:ext uri="{BB962C8B-B14F-4D97-AF65-F5344CB8AC3E}">
        <p14:creationId xmlns:p14="http://schemas.microsoft.com/office/powerpoint/2010/main" val="40229491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sz="2000" b="1" dirty="0"/>
              <a:t>EXISTS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275609" y="2267586"/>
            <a:ext cx="4592782"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EXISTS</a:t>
            </a:r>
            <a:br>
              <a:rPr lang="en-US" dirty="0"/>
            </a:br>
            <a:r>
              <a:rPr lang="en-US" b="0" dirty="0"/>
              <a:t>(SELECT </a:t>
            </a:r>
            <a:r>
              <a:rPr lang="en-US" b="0" i="1" dirty="0" err="1"/>
              <a:t>column_name</a:t>
            </a:r>
            <a:r>
              <a:rPr lang="en-US" b="0" i="1" dirty="0"/>
              <a:t> </a:t>
            </a:r>
            <a:r>
              <a:rPr lang="en-US" b="0" dirty="0"/>
              <a:t>FROM </a:t>
            </a:r>
            <a:r>
              <a:rPr lang="en-US" b="0" i="1" dirty="0" err="1"/>
              <a:t>table_name</a:t>
            </a:r>
            <a:r>
              <a:rPr lang="en-US" b="0" dirty="0"/>
              <a:t> WHERE </a:t>
            </a:r>
            <a:r>
              <a:rPr lang="en-US" b="0" i="1" dirty="0"/>
              <a:t>condition</a:t>
            </a:r>
            <a:r>
              <a:rPr lang="en-US" b="0" dirty="0"/>
              <a:t>);</a:t>
            </a:r>
            <a:endParaRPr lang="en-US" dirty="0"/>
          </a:p>
        </p:txBody>
      </p:sp>
    </p:spTree>
    <p:extLst>
      <p:ext uri="{BB962C8B-B14F-4D97-AF65-F5344CB8AC3E}">
        <p14:creationId xmlns:p14="http://schemas.microsoft.com/office/powerpoint/2010/main" val="2872441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61434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067567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98329" y="1993450"/>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CustomerName</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EXISTS</a:t>
            </a:r>
          </a:p>
          <a:p>
            <a:pPr algn="ctr">
              <a:lnSpc>
                <a:spcPct val="150000"/>
              </a:lnSpc>
            </a:pPr>
            <a:r>
              <a:rPr lang="en-US" sz="2000" dirty="0">
                <a:solidFill>
                  <a:schemeClr val="bg1"/>
                </a:solidFill>
              </a:rPr>
              <a:t> (SELECT </a:t>
            </a:r>
            <a:r>
              <a:rPr lang="en-US" sz="2000" dirty="0" err="1">
                <a:solidFill>
                  <a:schemeClr val="bg1"/>
                </a:solidFill>
              </a:rPr>
              <a:t>OrderID</a:t>
            </a:r>
            <a:r>
              <a:rPr lang="en-US" sz="2000" dirty="0">
                <a:solidFill>
                  <a:schemeClr val="bg1"/>
                </a:solidFill>
              </a:rPr>
              <a:t> FROM Orders WHERE</a:t>
            </a:r>
          </a:p>
          <a:p>
            <a:pPr algn="ctr">
              <a:lnSpc>
                <a:spcPct val="150000"/>
              </a:lnSpc>
            </a:pPr>
            <a:r>
              <a:rPr lang="en-US" sz="2000" dirty="0">
                <a:solidFill>
                  <a:schemeClr val="bg1"/>
                </a:solidFill>
              </a:rPr>
              <a:t> </a:t>
            </a:r>
            <a:r>
              <a:rPr lang="en-US" sz="2000" dirty="0" err="1">
                <a:solidFill>
                  <a:schemeClr val="bg1"/>
                </a:solidFill>
              </a:rPr>
              <a:t>Customers.CustomerID</a:t>
            </a:r>
            <a:r>
              <a:rPr lang="en-US" sz="2000" dirty="0">
                <a:solidFill>
                  <a:schemeClr val="bg1"/>
                </a:solidFill>
              </a:rPr>
              <a:t>= </a:t>
            </a:r>
            <a:r>
              <a:rPr lang="en-US" sz="2000" dirty="0" err="1">
                <a:solidFill>
                  <a:schemeClr val="bg1"/>
                </a:solidFill>
              </a:rPr>
              <a:t>Orders.OrderID</a:t>
            </a:r>
            <a:r>
              <a:rPr lang="en-US" sz="2000" dirty="0">
                <a:solidFill>
                  <a:schemeClr val="bg1"/>
                </a:solidFill>
              </a:rPr>
              <a:t> AND Country = SriLanka);</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returns TRUE and lists the Customers with a product Country is SriLanka:</a:t>
            </a:r>
            <a:endParaRPr lang="en-US" sz="100" b="0" dirty="0"/>
          </a:p>
        </p:txBody>
      </p:sp>
    </p:spTree>
    <p:extLst>
      <p:ext uri="{BB962C8B-B14F-4D97-AF65-F5344CB8AC3E}">
        <p14:creationId xmlns:p14="http://schemas.microsoft.com/office/powerpoint/2010/main" val="30001956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MySQL AND, OR and NOT Operators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756450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44421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622491176"/>
              </p:ext>
            </p:extLst>
          </p:nvPr>
        </p:nvGraphicFramePr>
        <p:xfrm>
          <a:off x="372139" y="1012200"/>
          <a:ext cx="8766633" cy="1964416"/>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19813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ANY and ALL Operators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26</a:t>
            </a:r>
            <a:endParaRPr dirty="0"/>
          </a:p>
        </p:txBody>
      </p:sp>
    </p:spTree>
    <p:extLst>
      <p:ext uri="{BB962C8B-B14F-4D97-AF65-F5344CB8AC3E}">
        <p14:creationId xmlns:p14="http://schemas.microsoft.com/office/powerpoint/2010/main" val="23331824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ANY and ALL operators allow you to perform a comparison between a single column value and a range of other values.</a:t>
            </a:r>
          </a:p>
          <a:p>
            <a:endParaRPr lang="en-US" b="1" dirty="0"/>
          </a:p>
          <a:p>
            <a:endParaRPr lang="en-US" b="1" dirty="0"/>
          </a:p>
          <a:p>
            <a:endParaRPr lang="en-US" b="1" dirty="0"/>
          </a:p>
          <a:p>
            <a:endParaRPr lang="en-US" b="1" dirty="0"/>
          </a:p>
          <a:p>
            <a:pPr marL="127000" indent="0">
              <a:buNone/>
            </a:pPr>
            <a:r>
              <a:rPr lang="en-US" sz="2000" b="1" dirty="0"/>
              <a:t>Note</a:t>
            </a:r>
            <a:r>
              <a:rPr lang="en-US" b="1" dirty="0"/>
              <a:t> :-</a:t>
            </a:r>
            <a:r>
              <a:rPr lang="en-US" dirty="0"/>
              <a:t> The </a:t>
            </a:r>
            <a:r>
              <a:rPr lang="en-US" i="1" dirty="0"/>
              <a:t>operator</a:t>
            </a:r>
            <a:r>
              <a:rPr lang="en-US" dirty="0"/>
              <a:t> must be a standard comparison operator (=, &lt;&gt;, !=, &gt;, &gt;=, &lt;, or 	&lt;=).</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ANY and ALL Operators</a:t>
            </a:r>
          </a:p>
        </p:txBody>
      </p:sp>
    </p:spTree>
    <p:extLst>
      <p:ext uri="{BB962C8B-B14F-4D97-AF65-F5344CB8AC3E}">
        <p14:creationId xmlns:p14="http://schemas.microsoft.com/office/powerpoint/2010/main" val="2421583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ANY operator:</a:t>
            </a:r>
          </a:p>
          <a:p>
            <a:endParaRPr lang="en-US" b="1" dirty="0"/>
          </a:p>
          <a:p>
            <a:pPr lvl="1"/>
            <a:r>
              <a:rPr lang="en-US" b="1" dirty="0"/>
              <a:t>returns a </a:t>
            </a:r>
            <a:r>
              <a:rPr lang="en-US" b="1" dirty="0" err="1"/>
              <a:t>boolean</a:t>
            </a:r>
            <a:r>
              <a:rPr lang="en-US" b="1" dirty="0"/>
              <a:t> value as a result</a:t>
            </a:r>
          </a:p>
          <a:p>
            <a:pPr lvl="1"/>
            <a:r>
              <a:rPr lang="en-US" b="1" dirty="0"/>
              <a:t>returns TRUE if ANY of the subquery values meet the condition</a:t>
            </a:r>
          </a:p>
          <a:p>
            <a:pPr marL="584200" lvl="1" indent="0">
              <a:buNone/>
            </a:pPr>
            <a:endParaRPr lang="en-US" b="1" dirty="0"/>
          </a:p>
          <a:p>
            <a:r>
              <a:rPr lang="en-US" b="1" dirty="0"/>
              <a:t>ANY means that the condition will be true if the operation is true for any of the values in the range.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The ANY Operator</a:t>
            </a:r>
          </a:p>
        </p:txBody>
      </p:sp>
    </p:spTree>
    <p:extLst>
      <p:ext uri="{BB962C8B-B14F-4D97-AF65-F5344CB8AC3E}">
        <p14:creationId xmlns:p14="http://schemas.microsoft.com/office/powerpoint/2010/main" val="29407022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ANY</a:t>
            </a:r>
            <a:r>
              <a:rPr lang="en-US" dirty="0"/>
              <a:t>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275609" y="2267586"/>
            <a:ext cx="4592782"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err="1"/>
              <a:t>column_name</a:t>
            </a:r>
            <a:r>
              <a:rPr lang="en-US" b="0" i="1" dirty="0"/>
              <a:t> operator</a:t>
            </a:r>
            <a:r>
              <a:rPr lang="en-US" b="0" dirty="0"/>
              <a:t> ANY</a:t>
            </a:r>
            <a:br>
              <a:rPr lang="en-US" dirty="0"/>
            </a:br>
            <a:r>
              <a:rPr lang="en-US" b="0" dirty="0"/>
              <a:t>  (SELECT </a:t>
            </a:r>
            <a:r>
              <a:rPr lang="en-US" b="0" i="1" dirty="0" err="1"/>
              <a:t>column_name</a:t>
            </a:r>
            <a:br>
              <a:rPr lang="en-US" b="0" i="1" dirty="0"/>
            </a:br>
            <a:r>
              <a:rPr lang="en-US" b="0" i="1" dirty="0"/>
              <a:t>  </a:t>
            </a:r>
            <a:r>
              <a:rPr lang="en-US" b="0" dirty="0"/>
              <a:t>FROM </a:t>
            </a:r>
            <a:r>
              <a:rPr lang="en-US" b="0" i="1" dirty="0" err="1"/>
              <a:t>table_name</a:t>
            </a:r>
            <a:br>
              <a:rPr lang="en-US" b="0" i="1" dirty="0"/>
            </a:br>
            <a:r>
              <a:rPr lang="en-US" b="0" i="1" dirty="0"/>
              <a:t>  </a:t>
            </a: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28792048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ALL operator:</a:t>
            </a:r>
          </a:p>
          <a:p>
            <a:endParaRPr lang="en-US" b="1" dirty="0"/>
          </a:p>
          <a:p>
            <a:pPr lvl="1"/>
            <a:r>
              <a:rPr lang="en-US" b="1" dirty="0"/>
              <a:t>returns a </a:t>
            </a:r>
            <a:r>
              <a:rPr lang="en-US" b="1" dirty="0" err="1"/>
              <a:t>boolean</a:t>
            </a:r>
            <a:r>
              <a:rPr lang="en-US" b="1" dirty="0"/>
              <a:t> value as a result</a:t>
            </a:r>
          </a:p>
          <a:p>
            <a:pPr lvl="1"/>
            <a:r>
              <a:rPr lang="en-US" b="1" dirty="0"/>
              <a:t>returns TRUE if ALL of the subquery values meet the condition</a:t>
            </a:r>
          </a:p>
          <a:p>
            <a:pPr lvl="1"/>
            <a:r>
              <a:rPr lang="en-US" b="1" dirty="0"/>
              <a:t>is used with SELECT, WHERE and HAVING statements</a:t>
            </a:r>
          </a:p>
          <a:p>
            <a:pPr marL="584200" lvl="1" indent="0">
              <a:buNone/>
            </a:pPr>
            <a:endParaRPr lang="en-US" b="1" dirty="0"/>
          </a:p>
          <a:p>
            <a:r>
              <a:rPr lang="en-US" b="1" dirty="0"/>
              <a:t>ALL means that the condition will be true only if the operation is true for all values in the range.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The ALL Operator</a:t>
            </a:r>
          </a:p>
        </p:txBody>
      </p:sp>
    </p:spTree>
    <p:extLst>
      <p:ext uri="{BB962C8B-B14F-4D97-AF65-F5344CB8AC3E}">
        <p14:creationId xmlns:p14="http://schemas.microsoft.com/office/powerpoint/2010/main" val="39832987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ALL</a:t>
            </a:r>
            <a:r>
              <a:rPr lang="en-US" dirty="0"/>
              <a:t> </a:t>
            </a:r>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275609" y="2267586"/>
            <a:ext cx="4592782" cy="1468019"/>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err="1"/>
              <a:t>column_name</a:t>
            </a:r>
            <a:r>
              <a:rPr lang="en-US" b="0" i="1" dirty="0"/>
              <a:t> operator</a:t>
            </a:r>
            <a:r>
              <a:rPr lang="en-US" b="0" dirty="0"/>
              <a:t> ALL</a:t>
            </a:r>
            <a:br>
              <a:rPr lang="en-US" dirty="0"/>
            </a:br>
            <a:r>
              <a:rPr lang="en-US" b="0" dirty="0"/>
              <a:t>  (SELECT </a:t>
            </a:r>
            <a:r>
              <a:rPr lang="en-US" b="0" i="1" dirty="0" err="1"/>
              <a:t>column_name</a:t>
            </a:r>
            <a:br>
              <a:rPr lang="en-US" b="0" i="1" dirty="0"/>
            </a:br>
            <a:r>
              <a:rPr lang="en-US" b="0" i="1" dirty="0"/>
              <a:t>  </a:t>
            </a:r>
            <a:r>
              <a:rPr lang="en-US" b="0" dirty="0"/>
              <a:t>FROM </a:t>
            </a:r>
            <a:r>
              <a:rPr lang="en-US" b="0" i="1" dirty="0" err="1"/>
              <a:t>table_name</a:t>
            </a:r>
            <a:br>
              <a:rPr lang="en-US" b="0" i="1" dirty="0"/>
            </a:br>
            <a:r>
              <a:rPr lang="en-US" b="0" i="1" dirty="0"/>
              <a:t>  </a:t>
            </a: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1528167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01142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52315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98330" y="2346741"/>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CustomerName</a:t>
            </a:r>
            <a:endParaRPr lang="en-US" sz="2000" dirty="0">
              <a:solidFill>
                <a:schemeClr val="bg1"/>
              </a:solidFill>
            </a:endParaRPr>
          </a:p>
          <a:p>
            <a:pPr algn="ctr">
              <a:lnSpc>
                <a:spcPct val="150000"/>
              </a:lnSpc>
            </a:pPr>
            <a:r>
              <a:rPr lang="en-US" sz="2000" dirty="0">
                <a:solidFill>
                  <a:schemeClr val="bg1"/>
                </a:solidFill>
              </a:rPr>
              <a:t>FROM Customer</a:t>
            </a:r>
          </a:p>
          <a:p>
            <a:pPr algn="ctr">
              <a:lnSpc>
                <a:spcPct val="150000"/>
              </a:lnSpc>
            </a:pPr>
            <a:r>
              <a:rPr lang="en-US" sz="2000" dirty="0">
                <a:solidFill>
                  <a:schemeClr val="bg1"/>
                </a:solidFill>
              </a:rPr>
              <a:t>WHERE Country = ANY</a:t>
            </a:r>
          </a:p>
          <a:p>
            <a:pPr algn="ctr">
              <a:lnSpc>
                <a:spcPct val="150000"/>
              </a:lnSpc>
            </a:pPr>
            <a:r>
              <a:rPr lang="en-US" sz="2000" dirty="0">
                <a:solidFill>
                  <a:schemeClr val="bg1"/>
                </a:solidFill>
              </a:rPr>
              <a:t>  (SELECT Country</a:t>
            </a:r>
          </a:p>
          <a:p>
            <a:pPr algn="ctr">
              <a:lnSpc>
                <a:spcPct val="150000"/>
              </a:lnSpc>
            </a:pPr>
            <a:r>
              <a:rPr lang="en-US" sz="2000" dirty="0">
                <a:solidFill>
                  <a:schemeClr val="bg1"/>
                </a:solidFill>
              </a:rPr>
              <a:t>  FROM Orders</a:t>
            </a:r>
          </a:p>
          <a:p>
            <a:pPr algn="ctr">
              <a:lnSpc>
                <a:spcPct val="150000"/>
              </a:lnSpc>
            </a:pPr>
            <a:r>
              <a:rPr lang="en-US" sz="2000" dirty="0">
                <a:solidFill>
                  <a:schemeClr val="bg1"/>
                </a:solidFill>
              </a:rPr>
              <a:t>  WHERE </a:t>
            </a:r>
            <a:r>
              <a:rPr lang="en-US" sz="2000" dirty="0" err="1">
                <a:solidFill>
                  <a:schemeClr val="bg1"/>
                </a:solidFill>
              </a:rPr>
              <a:t>PostalCode</a:t>
            </a:r>
            <a:r>
              <a:rPr lang="en-US" sz="2000" dirty="0">
                <a:solidFill>
                  <a:schemeClr val="bg1"/>
                </a:solidFill>
              </a:rPr>
              <a:t> = 40000);</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lists the </a:t>
            </a:r>
            <a:r>
              <a:rPr lang="en-US" sz="1800" b="0" dirty="0" err="1"/>
              <a:t>CustomerName</a:t>
            </a:r>
            <a:r>
              <a:rPr lang="en-US" sz="1800" b="0" dirty="0"/>
              <a:t> if it finds ANY records in the Orders table has </a:t>
            </a:r>
            <a:r>
              <a:rPr lang="en-US" sz="1800" b="0" dirty="0" err="1"/>
              <a:t>PostalCode</a:t>
            </a:r>
            <a:r>
              <a:rPr lang="en-US" sz="1800" b="0" dirty="0"/>
              <a:t> equal to 40000 (this will return TRUE because the </a:t>
            </a:r>
            <a:r>
              <a:rPr lang="en-US" sz="1800" b="0" dirty="0" err="1"/>
              <a:t>PostalCode</a:t>
            </a:r>
            <a:r>
              <a:rPr lang="en-US" sz="1800" b="0" dirty="0"/>
              <a:t> column has some values of 40000):</a:t>
            </a:r>
            <a:endParaRPr lang="en-US" sz="100" b="0" dirty="0"/>
          </a:p>
        </p:txBody>
      </p:sp>
    </p:spTree>
    <p:extLst>
      <p:ext uri="{BB962C8B-B14F-4D97-AF65-F5344CB8AC3E}">
        <p14:creationId xmlns:p14="http://schemas.microsoft.com/office/powerpoint/2010/main" val="14121556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dirty="0"/>
              <a:t>The WHERE clause can be combined with AND, OR, and NOT operators.</a:t>
            </a:r>
          </a:p>
          <a:p>
            <a:endParaRPr lang="en-US" dirty="0"/>
          </a:p>
          <a:p>
            <a:r>
              <a:rPr lang="en-US" dirty="0"/>
              <a:t>The AND </a:t>
            </a:r>
            <a:r>
              <a:rPr lang="en-US" dirty="0" err="1"/>
              <a:t>and</a:t>
            </a:r>
            <a:r>
              <a:rPr lang="en-US" dirty="0"/>
              <a:t> OR operators are used to filter records based on more than one condition:</a:t>
            </a:r>
          </a:p>
          <a:p>
            <a:endParaRPr lang="en-US" dirty="0"/>
          </a:p>
          <a:p>
            <a:pPr lvl="1"/>
            <a:r>
              <a:rPr lang="en-US" dirty="0"/>
              <a:t>The AND operator displays a record if all the conditions separated by AND are TRUE.</a:t>
            </a:r>
          </a:p>
          <a:p>
            <a:pPr lvl="1"/>
            <a:r>
              <a:rPr lang="en-US" dirty="0"/>
              <a:t>The OR operator displays a record if any of the conditions separated by OR is TRUE.</a:t>
            </a:r>
          </a:p>
          <a:p>
            <a:r>
              <a:rPr lang="en-US" dirty="0"/>
              <a:t>The NOT operator displays a record if the condition(s) is NOT TRUE.</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dirty="0"/>
              <a:t>MYSQL AND, OR AND NOT OPERATORS</a:t>
            </a:r>
          </a:p>
        </p:txBody>
      </p:sp>
    </p:spTree>
    <p:extLst>
      <p:ext uri="{BB962C8B-B14F-4D97-AF65-F5344CB8AC3E}">
        <p14:creationId xmlns:p14="http://schemas.microsoft.com/office/powerpoint/2010/main" val="36246131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44421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827191272"/>
              </p:ext>
            </p:extLst>
          </p:nvPr>
        </p:nvGraphicFramePr>
        <p:xfrm>
          <a:off x="372139" y="1012200"/>
          <a:ext cx="8766633" cy="1964416"/>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36595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INSERT INTO SELECT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27</a:t>
            </a:r>
            <a:endParaRPr dirty="0"/>
          </a:p>
        </p:txBody>
      </p:sp>
    </p:spTree>
    <p:extLst>
      <p:ext uri="{BB962C8B-B14F-4D97-AF65-F5344CB8AC3E}">
        <p14:creationId xmlns:p14="http://schemas.microsoft.com/office/powerpoint/2010/main" val="37117386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INSERT INTO SELECT statement copies data from one table and inserts it into another table.</a:t>
            </a:r>
          </a:p>
          <a:p>
            <a:endParaRPr lang="en-US" b="1" dirty="0"/>
          </a:p>
          <a:p>
            <a:r>
              <a:rPr lang="en-US" b="1" dirty="0"/>
              <a:t>The INSERT INTO SELECT statement requires that the data types in source and target tables matches.</a:t>
            </a:r>
          </a:p>
          <a:p>
            <a:endParaRPr lang="en-US" b="1" dirty="0"/>
          </a:p>
          <a:p>
            <a:endParaRPr lang="en-US" b="1" dirty="0"/>
          </a:p>
          <a:p>
            <a:pPr marL="127000" indent="0">
              <a:buNone/>
            </a:pPr>
            <a:endParaRPr lang="en-US" b="1" dirty="0"/>
          </a:p>
          <a:p>
            <a:pPr marL="127000" indent="0">
              <a:buNone/>
            </a:pPr>
            <a:r>
              <a:rPr lang="en-US" sz="2000" b="1" dirty="0"/>
              <a:t>Note</a:t>
            </a:r>
            <a:r>
              <a:rPr lang="en-US" b="1" dirty="0"/>
              <a:t> :-</a:t>
            </a:r>
            <a:r>
              <a:rPr lang="en-US" dirty="0"/>
              <a:t> The existing records in the target table are unaffected.</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INSERT INTO SELECT Statement</a:t>
            </a:r>
          </a:p>
        </p:txBody>
      </p:sp>
    </p:spTree>
    <p:extLst>
      <p:ext uri="{BB962C8B-B14F-4D97-AF65-F5344CB8AC3E}">
        <p14:creationId xmlns:p14="http://schemas.microsoft.com/office/powerpoint/2010/main" val="7354356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634327"/>
          </a:xfrm>
          <a:prstGeom prst="rect">
            <a:avLst/>
          </a:prstGeom>
        </p:spPr>
        <p:txBody>
          <a:bodyPr spcFirstLastPara="1" wrap="square" lIns="91425" tIns="0" rIns="91425" bIns="91425" anchor="t" anchorCtr="0">
            <a:noAutofit/>
          </a:bodyPr>
          <a:lstStyle/>
          <a:p>
            <a:r>
              <a:rPr lang="en-US" b="1" dirty="0"/>
              <a:t>INSERT INTO SELECT</a:t>
            </a:r>
            <a:r>
              <a:rPr lang="en-US" dirty="0"/>
              <a:t> </a:t>
            </a:r>
            <a:r>
              <a:rPr lang="en-US" b="1" dirty="0"/>
              <a:t>Syntax </a:t>
            </a:r>
            <a:br>
              <a:rPr lang="en-US" b="1" dirty="0"/>
            </a:br>
            <a:r>
              <a:rPr lang="en-US" sz="1800" dirty="0"/>
              <a:t>Copy all Columns</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48346" y="2488621"/>
            <a:ext cx="4592782" cy="1468019"/>
          </a:xfrm>
          <a:prstGeom prst="rect">
            <a:avLst/>
          </a:prstGeom>
        </p:spPr>
        <p:txBody>
          <a:bodyPr spcFirstLastPara="1" wrap="square" lIns="91425" tIns="0" rIns="91425" bIns="0" anchor="ctr" anchorCtr="0">
            <a:noAutofit/>
          </a:bodyPr>
          <a:lstStyle/>
          <a:p>
            <a:pPr marL="0" lvl="0" indent="0" algn="l"/>
            <a:r>
              <a:rPr lang="en-US" b="0" dirty="0"/>
              <a:t>INSERT INTO </a:t>
            </a:r>
            <a:r>
              <a:rPr lang="en-US" b="0" i="1" dirty="0"/>
              <a:t>table2</a:t>
            </a:r>
            <a:br>
              <a:rPr lang="en-US" dirty="0"/>
            </a:br>
            <a:r>
              <a:rPr lang="en-US" b="0" dirty="0"/>
              <a:t>SELECT * FROM </a:t>
            </a:r>
            <a:r>
              <a:rPr lang="en-US" b="0" i="1" dirty="0"/>
              <a:t>table1</a:t>
            </a:r>
            <a:br>
              <a:rPr lang="en-US" b="0" i="1" dirty="0"/>
            </a:b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1558209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634327"/>
          </a:xfrm>
          <a:prstGeom prst="rect">
            <a:avLst/>
          </a:prstGeom>
        </p:spPr>
        <p:txBody>
          <a:bodyPr spcFirstLastPara="1" wrap="square" lIns="91425" tIns="0" rIns="91425" bIns="91425" anchor="t" anchorCtr="0">
            <a:noAutofit/>
          </a:bodyPr>
          <a:lstStyle/>
          <a:p>
            <a:r>
              <a:rPr lang="en-US" b="1" dirty="0"/>
              <a:t>INSERT INTO SELECT</a:t>
            </a:r>
            <a:r>
              <a:rPr lang="en-US" dirty="0"/>
              <a:t> </a:t>
            </a:r>
            <a:r>
              <a:rPr lang="en-US" b="1" dirty="0"/>
              <a:t>Syntax </a:t>
            </a:r>
            <a:br>
              <a:rPr lang="en-US" b="1" dirty="0"/>
            </a:br>
            <a:r>
              <a:rPr lang="en-US" sz="1800" dirty="0"/>
              <a:t>Copy Some Columns</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48346" y="2571749"/>
            <a:ext cx="4592782" cy="1468019"/>
          </a:xfrm>
          <a:prstGeom prst="rect">
            <a:avLst/>
          </a:prstGeom>
        </p:spPr>
        <p:txBody>
          <a:bodyPr spcFirstLastPara="1" wrap="square" lIns="91425" tIns="0" rIns="91425" bIns="0" anchor="ctr" anchorCtr="0">
            <a:noAutofit/>
          </a:bodyPr>
          <a:lstStyle/>
          <a:p>
            <a:pPr marL="0" lvl="0" indent="0" algn="l"/>
            <a:r>
              <a:rPr lang="en-US" b="0" dirty="0"/>
              <a:t>INSERT INTO </a:t>
            </a:r>
            <a:r>
              <a:rPr lang="en-US" b="0" i="1" dirty="0"/>
              <a:t>table2 </a:t>
            </a:r>
            <a:r>
              <a:rPr lang="en-US" b="0" dirty="0"/>
              <a:t>(</a:t>
            </a:r>
            <a:r>
              <a:rPr lang="en-US" b="0" i="1" dirty="0"/>
              <a:t>column1</a:t>
            </a:r>
            <a:r>
              <a:rPr lang="en-US" b="0" dirty="0"/>
              <a:t>, </a:t>
            </a:r>
            <a:r>
              <a:rPr lang="en-US" b="0" i="1" dirty="0"/>
              <a:t>column2</a:t>
            </a:r>
            <a:r>
              <a:rPr lang="en-US" b="0" dirty="0"/>
              <a:t>, </a:t>
            </a:r>
            <a:r>
              <a:rPr lang="en-US" b="0" i="1" dirty="0"/>
              <a:t>column3</a:t>
            </a:r>
            <a:r>
              <a:rPr lang="en-US" b="0" dirty="0"/>
              <a:t>, ...)</a:t>
            </a:r>
            <a:br>
              <a:rPr lang="en-US" dirty="0"/>
            </a:br>
            <a:r>
              <a:rPr lang="en-US" b="0" dirty="0"/>
              <a:t>SELECT </a:t>
            </a:r>
            <a:r>
              <a:rPr lang="en-US" b="0" i="1" dirty="0"/>
              <a:t>column1</a:t>
            </a:r>
            <a:r>
              <a:rPr lang="en-US" b="0" dirty="0"/>
              <a:t>, </a:t>
            </a:r>
            <a:r>
              <a:rPr lang="en-US" b="0" i="1" dirty="0"/>
              <a:t>column2</a:t>
            </a:r>
            <a:r>
              <a:rPr lang="en-US" b="0" dirty="0"/>
              <a:t>, </a:t>
            </a:r>
            <a:r>
              <a:rPr lang="en-US" b="0" i="1" dirty="0"/>
              <a:t>column3</a:t>
            </a:r>
            <a:r>
              <a:rPr lang="en-US" b="0" dirty="0"/>
              <a:t>, ...</a:t>
            </a:r>
            <a:br>
              <a:rPr lang="en-US" dirty="0"/>
            </a:br>
            <a:r>
              <a:rPr lang="en-US" b="0" dirty="0"/>
              <a:t>FROM </a:t>
            </a:r>
            <a:r>
              <a:rPr lang="en-US" b="0" i="1" dirty="0"/>
              <a:t>table1 </a:t>
            </a: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40134469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96160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4225376281"/>
              </p:ext>
            </p:extLst>
          </p:nvPr>
        </p:nvGraphicFramePr>
        <p:xfrm>
          <a:off x="372139" y="1012200"/>
          <a:ext cx="8766633" cy="2481814"/>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414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223937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4023446382"/>
              </p:ext>
            </p:extLst>
          </p:nvPr>
        </p:nvGraphicFramePr>
        <p:xfrm>
          <a:off x="372139" y="1012201"/>
          <a:ext cx="8766638" cy="280659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dirty="0" err="1">
                          <a:effectLst/>
                        </a:rPr>
                        <a:t>OrderName</a:t>
                      </a:r>
                      <a:endParaRPr lang="en-US" b="1"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Tom</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Parker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Trinco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Jonny</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Kandy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Peter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03087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40726"/>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INSERT INTO Customers (</a:t>
            </a:r>
            <a:r>
              <a:rPr lang="en-US" sz="2000" dirty="0" err="1">
                <a:solidFill>
                  <a:schemeClr val="bg1"/>
                </a:solidFill>
              </a:rPr>
              <a:t>CustomerName</a:t>
            </a:r>
            <a:r>
              <a:rPr lang="en-US" sz="2000" dirty="0">
                <a:solidFill>
                  <a:schemeClr val="bg1"/>
                </a:solidFill>
              </a:rPr>
              <a:t>, City, Country)</a:t>
            </a:r>
          </a:p>
          <a:p>
            <a:pPr algn="ctr">
              <a:lnSpc>
                <a:spcPct val="150000"/>
              </a:lnSpc>
            </a:pPr>
            <a:r>
              <a:rPr lang="en-US" sz="2000" dirty="0">
                <a:solidFill>
                  <a:schemeClr val="bg1"/>
                </a:solidFill>
              </a:rPr>
              <a:t>SELECT </a:t>
            </a:r>
            <a:r>
              <a:rPr lang="en-US" sz="2000" dirty="0" err="1">
                <a:solidFill>
                  <a:schemeClr val="bg1"/>
                </a:solidFill>
              </a:rPr>
              <a:t>OrderName</a:t>
            </a:r>
            <a:r>
              <a:rPr lang="en-US" sz="2000" dirty="0">
                <a:solidFill>
                  <a:schemeClr val="bg1"/>
                </a:solidFill>
              </a:rPr>
              <a:t>, City, Country FROM Orders;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copies “Orders" into "Customers" (the columns that are not filled with data, will contain NULL):</a:t>
            </a:r>
            <a:endParaRPr lang="en-US" sz="100" b="0" dirty="0"/>
          </a:p>
        </p:txBody>
      </p:sp>
    </p:spTree>
    <p:extLst>
      <p:ext uri="{BB962C8B-B14F-4D97-AF65-F5344CB8AC3E}">
        <p14:creationId xmlns:p14="http://schemas.microsoft.com/office/powerpoint/2010/main" val="34287348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319601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542029648"/>
              </p:ext>
            </p:extLst>
          </p:nvPr>
        </p:nvGraphicFramePr>
        <p:xfrm>
          <a:off x="372139" y="1012200"/>
          <a:ext cx="8766633" cy="3716224"/>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Tom</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Parker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Trinco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89663674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Jonny</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Kandy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310718354"/>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rPr>
                        <a:t>Peter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Null</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182253899"/>
                  </a:ext>
                </a:extLst>
              </a:tr>
            </a:tbl>
          </a:graphicData>
        </a:graphic>
      </p:graphicFrame>
    </p:spTree>
    <p:extLst>
      <p:ext uri="{BB962C8B-B14F-4D97-AF65-F5344CB8AC3E}">
        <p14:creationId xmlns:p14="http://schemas.microsoft.com/office/powerpoint/2010/main" val="24873986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CASE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28</a:t>
            </a:r>
            <a:endParaRPr dirty="0"/>
          </a:p>
        </p:txBody>
      </p:sp>
    </p:spTree>
    <p:extLst>
      <p:ext uri="{BB962C8B-B14F-4D97-AF65-F5344CB8AC3E}">
        <p14:creationId xmlns:p14="http://schemas.microsoft.com/office/powerpoint/2010/main" val="35987012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AND Syntax</a:t>
            </a: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condition1 AND condition2 AND condition3 ...;</a:t>
            </a:r>
            <a:endParaRPr dirty="0"/>
          </a:p>
        </p:txBody>
      </p:sp>
    </p:spTree>
    <p:extLst>
      <p:ext uri="{BB962C8B-B14F-4D97-AF65-F5344CB8AC3E}">
        <p14:creationId xmlns:p14="http://schemas.microsoft.com/office/powerpoint/2010/main" val="10128172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CASE statement goes through conditions and returns a value when the first condition is met (like an if-then-else statement). So, once a condition is true, it will stop reading and return the result. If no conditions are true, it returns the value in the ELSE clause.</a:t>
            </a:r>
          </a:p>
          <a:p>
            <a:endParaRPr lang="en-US" b="1" dirty="0"/>
          </a:p>
          <a:p>
            <a:r>
              <a:rPr lang="en-US" b="1" dirty="0"/>
              <a:t>If there is no ELSE part and no conditions are true, it returns NULL.</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CASE Statement</a:t>
            </a:r>
          </a:p>
        </p:txBody>
      </p:sp>
    </p:spTree>
    <p:extLst>
      <p:ext uri="{BB962C8B-B14F-4D97-AF65-F5344CB8AC3E}">
        <p14:creationId xmlns:p14="http://schemas.microsoft.com/office/powerpoint/2010/main" val="27174204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CASE</a:t>
            </a:r>
            <a:r>
              <a:rPr lang="en-US" dirty="0"/>
              <a:t> </a:t>
            </a:r>
            <a:r>
              <a:rPr lang="en-US" b="1" dirty="0"/>
              <a:t>S</a:t>
            </a:r>
            <a:r>
              <a:rPr lang="en-US" dirty="0"/>
              <a:t>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CASE</a:t>
            </a:r>
            <a:br>
              <a:rPr lang="en-US" dirty="0"/>
            </a:br>
            <a:r>
              <a:rPr lang="en-US" b="0" dirty="0"/>
              <a:t>    WHEN </a:t>
            </a:r>
            <a:r>
              <a:rPr lang="en-US" b="0" i="1" dirty="0"/>
              <a:t>condition1</a:t>
            </a:r>
            <a:r>
              <a:rPr lang="en-US" b="0" dirty="0"/>
              <a:t> THEN </a:t>
            </a:r>
            <a:r>
              <a:rPr lang="en-US" b="0" i="1" dirty="0"/>
              <a:t>result1</a:t>
            </a:r>
            <a:br>
              <a:rPr lang="en-US" dirty="0"/>
            </a:br>
            <a:r>
              <a:rPr lang="en-US" b="0" dirty="0"/>
              <a:t>    WHEN </a:t>
            </a:r>
            <a:r>
              <a:rPr lang="en-US" b="0" i="1" dirty="0"/>
              <a:t>condition2</a:t>
            </a:r>
            <a:r>
              <a:rPr lang="en-US" b="0" dirty="0"/>
              <a:t> THEN </a:t>
            </a:r>
            <a:r>
              <a:rPr lang="en-US" b="0" i="1" dirty="0"/>
              <a:t>result2</a:t>
            </a:r>
            <a:br>
              <a:rPr lang="en-US" dirty="0"/>
            </a:br>
            <a:r>
              <a:rPr lang="en-US" b="0" dirty="0"/>
              <a:t>    WHEN </a:t>
            </a:r>
            <a:r>
              <a:rPr lang="en-US" b="0" i="1" dirty="0" err="1"/>
              <a:t>conditionN</a:t>
            </a:r>
            <a:r>
              <a:rPr lang="en-US" b="0" dirty="0"/>
              <a:t> THEN </a:t>
            </a:r>
            <a:r>
              <a:rPr lang="en-US" b="0" i="1" dirty="0" err="1"/>
              <a:t>resultN</a:t>
            </a:r>
            <a:br>
              <a:rPr lang="en-US" dirty="0"/>
            </a:br>
            <a:r>
              <a:rPr lang="en-US" b="0" dirty="0"/>
              <a:t>    ELSE </a:t>
            </a:r>
            <a:r>
              <a:rPr lang="en-US" b="0" i="1" dirty="0"/>
              <a:t>result</a:t>
            </a:r>
            <a:br>
              <a:rPr lang="en-US" dirty="0"/>
            </a:br>
            <a:r>
              <a:rPr lang="en-US" b="0" dirty="0"/>
              <a:t>END;</a:t>
            </a:r>
            <a:endParaRPr lang="en-US" dirty="0"/>
          </a:p>
        </p:txBody>
      </p:sp>
    </p:spTree>
    <p:extLst>
      <p:ext uri="{BB962C8B-B14F-4D97-AF65-F5344CB8AC3E}">
        <p14:creationId xmlns:p14="http://schemas.microsoft.com/office/powerpoint/2010/main" val="16049338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3259080290"/>
              </p:ext>
            </p:extLst>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Queens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57748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CustomerID</a:t>
            </a:r>
            <a:r>
              <a:rPr lang="en-US" sz="2000" dirty="0">
                <a:solidFill>
                  <a:schemeClr val="bg1"/>
                </a:solidFill>
              </a:rPr>
              <a:t>, City,</a:t>
            </a:r>
          </a:p>
          <a:p>
            <a:pPr algn="ctr">
              <a:lnSpc>
                <a:spcPct val="150000"/>
              </a:lnSpc>
            </a:pPr>
            <a:r>
              <a:rPr lang="en-US" sz="2000" dirty="0">
                <a:solidFill>
                  <a:schemeClr val="bg1"/>
                </a:solidFill>
              </a:rPr>
              <a:t>CASE</a:t>
            </a:r>
          </a:p>
          <a:p>
            <a:pPr algn="ctr">
              <a:lnSpc>
                <a:spcPct val="150000"/>
              </a:lnSpc>
            </a:pPr>
            <a:r>
              <a:rPr lang="en-US" sz="2000" dirty="0">
                <a:solidFill>
                  <a:schemeClr val="bg1"/>
                </a:solidFill>
              </a:rPr>
              <a:t>    WHEN City = </a:t>
            </a:r>
            <a:r>
              <a:rPr lang="en-US" sz="2000" dirty="0">
                <a:solidFill>
                  <a:schemeClr val="bg1"/>
                </a:solidFill>
                <a:latin typeface="Verdana" panose="020B0604030504040204" pitchFamily="34" charset="0"/>
                <a:ea typeface="Times New Roman" panose="02020603050405020304" pitchFamily="18" charset="0"/>
                <a:cs typeface="Times New Roman" panose="02020603050405020304" pitchFamily="18" charset="0"/>
              </a:rPr>
              <a:t>México D.F.</a:t>
            </a:r>
            <a:r>
              <a:rPr lang="en-US" sz="18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lang="en-US" sz="2000" dirty="0">
                <a:solidFill>
                  <a:schemeClr val="bg1"/>
                </a:solidFill>
              </a:rPr>
              <a:t>THEN 'The country is Mexico'</a:t>
            </a:r>
          </a:p>
          <a:p>
            <a:pPr algn="ctr">
              <a:lnSpc>
                <a:spcPct val="150000"/>
              </a:lnSpc>
            </a:pPr>
            <a:r>
              <a:rPr lang="en-US" sz="2000" dirty="0">
                <a:solidFill>
                  <a:schemeClr val="bg1"/>
                </a:solidFill>
              </a:rPr>
              <a:t>    WHEN City = </a:t>
            </a:r>
            <a:r>
              <a:rPr lang="en-US" sz="2000" dirty="0">
                <a:solidFill>
                  <a:schemeClr val="bg1"/>
                </a:solidFill>
                <a:latin typeface="Verdana" panose="020B0604030504040204" pitchFamily="34" charset="0"/>
                <a:ea typeface="Times New Roman" panose="02020603050405020304" pitchFamily="18" charset="0"/>
                <a:cs typeface="Times New Roman" panose="02020603050405020304" pitchFamily="18" charset="0"/>
              </a:rPr>
              <a:t>Berlin </a:t>
            </a:r>
            <a:r>
              <a:rPr lang="en-US" sz="2000" dirty="0">
                <a:solidFill>
                  <a:schemeClr val="bg1"/>
                </a:solidFill>
              </a:rPr>
              <a:t>THEN 'The country is Germany'</a:t>
            </a:r>
          </a:p>
          <a:p>
            <a:pPr algn="ctr">
              <a:lnSpc>
                <a:spcPct val="150000"/>
              </a:lnSpc>
            </a:pPr>
            <a:r>
              <a:rPr lang="en-US" sz="2000" dirty="0">
                <a:solidFill>
                  <a:schemeClr val="bg1"/>
                </a:solidFill>
              </a:rPr>
              <a:t>    ELSE 'The country is UK'</a:t>
            </a:r>
          </a:p>
          <a:p>
            <a:pPr algn="ctr">
              <a:lnSpc>
                <a:spcPct val="150000"/>
              </a:lnSpc>
            </a:pPr>
            <a:r>
              <a:rPr lang="en-US" sz="2000" dirty="0">
                <a:solidFill>
                  <a:schemeClr val="bg1"/>
                </a:solidFill>
              </a:rPr>
              <a:t>END AS </a:t>
            </a:r>
            <a:r>
              <a:rPr lang="en-US" sz="2000" dirty="0" err="1">
                <a:solidFill>
                  <a:schemeClr val="bg1"/>
                </a:solidFill>
              </a:rPr>
              <a:t>CountryName</a:t>
            </a:r>
            <a:endParaRPr lang="en-US" sz="2000" dirty="0">
              <a:solidFill>
                <a:schemeClr val="bg1"/>
              </a:solidFill>
            </a:endParaRPr>
          </a:p>
          <a:p>
            <a:pPr algn="ctr">
              <a:lnSpc>
                <a:spcPct val="150000"/>
              </a:lnSpc>
            </a:pPr>
            <a:r>
              <a:rPr lang="en-US" sz="2000" dirty="0">
                <a:solidFill>
                  <a:schemeClr val="bg1"/>
                </a:solidFill>
              </a:rPr>
              <a:t>FROM Customers;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goes through conditions and returns a value when the first condition is met:</a:t>
            </a:r>
            <a:endParaRPr lang="en-US" sz="100" b="0" dirty="0"/>
          </a:p>
        </p:txBody>
      </p:sp>
    </p:spTree>
    <p:extLst>
      <p:ext uri="{BB962C8B-B14F-4D97-AF65-F5344CB8AC3E}">
        <p14:creationId xmlns:p14="http://schemas.microsoft.com/office/powerpoint/2010/main" val="720100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46676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874694452"/>
              </p:ext>
            </p:extLst>
          </p:nvPr>
        </p:nvGraphicFramePr>
        <p:xfrm>
          <a:off x="372139" y="1012200"/>
          <a:ext cx="8771861" cy="2986970"/>
        </p:xfrm>
        <a:graphic>
          <a:graphicData uri="http://schemas.openxmlformats.org/drawingml/2006/table">
            <a:tbl>
              <a:tblPr>
                <a:noFill/>
                <a:tableStyleId>{5973DA3F-9819-4352-8E93-8A6551559889}</a:tableStyleId>
              </a:tblPr>
              <a:tblGrid>
                <a:gridCol w="1390299">
                  <a:extLst>
                    <a:ext uri="{9D8B030D-6E8A-4147-A177-3AD203B41FA5}">
                      <a16:colId xmlns:a16="http://schemas.microsoft.com/office/drawing/2014/main" val="20000"/>
                    </a:ext>
                  </a:extLst>
                </a:gridCol>
                <a:gridCol w="3177993">
                  <a:extLst>
                    <a:ext uri="{9D8B030D-6E8A-4147-A177-3AD203B41FA5}">
                      <a16:colId xmlns:a16="http://schemas.microsoft.com/office/drawing/2014/main" val="20001"/>
                    </a:ext>
                  </a:extLst>
                </a:gridCol>
                <a:gridCol w="1887827">
                  <a:extLst>
                    <a:ext uri="{9D8B030D-6E8A-4147-A177-3AD203B41FA5}">
                      <a16:colId xmlns:a16="http://schemas.microsoft.com/office/drawing/2014/main" val="3863713139"/>
                    </a:ext>
                  </a:extLst>
                </a:gridCol>
                <a:gridCol w="2315742">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Queens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56858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NULL Functions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29</a:t>
            </a:r>
            <a:endParaRPr dirty="0"/>
          </a:p>
        </p:txBody>
      </p:sp>
    </p:spTree>
    <p:extLst>
      <p:ext uri="{BB962C8B-B14F-4D97-AF65-F5344CB8AC3E}">
        <p14:creationId xmlns:p14="http://schemas.microsoft.com/office/powerpoint/2010/main" val="5158401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MySQL IFNULL() function lets you return an alternative value if an expression is NULL.</a:t>
            </a:r>
          </a:p>
          <a:p>
            <a:endParaRPr lang="en-US" b="1" dirty="0"/>
          </a:p>
          <a:p>
            <a:r>
              <a:rPr lang="en-US" b="1" dirty="0"/>
              <a:t>The example below returns 0 if the value is NULL:</a:t>
            </a:r>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IFNULL() Function</a:t>
            </a:r>
          </a:p>
        </p:txBody>
      </p:sp>
    </p:spTree>
    <p:extLst>
      <p:ext uri="{BB962C8B-B14F-4D97-AF65-F5344CB8AC3E}">
        <p14:creationId xmlns:p14="http://schemas.microsoft.com/office/powerpoint/2010/main" val="3872533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6241" y="1662584"/>
            <a:ext cx="7551600" cy="300652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STUDENT </a:t>
            </a:r>
            <a:r>
              <a:rPr lang="en" dirty="0"/>
              <a:t>TABLE</a:t>
            </a:r>
            <a:endParaRPr dirty="0"/>
          </a:p>
        </p:txBody>
      </p:sp>
      <p:graphicFrame>
        <p:nvGraphicFramePr>
          <p:cNvPr id="515" name="Google Shape;515;p39"/>
          <p:cNvGraphicFramePr/>
          <p:nvPr>
            <p:extLst/>
          </p:nvPr>
        </p:nvGraphicFramePr>
        <p:xfrm>
          <a:off x="238539" y="1276270"/>
          <a:ext cx="7454721" cy="2666950"/>
        </p:xfrm>
        <a:graphic>
          <a:graphicData uri="http://schemas.openxmlformats.org/drawingml/2006/table">
            <a:tbl>
              <a:tblPr>
                <a:noFill/>
                <a:tableStyleId>{5973DA3F-9819-4352-8E93-8A6551559889}</a:tableStyleId>
              </a:tblPr>
              <a:tblGrid>
                <a:gridCol w="492978">
                  <a:extLst>
                    <a:ext uri="{9D8B030D-6E8A-4147-A177-3AD203B41FA5}">
                      <a16:colId xmlns:a16="http://schemas.microsoft.com/office/drawing/2014/main" val="20000"/>
                    </a:ext>
                  </a:extLst>
                </a:gridCol>
                <a:gridCol w="1456529">
                  <a:extLst>
                    <a:ext uri="{9D8B030D-6E8A-4147-A177-3AD203B41FA5}">
                      <a16:colId xmlns:a16="http://schemas.microsoft.com/office/drawing/2014/main" val="20001"/>
                    </a:ext>
                  </a:extLst>
                </a:gridCol>
                <a:gridCol w="1658200">
                  <a:extLst>
                    <a:ext uri="{9D8B030D-6E8A-4147-A177-3AD203B41FA5}">
                      <a16:colId xmlns:a16="http://schemas.microsoft.com/office/drawing/2014/main" val="1870250050"/>
                    </a:ext>
                  </a:extLst>
                </a:gridCol>
                <a:gridCol w="1462362">
                  <a:extLst>
                    <a:ext uri="{9D8B030D-6E8A-4147-A177-3AD203B41FA5}">
                      <a16:colId xmlns:a16="http://schemas.microsoft.com/office/drawing/2014/main" val="2923691942"/>
                    </a:ext>
                  </a:extLst>
                </a:gridCol>
                <a:gridCol w="1192326">
                  <a:extLst>
                    <a:ext uri="{9D8B030D-6E8A-4147-A177-3AD203B41FA5}">
                      <a16:colId xmlns:a16="http://schemas.microsoft.com/office/drawing/2014/main" val="3089930336"/>
                    </a:ext>
                  </a:extLst>
                </a:gridCol>
                <a:gridCol w="1192326">
                  <a:extLst>
                    <a:ext uri="{9D8B030D-6E8A-4147-A177-3AD203B41FA5}">
                      <a16:colId xmlns:a16="http://schemas.microsoft.com/office/drawing/2014/main" val="1864695765"/>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0" i="0" u="none" strike="noStrike" cap="none" dirty="0" err="1">
                          <a:solidFill>
                            <a:srgbClr val="000000"/>
                          </a:solidFill>
                          <a:effectLst/>
                          <a:latin typeface="Verdana" panose="020B0604030504040204" pitchFamily="34" charset="0"/>
                          <a:ea typeface="Verdana" panose="020B0604030504040204" pitchFamily="34" charset="0"/>
                          <a:cs typeface="Arial"/>
                          <a:sym typeface="Arial"/>
                        </a:rPr>
                        <a:t>P_Id</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ProductName</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a:solidFill>
                            <a:srgbClr val="000000"/>
                          </a:solidFill>
                          <a:effectLst/>
                          <a:latin typeface="Verdana" panose="020B0604030504040204" pitchFamily="34" charset="0"/>
                          <a:ea typeface="Verdana" panose="020B0604030504040204" pitchFamily="34" charset="0"/>
                          <a:cs typeface="Arial"/>
                          <a:sym typeface="Arial"/>
                        </a:rPr>
                        <a:t>UnitPrice</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0" i="0" u="none" strike="noStrike" cap="none" dirty="0" err="1">
                          <a:solidFill>
                            <a:srgbClr val="000000"/>
                          </a:solidFill>
                          <a:effectLst/>
                          <a:latin typeface="Verdana" panose="020B0604030504040204" pitchFamily="34" charset="0"/>
                          <a:ea typeface="Verdana" panose="020B0604030504040204" pitchFamily="34" charset="0"/>
                          <a:cs typeface="Arial"/>
                          <a:sym typeface="Arial"/>
                        </a:rPr>
                        <a:t>UnitsInStock</a:t>
                      </a:r>
                      <a:endParaRPr lang="en-US" sz="1150" b="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dirty="0" err="1">
                          <a:effectLst/>
                          <a:latin typeface="Verdana" panose="020B0604030504040204" pitchFamily="34" charset="0"/>
                          <a:ea typeface="Verdana" panose="020B0604030504040204" pitchFamily="34" charset="0"/>
                          <a:cs typeface="Times New Roman" panose="02020603050405020304" pitchFamily="18" charset="0"/>
                        </a:rPr>
                        <a:t>UnitsOnOrder</a:t>
                      </a: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sz="1150">
                          <a:effectLst/>
                          <a:latin typeface="Verdana" panose="020B0604030504040204" pitchFamily="34" charset="0"/>
                          <a:ea typeface="Verdana" panose="020B0604030504040204" pitchFamily="34" charset="0"/>
                        </a:rPr>
                        <a:t>1</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Jarlsberg</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10.45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16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latin typeface="Verdana" panose="020B0604030504040204" pitchFamily="34" charset="0"/>
                          <a:ea typeface="Verdana" panose="020B0604030504040204" pitchFamily="34" charset="0"/>
                        </a:rPr>
                        <a:t>15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algn="l" fontAlgn="t"/>
                      <a:endParaRPr lang="en-US" dirty="0">
                        <a:effectLst/>
                      </a:endParaRPr>
                    </a:p>
                  </a:txBody>
                  <a:tcPr marL="152400" marR="76200" marT="76200" marB="76200">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  2</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Mascarpone</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32.56</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150" dirty="0">
                          <a:effectLst/>
                          <a:latin typeface="Verdana" panose="020B0604030504040204" pitchFamily="34" charset="0"/>
                          <a:ea typeface="Verdana" panose="020B0604030504040204" pitchFamily="34" charset="0"/>
                        </a:rPr>
                        <a:t> 23</a:t>
                      </a:r>
                    </a:p>
                    <a:p>
                      <a:pPr algn="l" fontAlgn="t"/>
                      <a:endParaRPr lang="en-US" sz="1150" dirty="0">
                        <a:effectLst/>
                        <a:latin typeface="Verdana" panose="020B0604030504040204" pitchFamily="34" charset="0"/>
                        <a:ea typeface="Verdana" panose="020B0604030504040204" pitchFamily="34"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endParaRPr lang="en-US" dirty="0">
                        <a:effectLst/>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sz="1150">
                          <a:effectLst/>
                          <a:latin typeface="Verdana" panose="020B0604030504040204" pitchFamily="34" charset="0"/>
                          <a:ea typeface="Verdana" panose="020B0604030504040204" pitchFamily="34" charset="0"/>
                        </a:rPr>
                        <a:t>3</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Gorgonzola</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a:effectLst/>
                          <a:latin typeface="Verdana" panose="020B0604030504040204" pitchFamily="34" charset="0"/>
                          <a:ea typeface="Verdana" panose="020B0604030504040204" pitchFamily="34" charset="0"/>
                        </a:rPr>
                        <a:t>15.67</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sz="1150" dirty="0">
                          <a:effectLst/>
                          <a:latin typeface="Verdana" panose="020B0604030504040204" pitchFamily="34" charset="0"/>
                          <a:ea typeface="Verdana" panose="020B0604030504040204" pitchFamily="34" charset="0"/>
                        </a:rPr>
                        <a:t>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28817186"/>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50" dirty="0">
                        <a:effectLst/>
                        <a:latin typeface="Verdana" panose="020B0604030504040204" pitchFamily="34" charset="0"/>
                        <a:ea typeface="Verdana" panose="020B060403050404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28611635"/>
                  </a:ext>
                </a:extLst>
              </a:tr>
            </a:tbl>
          </a:graphicData>
        </a:graphic>
      </p:graphicFrame>
    </p:spTree>
    <p:extLst>
      <p:ext uri="{BB962C8B-B14F-4D97-AF65-F5344CB8AC3E}">
        <p14:creationId xmlns:p14="http://schemas.microsoft.com/office/powerpoint/2010/main" val="24151584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IFNULL()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ProductName, </a:t>
            </a:r>
            <a:r>
              <a:rPr lang="en-US" b="0" dirty="0" err="1"/>
              <a:t>UnitPrice</a:t>
            </a:r>
            <a:r>
              <a:rPr lang="en-US" b="0" dirty="0"/>
              <a:t> * (</a:t>
            </a:r>
            <a:r>
              <a:rPr lang="en-US" b="0" dirty="0" err="1"/>
              <a:t>UnitsInStock</a:t>
            </a:r>
            <a:r>
              <a:rPr lang="en-US" b="0" dirty="0"/>
              <a:t> + IFNULL(</a:t>
            </a:r>
            <a:r>
              <a:rPr lang="en-US" b="0" dirty="0" err="1"/>
              <a:t>UnitsOnOrder</a:t>
            </a:r>
            <a:r>
              <a:rPr lang="en-US" b="0" dirty="0"/>
              <a:t>, 0))</a:t>
            </a:r>
          </a:p>
          <a:p>
            <a:pPr marL="0" lvl="0" indent="0" algn="l"/>
            <a:r>
              <a:rPr lang="en-US" b="0" dirty="0"/>
              <a:t>FROM Products;</a:t>
            </a:r>
            <a:endParaRPr lang="en-US" dirty="0"/>
          </a:p>
        </p:txBody>
      </p:sp>
    </p:spTree>
    <p:extLst>
      <p:ext uri="{BB962C8B-B14F-4D97-AF65-F5344CB8AC3E}">
        <p14:creationId xmlns:p14="http://schemas.microsoft.com/office/powerpoint/2010/main" val="38730774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COALESCE()Syntax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ProductName, </a:t>
            </a:r>
            <a:r>
              <a:rPr lang="en-US" b="0" dirty="0" err="1"/>
              <a:t>UnitPrice</a:t>
            </a:r>
            <a:r>
              <a:rPr lang="en-US" b="0" dirty="0"/>
              <a:t> * (</a:t>
            </a:r>
            <a:r>
              <a:rPr lang="en-US" b="0" dirty="0" err="1"/>
              <a:t>UnitsInStock</a:t>
            </a:r>
            <a:r>
              <a:rPr lang="en-US" b="0" dirty="0"/>
              <a:t> + COALESCE(</a:t>
            </a:r>
            <a:r>
              <a:rPr lang="en-US" b="0" dirty="0" err="1"/>
              <a:t>UnitsOnOrder</a:t>
            </a:r>
            <a:r>
              <a:rPr lang="en-US" b="0" dirty="0"/>
              <a:t>, 0))</a:t>
            </a:r>
          </a:p>
          <a:p>
            <a:pPr marL="0" lvl="0" indent="0" algn="l"/>
            <a:r>
              <a:rPr lang="en-US" b="0" dirty="0"/>
              <a:t>FROM Products;</a:t>
            </a:r>
            <a:endParaRPr lang="en-US" dirty="0"/>
          </a:p>
        </p:txBody>
      </p:sp>
    </p:spTree>
    <p:extLst>
      <p:ext uri="{BB962C8B-B14F-4D97-AF65-F5344CB8AC3E}">
        <p14:creationId xmlns:p14="http://schemas.microsoft.com/office/powerpoint/2010/main" val="23185838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609499" y="1973025"/>
            <a:ext cx="6035850" cy="2130900"/>
          </a:xfrm>
          <a:prstGeom prst="rect">
            <a:avLst/>
          </a:prstGeom>
        </p:spPr>
        <p:txBody>
          <a:bodyPr spcFirstLastPara="1" wrap="square" lIns="91425" tIns="91425" rIns="91425" bIns="91425" anchor="t" anchorCtr="0">
            <a:noAutofit/>
          </a:bodyPr>
          <a:lstStyle/>
          <a:p>
            <a:r>
              <a:rPr lang="en-US" dirty="0"/>
              <a:t>MySQL is a relational database management system</a:t>
            </a:r>
          </a:p>
          <a:p>
            <a:r>
              <a:rPr lang="en-US" dirty="0"/>
              <a:t>MySQL is open-source and free</a:t>
            </a:r>
          </a:p>
          <a:p>
            <a:r>
              <a:rPr lang="en-US" dirty="0"/>
              <a:t>MySQL is ideal for both small and large applications</a:t>
            </a:r>
          </a:p>
          <a:p>
            <a:r>
              <a:rPr lang="en-US" dirty="0"/>
              <a:t>MySQL is very fast, reliable, scalable, and easy to use</a:t>
            </a:r>
          </a:p>
          <a:p>
            <a:r>
              <a:rPr lang="en-US" dirty="0"/>
              <a:t>MySQL is cross-platform</a:t>
            </a:r>
          </a:p>
          <a:p>
            <a:r>
              <a:rPr lang="en-US" dirty="0"/>
              <a:t>MySQL is compliant with the ANSI SQL standard</a:t>
            </a:r>
          </a:p>
          <a:p>
            <a:r>
              <a:rPr lang="en-US" dirty="0"/>
              <a:t>MySQL was first released in 1995</a:t>
            </a:r>
          </a:p>
          <a:p>
            <a:r>
              <a:rPr lang="en-US" dirty="0"/>
              <a:t>MySQL is developed, distributed, and supported by Oracle Corporation</a:t>
            </a:r>
          </a:p>
          <a:p>
            <a:r>
              <a:rPr lang="en-US" dirty="0"/>
              <a:t>MySQL is named after co-founder Monty </a:t>
            </a:r>
            <a:r>
              <a:rPr lang="en-US" dirty="0" err="1"/>
              <a:t>Widenius's</a:t>
            </a:r>
            <a:r>
              <a:rPr lang="en-US" dirty="0"/>
              <a:t> daughter: My</a:t>
            </a:r>
            <a:br>
              <a:rPr lang="en-US" dirty="0"/>
            </a:b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61BE12E7-E5D9-434A-8643-5AC694BC876A}"/>
              </a:ext>
            </a:extLst>
          </p:cNvPr>
          <p:cNvPicPr>
            <a:picLocks noChangeAspect="1"/>
          </p:cNvPicPr>
          <p:nvPr/>
        </p:nvPicPr>
        <p:blipFill>
          <a:blip r:embed="rId3"/>
          <a:stretch>
            <a:fillRect/>
          </a:stretch>
        </p:blipFill>
        <p:spPr>
          <a:xfrm>
            <a:off x="5943600" y="1872418"/>
            <a:ext cx="3347261" cy="223150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OR Syntax</a:t>
            </a: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condition1 OR condition2 OR condition3 ...;</a:t>
            </a:r>
            <a:endParaRPr dirty="0"/>
          </a:p>
        </p:txBody>
      </p:sp>
    </p:spTree>
    <p:extLst>
      <p:ext uri="{BB962C8B-B14F-4D97-AF65-F5344CB8AC3E}">
        <p14:creationId xmlns:p14="http://schemas.microsoft.com/office/powerpoint/2010/main" val="6676599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Comments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30</a:t>
            </a:r>
            <a:endParaRPr dirty="0"/>
          </a:p>
        </p:txBody>
      </p:sp>
    </p:spTree>
    <p:extLst>
      <p:ext uri="{BB962C8B-B14F-4D97-AF65-F5344CB8AC3E}">
        <p14:creationId xmlns:p14="http://schemas.microsoft.com/office/powerpoint/2010/main" val="24151698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r>
              <a:rPr lang="en-US" dirty="0"/>
              <a:t>Comments are used to explain sections of SQL statements, or to prevent execution of SQL statements.</a:t>
            </a:r>
          </a:p>
          <a:p>
            <a:endParaRPr lang="en-US" b="1" dirty="0"/>
          </a:p>
          <a:p>
            <a:endParaRPr lang="en-US" b="1" dirty="0"/>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Comments</a:t>
            </a:r>
          </a:p>
        </p:txBody>
      </p:sp>
      <p:sp>
        <p:nvSpPr>
          <p:cNvPr id="6" name="Google Shape;368;p31">
            <a:extLst>
              <a:ext uri="{FF2B5EF4-FFF2-40B4-BE49-F238E27FC236}">
                <a16:creationId xmlns:a16="http://schemas.microsoft.com/office/drawing/2014/main" id="{63968C10-2380-42B8-B193-0FCB5381F98F}"/>
              </a:ext>
            </a:extLst>
          </p:cNvPr>
          <p:cNvSpPr txBox="1">
            <a:spLocks/>
          </p:cNvSpPr>
          <p:nvPr/>
        </p:nvSpPr>
        <p:spPr>
          <a:xfrm>
            <a:off x="737329" y="2635575"/>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b="0" dirty="0"/>
              <a:t>Single Line Comments</a:t>
            </a:r>
          </a:p>
          <a:p>
            <a:br>
              <a:rPr lang="en-US" dirty="0"/>
            </a:br>
            <a:endParaRPr lang="en-US" dirty="0"/>
          </a:p>
          <a:p>
            <a:pPr algn="ctr"/>
            <a:endParaRPr lang="en-US" dirty="0"/>
          </a:p>
        </p:txBody>
      </p:sp>
      <p:sp>
        <p:nvSpPr>
          <p:cNvPr id="7" name="Text Placeholder 4">
            <a:extLst>
              <a:ext uri="{FF2B5EF4-FFF2-40B4-BE49-F238E27FC236}">
                <a16:creationId xmlns:a16="http://schemas.microsoft.com/office/drawing/2014/main" id="{4E00F34F-95BF-41AE-8B6C-29D5075FF74E}"/>
              </a:ext>
            </a:extLst>
          </p:cNvPr>
          <p:cNvSpPr txBox="1">
            <a:spLocks/>
          </p:cNvSpPr>
          <p:nvPr/>
        </p:nvSpPr>
        <p:spPr>
          <a:xfrm>
            <a:off x="609498" y="3155374"/>
            <a:ext cx="7692837" cy="598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r>
              <a:rPr lang="en-US" b="1" dirty="0"/>
              <a:t>Single line comments start with --.</a:t>
            </a:r>
          </a:p>
          <a:p>
            <a:endParaRPr lang="en-US" b="1" dirty="0"/>
          </a:p>
          <a:p>
            <a:r>
              <a:rPr lang="en-US" b="1" dirty="0"/>
              <a:t>Any text between -- and the end of the line will be ignored (will not be executed).</a:t>
            </a:r>
          </a:p>
          <a:p>
            <a:endParaRPr lang="en-US" b="1" dirty="0"/>
          </a:p>
          <a:p>
            <a:pPr marL="127000" indent="0">
              <a:buNone/>
            </a:pPr>
            <a:endParaRPr lang="en-US" b="1" dirty="0"/>
          </a:p>
          <a:p>
            <a:endParaRPr lang="en-US" b="1" dirty="0"/>
          </a:p>
        </p:txBody>
      </p:sp>
    </p:spTree>
    <p:extLst>
      <p:ext uri="{BB962C8B-B14F-4D97-AF65-F5344CB8AC3E}">
        <p14:creationId xmlns:p14="http://schemas.microsoft.com/office/powerpoint/2010/main" val="16137321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40726"/>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rgbClr val="00B050"/>
                </a:solidFill>
              </a:rPr>
              <a:t>-- Select all:</a:t>
            </a:r>
          </a:p>
          <a:p>
            <a:pPr algn="ctr">
              <a:lnSpc>
                <a:spcPct val="150000"/>
              </a:lnSpc>
            </a:pPr>
            <a:r>
              <a:rPr lang="en-US" sz="2000" dirty="0">
                <a:solidFill>
                  <a:schemeClr val="bg1"/>
                </a:solidFill>
              </a:rPr>
              <a:t>SELECT * FROM Customers;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example uses a single-line comment as an explanation:</a:t>
            </a:r>
            <a:endParaRPr lang="en-US" sz="100" b="0" dirty="0"/>
          </a:p>
        </p:txBody>
      </p:sp>
    </p:spTree>
    <p:extLst>
      <p:ext uri="{BB962C8B-B14F-4D97-AF65-F5344CB8AC3E}">
        <p14:creationId xmlns:p14="http://schemas.microsoft.com/office/powerpoint/2010/main" val="848853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r>
              <a:rPr lang="en-US" dirty="0"/>
              <a:t>Comments are used to explain sections of SQL statements, or to prevent execution of SQL statements.</a:t>
            </a:r>
          </a:p>
          <a:p>
            <a:endParaRPr lang="en-US" b="1" dirty="0"/>
          </a:p>
          <a:p>
            <a:endParaRPr lang="en-US" b="1" dirty="0"/>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Comments</a:t>
            </a:r>
          </a:p>
        </p:txBody>
      </p:sp>
      <p:sp>
        <p:nvSpPr>
          <p:cNvPr id="6" name="Google Shape;368;p31">
            <a:extLst>
              <a:ext uri="{FF2B5EF4-FFF2-40B4-BE49-F238E27FC236}">
                <a16:creationId xmlns:a16="http://schemas.microsoft.com/office/drawing/2014/main" id="{63968C10-2380-42B8-B193-0FCB5381F98F}"/>
              </a:ext>
            </a:extLst>
          </p:cNvPr>
          <p:cNvSpPr txBox="1">
            <a:spLocks/>
          </p:cNvSpPr>
          <p:nvPr/>
        </p:nvSpPr>
        <p:spPr>
          <a:xfrm>
            <a:off x="93093" y="2662112"/>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n-US" b="0" dirty="0"/>
              <a:t>Multi-line Comments</a:t>
            </a:r>
          </a:p>
          <a:p>
            <a:pPr algn="ctr"/>
            <a:endParaRPr lang="en-US" dirty="0"/>
          </a:p>
        </p:txBody>
      </p:sp>
      <p:sp>
        <p:nvSpPr>
          <p:cNvPr id="7" name="Text Placeholder 4">
            <a:extLst>
              <a:ext uri="{FF2B5EF4-FFF2-40B4-BE49-F238E27FC236}">
                <a16:creationId xmlns:a16="http://schemas.microsoft.com/office/drawing/2014/main" id="{4E00F34F-95BF-41AE-8B6C-29D5075FF74E}"/>
              </a:ext>
            </a:extLst>
          </p:cNvPr>
          <p:cNvSpPr txBox="1">
            <a:spLocks/>
          </p:cNvSpPr>
          <p:nvPr/>
        </p:nvSpPr>
        <p:spPr>
          <a:xfrm>
            <a:off x="609498" y="3155374"/>
            <a:ext cx="7692837" cy="598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r>
              <a:rPr lang="en-US" b="1" dirty="0"/>
              <a:t>Multi-line comments start with /* and end with */.</a:t>
            </a:r>
          </a:p>
          <a:p>
            <a:endParaRPr lang="en-US" b="1" dirty="0"/>
          </a:p>
          <a:p>
            <a:r>
              <a:rPr lang="en-US" b="1" dirty="0"/>
              <a:t>Any text between /* and */ will be ignored.</a:t>
            </a:r>
          </a:p>
          <a:p>
            <a:endParaRPr lang="en-US" b="1" dirty="0"/>
          </a:p>
          <a:p>
            <a:pPr marL="127000" indent="0">
              <a:buNone/>
            </a:pPr>
            <a:endParaRPr lang="en-US" b="1" dirty="0"/>
          </a:p>
        </p:txBody>
      </p:sp>
    </p:spTree>
    <p:extLst>
      <p:ext uri="{BB962C8B-B14F-4D97-AF65-F5344CB8AC3E}">
        <p14:creationId xmlns:p14="http://schemas.microsoft.com/office/powerpoint/2010/main" val="6585868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40726"/>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rgbClr val="00B050"/>
                </a:solidFill>
              </a:rPr>
              <a:t>/*Select all the columns</a:t>
            </a:r>
          </a:p>
          <a:p>
            <a:pPr algn="ctr">
              <a:lnSpc>
                <a:spcPct val="150000"/>
              </a:lnSpc>
            </a:pPr>
            <a:r>
              <a:rPr lang="en-US" sz="2000" dirty="0">
                <a:solidFill>
                  <a:srgbClr val="00B050"/>
                </a:solidFill>
              </a:rPr>
              <a:t>of all the records</a:t>
            </a:r>
          </a:p>
          <a:p>
            <a:pPr algn="ctr">
              <a:lnSpc>
                <a:spcPct val="150000"/>
              </a:lnSpc>
            </a:pPr>
            <a:r>
              <a:rPr lang="en-US" sz="2000" dirty="0">
                <a:solidFill>
                  <a:srgbClr val="00B050"/>
                </a:solidFill>
              </a:rPr>
              <a:t>in the Customers table:*/</a:t>
            </a:r>
          </a:p>
          <a:p>
            <a:pPr algn="ctr">
              <a:lnSpc>
                <a:spcPct val="150000"/>
              </a:lnSpc>
            </a:pPr>
            <a:r>
              <a:rPr lang="en-US" sz="2000" dirty="0">
                <a:solidFill>
                  <a:schemeClr val="bg1"/>
                </a:solidFill>
              </a:rPr>
              <a:t>SELECT * FROM Customers;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dirty="0"/>
              <a:t>The following example uses a multi-line comment as an explanation:</a:t>
            </a:r>
            <a:endParaRPr lang="en-US" sz="100" b="0" dirty="0"/>
          </a:p>
        </p:txBody>
      </p:sp>
    </p:spTree>
    <p:extLst>
      <p:ext uri="{BB962C8B-B14F-4D97-AF65-F5344CB8AC3E}">
        <p14:creationId xmlns:p14="http://schemas.microsoft.com/office/powerpoint/2010/main" val="34528727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Operators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31</a:t>
            </a:r>
            <a:endParaRPr dirty="0"/>
          </a:p>
        </p:txBody>
      </p:sp>
    </p:spTree>
    <p:extLst>
      <p:ext uri="{BB962C8B-B14F-4D97-AF65-F5344CB8AC3E}">
        <p14:creationId xmlns:p14="http://schemas.microsoft.com/office/powerpoint/2010/main" val="17436312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			    Add	</a:t>
            </a:r>
          </a:p>
          <a:p>
            <a:pPr>
              <a:lnSpc>
                <a:spcPct val="150000"/>
              </a:lnSpc>
            </a:pPr>
            <a:r>
              <a:rPr lang="en-US" dirty="0"/>
              <a:t>-			    Subtract	</a:t>
            </a:r>
          </a:p>
          <a:p>
            <a:pPr>
              <a:lnSpc>
                <a:spcPct val="150000"/>
              </a:lnSpc>
            </a:pPr>
            <a:r>
              <a:rPr lang="en-US" dirty="0"/>
              <a:t>*			    Multiply	</a:t>
            </a:r>
          </a:p>
          <a:p>
            <a:pPr>
              <a:lnSpc>
                <a:spcPct val="150000"/>
              </a:lnSpc>
            </a:pPr>
            <a:r>
              <a:rPr lang="en-US" dirty="0"/>
              <a:t>/			    Divide	</a:t>
            </a:r>
          </a:p>
          <a:p>
            <a:pPr>
              <a:lnSpc>
                <a:spcPct val="150000"/>
              </a:lnSpc>
            </a:pPr>
            <a:r>
              <a:rPr lang="en-US" dirty="0"/>
              <a:t>%			    Modulo</a:t>
            </a:r>
            <a:endParaRPr lang="en-US" b="1" dirty="0"/>
          </a:p>
          <a:p>
            <a:endParaRPr lang="en-US" b="1" dirty="0"/>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Arithmetic Operators</a:t>
            </a:r>
          </a:p>
        </p:txBody>
      </p:sp>
    </p:spTree>
    <p:extLst>
      <p:ext uri="{BB962C8B-B14F-4D97-AF65-F5344CB8AC3E}">
        <p14:creationId xmlns:p14="http://schemas.microsoft.com/office/powerpoint/2010/main" val="4224553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pPr marL="127000" indent="0">
              <a:lnSpc>
                <a:spcPct val="150000"/>
              </a:lnSpc>
              <a:buNone/>
            </a:pPr>
            <a:r>
              <a:rPr lang="en-US" sz="2000" b="1" dirty="0"/>
              <a:t>Operator		Description</a:t>
            </a:r>
            <a:r>
              <a:rPr lang="en-US" dirty="0"/>
              <a:t>	</a:t>
            </a:r>
          </a:p>
          <a:p>
            <a:pPr>
              <a:lnSpc>
                <a:spcPct val="200000"/>
              </a:lnSpc>
            </a:pPr>
            <a:r>
              <a:rPr lang="en-US" dirty="0"/>
              <a:t>&amp;			     Bitwise AND</a:t>
            </a:r>
          </a:p>
          <a:p>
            <a:pPr>
              <a:lnSpc>
                <a:spcPct val="200000"/>
              </a:lnSpc>
            </a:pPr>
            <a:r>
              <a:rPr lang="en-US" dirty="0"/>
              <a:t>|			     Bitwise OR</a:t>
            </a:r>
          </a:p>
          <a:p>
            <a:pPr>
              <a:lnSpc>
                <a:spcPct val="200000"/>
              </a:lnSpc>
            </a:pPr>
            <a:r>
              <a:rPr lang="en-US" dirty="0"/>
              <a:t>^			     Bitwise exclusive OR</a:t>
            </a:r>
          </a:p>
          <a:p>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Bitwise Operators</a:t>
            </a:r>
          </a:p>
        </p:txBody>
      </p:sp>
    </p:spTree>
    <p:extLst>
      <p:ext uri="{BB962C8B-B14F-4D97-AF65-F5344CB8AC3E}">
        <p14:creationId xmlns:p14="http://schemas.microsoft.com/office/powerpoint/2010/main" val="26654461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59872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			     Equal to	</a:t>
            </a:r>
          </a:p>
          <a:p>
            <a:pPr>
              <a:lnSpc>
                <a:spcPct val="150000"/>
              </a:lnSpc>
            </a:pPr>
            <a:r>
              <a:rPr lang="en-US" dirty="0"/>
              <a:t>&gt;			     Greater than	</a:t>
            </a:r>
          </a:p>
          <a:p>
            <a:pPr>
              <a:lnSpc>
                <a:spcPct val="150000"/>
              </a:lnSpc>
            </a:pPr>
            <a:r>
              <a:rPr lang="en-US" dirty="0"/>
              <a:t>&lt;			     Less than	</a:t>
            </a:r>
          </a:p>
          <a:p>
            <a:pPr>
              <a:lnSpc>
                <a:spcPct val="150000"/>
              </a:lnSpc>
            </a:pPr>
            <a:r>
              <a:rPr lang="en-US" dirty="0"/>
              <a:t>&gt;=			     Greater than or equal to	</a:t>
            </a:r>
          </a:p>
          <a:p>
            <a:pPr>
              <a:lnSpc>
                <a:spcPct val="150000"/>
              </a:lnSpc>
            </a:pPr>
            <a:r>
              <a:rPr lang="en-US" dirty="0"/>
              <a:t>&lt;=			     Less than or equal to	</a:t>
            </a:r>
          </a:p>
          <a:p>
            <a:pPr>
              <a:lnSpc>
                <a:spcPct val="150000"/>
              </a:lnSpc>
            </a:pPr>
            <a:r>
              <a:rPr lang="en-US" dirty="0"/>
              <a:t>&lt;&gt;			     Not equal to</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Comparison Operators</a:t>
            </a:r>
          </a:p>
        </p:txBody>
      </p:sp>
    </p:spTree>
    <p:extLst>
      <p:ext uri="{BB962C8B-B14F-4D97-AF65-F5344CB8AC3E}">
        <p14:creationId xmlns:p14="http://schemas.microsoft.com/office/powerpoint/2010/main" val="9200350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570674"/>
            <a:ext cx="7692837" cy="371994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			     Add equals</a:t>
            </a:r>
          </a:p>
          <a:p>
            <a:pPr>
              <a:lnSpc>
                <a:spcPct val="150000"/>
              </a:lnSpc>
            </a:pPr>
            <a:r>
              <a:rPr lang="en-US" dirty="0"/>
              <a:t>-=			     Subtract equals</a:t>
            </a:r>
          </a:p>
          <a:p>
            <a:pPr>
              <a:lnSpc>
                <a:spcPct val="150000"/>
              </a:lnSpc>
            </a:pPr>
            <a:r>
              <a:rPr lang="en-US" dirty="0"/>
              <a:t>*=			     Multiply equals</a:t>
            </a:r>
          </a:p>
          <a:p>
            <a:pPr>
              <a:lnSpc>
                <a:spcPct val="150000"/>
              </a:lnSpc>
            </a:pPr>
            <a:r>
              <a:rPr lang="en-US" dirty="0"/>
              <a:t>/=			     Divide equals</a:t>
            </a:r>
          </a:p>
          <a:p>
            <a:pPr>
              <a:lnSpc>
                <a:spcPct val="150000"/>
              </a:lnSpc>
            </a:pPr>
            <a:r>
              <a:rPr lang="en-US" dirty="0"/>
              <a:t>%=			     Modulo equals</a:t>
            </a:r>
          </a:p>
          <a:p>
            <a:pPr>
              <a:lnSpc>
                <a:spcPct val="150000"/>
              </a:lnSpc>
            </a:pPr>
            <a:r>
              <a:rPr lang="en-US" dirty="0"/>
              <a:t>&amp;=			     Bitwise AND equals</a:t>
            </a:r>
          </a:p>
          <a:p>
            <a:pPr>
              <a:lnSpc>
                <a:spcPct val="150000"/>
              </a:lnSpc>
            </a:pPr>
            <a:r>
              <a:rPr lang="en-US" dirty="0"/>
              <a:t>^-=			     Bitwise exclusive equals</a:t>
            </a:r>
          </a:p>
          <a:p>
            <a:pPr>
              <a:lnSpc>
                <a:spcPct val="150000"/>
              </a:lnSpc>
            </a:pPr>
            <a:r>
              <a:rPr lang="en-US" dirty="0"/>
              <a:t>|*=			     Bitwise OR equals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Compound Operators</a:t>
            </a:r>
          </a:p>
        </p:txBody>
      </p:sp>
    </p:spTree>
    <p:extLst>
      <p:ext uri="{BB962C8B-B14F-4D97-AF65-F5344CB8AC3E}">
        <p14:creationId xmlns:p14="http://schemas.microsoft.com/office/powerpoint/2010/main" val="16055633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OR Syntax</a:t>
            </a: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NOT condition;</a:t>
            </a:r>
            <a:endParaRPr dirty="0"/>
          </a:p>
        </p:txBody>
      </p:sp>
    </p:spTree>
    <p:extLst>
      <p:ext uri="{BB962C8B-B14F-4D97-AF65-F5344CB8AC3E}">
        <p14:creationId xmlns:p14="http://schemas.microsoft.com/office/powerpoint/2010/main" val="19493476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570674"/>
            <a:ext cx="8583176" cy="371994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ALL			     TRUE if all of the subquery values meet the condition	</a:t>
            </a:r>
          </a:p>
          <a:p>
            <a:pPr>
              <a:lnSpc>
                <a:spcPct val="150000"/>
              </a:lnSpc>
            </a:pPr>
            <a:r>
              <a:rPr lang="en-US" dirty="0"/>
              <a:t>AND			     TRUE if all the conditions separated by AND is TRUE	</a:t>
            </a:r>
          </a:p>
          <a:p>
            <a:pPr>
              <a:lnSpc>
                <a:spcPct val="150000"/>
              </a:lnSpc>
            </a:pPr>
            <a:r>
              <a:rPr lang="en-US" dirty="0"/>
              <a:t>ANY	     		     TRUE if any of the subquery values meet the condition	</a:t>
            </a:r>
          </a:p>
          <a:p>
            <a:pPr>
              <a:lnSpc>
                <a:spcPct val="150000"/>
              </a:lnSpc>
            </a:pPr>
            <a:r>
              <a:rPr lang="en-US" dirty="0"/>
              <a:t>BETWEEN		     TRUE if the operand is within the range of comparisons	</a:t>
            </a:r>
          </a:p>
          <a:p>
            <a:pPr>
              <a:lnSpc>
                <a:spcPct val="150000"/>
              </a:lnSpc>
            </a:pPr>
            <a:r>
              <a:rPr lang="en-US" dirty="0"/>
              <a:t>EXISTS		     TRUE if the subquery returns one or more records	</a:t>
            </a:r>
          </a:p>
          <a:p>
            <a:pPr>
              <a:lnSpc>
                <a:spcPct val="150000"/>
              </a:lnSpc>
            </a:pPr>
            <a:r>
              <a:rPr lang="en-US" dirty="0"/>
              <a:t>IN		        	     TRUE if the operand is equal to one of a list of expressions	</a:t>
            </a:r>
          </a:p>
          <a:p>
            <a:pPr>
              <a:lnSpc>
                <a:spcPct val="150000"/>
              </a:lnSpc>
            </a:pPr>
            <a:r>
              <a:rPr lang="en-US" dirty="0"/>
              <a:t>LIKE			     TRUE if the operand matches a pattern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Logical Operators</a:t>
            </a:r>
            <a:br>
              <a:rPr lang="en-US" b="0" dirty="0"/>
            </a:br>
            <a:br>
              <a:rPr lang="en-US" dirty="0"/>
            </a:br>
            <a:endParaRPr lang="en-US" b="0" dirty="0"/>
          </a:p>
        </p:txBody>
      </p:sp>
    </p:spTree>
    <p:extLst>
      <p:ext uri="{BB962C8B-B14F-4D97-AF65-F5344CB8AC3E}">
        <p14:creationId xmlns:p14="http://schemas.microsoft.com/office/powerpoint/2010/main" val="15827832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570674"/>
            <a:ext cx="8583176" cy="3719945"/>
          </a:xfrm>
        </p:spPr>
        <p:txBody>
          <a:bodyPr/>
          <a:lstStyle/>
          <a:p>
            <a:pPr marL="127000" indent="0">
              <a:lnSpc>
                <a:spcPct val="150000"/>
              </a:lnSpc>
              <a:buNone/>
            </a:pPr>
            <a:r>
              <a:rPr lang="en-US" sz="2000" b="1" dirty="0"/>
              <a:t>Operator		Description</a:t>
            </a:r>
            <a:r>
              <a:rPr lang="en-US" dirty="0"/>
              <a:t>	</a:t>
            </a:r>
          </a:p>
          <a:p>
            <a:pPr>
              <a:lnSpc>
                <a:spcPct val="150000"/>
              </a:lnSpc>
            </a:pPr>
            <a:r>
              <a:rPr lang="en-US" dirty="0"/>
              <a:t>NOT			     Displays a record if the condition(s) is NOT TRUE	</a:t>
            </a:r>
          </a:p>
          <a:p>
            <a:pPr>
              <a:lnSpc>
                <a:spcPct val="150000"/>
              </a:lnSpc>
            </a:pPr>
            <a:r>
              <a:rPr lang="en-US" dirty="0"/>
              <a:t>OR			     TRUE if any of the conditions separated by OR is TRUE	</a:t>
            </a:r>
          </a:p>
          <a:p>
            <a:pPr>
              <a:lnSpc>
                <a:spcPct val="150000"/>
              </a:lnSpc>
            </a:pPr>
            <a:r>
              <a:rPr lang="en-US" dirty="0"/>
              <a:t>SOME			     TRUE if any of the subquery values meet the condition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Logical Operators</a:t>
            </a:r>
            <a:br>
              <a:rPr lang="en-US" b="0" dirty="0"/>
            </a:br>
            <a:br>
              <a:rPr lang="en-US" dirty="0"/>
            </a:br>
            <a:endParaRPr lang="en-US" b="0" dirty="0"/>
          </a:p>
        </p:txBody>
      </p:sp>
    </p:spTree>
    <p:extLst>
      <p:ext uri="{BB962C8B-B14F-4D97-AF65-F5344CB8AC3E}">
        <p14:creationId xmlns:p14="http://schemas.microsoft.com/office/powerpoint/2010/main" val="254498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81EAF-6040-4A97-B011-39B36A910600}"/>
              </a:ext>
            </a:extLst>
          </p:cNvPr>
          <p:cNvSpPr>
            <a:spLocks noGrp="1"/>
          </p:cNvSpPr>
          <p:nvPr>
            <p:ph type="ctrTitle"/>
          </p:nvPr>
        </p:nvSpPr>
        <p:spPr/>
        <p:txBody>
          <a:bodyPr/>
          <a:lstStyle/>
          <a:p>
            <a:r>
              <a:rPr lang="en-US" b="0" dirty="0"/>
              <a:t>MySQL </a:t>
            </a:r>
            <a:br>
              <a:rPr lang="en-US" b="0" dirty="0"/>
            </a:br>
            <a:r>
              <a:rPr lang="en-US" b="0" dirty="0"/>
              <a:t>Database</a:t>
            </a:r>
            <a:endParaRPr lang="en-US" dirty="0"/>
          </a:p>
        </p:txBody>
      </p:sp>
      <p:sp>
        <p:nvSpPr>
          <p:cNvPr id="5" name="Subtitle 4">
            <a:extLst>
              <a:ext uri="{FF2B5EF4-FFF2-40B4-BE49-F238E27FC236}">
                <a16:creationId xmlns:a16="http://schemas.microsoft.com/office/drawing/2014/main" id="{B623D99F-B2CD-4370-A2C6-ACA9729069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1924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CREATE DATABASE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32</a:t>
            </a:r>
            <a:endParaRPr dirty="0"/>
          </a:p>
        </p:txBody>
      </p:sp>
    </p:spTree>
    <p:extLst>
      <p:ext uri="{BB962C8B-B14F-4D97-AF65-F5344CB8AC3E}">
        <p14:creationId xmlns:p14="http://schemas.microsoft.com/office/powerpoint/2010/main" val="4058737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CREATE DATABASE statement is used to create a new SQL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CREATE DATABASE Statement</a:t>
            </a:r>
            <a:br>
              <a:rPr lang="en-US" b="0" dirty="0"/>
            </a:br>
            <a:endParaRPr lang="en-US" b="0" dirty="0"/>
          </a:p>
        </p:txBody>
      </p:sp>
    </p:spTree>
    <p:extLst>
      <p:ext uri="{BB962C8B-B14F-4D97-AF65-F5344CB8AC3E}">
        <p14:creationId xmlns:p14="http://schemas.microsoft.com/office/powerpoint/2010/main" val="2922031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CREATE DATABASE </a:t>
            </a:r>
            <a:r>
              <a:rPr lang="en-US" b="0" i="1" dirty="0" err="1"/>
              <a:t>databasename</a:t>
            </a:r>
            <a:r>
              <a:rPr lang="en-US" b="0" dirty="0"/>
              <a:t>;</a:t>
            </a:r>
            <a:endParaRPr lang="en-US" dirty="0"/>
          </a:p>
        </p:txBody>
      </p:sp>
    </p:spTree>
    <p:extLst>
      <p:ext uri="{BB962C8B-B14F-4D97-AF65-F5344CB8AC3E}">
        <p14:creationId xmlns:p14="http://schemas.microsoft.com/office/powerpoint/2010/main" val="5414847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CREATE DATABASE </a:t>
            </a:r>
            <a:r>
              <a:rPr lang="en-US" sz="2000" dirty="0" err="1">
                <a:solidFill>
                  <a:schemeClr val="bg1"/>
                </a:solidFill>
              </a:rPr>
              <a:t>testDB</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creates a database called "</a:t>
            </a:r>
            <a:r>
              <a:rPr lang="en-US" sz="1800" b="0" dirty="0" err="1"/>
              <a:t>testDB</a:t>
            </a:r>
            <a:r>
              <a:rPr lang="en-US" sz="1800" b="0" dirty="0"/>
              <a:t>":</a:t>
            </a:r>
            <a:endParaRPr lang="en-US" sz="100" b="0" dirty="0"/>
          </a:p>
        </p:txBody>
      </p:sp>
    </p:spTree>
    <p:extLst>
      <p:ext uri="{BB962C8B-B14F-4D97-AF65-F5344CB8AC3E}">
        <p14:creationId xmlns:p14="http://schemas.microsoft.com/office/powerpoint/2010/main" val="2105175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DROP DATABASE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33</a:t>
            </a:r>
            <a:endParaRPr dirty="0"/>
          </a:p>
        </p:txBody>
      </p:sp>
    </p:spTree>
    <p:extLst>
      <p:ext uri="{BB962C8B-B14F-4D97-AF65-F5344CB8AC3E}">
        <p14:creationId xmlns:p14="http://schemas.microsoft.com/office/powerpoint/2010/main" val="18984607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DROP DATABASE statement is used to drop an existing SQL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DROP DATABASE Statement</a:t>
            </a:r>
            <a:br>
              <a:rPr lang="en-US" b="0" dirty="0"/>
            </a:br>
            <a:br>
              <a:rPr lang="en-US" b="0" dirty="0"/>
            </a:br>
            <a:endParaRPr lang="en-US" b="0" dirty="0"/>
          </a:p>
        </p:txBody>
      </p:sp>
    </p:spTree>
    <p:extLst>
      <p:ext uri="{BB962C8B-B14F-4D97-AF65-F5344CB8AC3E}">
        <p14:creationId xmlns:p14="http://schemas.microsoft.com/office/powerpoint/2010/main" val="2059086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DROP DATABASE </a:t>
            </a:r>
            <a:r>
              <a:rPr lang="en-US" b="0" i="1" dirty="0" err="1"/>
              <a:t>databasename</a:t>
            </a:r>
            <a:r>
              <a:rPr lang="en-US" b="0" dirty="0"/>
              <a:t>;</a:t>
            </a:r>
            <a:endParaRPr lang="en-US" dirty="0"/>
          </a:p>
        </p:txBody>
      </p:sp>
    </p:spTree>
    <p:extLst>
      <p:ext uri="{BB962C8B-B14F-4D97-AF65-F5344CB8AC3E}">
        <p14:creationId xmlns:p14="http://schemas.microsoft.com/office/powerpoint/2010/main" val="30317619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869245261"/>
              </p:ext>
            </p:extLst>
          </p:nvPr>
        </p:nvGraphicFramePr>
        <p:xfrm>
          <a:off x="372139" y="1012200"/>
          <a:ext cx="8766633" cy="3516610"/>
        </p:xfrm>
        <a:graphic>
          <a:graphicData uri="http://schemas.openxmlformats.org/drawingml/2006/table">
            <a:tbl>
              <a:tblPr>
                <a:noFill/>
                <a:tableStyleId>{5973DA3F-9819-4352-8E93-8A6551559889}</a:tableStyleId>
              </a:tblPr>
              <a:tblGrid>
                <a:gridCol w="542261">
                  <a:extLst>
                    <a:ext uri="{9D8B030D-6E8A-4147-A177-3AD203B41FA5}">
                      <a16:colId xmlns:a16="http://schemas.microsoft.com/office/drawing/2014/main" val="20000"/>
                    </a:ext>
                  </a:extLst>
                </a:gridCol>
                <a:gridCol w="1307805">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249696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DROP DATABASE </a:t>
            </a:r>
            <a:r>
              <a:rPr lang="en-US" sz="2000" dirty="0" err="1">
                <a:solidFill>
                  <a:schemeClr val="bg1"/>
                </a:solidFill>
              </a:rPr>
              <a:t>testDB</a:t>
            </a:r>
            <a:r>
              <a:rPr lang="en-US" sz="2000" dirty="0">
                <a:solidFill>
                  <a:schemeClr val="bg1"/>
                </a:solidFill>
              </a:rPr>
              <a:t>;</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drops the existing database "</a:t>
            </a:r>
            <a:r>
              <a:rPr lang="en-US" sz="1800" b="0" dirty="0" err="1"/>
              <a:t>testDB</a:t>
            </a:r>
            <a:r>
              <a:rPr lang="en-US" sz="1800" b="0" dirty="0"/>
              <a:t>":</a:t>
            </a:r>
            <a:endParaRPr lang="en-US" sz="100" b="0" dirty="0"/>
          </a:p>
        </p:txBody>
      </p:sp>
    </p:spTree>
    <p:extLst>
      <p:ext uri="{BB962C8B-B14F-4D97-AF65-F5344CB8AC3E}">
        <p14:creationId xmlns:p14="http://schemas.microsoft.com/office/powerpoint/2010/main" val="20209803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CREATE TABLE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34</a:t>
            </a:r>
            <a:endParaRPr dirty="0"/>
          </a:p>
        </p:txBody>
      </p:sp>
    </p:spTree>
    <p:extLst>
      <p:ext uri="{BB962C8B-B14F-4D97-AF65-F5344CB8AC3E}">
        <p14:creationId xmlns:p14="http://schemas.microsoft.com/office/powerpoint/2010/main" val="22338461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CREATE TABLE statement is used to create a new table in a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CREATE TABLE Statement</a:t>
            </a:r>
            <a:br>
              <a:rPr lang="en-US" b="0" dirty="0"/>
            </a:br>
            <a:endParaRPr lang="en-US" b="0" dirty="0"/>
          </a:p>
        </p:txBody>
      </p:sp>
    </p:spTree>
    <p:extLst>
      <p:ext uri="{BB962C8B-B14F-4D97-AF65-F5344CB8AC3E}">
        <p14:creationId xmlns:p14="http://schemas.microsoft.com/office/powerpoint/2010/main" val="8315046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CREATE TABLE </a:t>
            </a:r>
            <a:r>
              <a:rPr lang="en-US" b="0" i="1" dirty="0" err="1"/>
              <a:t>table_name</a:t>
            </a:r>
            <a:r>
              <a:rPr lang="en-US" b="0" i="1" dirty="0"/>
              <a:t> </a:t>
            </a:r>
            <a:r>
              <a:rPr lang="en-US" b="0" dirty="0"/>
              <a:t>(</a:t>
            </a:r>
            <a:br>
              <a:rPr lang="en-US" dirty="0"/>
            </a:br>
            <a:r>
              <a:rPr lang="en-US" b="0" i="1" dirty="0"/>
              <a:t>    column1 datatype</a:t>
            </a:r>
            <a:r>
              <a:rPr lang="en-US" b="0" dirty="0"/>
              <a:t>,</a:t>
            </a:r>
            <a:br>
              <a:rPr lang="en-US" dirty="0"/>
            </a:br>
            <a:r>
              <a:rPr lang="en-US" b="0" i="1" dirty="0"/>
              <a:t>    column2 datatype</a:t>
            </a:r>
            <a:r>
              <a:rPr lang="en-US" b="0" dirty="0"/>
              <a:t>,</a:t>
            </a:r>
            <a:br>
              <a:rPr lang="en-US" dirty="0"/>
            </a:br>
            <a:r>
              <a:rPr lang="en-US" b="0" i="1" dirty="0"/>
              <a:t>    column3 datatype</a:t>
            </a:r>
            <a:r>
              <a:rPr lang="en-US" b="0" dirty="0"/>
              <a:t>,</a:t>
            </a:r>
            <a:br>
              <a:rPr lang="en-US" dirty="0"/>
            </a:br>
            <a:r>
              <a:rPr lang="en-US" b="0" dirty="0"/>
              <a:t>   ....</a:t>
            </a:r>
            <a:br>
              <a:rPr lang="en-US" dirty="0"/>
            </a:br>
            <a:r>
              <a:rPr lang="en-US" b="0" dirty="0"/>
              <a:t>);</a:t>
            </a:r>
            <a:endParaRPr lang="en-US" dirty="0"/>
          </a:p>
        </p:txBody>
      </p:sp>
    </p:spTree>
    <p:extLst>
      <p:ext uri="{BB962C8B-B14F-4D97-AF65-F5344CB8AC3E}">
        <p14:creationId xmlns:p14="http://schemas.microsoft.com/office/powerpoint/2010/main" val="37919900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a:t>
            </a:r>
            <a:r>
              <a:rPr lang="en-US" sz="2000" dirty="0" err="1">
                <a:solidFill>
                  <a:schemeClr val="bg1"/>
                </a:solidFill>
              </a:rPr>
              <a:t>PersonID</a:t>
            </a:r>
            <a:r>
              <a:rPr lang="en-US" sz="2000" dirty="0">
                <a:solidFill>
                  <a:schemeClr val="bg1"/>
                </a:solidFill>
              </a:rPr>
              <a:t> int,</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Address varchar(255),</a:t>
            </a:r>
          </a:p>
          <a:p>
            <a:pPr algn="ctr">
              <a:lnSpc>
                <a:spcPct val="150000"/>
              </a:lnSpc>
            </a:pPr>
            <a:r>
              <a:rPr lang="en-US" sz="2000" dirty="0">
                <a:solidFill>
                  <a:schemeClr val="bg1"/>
                </a:solidFill>
              </a:rPr>
              <a:t>    City varchar(255) );</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example creates a table called "Persons" that contains five columns: </a:t>
            </a:r>
            <a:r>
              <a:rPr lang="en-US" sz="1800" b="0" dirty="0" err="1"/>
              <a:t>PersonID</a:t>
            </a:r>
            <a:r>
              <a:rPr lang="en-US" sz="1800" b="0" dirty="0"/>
              <a:t>, </a:t>
            </a:r>
            <a:r>
              <a:rPr lang="en-US" sz="1800" b="0" dirty="0" err="1"/>
              <a:t>LastName</a:t>
            </a:r>
            <a:r>
              <a:rPr lang="en-US" sz="1800" b="0" dirty="0"/>
              <a:t>, FirstName, Address, and City:</a:t>
            </a:r>
            <a:endParaRPr lang="en-US" sz="200" b="0" dirty="0"/>
          </a:p>
        </p:txBody>
      </p:sp>
    </p:spTree>
    <p:extLst>
      <p:ext uri="{BB962C8B-B14F-4D97-AF65-F5344CB8AC3E}">
        <p14:creationId xmlns:p14="http://schemas.microsoft.com/office/powerpoint/2010/main" val="14167138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 y="1424077"/>
            <a:ext cx="9144000" cy="4156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988488"/>
            <a:ext cx="6258300" cy="73325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540513055"/>
              </p:ext>
            </p:extLst>
          </p:nvPr>
        </p:nvGraphicFramePr>
        <p:xfrm>
          <a:off x="377364" y="910107"/>
          <a:ext cx="8766636" cy="929620"/>
        </p:xfrm>
        <a:graphic>
          <a:graphicData uri="http://schemas.openxmlformats.org/drawingml/2006/table">
            <a:tbl>
              <a:tblPr>
                <a:noFill/>
                <a:tableStyleId>{5973DA3F-9819-4352-8E93-8A6551559889}</a:tableStyleId>
              </a:tblPr>
              <a:tblGrid>
                <a:gridCol w="735893">
                  <a:extLst>
                    <a:ext uri="{9D8B030D-6E8A-4147-A177-3AD203B41FA5}">
                      <a16:colId xmlns:a16="http://schemas.microsoft.com/office/drawing/2014/main" val="20000"/>
                    </a:ext>
                  </a:extLst>
                </a:gridCol>
                <a:gridCol w="1682129">
                  <a:extLst>
                    <a:ext uri="{9D8B030D-6E8A-4147-A177-3AD203B41FA5}">
                      <a16:colId xmlns:a16="http://schemas.microsoft.com/office/drawing/2014/main" val="20001"/>
                    </a:ext>
                  </a:extLst>
                </a:gridCol>
                <a:gridCol w="2056706">
                  <a:extLst>
                    <a:ext uri="{9D8B030D-6E8A-4147-A177-3AD203B41FA5}">
                      <a16:colId xmlns:a16="http://schemas.microsoft.com/office/drawing/2014/main" val="1870250050"/>
                    </a:ext>
                  </a:extLst>
                </a:gridCol>
                <a:gridCol w="1813801">
                  <a:extLst>
                    <a:ext uri="{9D8B030D-6E8A-4147-A177-3AD203B41FA5}">
                      <a16:colId xmlns:a16="http://schemas.microsoft.com/office/drawing/2014/main" val="2923691942"/>
                    </a:ext>
                  </a:extLst>
                </a:gridCol>
                <a:gridCol w="1478870">
                  <a:extLst>
                    <a:ext uri="{9D8B030D-6E8A-4147-A177-3AD203B41FA5}">
                      <a16:colId xmlns:a16="http://schemas.microsoft.com/office/drawing/2014/main" val="3089930336"/>
                    </a:ext>
                  </a:extLst>
                </a:gridCol>
                <a:gridCol w="999237">
                  <a:extLst>
                    <a:ext uri="{9D8B030D-6E8A-4147-A177-3AD203B41FA5}">
                      <a16:colId xmlns:a16="http://schemas.microsoft.com/office/drawing/2014/main" val="3863713139"/>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PersonID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LastName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FirstName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993970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DROP TABLE</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35</a:t>
            </a:r>
            <a:endParaRPr dirty="0"/>
          </a:p>
        </p:txBody>
      </p:sp>
    </p:spTree>
    <p:extLst>
      <p:ext uri="{BB962C8B-B14F-4D97-AF65-F5344CB8AC3E}">
        <p14:creationId xmlns:p14="http://schemas.microsoft.com/office/powerpoint/2010/main" val="332938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DROP TABLE statement is used to drop an existing table in a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DROP TABLE Statement</a:t>
            </a:r>
            <a:br>
              <a:rPr lang="en-US" b="0" dirty="0"/>
            </a:br>
            <a:endParaRPr lang="en-US" b="0" dirty="0"/>
          </a:p>
        </p:txBody>
      </p:sp>
    </p:spTree>
    <p:extLst>
      <p:ext uri="{BB962C8B-B14F-4D97-AF65-F5344CB8AC3E}">
        <p14:creationId xmlns:p14="http://schemas.microsoft.com/office/powerpoint/2010/main" val="2947510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DROP TABLE </a:t>
            </a:r>
            <a:r>
              <a:rPr lang="en-US" b="0" i="1" dirty="0" err="1"/>
              <a:t>table_name</a:t>
            </a:r>
            <a:r>
              <a:rPr lang="en-US" b="0" dirty="0"/>
              <a:t>;</a:t>
            </a:r>
            <a:endParaRPr lang="en-US" dirty="0"/>
          </a:p>
        </p:txBody>
      </p:sp>
    </p:spTree>
    <p:extLst>
      <p:ext uri="{BB962C8B-B14F-4D97-AF65-F5344CB8AC3E}">
        <p14:creationId xmlns:p14="http://schemas.microsoft.com/office/powerpoint/2010/main" val="1279248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endParaRPr lang="en-US" sz="2000" dirty="0">
              <a:solidFill>
                <a:schemeClr val="bg1"/>
              </a:solidFill>
            </a:endParaRPr>
          </a:p>
          <a:p>
            <a:pPr algn="ctr">
              <a:lnSpc>
                <a:spcPct val="150000"/>
              </a:lnSpc>
            </a:pPr>
            <a:r>
              <a:rPr lang="en-US" sz="2000" dirty="0">
                <a:solidFill>
                  <a:schemeClr val="bg1"/>
                </a:solidFill>
              </a:rPr>
              <a:t>DROP TABLE Shippers;</a:t>
            </a:r>
            <a:endParaRPr lang="en-US" sz="44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drops the existing table "Shippers":</a:t>
            </a:r>
            <a:endParaRPr lang="en-US" sz="100" b="0" dirty="0"/>
          </a:p>
        </p:txBody>
      </p:sp>
    </p:spTree>
    <p:extLst>
      <p:ext uri="{BB962C8B-B14F-4D97-AF65-F5344CB8AC3E}">
        <p14:creationId xmlns:p14="http://schemas.microsoft.com/office/powerpoint/2010/main" val="17604558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WHERE Country = 'Germany' AND (City = 'Berlin' OR City = ‘Mannheim');</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 selects all fields from "Customers" where country is "Germany" AND city must be "Berlin" OR “Mannheim"</a:t>
            </a:r>
            <a:endParaRPr lang="en-US" sz="700" b="0" dirty="0"/>
          </a:p>
        </p:txBody>
      </p:sp>
    </p:spTree>
    <p:extLst>
      <p:ext uri="{BB962C8B-B14F-4D97-AF65-F5344CB8AC3E}">
        <p14:creationId xmlns:p14="http://schemas.microsoft.com/office/powerpoint/2010/main" val="36271188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TRUNCATE TABLE statement is used to delete the data inside a table, but not the table itself.</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TRUNCATE TABLE</a:t>
            </a:r>
            <a:br>
              <a:rPr lang="en-US" b="0" dirty="0"/>
            </a:br>
            <a:br>
              <a:rPr lang="en-US" b="0" dirty="0"/>
            </a:br>
            <a:endParaRPr lang="en-US" b="0" dirty="0"/>
          </a:p>
        </p:txBody>
      </p:sp>
    </p:spTree>
    <p:extLst>
      <p:ext uri="{BB962C8B-B14F-4D97-AF65-F5344CB8AC3E}">
        <p14:creationId xmlns:p14="http://schemas.microsoft.com/office/powerpoint/2010/main" val="3426541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r>
              <a:rPr lang="en-US" b="0" dirty="0"/>
              <a:t>TRUNCATE TABLE </a:t>
            </a:r>
            <a:r>
              <a:rPr lang="en-US" b="0" i="1" dirty="0" err="1"/>
              <a:t>table_name</a:t>
            </a:r>
            <a:r>
              <a:rPr lang="en-US" b="0" dirty="0"/>
              <a:t>;</a:t>
            </a:r>
          </a:p>
          <a:p>
            <a:br>
              <a:rPr lang="en-US" dirty="0"/>
            </a:br>
            <a:endParaRPr lang="en-US" dirty="0"/>
          </a:p>
        </p:txBody>
      </p:sp>
    </p:spTree>
    <p:extLst>
      <p:ext uri="{BB962C8B-B14F-4D97-AF65-F5344CB8AC3E}">
        <p14:creationId xmlns:p14="http://schemas.microsoft.com/office/powerpoint/2010/main" val="40997783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ALTER TABLE </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36</a:t>
            </a:r>
            <a:endParaRPr dirty="0"/>
          </a:p>
        </p:txBody>
      </p:sp>
    </p:spTree>
    <p:extLst>
      <p:ext uri="{BB962C8B-B14F-4D97-AF65-F5344CB8AC3E}">
        <p14:creationId xmlns:p14="http://schemas.microsoft.com/office/powerpoint/2010/main" val="2521902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2130900"/>
          </a:xfrm>
        </p:spPr>
        <p:txBody>
          <a:bodyPr/>
          <a:lstStyle/>
          <a:p>
            <a:r>
              <a:rPr lang="en-US" b="1" dirty="0"/>
              <a:t>The ALTER TABLE statement is used to add, delete, or modify columns in an existing table.</a:t>
            </a:r>
          </a:p>
          <a:p>
            <a:endParaRPr lang="en-US" b="1" dirty="0"/>
          </a:p>
          <a:p>
            <a:r>
              <a:rPr lang="en-US" b="1" dirty="0"/>
              <a:t>The ALTER TABLE statement is also used to add and drop various constraints on an existing table.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ALTER TABLE Statement</a:t>
            </a:r>
            <a:br>
              <a:rPr lang="en-US" b="0" dirty="0"/>
            </a:br>
            <a:endParaRPr lang="en-US" b="0" dirty="0"/>
          </a:p>
        </p:txBody>
      </p:sp>
    </p:spTree>
    <p:extLst>
      <p:ext uri="{BB962C8B-B14F-4D97-AF65-F5344CB8AC3E}">
        <p14:creationId xmlns:p14="http://schemas.microsoft.com/office/powerpoint/2010/main" val="22522833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ALTER TABLE - ADD COLUMN</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ALTER TABLE </a:t>
            </a:r>
            <a:r>
              <a:rPr lang="en-US" b="0" i="1" dirty="0" err="1"/>
              <a:t>table_name</a:t>
            </a:r>
            <a:br>
              <a:rPr lang="en-US" dirty="0"/>
            </a:br>
            <a:r>
              <a:rPr lang="en-US" b="0" dirty="0"/>
              <a:t>ADD </a:t>
            </a:r>
            <a:r>
              <a:rPr lang="en-US" b="0" i="1" dirty="0" err="1"/>
              <a:t>column_name</a:t>
            </a:r>
            <a:r>
              <a:rPr lang="en-US" b="0" i="1" dirty="0"/>
              <a:t> datatype</a:t>
            </a:r>
            <a:r>
              <a:rPr lang="en-US" b="0" dirty="0"/>
              <a:t>;</a:t>
            </a:r>
            <a:endParaRPr lang="en-US" dirty="0"/>
          </a:p>
        </p:txBody>
      </p:sp>
    </p:spTree>
    <p:extLst>
      <p:ext uri="{BB962C8B-B14F-4D97-AF65-F5344CB8AC3E}">
        <p14:creationId xmlns:p14="http://schemas.microsoft.com/office/powerpoint/2010/main" val="26594992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ALTER TABLE - DROP COLUMN</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ALTER TABLE </a:t>
            </a:r>
            <a:r>
              <a:rPr lang="en-US" b="0" i="1" dirty="0" err="1"/>
              <a:t>table_name</a:t>
            </a:r>
            <a:br>
              <a:rPr lang="en-US" dirty="0"/>
            </a:br>
            <a:r>
              <a:rPr lang="en-US" b="0" dirty="0"/>
              <a:t>DROP COLUMN </a:t>
            </a:r>
            <a:r>
              <a:rPr lang="en-US" b="0" i="1" dirty="0" err="1"/>
              <a:t>column_name</a:t>
            </a:r>
            <a:r>
              <a:rPr lang="en-US" b="0" dirty="0"/>
              <a:t>;</a:t>
            </a:r>
            <a:endParaRPr lang="en-US" dirty="0"/>
          </a:p>
        </p:txBody>
      </p:sp>
    </p:spTree>
    <p:extLst>
      <p:ext uri="{BB962C8B-B14F-4D97-AF65-F5344CB8AC3E}">
        <p14:creationId xmlns:p14="http://schemas.microsoft.com/office/powerpoint/2010/main" val="27098322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ALTER TABLE - MODIFY COLUMN</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337955"/>
            <a:ext cx="4592782" cy="1468019"/>
          </a:xfrm>
          <a:prstGeom prst="rect">
            <a:avLst/>
          </a:prstGeom>
        </p:spPr>
        <p:txBody>
          <a:bodyPr spcFirstLastPara="1" wrap="square" lIns="91425" tIns="0" rIns="91425" bIns="0" anchor="ctr" anchorCtr="0">
            <a:noAutofit/>
          </a:bodyPr>
          <a:lstStyle/>
          <a:p>
            <a:pPr marL="0" lvl="0" indent="0" algn="l"/>
            <a:r>
              <a:rPr lang="en-US" b="0" dirty="0"/>
              <a:t>ALTER TABLE </a:t>
            </a:r>
            <a:r>
              <a:rPr lang="en-US" b="0" i="1" dirty="0" err="1"/>
              <a:t>table_name</a:t>
            </a:r>
            <a:br>
              <a:rPr lang="en-US" dirty="0"/>
            </a:br>
            <a:r>
              <a:rPr lang="en-US" b="0" dirty="0"/>
              <a:t>MODIFY COLUMN </a:t>
            </a:r>
            <a:r>
              <a:rPr lang="en-US" b="0" i="1" dirty="0" err="1"/>
              <a:t>column_name</a:t>
            </a:r>
            <a:r>
              <a:rPr lang="en-US" b="0" i="1" dirty="0"/>
              <a:t> datatype</a:t>
            </a:r>
            <a:r>
              <a:rPr lang="en-US" b="0" dirty="0"/>
              <a:t>;</a:t>
            </a:r>
            <a:endParaRPr lang="en-US" dirty="0"/>
          </a:p>
        </p:txBody>
      </p:sp>
    </p:spTree>
    <p:extLst>
      <p:ext uri="{BB962C8B-B14F-4D97-AF65-F5344CB8AC3E}">
        <p14:creationId xmlns:p14="http://schemas.microsoft.com/office/powerpoint/2010/main" val="15858605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44275"/>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MODIFY COLUMN </a:t>
            </a:r>
            <a:r>
              <a:rPr lang="en-US" sz="2000" dirty="0" err="1">
                <a:solidFill>
                  <a:schemeClr val="bg1"/>
                </a:solidFill>
              </a:rPr>
              <a:t>DateOfBirth</a:t>
            </a:r>
            <a:r>
              <a:rPr lang="en-US" sz="2000" dirty="0">
                <a:solidFill>
                  <a:schemeClr val="bg1"/>
                </a:solidFill>
              </a:rPr>
              <a:t> year;</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to change the data type DATE of the column named "</a:t>
            </a:r>
            <a:r>
              <a:rPr lang="en-US" sz="1800" b="0" dirty="0" err="1"/>
              <a:t>DateOfBirth</a:t>
            </a:r>
            <a:r>
              <a:rPr lang="en-US" sz="1800" b="0" dirty="0"/>
              <a:t>" in the "Persons" table.</a:t>
            </a:r>
            <a:endParaRPr lang="en-US" sz="100" b="0" dirty="0"/>
          </a:p>
        </p:txBody>
      </p:sp>
    </p:spTree>
    <p:extLst>
      <p:ext uri="{BB962C8B-B14F-4D97-AF65-F5344CB8AC3E}">
        <p14:creationId xmlns:p14="http://schemas.microsoft.com/office/powerpoint/2010/main" val="3709607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Constraints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37</a:t>
            </a:r>
            <a:endParaRPr dirty="0"/>
          </a:p>
        </p:txBody>
      </p:sp>
    </p:spTree>
    <p:extLst>
      <p:ext uri="{BB962C8B-B14F-4D97-AF65-F5344CB8AC3E}">
        <p14:creationId xmlns:p14="http://schemas.microsoft.com/office/powerpoint/2010/main" val="10159284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692837" cy="402350"/>
          </a:xfrm>
        </p:spPr>
        <p:txBody>
          <a:bodyPr/>
          <a:lstStyle/>
          <a:p>
            <a:r>
              <a:rPr lang="en-US" dirty="0"/>
              <a:t>SQL constraints are used to specify rules for data in a table.</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MySQL Constraints</a:t>
            </a:r>
            <a:br>
              <a:rPr lang="en-US" b="0" dirty="0"/>
            </a:br>
            <a:br>
              <a:rPr lang="en-US" b="0" dirty="0"/>
            </a:br>
            <a:endParaRPr lang="en-US" b="0" dirty="0"/>
          </a:p>
        </p:txBody>
      </p:sp>
      <p:sp>
        <p:nvSpPr>
          <p:cNvPr id="6" name="Title 3">
            <a:extLst>
              <a:ext uri="{FF2B5EF4-FFF2-40B4-BE49-F238E27FC236}">
                <a16:creationId xmlns:a16="http://schemas.microsoft.com/office/drawing/2014/main" id="{1EEFE390-4464-4650-B61A-48BCC9603ABB}"/>
              </a:ext>
            </a:extLst>
          </p:cNvPr>
          <p:cNvSpPr txBox="1">
            <a:spLocks/>
          </p:cNvSpPr>
          <p:nvPr/>
        </p:nvSpPr>
        <p:spPr>
          <a:xfrm>
            <a:off x="609498" y="2375376"/>
            <a:ext cx="8232301" cy="606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b="0" dirty="0"/>
              <a:t>Create Constraints</a:t>
            </a:r>
          </a:p>
          <a:p>
            <a:br>
              <a:rPr lang="en-US" b="0" dirty="0"/>
            </a:br>
            <a:br>
              <a:rPr lang="en-US" b="0" dirty="0"/>
            </a:br>
            <a:endParaRPr lang="en-US" b="0" dirty="0"/>
          </a:p>
        </p:txBody>
      </p:sp>
      <p:sp>
        <p:nvSpPr>
          <p:cNvPr id="7" name="Text Placeholder 4">
            <a:extLst>
              <a:ext uri="{FF2B5EF4-FFF2-40B4-BE49-F238E27FC236}">
                <a16:creationId xmlns:a16="http://schemas.microsoft.com/office/drawing/2014/main" id="{505C21A5-FBB8-4A67-A7C3-B28E600FDABD}"/>
              </a:ext>
            </a:extLst>
          </p:cNvPr>
          <p:cNvSpPr txBox="1">
            <a:spLocks/>
          </p:cNvSpPr>
          <p:nvPr/>
        </p:nvSpPr>
        <p:spPr>
          <a:xfrm>
            <a:off x="560824" y="2981981"/>
            <a:ext cx="7692837" cy="993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127000" indent="0">
              <a:buNone/>
            </a:pPr>
            <a:r>
              <a:rPr lang="en-US" b="1"/>
              <a:t>Constraints can be specified when the table is created with the CREATE TABLE statement, or after the table is created with the ALTER TABLE statement.</a:t>
            </a:r>
            <a:endParaRPr lang="en-US" b="1" dirty="0"/>
          </a:p>
        </p:txBody>
      </p:sp>
    </p:spTree>
    <p:extLst>
      <p:ext uri="{BB962C8B-B14F-4D97-AF65-F5344CB8AC3E}">
        <p14:creationId xmlns:p14="http://schemas.microsoft.com/office/powerpoint/2010/main" val="11784407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661335"/>
            <a:ext cx="7551600" cy="249103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972579953"/>
              </p:ext>
            </p:extLst>
          </p:nvPr>
        </p:nvGraphicFramePr>
        <p:xfrm>
          <a:off x="372139" y="1012200"/>
          <a:ext cx="8766633" cy="3140171"/>
        </p:xfrm>
        <a:graphic>
          <a:graphicData uri="http://schemas.openxmlformats.org/drawingml/2006/table">
            <a:tbl>
              <a:tblPr>
                <a:noFill/>
                <a:tableStyleId>{5973DA3F-9819-4352-8E93-8A6551559889}</a:tableStyleId>
              </a:tblPr>
              <a:tblGrid>
                <a:gridCol w="469525">
                  <a:extLst>
                    <a:ext uri="{9D8B030D-6E8A-4147-A177-3AD203B41FA5}">
                      <a16:colId xmlns:a16="http://schemas.microsoft.com/office/drawing/2014/main" val="20000"/>
                    </a:ext>
                  </a:extLst>
                </a:gridCol>
                <a:gridCol w="13805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650345">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err="1">
                          <a:solidFill>
                            <a:srgbClr val="000000"/>
                          </a:solidFill>
                          <a:effectLst/>
                          <a:latin typeface="Arial"/>
                          <a:ea typeface="Arial"/>
                          <a:cs typeface="Arial"/>
                          <a:sym typeface="Arial"/>
                        </a:rPr>
                        <a:t>Alfreds</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err="1">
                          <a:solidFill>
                            <a:srgbClr val="000000"/>
                          </a:solidFill>
                          <a:effectLst/>
                          <a:latin typeface="Arial"/>
                          <a:ea typeface="Arial"/>
                          <a:cs typeface="Arial"/>
                          <a:sym typeface="Arial"/>
                        </a:rPr>
                        <a:t>Obere</a:t>
                      </a:r>
                      <a:r>
                        <a:rPr lang="en-US" sz="1400" b="0" i="0" u="none" strike="noStrike" cap="none" dirty="0">
                          <a:solidFill>
                            <a:srgbClr val="000000"/>
                          </a:solidFill>
                          <a:effectLst/>
                          <a:latin typeface="Arial"/>
                          <a:ea typeface="Arial"/>
                          <a:cs typeface="Arial"/>
                          <a:sym typeface="Arial"/>
                        </a:rPr>
                        <a:t> Str. 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Berlin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12209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400" b="0" i="0" u="none" strike="noStrike" cap="none" dirty="0">
                          <a:solidFill>
                            <a:srgbClr val="000000"/>
                          </a:solidFill>
                          <a:effectLst/>
                          <a:latin typeface="Arial"/>
                          <a:ea typeface="Arial"/>
                          <a:cs typeface="Arial"/>
                          <a:sym typeface="Arial"/>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89072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708368">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61213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Create Constraints </a:t>
            </a: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TABLE </a:t>
            </a:r>
            <a:r>
              <a:rPr lang="en-US" b="0" i="1" dirty="0" err="1"/>
              <a:t>table_name</a:t>
            </a:r>
            <a:r>
              <a:rPr lang="en-US" b="0" i="1" dirty="0"/>
              <a:t> </a:t>
            </a:r>
            <a:r>
              <a:rPr lang="en-US" b="0" dirty="0"/>
              <a:t>(</a:t>
            </a:r>
            <a:br>
              <a:rPr lang="en-US" dirty="0"/>
            </a:br>
            <a:r>
              <a:rPr lang="en-US" b="0" i="1" dirty="0"/>
              <a:t>    column1 datatype</a:t>
            </a:r>
            <a:r>
              <a:rPr lang="en-US" b="0" dirty="0"/>
              <a:t> </a:t>
            </a:r>
            <a:r>
              <a:rPr lang="en-US" b="0" i="1" dirty="0"/>
              <a:t>constraint</a:t>
            </a:r>
            <a:r>
              <a:rPr lang="en-US" b="0" dirty="0"/>
              <a:t>,</a:t>
            </a:r>
            <a:br>
              <a:rPr lang="en-US" dirty="0"/>
            </a:br>
            <a:r>
              <a:rPr lang="en-US" b="0" i="1" dirty="0"/>
              <a:t>    column2 datatype</a:t>
            </a:r>
            <a:r>
              <a:rPr lang="en-US" b="0" dirty="0"/>
              <a:t> </a:t>
            </a:r>
            <a:r>
              <a:rPr lang="en-US" b="0" i="1" dirty="0"/>
              <a:t>constraint</a:t>
            </a:r>
            <a:r>
              <a:rPr lang="en-US" b="0" dirty="0"/>
              <a:t>,</a:t>
            </a:r>
            <a:br>
              <a:rPr lang="en-US" dirty="0"/>
            </a:br>
            <a:r>
              <a:rPr lang="en-US" b="0" i="1" dirty="0"/>
              <a:t>    column3 datatype</a:t>
            </a:r>
            <a:r>
              <a:rPr lang="en-US" b="0" dirty="0"/>
              <a:t> </a:t>
            </a:r>
            <a:r>
              <a:rPr lang="en-US" b="0" i="1" dirty="0"/>
              <a:t>constraint</a:t>
            </a:r>
            <a:r>
              <a:rPr lang="en-US" b="0" dirty="0"/>
              <a:t>,</a:t>
            </a:r>
            <a:br>
              <a:rPr lang="en-US" dirty="0"/>
            </a:br>
            <a:r>
              <a:rPr lang="en-US" b="0" dirty="0"/>
              <a:t>    ....</a:t>
            </a:r>
            <a:br>
              <a:rPr lang="en-US" dirty="0"/>
            </a:br>
            <a:r>
              <a:rPr lang="en-US" b="0" dirty="0"/>
              <a:t>);</a:t>
            </a:r>
            <a:endParaRPr lang="en-US" dirty="0"/>
          </a:p>
        </p:txBody>
      </p:sp>
    </p:spTree>
    <p:extLst>
      <p:ext uri="{BB962C8B-B14F-4D97-AF65-F5344CB8AC3E}">
        <p14:creationId xmlns:p14="http://schemas.microsoft.com/office/powerpoint/2010/main" val="29345486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sz="1800" b="0" dirty="0"/>
              <a:t>The following constraints are commonly used in SQL:</a:t>
            </a:r>
            <a:br>
              <a:rPr lang="en-US" b="0" dirty="0"/>
            </a:br>
            <a:br>
              <a:rPr lang="en-US" b="0" dirty="0"/>
            </a:br>
            <a:endParaRPr lang="en-US" b="0" dirty="0"/>
          </a:p>
        </p:txBody>
      </p:sp>
      <p:sp>
        <p:nvSpPr>
          <p:cNvPr id="3" name="Text Placeholder 2">
            <a:extLst>
              <a:ext uri="{FF2B5EF4-FFF2-40B4-BE49-F238E27FC236}">
                <a16:creationId xmlns:a16="http://schemas.microsoft.com/office/drawing/2014/main" id="{735EEE55-3161-42C9-8300-825FDF46D9C0}"/>
              </a:ext>
            </a:extLst>
          </p:cNvPr>
          <p:cNvSpPr>
            <a:spLocks noGrp="1"/>
          </p:cNvSpPr>
          <p:nvPr>
            <p:ph type="body" idx="1"/>
          </p:nvPr>
        </p:nvSpPr>
        <p:spPr>
          <a:xfrm>
            <a:off x="609498" y="1973025"/>
            <a:ext cx="8534502" cy="2579310"/>
          </a:xfrm>
        </p:spPr>
        <p:txBody>
          <a:bodyPr/>
          <a:lstStyle/>
          <a:p>
            <a:pPr>
              <a:lnSpc>
                <a:spcPct val="150000"/>
              </a:lnSpc>
            </a:pPr>
            <a:r>
              <a:rPr lang="en-US" dirty="0"/>
              <a:t>NOT NULL - 	Ensures that a column cannot have a NULL value</a:t>
            </a:r>
          </a:p>
          <a:p>
            <a:pPr>
              <a:lnSpc>
                <a:spcPct val="150000"/>
              </a:lnSpc>
            </a:pPr>
            <a:r>
              <a:rPr lang="en-US" dirty="0"/>
              <a:t>UNIQUE -	Ensures that all values in a column are different</a:t>
            </a:r>
          </a:p>
          <a:p>
            <a:r>
              <a:rPr lang="en-US" dirty="0"/>
              <a:t>PRIMARY KEY - 	A combination of a NOT NULL and UNIQUE. Uniquely identifies each row in a 		table</a:t>
            </a:r>
          </a:p>
          <a:p>
            <a:pPr>
              <a:lnSpc>
                <a:spcPct val="150000"/>
              </a:lnSpc>
            </a:pPr>
            <a:r>
              <a:rPr lang="en-US" dirty="0"/>
              <a:t>FOREIGN KEY - 	Prevents actions that would destroy links between tables</a:t>
            </a:r>
          </a:p>
          <a:p>
            <a:pPr>
              <a:lnSpc>
                <a:spcPct val="150000"/>
              </a:lnSpc>
            </a:pPr>
            <a:r>
              <a:rPr lang="en-US" dirty="0"/>
              <a:t>CHECK - 	Ensures that the values in a column satisfies a specific condition</a:t>
            </a:r>
          </a:p>
          <a:p>
            <a:pPr>
              <a:lnSpc>
                <a:spcPct val="150000"/>
              </a:lnSpc>
            </a:pPr>
            <a:r>
              <a:rPr lang="en-US" dirty="0"/>
              <a:t>DEFAULT - 	Sets a default value for a column if no value is specified</a:t>
            </a:r>
          </a:p>
          <a:p>
            <a:pPr>
              <a:lnSpc>
                <a:spcPct val="150000"/>
              </a:lnSpc>
            </a:pPr>
            <a:r>
              <a:rPr lang="en-US" dirty="0"/>
              <a:t>CREATE INDEX - Used to create and retrieve data from the database very quickly</a:t>
            </a:r>
          </a:p>
          <a:p>
            <a:endParaRPr lang="en-US" dirty="0"/>
          </a:p>
        </p:txBody>
      </p:sp>
    </p:spTree>
    <p:extLst>
      <p:ext uri="{BB962C8B-B14F-4D97-AF65-F5344CB8AC3E}">
        <p14:creationId xmlns:p14="http://schemas.microsoft.com/office/powerpoint/2010/main" val="31628517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NOT NULL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38</a:t>
            </a:r>
            <a:endParaRPr dirty="0"/>
          </a:p>
        </p:txBody>
      </p:sp>
    </p:spTree>
    <p:extLst>
      <p:ext uri="{BB962C8B-B14F-4D97-AF65-F5344CB8AC3E}">
        <p14:creationId xmlns:p14="http://schemas.microsoft.com/office/powerpoint/2010/main" val="8462571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By default, a column can hold NULL values.</a:t>
            </a:r>
          </a:p>
          <a:p>
            <a:endParaRPr lang="en-US" dirty="0"/>
          </a:p>
          <a:p>
            <a:r>
              <a:rPr lang="en-US" dirty="0"/>
              <a:t>The NOT NULL constraint enforces a column to NOT accept NULL values.</a:t>
            </a:r>
          </a:p>
          <a:p>
            <a:endParaRPr lang="en-US" dirty="0"/>
          </a:p>
          <a:p>
            <a:r>
              <a:rPr lang="en-US" dirty="0"/>
              <a:t>This enforces a field to always contain a value, which means that you cannot insert a new record, or update a record without adding a value to this field.</a:t>
            </a:r>
          </a:p>
          <a:p>
            <a:endParaRPr lang="en-US" dirty="0"/>
          </a:p>
          <a:p>
            <a:endParaRPr lang="en-US"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NOT NULL Constraint</a:t>
            </a:r>
            <a:br>
              <a:rPr lang="en-US" b="0" dirty="0"/>
            </a:br>
            <a:br>
              <a:rPr lang="en-US" b="0" dirty="0"/>
            </a:br>
            <a:endParaRPr lang="en-US" b="0" dirty="0"/>
          </a:p>
        </p:txBody>
      </p:sp>
    </p:spTree>
    <p:extLst>
      <p:ext uri="{BB962C8B-B14F-4D97-AF65-F5344CB8AC3E}">
        <p14:creationId xmlns:p14="http://schemas.microsoft.com/office/powerpoint/2010/main" val="376626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 NOT NULL,</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ensures that the "ID", "</a:t>
            </a:r>
            <a:r>
              <a:rPr lang="en-US" sz="1800" b="0" dirty="0" err="1"/>
              <a:t>LastName</a:t>
            </a:r>
            <a:r>
              <a:rPr lang="en-US" sz="1800" b="0" dirty="0"/>
              <a:t>", and "FirstName" columns will NOT accept NULL values when the "Persons" table is created:</a:t>
            </a:r>
            <a:endParaRPr lang="en-US" sz="100" b="0" dirty="0"/>
          </a:p>
        </p:txBody>
      </p:sp>
    </p:spTree>
    <p:extLst>
      <p:ext uri="{BB962C8B-B14F-4D97-AF65-F5344CB8AC3E}">
        <p14:creationId xmlns:p14="http://schemas.microsoft.com/office/powerpoint/2010/main" val="2767745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MODIFY Age int NOT NULL;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create a NOT NULL constraint on the "Age" column when the "Persons" table is already created, use the following SQL:</a:t>
            </a:r>
            <a:endParaRPr lang="en-US" sz="100" b="0" dirty="0"/>
          </a:p>
        </p:txBody>
      </p:sp>
    </p:spTree>
    <p:extLst>
      <p:ext uri="{BB962C8B-B14F-4D97-AF65-F5344CB8AC3E}">
        <p14:creationId xmlns:p14="http://schemas.microsoft.com/office/powerpoint/2010/main" val="2684274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UNIQUE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39</a:t>
            </a:r>
            <a:endParaRPr dirty="0"/>
          </a:p>
        </p:txBody>
      </p:sp>
    </p:spTree>
    <p:extLst>
      <p:ext uri="{BB962C8B-B14F-4D97-AF65-F5344CB8AC3E}">
        <p14:creationId xmlns:p14="http://schemas.microsoft.com/office/powerpoint/2010/main" val="37080582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UNIQUE constraint ensures that all values in a column are different.</a:t>
            </a:r>
          </a:p>
          <a:p>
            <a:endParaRPr lang="en-US" dirty="0"/>
          </a:p>
          <a:p>
            <a:r>
              <a:rPr lang="en-US" dirty="0"/>
              <a:t>Both the UNIQUE and PRIMARY KEY constraints provide a guarantee for uniqueness for a column or set of columns.</a:t>
            </a:r>
          </a:p>
          <a:p>
            <a:endParaRPr lang="en-US" dirty="0"/>
          </a:p>
          <a:p>
            <a:r>
              <a:rPr lang="en-US" dirty="0"/>
              <a:t>A PRIMARY KEY constraint automatically has a UNIQUE constraint.</a:t>
            </a:r>
          </a:p>
          <a:p>
            <a:endParaRPr lang="en-US" dirty="0"/>
          </a:p>
          <a:p>
            <a:r>
              <a:rPr lang="en-US" dirty="0"/>
              <a:t>However, you can have many UNIQUE constraints per table, but only one PRIMARY KEY constraint per table.</a:t>
            </a:r>
          </a:p>
          <a:p>
            <a:endParaRPr lang="en-US"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UNIQUE Constraint</a:t>
            </a:r>
            <a:br>
              <a:rPr lang="en-US" b="0" dirty="0"/>
            </a:br>
            <a:br>
              <a:rPr lang="en-US" b="0" dirty="0"/>
            </a:br>
            <a:endParaRPr lang="en-US" b="0" dirty="0"/>
          </a:p>
        </p:txBody>
      </p:sp>
    </p:spTree>
    <p:extLst>
      <p:ext uri="{BB962C8B-B14F-4D97-AF65-F5344CB8AC3E}">
        <p14:creationId xmlns:p14="http://schemas.microsoft.com/office/powerpoint/2010/main" val="8496508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CREATE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UNIQUE (ID)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UNIQUE constraint on the "ID" column when the "Persons" table is created:</a:t>
            </a:r>
            <a:endParaRPr lang="en-US" sz="100" b="0" dirty="0"/>
          </a:p>
        </p:txBody>
      </p:sp>
    </p:spTree>
    <p:extLst>
      <p:ext uri="{BB962C8B-B14F-4D97-AF65-F5344CB8AC3E}">
        <p14:creationId xmlns:p14="http://schemas.microsoft.com/office/powerpoint/2010/main" val="38890086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CREATE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0975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CONSTRAINT </a:t>
            </a:r>
            <a:r>
              <a:rPr lang="en-US" sz="2000" dirty="0" err="1">
                <a:solidFill>
                  <a:schemeClr val="bg1"/>
                </a:solidFill>
              </a:rPr>
              <a:t>UC_Person</a:t>
            </a:r>
            <a:r>
              <a:rPr lang="en-US" sz="2000" dirty="0">
                <a:solidFill>
                  <a:schemeClr val="bg1"/>
                </a:solidFill>
              </a:rPr>
              <a:t> UNIQUE (</a:t>
            </a:r>
            <a:r>
              <a:rPr lang="en-US" sz="2000" dirty="0" err="1">
                <a:solidFill>
                  <a:schemeClr val="bg1"/>
                </a:solidFill>
              </a:rPr>
              <a:t>ID,LastName</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name a UNIQUE constraint, and to define a UNIQUE constraint on multiple columns, use the following SQL syntax:</a:t>
            </a:r>
          </a:p>
          <a:p>
            <a:endParaRPr lang="en-US" sz="1800" b="0" dirty="0"/>
          </a:p>
        </p:txBody>
      </p:sp>
    </p:spTree>
    <p:extLst>
      <p:ext uri="{BB962C8B-B14F-4D97-AF65-F5344CB8AC3E}">
        <p14:creationId xmlns:p14="http://schemas.microsoft.com/office/powerpoint/2010/main" val="28841251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ORDER BY Keyword</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5040811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ALTER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0975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ADD UNIQUE (ID);</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create a UNIQUE constraint on the "ID" column when the table is already created, use the following SQL:</a:t>
            </a:r>
          </a:p>
        </p:txBody>
      </p:sp>
    </p:spTree>
    <p:extLst>
      <p:ext uri="{BB962C8B-B14F-4D97-AF65-F5344CB8AC3E}">
        <p14:creationId xmlns:p14="http://schemas.microsoft.com/office/powerpoint/2010/main" val="21258380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ALTER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30807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ADD CONSTRAINT </a:t>
            </a:r>
            <a:r>
              <a:rPr lang="en-US" sz="2000" dirty="0" err="1">
                <a:solidFill>
                  <a:schemeClr val="bg1"/>
                </a:solidFill>
              </a:rPr>
              <a:t>UC_Person</a:t>
            </a:r>
            <a:r>
              <a:rPr lang="en-US" sz="2000" dirty="0">
                <a:solidFill>
                  <a:schemeClr val="bg1"/>
                </a:solidFill>
              </a:rPr>
              <a:t> UNIQUE (</a:t>
            </a:r>
            <a:r>
              <a:rPr lang="en-US" sz="2000" dirty="0" err="1">
                <a:solidFill>
                  <a:schemeClr val="bg1"/>
                </a:solidFill>
              </a:rPr>
              <a:t>ID,LastName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name a UNIQUE constraint, and to define a UNIQUE constraint on multiple columns, use the following SQL syntax:</a:t>
            </a:r>
          </a:p>
        </p:txBody>
      </p:sp>
    </p:spTree>
    <p:extLst>
      <p:ext uri="{BB962C8B-B14F-4D97-AF65-F5344CB8AC3E}">
        <p14:creationId xmlns:p14="http://schemas.microsoft.com/office/powerpoint/2010/main" val="25789822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DROP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20975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ALTER TABLE Persons</a:t>
            </a:r>
          </a:p>
          <a:p>
            <a:pPr algn="ctr">
              <a:lnSpc>
                <a:spcPct val="150000"/>
              </a:lnSpc>
            </a:pPr>
            <a:r>
              <a:rPr lang="en-US" sz="2000" dirty="0">
                <a:solidFill>
                  <a:schemeClr val="bg1"/>
                </a:solidFill>
              </a:rPr>
              <a:t>DROP INDEX </a:t>
            </a:r>
            <a:r>
              <a:rPr lang="en-US" sz="2000" dirty="0" err="1">
                <a:solidFill>
                  <a:schemeClr val="bg1"/>
                </a:solidFill>
              </a:rPr>
              <a:t>UC_Person</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drop a UNIQUE constraint, use the following SQL:</a:t>
            </a:r>
          </a:p>
        </p:txBody>
      </p:sp>
    </p:spTree>
    <p:extLst>
      <p:ext uri="{BB962C8B-B14F-4D97-AF65-F5344CB8AC3E}">
        <p14:creationId xmlns:p14="http://schemas.microsoft.com/office/powerpoint/2010/main" val="17590040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PRIMARY KEY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40</a:t>
            </a:r>
            <a:endParaRPr dirty="0"/>
          </a:p>
        </p:txBody>
      </p:sp>
    </p:spTree>
    <p:extLst>
      <p:ext uri="{BB962C8B-B14F-4D97-AF65-F5344CB8AC3E}">
        <p14:creationId xmlns:p14="http://schemas.microsoft.com/office/powerpoint/2010/main" val="4249701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PRIMARY KEY constraint uniquely identifies each record in a table.</a:t>
            </a:r>
          </a:p>
          <a:p>
            <a:endParaRPr lang="en-US" dirty="0"/>
          </a:p>
          <a:p>
            <a:r>
              <a:rPr lang="en-US" dirty="0"/>
              <a:t>Primary keys must contain UNIQUE values, and cannot contain NULL values.</a:t>
            </a:r>
          </a:p>
          <a:p>
            <a:endParaRPr lang="en-US" dirty="0"/>
          </a:p>
          <a:p>
            <a:r>
              <a:rPr lang="en-US" dirty="0"/>
              <a:t>A table can have only ONE primary key; and in the table, this primary key can consist of single or multiple columns (fields).</a:t>
            </a:r>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PRIMARY KEY Constraint</a:t>
            </a:r>
            <a:br>
              <a:rPr lang="en-US" b="0" dirty="0"/>
            </a:br>
            <a:br>
              <a:rPr lang="en-US" b="0" dirty="0"/>
            </a:br>
            <a:endParaRPr lang="en-US" b="0" dirty="0"/>
          </a:p>
        </p:txBody>
      </p:sp>
    </p:spTree>
    <p:extLst>
      <p:ext uri="{BB962C8B-B14F-4D97-AF65-F5344CB8AC3E}">
        <p14:creationId xmlns:p14="http://schemas.microsoft.com/office/powerpoint/2010/main" val="26070216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br>
              <a:rPr lang="en-US" dirty="0"/>
            </a:br>
            <a:r>
              <a:rPr lang="en-US" dirty="0"/>
              <a:t>CREATE TABLE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101602"/>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PRIMARY KEY (ID)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345302"/>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PRIMARY KEY on the "ID" column when the "Persons" table is created:</a:t>
            </a:r>
            <a:endParaRPr lang="en-US" sz="100" b="0" dirty="0"/>
          </a:p>
        </p:txBody>
      </p:sp>
    </p:spTree>
    <p:extLst>
      <p:ext uri="{BB962C8B-B14F-4D97-AF65-F5344CB8AC3E}">
        <p14:creationId xmlns:p14="http://schemas.microsoft.com/office/powerpoint/2010/main" val="26733348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FOREIGN KEY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41</a:t>
            </a:r>
            <a:endParaRPr dirty="0"/>
          </a:p>
        </p:txBody>
      </p:sp>
    </p:spTree>
    <p:extLst>
      <p:ext uri="{BB962C8B-B14F-4D97-AF65-F5344CB8AC3E}">
        <p14:creationId xmlns:p14="http://schemas.microsoft.com/office/powerpoint/2010/main" val="17927586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FOREIGN KEY constraint is used to prevent actions that would destroy links between tables.</a:t>
            </a:r>
          </a:p>
          <a:p>
            <a:endParaRPr lang="en-US" dirty="0"/>
          </a:p>
          <a:p>
            <a:r>
              <a:rPr lang="en-US" dirty="0"/>
              <a:t>A FOREIGN KEY is a field (or collection of fields) in one table, that refers to the PRIMARY KEY in another table.</a:t>
            </a:r>
          </a:p>
          <a:p>
            <a:endParaRPr lang="en-US" dirty="0"/>
          </a:p>
          <a:p>
            <a:r>
              <a:rPr lang="en-US" dirty="0"/>
              <a:t>The table with the foreign key is called the child table, and the table with the primary key is called the referenced or parent table.</a:t>
            </a:r>
          </a:p>
          <a:p>
            <a:endParaRPr lang="en-US" b="1" dirty="0"/>
          </a:p>
          <a:p>
            <a:r>
              <a:rPr lang="en-US" dirty="0"/>
              <a:t>The FOREIGN KEY constraint prevents invalid data from being inserted into the foreign key column, because it has to be one of the values contained in the parent table.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FOREIGN KEY Constraint</a:t>
            </a:r>
            <a:br>
              <a:rPr lang="en-US" b="0" dirty="0"/>
            </a:br>
            <a:br>
              <a:rPr lang="en-US" b="0" dirty="0"/>
            </a:br>
            <a:endParaRPr lang="en-US" b="0" dirty="0"/>
          </a:p>
        </p:txBody>
      </p:sp>
    </p:spTree>
    <p:extLst>
      <p:ext uri="{BB962C8B-B14F-4D97-AF65-F5344CB8AC3E}">
        <p14:creationId xmlns:p14="http://schemas.microsoft.com/office/powerpoint/2010/main" val="3946342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36134"/>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Orders (</a:t>
            </a:r>
          </a:p>
          <a:p>
            <a:pPr algn="ctr">
              <a:lnSpc>
                <a:spcPct val="150000"/>
              </a:lnSpc>
            </a:pPr>
            <a:r>
              <a:rPr lang="en-US" sz="2000" dirty="0">
                <a:solidFill>
                  <a:schemeClr val="bg1"/>
                </a:solidFill>
              </a:rPr>
              <a:t>    </a:t>
            </a:r>
            <a:r>
              <a:rPr lang="en-US" sz="2000" dirty="0" err="1">
                <a:solidFill>
                  <a:schemeClr val="bg1"/>
                </a:solidFill>
              </a:rPr>
              <a:t>OrderID</a:t>
            </a:r>
            <a:r>
              <a:rPr lang="en-US" sz="2000" dirty="0">
                <a:solidFill>
                  <a:schemeClr val="bg1"/>
                </a:solidFill>
              </a:rPr>
              <a:t> int NOT NULL,</a:t>
            </a:r>
          </a:p>
          <a:p>
            <a:pPr algn="ctr">
              <a:lnSpc>
                <a:spcPct val="150000"/>
              </a:lnSpc>
            </a:pPr>
            <a:r>
              <a:rPr lang="en-US" sz="2000" dirty="0">
                <a:solidFill>
                  <a:schemeClr val="bg1"/>
                </a:solidFill>
              </a:rPr>
              <a:t>    </a:t>
            </a:r>
            <a:r>
              <a:rPr lang="en-US" sz="2000" dirty="0" err="1">
                <a:solidFill>
                  <a:schemeClr val="bg1"/>
                </a:solidFill>
              </a:rPr>
              <a:t>OrderNumber</a:t>
            </a:r>
            <a:r>
              <a:rPr lang="en-US" sz="2000" dirty="0">
                <a:solidFill>
                  <a:schemeClr val="bg1"/>
                </a:solidFill>
              </a:rPr>
              <a:t> int NOT NULL,</a:t>
            </a:r>
          </a:p>
          <a:p>
            <a:pPr algn="ctr">
              <a:lnSpc>
                <a:spcPct val="150000"/>
              </a:lnSpc>
            </a:pPr>
            <a:r>
              <a:rPr lang="en-US" sz="2000" dirty="0">
                <a:solidFill>
                  <a:schemeClr val="bg1"/>
                </a:solidFill>
              </a:rPr>
              <a:t>    </a:t>
            </a:r>
            <a:r>
              <a:rPr lang="en-US" sz="2000" dirty="0" err="1">
                <a:solidFill>
                  <a:schemeClr val="bg1"/>
                </a:solidFill>
              </a:rPr>
              <a:t>PersonID</a:t>
            </a:r>
            <a:r>
              <a:rPr lang="en-US" sz="2000" dirty="0">
                <a:solidFill>
                  <a:schemeClr val="bg1"/>
                </a:solidFill>
              </a:rPr>
              <a:t> int,</a:t>
            </a:r>
          </a:p>
          <a:p>
            <a:pPr algn="ctr">
              <a:lnSpc>
                <a:spcPct val="150000"/>
              </a:lnSpc>
            </a:pPr>
            <a:r>
              <a:rPr lang="en-US" sz="2000" dirty="0">
                <a:solidFill>
                  <a:schemeClr val="bg1"/>
                </a:solidFill>
              </a:rPr>
              <a:t>    PRIMARY KEY (</a:t>
            </a:r>
            <a:r>
              <a:rPr lang="en-US" sz="2000" dirty="0" err="1">
                <a:solidFill>
                  <a:schemeClr val="bg1"/>
                </a:solidFill>
              </a:rPr>
              <a:t>OrderID</a:t>
            </a:r>
            <a:r>
              <a:rPr lang="en-US" sz="2000" dirty="0">
                <a:solidFill>
                  <a:schemeClr val="bg1"/>
                </a:solidFill>
              </a:rPr>
              <a:t>),</a:t>
            </a:r>
          </a:p>
          <a:p>
            <a:pPr algn="ctr">
              <a:lnSpc>
                <a:spcPct val="150000"/>
              </a:lnSpc>
            </a:pPr>
            <a:r>
              <a:rPr lang="en-US" sz="2000" dirty="0">
                <a:solidFill>
                  <a:schemeClr val="bg1"/>
                </a:solidFill>
              </a:rPr>
              <a:t>    FOREIGN KEY (</a:t>
            </a:r>
            <a:r>
              <a:rPr lang="en-US" sz="2000" dirty="0" err="1">
                <a:solidFill>
                  <a:schemeClr val="bg1"/>
                </a:solidFill>
              </a:rPr>
              <a:t>PersonID</a:t>
            </a:r>
            <a:r>
              <a:rPr lang="en-US" sz="2000" dirty="0">
                <a:solidFill>
                  <a:schemeClr val="bg1"/>
                </a:solidFill>
              </a:rPr>
              <a:t>) REFERENCES Persons(</a:t>
            </a:r>
            <a:r>
              <a:rPr lang="en-US" sz="2000" dirty="0" err="1">
                <a:solidFill>
                  <a:schemeClr val="bg1"/>
                </a:solidFill>
              </a:rPr>
              <a:t>PersonID</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FOREIGN KEY on the "</a:t>
            </a:r>
            <a:r>
              <a:rPr lang="en-US" sz="1800" b="0" dirty="0" err="1"/>
              <a:t>PersonID</a:t>
            </a:r>
            <a:r>
              <a:rPr lang="en-US" sz="1800" b="0" dirty="0"/>
              <a:t>" column when the "Orders" table is created:</a:t>
            </a:r>
            <a:endParaRPr lang="en-US" sz="100" b="0" dirty="0"/>
          </a:p>
        </p:txBody>
      </p:sp>
    </p:spTree>
    <p:extLst>
      <p:ext uri="{BB962C8B-B14F-4D97-AF65-F5344CB8AC3E}">
        <p14:creationId xmlns:p14="http://schemas.microsoft.com/office/powerpoint/2010/main" val="9156487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CHECK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42</a:t>
            </a:r>
            <a:endParaRPr dirty="0"/>
          </a:p>
        </p:txBody>
      </p:sp>
    </p:spTree>
    <p:extLst>
      <p:ext uri="{BB962C8B-B14F-4D97-AF65-F5344CB8AC3E}">
        <p14:creationId xmlns:p14="http://schemas.microsoft.com/office/powerpoint/2010/main" val="11050240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dirty="0"/>
              <a:t>The ORDER BY keyword is used to sort the result-set in ascending or descending order.</a:t>
            </a:r>
          </a:p>
          <a:p>
            <a:endParaRPr lang="en-US" dirty="0"/>
          </a:p>
          <a:p>
            <a:r>
              <a:rPr lang="en-US" dirty="0"/>
              <a:t>The ORDER BY keyword sorts the records in ascending order by default. To sort the records in descending order, use the DESC keyword..</a:t>
            </a: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dirty="0"/>
              <a:t>The MySQL ORDER BY Keyword</a:t>
            </a:r>
          </a:p>
        </p:txBody>
      </p:sp>
    </p:spTree>
    <p:extLst>
      <p:ext uri="{BB962C8B-B14F-4D97-AF65-F5344CB8AC3E}">
        <p14:creationId xmlns:p14="http://schemas.microsoft.com/office/powerpoint/2010/main" val="8591852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CHECK constraint is used to limit the value range that can be placed in a column.</a:t>
            </a:r>
          </a:p>
          <a:p>
            <a:endParaRPr lang="en-US" dirty="0"/>
          </a:p>
          <a:p>
            <a:r>
              <a:rPr lang="en-US" dirty="0"/>
              <a:t>If you define a CHECK constraint on a column it will allow only certain values for this column.</a:t>
            </a:r>
          </a:p>
          <a:p>
            <a:endParaRPr lang="en-US" dirty="0"/>
          </a:p>
          <a:p>
            <a:r>
              <a:rPr lang="en-US" dirty="0"/>
              <a:t>If you define a CHECK constraint on a table it can limit the values in certain columns based on values in other columns in the row.</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CHECK Constraint</a:t>
            </a:r>
            <a:br>
              <a:rPr lang="en-US" b="0" dirty="0"/>
            </a:br>
            <a:br>
              <a:rPr lang="en-US" b="0" dirty="0"/>
            </a:br>
            <a:endParaRPr lang="en-US" b="0" dirty="0"/>
          </a:p>
        </p:txBody>
      </p:sp>
    </p:spTree>
    <p:extLst>
      <p:ext uri="{BB962C8B-B14F-4D97-AF65-F5344CB8AC3E}">
        <p14:creationId xmlns:p14="http://schemas.microsoft.com/office/powerpoint/2010/main" val="2206835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CHECK (Age&gt;=18)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CHECK constraint on the "Age" column when the "Persons" table is created. The CHECK constraint ensures that the age of a person must be 18, or older:</a:t>
            </a:r>
            <a:endParaRPr lang="en-US" sz="100" b="0" dirty="0"/>
          </a:p>
        </p:txBody>
      </p:sp>
    </p:spTree>
    <p:extLst>
      <p:ext uri="{BB962C8B-B14F-4D97-AF65-F5344CB8AC3E}">
        <p14:creationId xmlns:p14="http://schemas.microsoft.com/office/powerpoint/2010/main" val="1517269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180663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City varchar(255),</a:t>
            </a:r>
          </a:p>
          <a:p>
            <a:pPr algn="ctr">
              <a:lnSpc>
                <a:spcPct val="150000"/>
              </a:lnSpc>
            </a:pPr>
            <a:r>
              <a:rPr lang="en-US" sz="2000" dirty="0">
                <a:solidFill>
                  <a:schemeClr val="bg1"/>
                </a:solidFill>
              </a:rPr>
              <a:t>    CONSTRAINT </a:t>
            </a:r>
            <a:r>
              <a:rPr lang="en-US" sz="2000" dirty="0" err="1">
                <a:solidFill>
                  <a:schemeClr val="bg1"/>
                </a:solidFill>
              </a:rPr>
              <a:t>CHK_Person</a:t>
            </a:r>
            <a:r>
              <a:rPr lang="en-US" sz="2000" dirty="0">
                <a:solidFill>
                  <a:schemeClr val="bg1"/>
                </a:solidFill>
              </a:rPr>
              <a:t> CHECK (Age&gt;=18 AND City='</a:t>
            </a:r>
            <a:r>
              <a:rPr lang="en-US" sz="2000" dirty="0" err="1">
                <a:solidFill>
                  <a:schemeClr val="bg1"/>
                </a:solidFill>
              </a:rPr>
              <a:t>Sandnes</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allow naming of a CHECK constraint, and for defining a CHECK constraint on multiple columns, use the following SQL syntax:</a:t>
            </a:r>
            <a:endParaRPr lang="en-US" sz="100" b="0" dirty="0"/>
          </a:p>
        </p:txBody>
      </p:sp>
    </p:spTree>
    <p:extLst>
      <p:ext uri="{BB962C8B-B14F-4D97-AF65-F5344CB8AC3E}">
        <p14:creationId xmlns:p14="http://schemas.microsoft.com/office/powerpoint/2010/main" val="703264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DEFAULT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43</a:t>
            </a:r>
            <a:endParaRPr dirty="0"/>
          </a:p>
        </p:txBody>
      </p:sp>
    </p:spTree>
    <p:extLst>
      <p:ext uri="{BB962C8B-B14F-4D97-AF65-F5344CB8AC3E}">
        <p14:creationId xmlns:p14="http://schemas.microsoft.com/office/powerpoint/2010/main" val="1611514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692837" cy="2657969"/>
          </a:xfrm>
        </p:spPr>
        <p:txBody>
          <a:bodyPr/>
          <a:lstStyle/>
          <a:p>
            <a:r>
              <a:rPr lang="en-US" dirty="0"/>
              <a:t>The DEFAULT constraint is used to set a default value for a column.</a:t>
            </a:r>
          </a:p>
          <a:p>
            <a:endParaRPr lang="en-US" dirty="0"/>
          </a:p>
          <a:p>
            <a:r>
              <a:rPr lang="en-US" dirty="0"/>
              <a:t>The default value will be added to all new records, if no other value is specified.</a:t>
            </a:r>
          </a:p>
          <a:p>
            <a:endParaRPr lang="en-US" dirty="0"/>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DEFAULT Constraint</a:t>
            </a:r>
            <a:br>
              <a:rPr lang="en-US" b="0" dirty="0"/>
            </a:br>
            <a:br>
              <a:rPr lang="en-US" b="0" dirty="0"/>
            </a:br>
            <a:endParaRPr lang="en-US" b="0" dirty="0"/>
          </a:p>
        </p:txBody>
      </p:sp>
    </p:spTree>
    <p:extLst>
      <p:ext uri="{BB962C8B-B14F-4D97-AF65-F5344CB8AC3E}">
        <p14:creationId xmlns:p14="http://schemas.microsoft.com/office/powerpoint/2010/main" val="12436808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City varchar(255) DEFAULT '</a:t>
            </a:r>
            <a:r>
              <a:rPr lang="en-US" sz="2000" dirty="0" err="1">
                <a:solidFill>
                  <a:schemeClr val="bg1"/>
                </a:solidFill>
              </a:rPr>
              <a:t>Sandnes</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sets a DEFAULT value for the "City" column when the "Persons" table is created:</a:t>
            </a:r>
            <a:endParaRPr lang="en-US" sz="100" b="0" dirty="0"/>
          </a:p>
        </p:txBody>
      </p:sp>
    </p:spTree>
    <p:extLst>
      <p:ext uri="{BB962C8B-B14F-4D97-AF65-F5344CB8AC3E}">
        <p14:creationId xmlns:p14="http://schemas.microsoft.com/office/powerpoint/2010/main" val="21575426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Orders (</a:t>
            </a:r>
          </a:p>
          <a:p>
            <a:pPr algn="ctr">
              <a:lnSpc>
                <a:spcPct val="150000"/>
              </a:lnSpc>
            </a:pPr>
            <a:r>
              <a:rPr lang="en-US" sz="2000" dirty="0">
                <a:solidFill>
                  <a:schemeClr val="bg1"/>
                </a:solidFill>
              </a:rPr>
              <a:t>    ID int NOT NULL,</a:t>
            </a:r>
          </a:p>
          <a:p>
            <a:pPr algn="ctr">
              <a:lnSpc>
                <a:spcPct val="150000"/>
              </a:lnSpc>
            </a:pPr>
            <a:r>
              <a:rPr lang="en-US" sz="2000" dirty="0">
                <a:solidFill>
                  <a:schemeClr val="bg1"/>
                </a:solidFill>
              </a:rPr>
              <a:t>    </a:t>
            </a:r>
            <a:r>
              <a:rPr lang="en-US" sz="2000" dirty="0" err="1">
                <a:solidFill>
                  <a:schemeClr val="bg1"/>
                </a:solidFill>
              </a:rPr>
              <a:t>OrderNumber</a:t>
            </a:r>
            <a:r>
              <a:rPr lang="en-US" sz="2000" dirty="0">
                <a:solidFill>
                  <a:schemeClr val="bg1"/>
                </a:solidFill>
              </a:rPr>
              <a:t> int NOT NULL,</a:t>
            </a:r>
          </a:p>
          <a:p>
            <a:pPr algn="ctr">
              <a:lnSpc>
                <a:spcPct val="150000"/>
              </a:lnSpc>
            </a:pPr>
            <a:r>
              <a:rPr lang="en-US" sz="2000" dirty="0">
                <a:solidFill>
                  <a:schemeClr val="bg1"/>
                </a:solidFill>
              </a:rPr>
              <a:t>    </a:t>
            </a:r>
            <a:r>
              <a:rPr lang="en-US" sz="2000" dirty="0" err="1">
                <a:solidFill>
                  <a:schemeClr val="bg1"/>
                </a:solidFill>
              </a:rPr>
              <a:t>OrderDate</a:t>
            </a:r>
            <a:r>
              <a:rPr lang="en-US" sz="2000" dirty="0">
                <a:solidFill>
                  <a:schemeClr val="bg1"/>
                </a:solidFill>
              </a:rPr>
              <a:t> date DEFAULT CURRENT_DATE()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DEFAULT constraint can also be used to insert system values, by using functions like CURRENT_DATE():</a:t>
            </a:r>
            <a:endParaRPr lang="en-US" sz="100" b="0" dirty="0"/>
          </a:p>
        </p:txBody>
      </p:sp>
    </p:spTree>
    <p:extLst>
      <p:ext uri="{BB962C8B-B14F-4D97-AF65-F5344CB8AC3E}">
        <p14:creationId xmlns:p14="http://schemas.microsoft.com/office/powerpoint/2010/main" val="29300322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CREATE INDEX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44</a:t>
            </a:r>
            <a:endParaRPr dirty="0"/>
          </a:p>
        </p:txBody>
      </p:sp>
    </p:spTree>
    <p:extLst>
      <p:ext uri="{BB962C8B-B14F-4D97-AF65-F5344CB8AC3E}">
        <p14:creationId xmlns:p14="http://schemas.microsoft.com/office/powerpoint/2010/main" val="6252966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r>
              <a:rPr lang="en-US" dirty="0"/>
              <a:t>The CREATE INDEX statement is used to create indexes in tables.</a:t>
            </a:r>
          </a:p>
          <a:p>
            <a:endParaRPr lang="en-US" dirty="0"/>
          </a:p>
          <a:p>
            <a:r>
              <a:rPr lang="en-US" dirty="0"/>
              <a:t>Indexes are used to retrieve data from the database more quickly than otherwise. The users cannot see the indexes, they are just used to speed up searches/queries.</a:t>
            </a:r>
          </a:p>
          <a:p>
            <a:endParaRPr lang="en-US" dirty="0"/>
          </a:p>
          <a:p>
            <a:endParaRPr lang="en-US" dirty="0"/>
          </a:p>
          <a:p>
            <a:endParaRPr lang="en-US" dirty="0"/>
          </a:p>
          <a:p>
            <a:pPr marL="127000" indent="0">
              <a:buNone/>
            </a:pPr>
            <a:r>
              <a:rPr lang="en-US" sz="2000" b="1" dirty="0"/>
              <a:t>Note</a:t>
            </a:r>
            <a:r>
              <a:rPr lang="en-US" b="1" dirty="0"/>
              <a:t> :</a:t>
            </a:r>
            <a:r>
              <a:rPr lang="en-US" dirty="0"/>
              <a:t>   Updating a table with indexes takes more time than updating a table without 	(because the indexes also need an update). So, only create indexes on columns 	 that will be frequently searched against.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CREATE INDEX Constraint</a:t>
            </a:r>
            <a:br>
              <a:rPr lang="en-US" b="0" dirty="0"/>
            </a:br>
            <a:br>
              <a:rPr lang="en-US" b="0" dirty="0"/>
            </a:br>
            <a:endParaRPr lang="en-US" b="0" dirty="0"/>
          </a:p>
        </p:txBody>
      </p:sp>
    </p:spTree>
    <p:extLst>
      <p:ext uri="{BB962C8B-B14F-4D97-AF65-F5344CB8AC3E}">
        <p14:creationId xmlns:p14="http://schemas.microsoft.com/office/powerpoint/2010/main" val="26272216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dirty="0"/>
              <a:t> </a:t>
            </a:r>
            <a:r>
              <a:rPr lang="en-US" b="1" dirty="0"/>
              <a:t>CREATE INDEX </a:t>
            </a: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INDEX </a:t>
            </a:r>
            <a:r>
              <a:rPr lang="en-US" b="0" i="1" dirty="0" err="1"/>
              <a:t>index_name</a:t>
            </a:r>
            <a:br>
              <a:rPr lang="en-US" dirty="0"/>
            </a:br>
            <a:r>
              <a:rPr lang="en-US" b="0" dirty="0"/>
              <a:t>ON </a:t>
            </a:r>
            <a:r>
              <a:rPr lang="en-US" b="0" i="1" dirty="0" err="1"/>
              <a:t>table_name</a:t>
            </a:r>
            <a:r>
              <a:rPr lang="en-US" b="0" dirty="0"/>
              <a:t> (</a:t>
            </a:r>
            <a:r>
              <a:rPr lang="en-US" b="0" i="1" dirty="0"/>
              <a:t>column1</a:t>
            </a:r>
            <a:r>
              <a:rPr lang="en-US" b="0" dirty="0"/>
              <a:t>, </a:t>
            </a:r>
            <a:r>
              <a:rPr lang="en-US" b="0" i="1" dirty="0"/>
              <a:t>column2</a:t>
            </a:r>
            <a:r>
              <a:rPr lang="en-US" b="0" dirty="0"/>
              <a:t>, ...);</a:t>
            </a:r>
            <a:endParaRPr lang="en-US" dirty="0"/>
          </a:p>
        </p:txBody>
      </p:sp>
    </p:spTree>
    <p:extLst>
      <p:ext uri="{BB962C8B-B14F-4D97-AF65-F5344CB8AC3E}">
        <p14:creationId xmlns:p14="http://schemas.microsoft.com/office/powerpoint/2010/main" val="35370229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ORDER BY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ORDER BY column1, column2, ... ASC|DESC;</a:t>
            </a:r>
            <a:endParaRPr dirty="0"/>
          </a:p>
        </p:txBody>
      </p:sp>
    </p:spTree>
    <p:extLst>
      <p:ext uri="{BB962C8B-B14F-4D97-AF65-F5344CB8AC3E}">
        <p14:creationId xmlns:p14="http://schemas.microsoft.com/office/powerpoint/2010/main" val="8336956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dirty="0"/>
              <a:t> </a:t>
            </a:r>
            <a:r>
              <a:rPr lang="en-US" b="1" dirty="0"/>
              <a:t>CREATE UNIQUE INDEX </a:t>
            </a:r>
            <a:br>
              <a:rPr lang="en-US" b="1"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UNIQUE INDEX </a:t>
            </a:r>
            <a:r>
              <a:rPr lang="en-US" b="0" i="1" dirty="0" err="1"/>
              <a:t>index_name</a:t>
            </a:r>
            <a:br>
              <a:rPr lang="en-US" dirty="0"/>
            </a:br>
            <a:r>
              <a:rPr lang="en-US" b="0" dirty="0"/>
              <a:t>ON </a:t>
            </a:r>
            <a:r>
              <a:rPr lang="en-US" b="0" i="1" dirty="0" err="1"/>
              <a:t>table_name</a:t>
            </a:r>
            <a:r>
              <a:rPr lang="en-US" b="0" dirty="0"/>
              <a:t> (</a:t>
            </a:r>
            <a:r>
              <a:rPr lang="en-US" b="0" i="1" dirty="0"/>
              <a:t>column1</a:t>
            </a:r>
            <a:r>
              <a:rPr lang="en-US" b="0" dirty="0"/>
              <a:t>, </a:t>
            </a:r>
            <a:r>
              <a:rPr lang="en-US" b="0" i="1" dirty="0"/>
              <a:t>column2</a:t>
            </a:r>
            <a:r>
              <a:rPr lang="en-US" b="0" dirty="0"/>
              <a:t>, ...);</a:t>
            </a:r>
            <a:endParaRPr lang="en-US" dirty="0"/>
          </a:p>
        </p:txBody>
      </p:sp>
    </p:spTree>
    <p:extLst>
      <p:ext uri="{BB962C8B-B14F-4D97-AF65-F5344CB8AC3E}">
        <p14:creationId xmlns:p14="http://schemas.microsoft.com/office/powerpoint/2010/main" val="42215774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INDEX </a:t>
            </a:r>
            <a:r>
              <a:rPr lang="en-US" sz="2000" dirty="0" err="1">
                <a:solidFill>
                  <a:schemeClr val="bg1"/>
                </a:solidFill>
              </a:rPr>
              <a:t>idx_lastname</a:t>
            </a:r>
            <a:endParaRPr lang="en-US" sz="2000" dirty="0">
              <a:solidFill>
                <a:schemeClr val="bg1"/>
              </a:solidFill>
            </a:endParaRPr>
          </a:p>
          <a:p>
            <a:pPr algn="ctr">
              <a:lnSpc>
                <a:spcPct val="150000"/>
              </a:lnSpc>
            </a:pPr>
            <a:r>
              <a:rPr lang="en-US" sz="2000" dirty="0">
                <a:solidFill>
                  <a:schemeClr val="bg1"/>
                </a:solidFill>
              </a:rPr>
              <a:t>ON Persons (</a:t>
            </a:r>
            <a:r>
              <a:rPr lang="en-US" sz="2000" dirty="0" err="1">
                <a:solidFill>
                  <a:schemeClr val="bg1"/>
                </a:solidFill>
              </a:rPr>
              <a:t>LastName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SQL statement below creates an index named "</a:t>
            </a:r>
            <a:r>
              <a:rPr lang="en-US" sz="1800" b="0" dirty="0" err="1"/>
              <a:t>idx_lastname</a:t>
            </a:r>
            <a:r>
              <a:rPr lang="en-US" sz="1800" b="0" dirty="0"/>
              <a:t>" on the "</a:t>
            </a:r>
            <a:r>
              <a:rPr lang="en-US" sz="1800" b="0" dirty="0" err="1"/>
              <a:t>LastName</a:t>
            </a:r>
            <a:r>
              <a:rPr lang="en-US" sz="1800" b="0" dirty="0"/>
              <a:t>" column in the "Persons" table:</a:t>
            </a:r>
            <a:endParaRPr lang="en-US" sz="100" b="0" dirty="0"/>
          </a:p>
        </p:txBody>
      </p:sp>
    </p:spTree>
    <p:extLst>
      <p:ext uri="{BB962C8B-B14F-4D97-AF65-F5344CB8AC3E}">
        <p14:creationId xmlns:p14="http://schemas.microsoft.com/office/powerpoint/2010/main" val="17525836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AUTO INCREMENT Constraint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45</a:t>
            </a:r>
            <a:endParaRPr dirty="0"/>
          </a:p>
        </p:txBody>
      </p:sp>
    </p:spTree>
    <p:extLst>
      <p:ext uri="{BB962C8B-B14F-4D97-AF65-F5344CB8AC3E}">
        <p14:creationId xmlns:p14="http://schemas.microsoft.com/office/powerpoint/2010/main" val="35329201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r>
              <a:rPr lang="en-US" dirty="0"/>
              <a:t>MySQL uses the AUTO_INCREMENT keyword to perform an auto-increment feature.</a:t>
            </a:r>
          </a:p>
          <a:p>
            <a:endParaRPr lang="en-US" dirty="0"/>
          </a:p>
          <a:p>
            <a:r>
              <a:rPr lang="en-US" dirty="0"/>
              <a:t>By default, the starting value for AUTO_INCREMENT is 1, and it will increment by 1 for each new record.</a:t>
            </a:r>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AUTO INCREMENT Constraint</a:t>
            </a:r>
            <a:br>
              <a:rPr lang="en-US" b="0" dirty="0"/>
            </a:br>
            <a:br>
              <a:rPr lang="en-US" b="0" dirty="0"/>
            </a:br>
            <a:endParaRPr lang="en-US" b="0" dirty="0"/>
          </a:p>
        </p:txBody>
      </p:sp>
    </p:spTree>
    <p:extLst>
      <p:ext uri="{BB962C8B-B14F-4D97-AF65-F5344CB8AC3E}">
        <p14:creationId xmlns:p14="http://schemas.microsoft.com/office/powerpoint/2010/main" val="4507036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TABLE Persons (</a:t>
            </a:r>
          </a:p>
          <a:p>
            <a:pPr algn="ctr">
              <a:lnSpc>
                <a:spcPct val="150000"/>
              </a:lnSpc>
            </a:pPr>
            <a:r>
              <a:rPr lang="en-US" sz="2000" dirty="0">
                <a:solidFill>
                  <a:schemeClr val="bg1"/>
                </a:solidFill>
              </a:rPr>
              <a:t>    </a:t>
            </a:r>
            <a:r>
              <a:rPr lang="en-US" sz="2000" dirty="0" err="1">
                <a:solidFill>
                  <a:schemeClr val="bg1"/>
                </a:solidFill>
              </a:rPr>
              <a:t>Personid</a:t>
            </a:r>
            <a:r>
              <a:rPr lang="en-US" sz="2000" dirty="0">
                <a:solidFill>
                  <a:schemeClr val="bg1"/>
                </a:solidFill>
              </a:rPr>
              <a:t> int NOT NULL AUTO_INCREMENT,</a:t>
            </a:r>
          </a:p>
          <a:p>
            <a:pPr algn="ctr">
              <a:lnSpc>
                <a:spcPct val="150000"/>
              </a:lnSpc>
            </a:pPr>
            <a:r>
              <a:rPr lang="en-US" sz="2000" dirty="0">
                <a:solidFill>
                  <a:schemeClr val="bg1"/>
                </a:solidFill>
              </a:rPr>
              <a:t>    </a:t>
            </a:r>
            <a:r>
              <a:rPr lang="en-US" sz="2000" dirty="0" err="1">
                <a:solidFill>
                  <a:schemeClr val="bg1"/>
                </a:solidFill>
              </a:rPr>
              <a:t>LastName</a:t>
            </a:r>
            <a:r>
              <a:rPr lang="en-US" sz="2000" dirty="0">
                <a:solidFill>
                  <a:schemeClr val="bg1"/>
                </a:solidFill>
              </a:rPr>
              <a:t> varchar(255) NOT NULL,</a:t>
            </a:r>
          </a:p>
          <a:p>
            <a:pPr algn="ctr">
              <a:lnSpc>
                <a:spcPct val="150000"/>
              </a:lnSpc>
            </a:pPr>
            <a:r>
              <a:rPr lang="en-US" sz="2000" dirty="0">
                <a:solidFill>
                  <a:schemeClr val="bg1"/>
                </a:solidFill>
              </a:rPr>
              <a:t>    FirstName varchar(255),</a:t>
            </a:r>
          </a:p>
          <a:p>
            <a:pPr algn="ctr">
              <a:lnSpc>
                <a:spcPct val="150000"/>
              </a:lnSpc>
            </a:pPr>
            <a:r>
              <a:rPr lang="en-US" sz="2000" dirty="0">
                <a:solidFill>
                  <a:schemeClr val="bg1"/>
                </a:solidFill>
              </a:rPr>
              <a:t>    Age int,</a:t>
            </a:r>
          </a:p>
          <a:p>
            <a:pPr algn="ctr">
              <a:lnSpc>
                <a:spcPct val="150000"/>
              </a:lnSpc>
            </a:pPr>
            <a:r>
              <a:rPr lang="en-US" sz="2000" dirty="0">
                <a:solidFill>
                  <a:schemeClr val="bg1"/>
                </a:solidFill>
              </a:rPr>
              <a:t>    PRIMARY KEY (</a:t>
            </a:r>
            <a:r>
              <a:rPr lang="en-US" sz="2000" dirty="0" err="1">
                <a:solidFill>
                  <a:schemeClr val="bg1"/>
                </a:solidFill>
              </a:rPr>
              <a:t>Personid</a:t>
            </a:r>
            <a:r>
              <a:rPr lang="en-US" sz="2000" dirty="0">
                <a:solidFill>
                  <a:schemeClr val="bg1"/>
                </a:solidFill>
              </a:rPr>
              <a:t>) );</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defines the "</a:t>
            </a:r>
            <a:r>
              <a:rPr lang="en-US" sz="1800" b="0" dirty="0" err="1"/>
              <a:t>Personid</a:t>
            </a:r>
            <a:r>
              <a:rPr lang="en-US" sz="1800" b="0" dirty="0"/>
              <a:t>" column to be an auto-increment primary key field in the "Persons" table:</a:t>
            </a:r>
            <a:endParaRPr lang="en-US" sz="100" b="0" dirty="0"/>
          </a:p>
        </p:txBody>
      </p:sp>
    </p:spTree>
    <p:extLst>
      <p:ext uri="{BB962C8B-B14F-4D97-AF65-F5344CB8AC3E}">
        <p14:creationId xmlns:p14="http://schemas.microsoft.com/office/powerpoint/2010/main" val="3439062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fr-FR" sz="2000" dirty="0">
                <a:solidFill>
                  <a:schemeClr val="bg1"/>
                </a:solidFill>
              </a:rPr>
              <a:t>ALTER TABLE </a:t>
            </a:r>
            <a:r>
              <a:rPr lang="fr-FR" sz="2000" dirty="0" err="1">
                <a:solidFill>
                  <a:schemeClr val="bg1"/>
                </a:solidFill>
              </a:rPr>
              <a:t>Persons</a:t>
            </a:r>
            <a:r>
              <a:rPr lang="fr-FR" sz="2000" dirty="0">
                <a:solidFill>
                  <a:schemeClr val="bg1"/>
                </a:solidFill>
              </a:rPr>
              <a:t> AUTO_INCREMENT=100;</a:t>
            </a:r>
            <a:endParaRPr lang="en-US" sz="20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let the AUTO_INCREMENT sequence start with another value, use the following SQL statement:</a:t>
            </a:r>
            <a:endParaRPr lang="en-US" sz="100" b="0" dirty="0"/>
          </a:p>
        </p:txBody>
      </p:sp>
    </p:spTree>
    <p:extLst>
      <p:ext uri="{BB962C8B-B14F-4D97-AF65-F5344CB8AC3E}">
        <p14:creationId xmlns:p14="http://schemas.microsoft.com/office/powerpoint/2010/main" val="31559826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Dates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46</a:t>
            </a:r>
            <a:endParaRPr dirty="0"/>
          </a:p>
        </p:txBody>
      </p:sp>
    </p:spTree>
    <p:extLst>
      <p:ext uri="{BB962C8B-B14F-4D97-AF65-F5344CB8AC3E}">
        <p14:creationId xmlns:p14="http://schemas.microsoft.com/office/powerpoint/2010/main" val="6233727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r>
              <a:rPr lang="en-US" dirty="0"/>
              <a:t>The most difficult part when working with dates is to be sure that the format of the date you are trying to insert, matches the format of the date column in the database.</a:t>
            </a:r>
          </a:p>
          <a:p>
            <a:endParaRPr lang="en-US" dirty="0"/>
          </a:p>
          <a:p>
            <a:endParaRPr lang="en-US" dirty="0"/>
          </a:p>
          <a:p>
            <a:r>
              <a:rPr lang="en-US" dirty="0"/>
              <a:t>As long as your data contains only the date portion, your queries will work as expected. However, if a time portion is involved, it gets more complicated.</a:t>
            </a:r>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Dates</a:t>
            </a:r>
            <a:br>
              <a:rPr lang="en-US" b="0" dirty="0"/>
            </a:br>
            <a:br>
              <a:rPr lang="en-US" b="0" dirty="0"/>
            </a:br>
            <a:br>
              <a:rPr lang="en-US" b="0" dirty="0"/>
            </a:br>
            <a:endParaRPr lang="en-US" b="0" dirty="0"/>
          </a:p>
        </p:txBody>
      </p:sp>
    </p:spTree>
    <p:extLst>
      <p:ext uri="{BB962C8B-B14F-4D97-AF65-F5344CB8AC3E}">
        <p14:creationId xmlns:p14="http://schemas.microsoft.com/office/powerpoint/2010/main" val="24604287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4"/>
            <a:ext cx="7924902" cy="2657969"/>
          </a:xfrm>
        </p:spPr>
        <p:txBody>
          <a:bodyPr/>
          <a:lstStyle/>
          <a:p>
            <a:pPr marL="127000" indent="0">
              <a:buNone/>
            </a:pPr>
            <a:r>
              <a:rPr lang="en-US" dirty="0"/>
              <a:t>MySQL comes with the following data types for storing a date or a date/time value in the database:</a:t>
            </a:r>
          </a:p>
          <a:p>
            <a:endParaRPr lang="en-US" dirty="0"/>
          </a:p>
          <a:p>
            <a:r>
              <a:rPr lang="en-US" dirty="0"/>
              <a:t>DATE - 	format YYYY-MM-DD</a:t>
            </a:r>
          </a:p>
          <a:p>
            <a:r>
              <a:rPr lang="en-US" dirty="0"/>
              <a:t>DATETIME - 	format: YYYY-MM-DD HH:MI:SS</a:t>
            </a:r>
          </a:p>
          <a:p>
            <a:r>
              <a:rPr lang="en-US" dirty="0"/>
              <a:t>TIMESTAMP - 	format: YYYY-MM-DD HH:MI:SS</a:t>
            </a:r>
          </a:p>
          <a:p>
            <a:r>
              <a:rPr lang="en-US" dirty="0"/>
              <a:t>YEAR - 	format YYYY or YY</a:t>
            </a:r>
          </a:p>
          <a:p>
            <a:pPr marL="127000" indent="0">
              <a:buNone/>
            </a:pPr>
            <a:endParaRPr lang="en-US" dirty="0"/>
          </a:p>
          <a:p>
            <a:pPr marL="127000" indent="0">
              <a:buNone/>
            </a:pPr>
            <a:r>
              <a:rPr lang="en-US" sz="1800" b="1" dirty="0"/>
              <a:t>Note </a:t>
            </a:r>
            <a:r>
              <a:rPr lang="en-US" dirty="0"/>
              <a:t>:-     The date data type are set for a column when you create a new table in your 	   database!</a:t>
            </a:r>
          </a:p>
          <a:p>
            <a:endParaRPr lang="en-US" dirty="0"/>
          </a:p>
          <a:p>
            <a:endParaRPr lang="en-US"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Date Data Types</a:t>
            </a:r>
            <a:br>
              <a:rPr lang="en-US" b="0" dirty="0"/>
            </a:br>
            <a:br>
              <a:rPr lang="en-US" b="0" dirty="0"/>
            </a:br>
            <a:br>
              <a:rPr lang="en-US" b="0" dirty="0"/>
            </a:br>
            <a:r>
              <a:rPr lang="en-US" b="0" dirty="0"/>
              <a:t>	</a:t>
            </a:r>
            <a:br>
              <a:rPr lang="en-US" b="0" dirty="0"/>
            </a:br>
            <a:endParaRPr lang="en-US" b="0" dirty="0"/>
          </a:p>
        </p:txBody>
      </p:sp>
    </p:spTree>
    <p:extLst>
      <p:ext uri="{BB962C8B-B14F-4D97-AF65-F5344CB8AC3E}">
        <p14:creationId xmlns:p14="http://schemas.microsoft.com/office/powerpoint/2010/main" val="27433911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1846633511"/>
              </p:ext>
            </p:extLst>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4555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4"/>
            <a:ext cx="7551600" cy="30013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4145085555"/>
              </p:ext>
            </p:extLst>
          </p:nvPr>
        </p:nvGraphicFramePr>
        <p:xfrm>
          <a:off x="372139" y="1012200"/>
          <a:ext cx="8766633" cy="3516610"/>
        </p:xfrm>
        <a:graphic>
          <a:graphicData uri="http://schemas.openxmlformats.org/drawingml/2006/table">
            <a:tbl>
              <a:tblPr>
                <a:noFill/>
                <a:tableStyleId>{5973DA3F-9819-4352-8E93-8A6551559889}</a:tableStyleId>
              </a:tblPr>
              <a:tblGrid>
                <a:gridCol w="583825">
                  <a:extLst>
                    <a:ext uri="{9D8B030D-6E8A-4147-A177-3AD203B41FA5}">
                      <a16:colId xmlns:a16="http://schemas.microsoft.com/office/drawing/2014/main" val="20000"/>
                    </a:ext>
                  </a:extLst>
                </a:gridCol>
                <a:gridCol w="1266241">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946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Orders WHERE </a:t>
            </a:r>
            <a:r>
              <a:rPr lang="en-US" sz="2000" dirty="0" err="1">
                <a:solidFill>
                  <a:schemeClr val="bg1"/>
                </a:solidFill>
              </a:rPr>
              <a:t>OrderDate</a:t>
            </a:r>
            <a:r>
              <a:rPr lang="en-US" sz="2000" dirty="0">
                <a:solidFill>
                  <a:schemeClr val="bg1"/>
                </a:solidFill>
              </a:rPr>
              <a:t>='1996-07-08’;</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to select the records with an </a:t>
            </a:r>
            <a:r>
              <a:rPr lang="en-US" sz="1800" b="0" dirty="0" err="1"/>
              <a:t>OrderDate</a:t>
            </a:r>
            <a:r>
              <a:rPr lang="en-US" sz="1800" b="0" dirty="0"/>
              <a:t> of "1996-07-08</a:t>
            </a:r>
          </a:p>
          <a:p>
            <a:r>
              <a:rPr lang="en-US" sz="1800" b="0" dirty="0"/>
              <a:t>" from the table above.</a:t>
            </a:r>
          </a:p>
          <a:p>
            <a:r>
              <a:rPr lang="en-US" sz="1800" b="0" dirty="0"/>
              <a:t>We use the following SELECT statement:</a:t>
            </a:r>
            <a:endParaRPr lang="en-US" sz="100" b="0" dirty="0"/>
          </a:p>
        </p:txBody>
      </p:sp>
    </p:spTree>
    <p:extLst>
      <p:ext uri="{BB962C8B-B14F-4D97-AF65-F5344CB8AC3E}">
        <p14:creationId xmlns:p14="http://schemas.microsoft.com/office/powerpoint/2010/main" val="8860289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179098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195628644"/>
              </p:ext>
            </p:extLst>
          </p:nvPr>
        </p:nvGraphicFramePr>
        <p:xfrm>
          <a:off x="372139" y="1012201"/>
          <a:ext cx="8766638" cy="235820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585107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MySQL Views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47</a:t>
            </a:r>
            <a:endParaRPr dirty="0"/>
          </a:p>
        </p:txBody>
      </p:sp>
    </p:spTree>
    <p:extLst>
      <p:ext uri="{BB962C8B-B14F-4D97-AF65-F5344CB8AC3E}">
        <p14:creationId xmlns:p14="http://schemas.microsoft.com/office/powerpoint/2010/main" val="3141168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7" y="1864872"/>
            <a:ext cx="8416515" cy="2657969"/>
          </a:xfrm>
        </p:spPr>
        <p:txBody>
          <a:bodyPr/>
          <a:lstStyle/>
          <a:p>
            <a:r>
              <a:rPr lang="en-US" dirty="0"/>
              <a:t>In SQL, a view is a virtual table based on the result-set of an SQL statement.</a:t>
            </a:r>
          </a:p>
          <a:p>
            <a:endParaRPr lang="en-US" dirty="0"/>
          </a:p>
          <a:p>
            <a:r>
              <a:rPr lang="en-US" dirty="0"/>
              <a:t>A view contains rows and columns, just like a real table. The fields in a view are fields from one or more real tables in the database.</a:t>
            </a:r>
          </a:p>
          <a:p>
            <a:endParaRPr lang="en-US" dirty="0"/>
          </a:p>
          <a:p>
            <a:r>
              <a:rPr lang="en-US" dirty="0"/>
              <a:t>You can add SQL statements and functions to a view and present the data as if the data were coming from one single table.</a:t>
            </a:r>
          </a:p>
          <a:p>
            <a:endParaRPr lang="en-US" dirty="0"/>
          </a:p>
          <a:p>
            <a:r>
              <a:rPr lang="en-US" dirty="0"/>
              <a:t>A view is created with the CREATE VIEW statement.</a:t>
            </a:r>
          </a:p>
          <a:p>
            <a:endParaRPr lang="en-US" dirty="0"/>
          </a:p>
          <a:p>
            <a:pPr marL="127000" indent="0">
              <a:buNone/>
            </a:pPr>
            <a:r>
              <a:rPr lang="en-US" sz="1800" b="1" dirty="0"/>
              <a:t>Note</a:t>
            </a:r>
            <a:r>
              <a:rPr lang="en-US" b="1" dirty="0"/>
              <a:t> :-</a:t>
            </a:r>
            <a:r>
              <a:rPr lang="en-US" dirty="0"/>
              <a:t>     A view always shows up-to-date data! The database engine recreates the view, every 	   time a user queries it.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Views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38098919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 CREATE VIEW </a:t>
            </a: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VIEW </a:t>
            </a:r>
            <a:r>
              <a:rPr lang="en-US" b="0" i="1" dirty="0" err="1"/>
              <a:t>view_name</a:t>
            </a:r>
            <a:r>
              <a:rPr lang="en-US" b="0" dirty="0"/>
              <a:t> AS</a:t>
            </a:r>
            <a:br>
              <a:rPr lang="en-US" dirty="0"/>
            </a:br>
            <a:r>
              <a:rPr lang="en-US" b="0" dirty="0"/>
              <a:t>SELECT </a:t>
            </a:r>
            <a:r>
              <a:rPr lang="en-US" b="0" i="1" dirty="0"/>
              <a:t>column1</a:t>
            </a:r>
            <a:r>
              <a:rPr lang="en-US" b="0" dirty="0"/>
              <a:t>, </a:t>
            </a:r>
            <a:r>
              <a:rPr lang="en-US" b="0" i="1" dirty="0"/>
              <a:t>column2</a:t>
            </a:r>
            <a:r>
              <a:rPr lang="en-US" b="0" dirty="0"/>
              <a:t>, ...</a:t>
            </a:r>
            <a:br>
              <a:rPr lang="en-US" dirty="0"/>
            </a:br>
            <a:r>
              <a:rPr lang="en-US" b="0" dirty="0"/>
              <a:t>FROM </a:t>
            </a:r>
            <a:r>
              <a:rPr lang="en-US" b="0" i="1" dirty="0" err="1"/>
              <a:t>table_name</a:t>
            </a:r>
            <a:br>
              <a:rPr lang="en-US" dirty="0"/>
            </a:b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7100312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VIEW [Brazil Customers] AS</a:t>
            </a:r>
          </a:p>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endParaRPr lang="en-US" sz="2000" dirty="0">
              <a:solidFill>
                <a:schemeClr val="bg1"/>
              </a:solidFill>
            </a:endParaRP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Country = 'Brazil';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creates a view that shows all customers from Brazil:</a:t>
            </a:r>
            <a:endParaRPr lang="en-US" sz="100" b="0" dirty="0"/>
          </a:p>
        </p:txBody>
      </p:sp>
    </p:spTree>
    <p:extLst>
      <p:ext uri="{BB962C8B-B14F-4D97-AF65-F5344CB8AC3E}">
        <p14:creationId xmlns:p14="http://schemas.microsoft.com/office/powerpoint/2010/main" val="14402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7" y="1864872"/>
            <a:ext cx="8416515" cy="2657969"/>
          </a:xfrm>
        </p:spPr>
        <p:txBody>
          <a:bodyPr/>
          <a:lstStyle/>
          <a:p>
            <a:r>
              <a:rPr lang="en-US" dirty="0"/>
              <a:t>A view can be updated with the CREATE OR REPLACE VIEW statement.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5"/>
            <a:ext cx="8232301" cy="660476"/>
          </a:xfrm>
        </p:spPr>
        <p:txBody>
          <a:bodyPr/>
          <a:lstStyle/>
          <a:p>
            <a:r>
              <a:rPr lang="en-US" b="0" dirty="0"/>
              <a:t>MySQL Updating a View</a:t>
            </a:r>
            <a:br>
              <a:rPr lang="en-US" b="0" dirty="0"/>
            </a:b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35507814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2"/>
            <a:ext cx="4100400" cy="400533"/>
          </a:xfrm>
          <a:prstGeom prst="rect">
            <a:avLst/>
          </a:prstGeom>
        </p:spPr>
        <p:txBody>
          <a:bodyPr spcFirstLastPara="1" wrap="square" lIns="91425" tIns="0" rIns="91425" bIns="91425" anchor="t" anchorCtr="0">
            <a:noAutofit/>
          </a:bodyPr>
          <a:lstStyle/>
          <a:p>
            <a:r>
              <a:rPr lang="en-US" b="1" dirty="0"/>
              <a:t> CREATE OR REPLACE VIEW</a:t>
            </a:r>
            <a:br>
              <a:rPr lang="en-US" dirty="0"/>
            </a:br>
            <a:r>
              <a:rPr lang="en-US" dirty="0"/>
              <a:t>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358737" y="2406779"/>
            <a:ext cx="4592782" cy="1468019"/>
          </a:xfrm>
          <a:prstGeom prst="rect">
            <a:avLst/>
          </a:prstGeom>
        </p:spPr>
        <p:txBody>
          <a:bodyPr spcFirstLastPara="1" wrap="square" lIns="91425" tIns="0" rIns="91425" bIns="0" anchor="ctr" anchorCtr="0">
            <a:noAutofit/>
          </a:bodyPr>
          <a:lstStyle/>
          <a:p>
            <a:pPr marL="0" lvl="0" indent="0" algn="l"/>
            <a:r>
              <a:rPr lang="en-US" b="0" dirty="0"/>
              <a:t>CREATE OR REPLACE VIEW </a:t>
            </a:r>
            <a:r>
              <a:rPr lang="en-US" b="0" i="1" dirty="0" err="1"/>
              <a:t>view_name</a:t>
            </a:r>
            <a:r>
              <a:rPr lang="en-US" b="0" dirty="0"/>
              <a:t> AS</a:t>
            </a:r>
            <a:br>
              <a:rPr lang="en-US" dirty="0"/>
            </a:br>
            <a:r>
              <a:rPr lang="en-US" b="0" dirty="0"/>
              <a:t>SELECT </a:t>
            </a:r>
            <a:r>
              <a:rPr lang="en-US" b="0" i="1" dirty="0"/>
              <a:t>column1</a:t>
            </a:r>
            <a:r>
              <a:rPr lang="en-US" b="0" dirty="0"/>
              <a:t>, </a:t>
            </a:r>
            <a:r>
              <a:rPr lang="en-US" b="0" i="1" dirty="0"/>
              <a:t>column2</a:t>
            </a:r>
            <a:r>
              <a:rPr lang="en-US" b="0" dirty="0"/>
              <a:t>, ...</a:t>
            </a:r>
            <a:br>
              <a:rPr lang="en-US" dirty="0"/>
            </a:br>
            <a:r>
              <a:rPr lang="en-US" b="0" dirty="0"/>
              <a:t>FROM </a:t>
            </a:r>
            <a:r>
              <a:rPr lang="en-US" b="0" i="1" dirty="0" err="1"/>
              <a:t>table_name</a:t>
            </a:r>
            <a:br>
              <a:rPr lang="en-US" dirty="0"/>
            </a:br>
            <a:r>
              <a:rPr lang="en-US" b="0" dirty="0"/>
              <a:t>WHERE </a:t>
            </a:r>
            <a:r>
              <a:rPr lang="en-US" b="0" i="1" dirty="0"/>
              <a:t>condition</a:t>
            </a:r>
            <a:r>
              <a:rPr lang="en-US" b="0" dirty="0"/>
              <a:t>;</a:t>
            </a:r>
            <a:endParaRPr lang="en-US" dirty="0"/>
          </a:p>
        </p:txBody>
      </p:sp>
    </p:spTree>
    <p:extLst>
      <p:ext uri="{BB962C8B-B14F-4D97-AF65-F5344CB8AC3E}">
        <p14:creationId xmlns:p14="http://schemas.microsoft.com/office/powerpoint/2010/main" val="15531676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7644" y="2091773"/>
            <a:ext cx="8828711"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CREATE OR REPLACE VIEW [Brazil Customers] AS</a:t>
            </a:r>
          </a:p>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City</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Country = 'Brazil';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952011"/>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adds the "City" column to the "Brazil Customers" view:</a:t>
            </a:r>
            <a:endParaRPr lang="en-US" sz="100" b="0" dirty="0"/>
          </a:p>
        </p:txBody>
      </p:sp>
    </p:spTree>
    <p:extLst>
      <p:ext uri="{BB962C8B-B14F-4D97-AF65-F5344CB8AC3E}">
        <p14:creationId xmlns:p14="http://schemas.microsoft.com/office/powerpoint/2010/main" val="4210890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04FD8E-50B9-445A-8047-2ACD6C199AB3}"/>
              </a:ext>
            </a:extLst>
          </p:cNvPr>
          <p:cNvSpPr>
            <a:spLocks noGrp="1"/>
          </p:cNvSpPr>
          <p:nvPr>
            <p:ph type="ctrTitle"/>
          </p:nvPr>
        </p:nvSpPr>
        <p:spPr/>
        <p:txBody>
          <a:bodyPr/>
          <a:lstStyle/>
          <a:p>
            <a:r>
              <a:rPr lang="en-US" b="0" dirty="0"/>
              <a:t>MySQL Functions</a:t>
            </a:r>
            <a:endParaRPr lang="en-US" dirty="0"/>
          </a:p>
        </p:txBody>
      </p:sp>
      <p:sp>
        <p:nvSpPr>
          <p:cNvPr id="4" name="Subtitle 3">
            <a:extLst>
              <a:ext uri="{FF2B5EF4-FFF2-40B4-BE49-F238E27FC236}">
                <a16:creationId xmlns:a16="http://schemas.microsoft.com/office/drawing/2014/main" id="{12414A1A-0A13-4303-90FB-3B3E974FC7D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23230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ORDER BY Country DESC;</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 selects all customers from the "Customers" table, sorted DESCENDING by the "Country" column:</a:t>
            </a:r>
            <a:endParaRPr lang="en-US" sz="700" b="0" dirty="0"/>
          </a:p>
        </p:txBody>
      </p:sp>
    </p:spTree>
    <p:extLst>
      <p:ext uri="{BB962C8B-B14F-4D97-AF65-F5344CB8AC3E}">
        <p14:creationId xmlns:p14="http://schemas.microsoft.com/office/powerpoint/2010/main" val="4080315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560824" y="1923865"/>
            <a:ext cx="841651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dirty="0"/>
              <a:t>ASCII			Returns the ASCII value for the specific character</a:t>
            </a:r>
          </a:p>
          <a:p>
            <a:pPr>
              <a:lnSpc>
                <a:spcPct val="150000"/>
              </a:lnSpc>
            </a:pPr>
            <a:r>
              <a:rPr lang="en-US" dirty="0"/>
              <a:t>CHAR_LENGTH		Returns the length of a string (in characters)</a:t>
            </a:r>
          </a:p>
          <a:p>
            <a:pPr>
              <a:lnSpc>
                <a:spcPct val="150000"/>
              </a:lnSpc>
            </a:pPr>
            <a:r>
              <a:rPr lang="en-US" dirty="0"/>
              <a:t>CHARACTER_LENGTH	Returns the length of a string (in characters)</a:t>
            </a:r>
          </a:p>
          <a:p>
            <a:pPr>
              <a:lnSpc>
                <a:spcPct val="150000"/>
              </a:lnSpc>
            </a:pPr>
            <a:r>
              <a:rPr lang="en-US" dirty="0"/>
              <a:t>CONCAT		Adds two or more expressions together</a:t>
            </a:r>
          </a:p>
          <a:p>
            <a:pPr>
              <a:lnSpc>
                <a:spcPct val="150000"/>
              </a:lnSpc>
            </a:pPr>
            <a:r>
              <a:rPr lang="en-US" dirty="0"/>
              <a:t>CONCAT_WS		Adds two or more expressions together with a separator</a:t>
            </a:r>
          </a:p>
          <a:p>
            <a:pPr>
              <a:lnSpc>
                <a:spcPct val="150000"/>
              </a:lnSpc>
            </a:pPr>
            <a:r>
              <a:rPr lang="en-US" dirty="0"/>
              <a:t>FIELD			Returns the index position of a value in a list of values</a:t>
            </a:r>
          </a:p>
          <a:p>
            <a:pPr>
              <a:lnSpc>
                <a:spcPct val="150000"/>
              </a:lnSpc>
            </a:pPr>
            <a:r>
              <a:rPr lang="en-US" dirty="0"/>
              <a:t>FIND_IN_SET		Returns the position of a string within a list of strings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endParaRPr lang="en-US" b="0" dirty="0"/>
          </a:p>
        </p:txBody>
      </p:sp>
    </p:spTree>
    <p:extLst>
      <p:ext uri="{BB962C8B-B14F-4D97-AF65-F5344CB8AC3E}">
        <p14:creationId xmlns:p14="http://schemas.microsoft.com/office/powerpoint/2010/main" val="33830163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97723"/>
            <a:ext cx="8416515" cy="2657969"/>
          </a:xfrm>
        </p:spPr>
        <p:txBody>
          <a:bodyPr/>
          <a:lstStyle/>
          <a:p>
            <a:pPr marL="127000" indent="0">
              <a:lnSpc>
                <a:spcPct val="150000"/>
              </a:lnSpc>
              <a:buNone/>
            </a:pPr>
            <a:r>
              <a:rPr lang="en-US" dirty="0"/>
              <a:t>   </a:t>
            </a:r>
            <a:r>
              <a:rPr lang="en-US" sz="1800" b="1" dirty="0"/>
              <a:t>Function			Description</a:t>
            </a:r>
          </a:p>
          <a:p>
            <a:r>
              <a:rPr lang="en-US" sz="1800" dirty="0"/>
              <a:t>FORMAT	Formats a number to a format like "#,###,###.##", rounded to a 			specified number of decimal places</a:t>
            </a:r>
          </a:p>
          <a:p>
            <a:pPr marL="127000" indent="0">
              <a:buNone/>
            </a:pPr>
            <a:endParaRPr lang="en-US" sz="1800" dirty="0"/>
          </a:p>
          <a:p>
            <a:r>
              <a:rPr lang="en-US" sz="1800" dirty="0"/>
              <a:t>INSERT	Inserts a string within a string at the specified position and for a 			certain number of characters</a:t>
            </a:r>
          </a:p>
          <a:p>
            <a:endParaRPr lang="en-US" sz="1800" dirty="0"/>
          </a:p>
          <a:p>
            <a:r>
              <a:rPr lang="en-US" sz="1800" dirty="0"/>
              <a:t>INSTR	Returns the position of the first occurrence of a string in another 			string</a:t>
            </a:r>
          </a:p>
          <a:p>
            <a:pPr>
              <a:lnSpc>
                <a:spcPct val="150000"/>
              </a:lnSpc>
            </a:pPr>
            <a:r>
              <a:rPr lang="en-US" sz="1800" dirty="0"/>
              <a:t>LCASE	Converts a string to lower-case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728867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97723"/>
            <a:ext cx="841651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LEFT		Extracts a number of characters from a string (starting from left)</a:t>
            </a:r>
          </a:p>
          <a:p>
            <a:pPr>
              <a:lnSpc>
                <a:spcPct val="200000"/>
              </a:lnSpc>
            </a:pPr>
            <a:r>
              <a:rPr lang="en-US" sz="1800" dirty="0"/>
              <a:t>LENGTH	Returns the length of a string (in bytes)</a:t>
            </a:r>
          </a:p>
          <a:p>
            <a:r>
              <a:rPr lang="en-US" sz="1800" dirty="0"/>
              <a:t>LOCATE	Returns the position of the first occurrence of a substring in a 			string</a:t>
            </a:r>
          </a:p>
          <a:p>
            <a:pPr>
              <a:lnSpc>
                <a:spcPct val="150000"/>
              </a:lnSpc>
            </a:pPr>
            <a:r>
              <a:rPr lang="en-US" sz="1800" dirty="0"/>
              <a:t>LOWER	Converts a string to lower-case</a:t>
            </a:r>
          </a:p>
          <a:p>
            <a:pPr>
              <a:lnSpc>
                <a:spcPct val="150000"/>
              </a:lnSpc>
            </a:pPr>
            <a:r>
              <a:rPr lang="en-US" sz="1800" dirty="0"/>
              <a:t>LPAD		Left-pads a string with another string, to a certain length</a:t>
            </a:r>
          </a:p>
          <a:p>
            <a:pPr>
              <a:lnSpc>
                <a:spcPct val="150000"/>
              </a:lnSpc>
            </a:pPr>
            <a:r>
              <a:rPr lang="en-US" sz="1800" dirty="0"/>
              <a:t>LTRIM	Removes leading spaces from a string</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8836087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28897"/>
            <a:ext cx="8416515" cy="2657969"/>
          </a:xfrm>
        </p:spPr>
        <p:txBody>
          <a:bodyPr/>
          <a:lstStyle/>
          <a:p>
            <a:pPr marL="127000" indent="0">
              <a:lnSpc>
                <a:spcPct val="150000"/>
              </a:lnSpc>
              <a:buNone/>
            </a:pPr>
            <a:r>
              <a:rPr lang="en-US" dirty="0"/>
              <a:t>   </a:t>
            </a:r>
            <a:r>
              <a:rPr lang="en-US" sz="1800" b="1" dirty="0"/>
              <a:t>Function			Description</a:t>
            </a:r>
          </a:p>
          <a:p>
            <a:r>
              <a:rPr lang="en-US" sz="1800" dirty="0"/>
              <a:t>MID		Extracts a substring from a string (starting at any position)</a:t>
            </a:r>
          </a:p>
          <a:p>
            <a:pPr marL="127000" indent="0">
              <a:buNone/>
            </a:pPr>
            <a:endParaRPr lang="en-US" sz="1800" dirty="0"/>
          </a:p>
          <a:p>
            <a:r>
              <a:rPr lang="en-US" sz="1800" dirty="0"/>
              <a:t>POSITION	Returns the position of the first occurrence of a substring in a 			string</a:t>
            </a:r>
          </a:p>
          <a:p>
            <a:pPr>
              <a:lnSpc>
                <a:spcPct val="200000"/>
              </a:lnSpc>
            </a:pPr>
            <a:r>
              <a:rPr lang="en-US" sz="1800" dirty="0"/>
              <a:t>REPEAT	Repeats a string as many times as specified</a:t>
            </a:r>
          </a:p>
          <a:p>
            <a:r>
              <a:rPr lang="en-US" sz="1800" dirty="0"/>
              <a:t>REPLACE	Replaces all occurrences of a substring within a string, with a new 		substring</a:t>
            </a:r>
          </a:p>
          <a:p>
            <a:pPr>
              <a:lnSpc>
                <a:spcPct val="150000"/>
              </a:lnSpc>
            </a:pPr>
            <a:r>
              <a:rPr lang="en-US" sz="1800" dirty="0"/>
              <a:t>REVERSE	Reverses a string and returns the result</a:t>
            </a:r>
          </a:p>
          <a:p>
            <a:pPr>
              <a:lnSpc>
                <a:spcPct val="150000"/>
              </a:lnSpc>
            </a:pPr>
            <a:r>
              <a:rPr lang="en-US" sz="1800" dirty="0"/>
              <a:t>RIGHT	Extracts a number of characters from a string (starting from right)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8651340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28897"/>
            <a:ext cx="8416515" cy="2657969"/>
          </a:xfrm>
        </p:spPr>
        <p:txBody>
          <a:bodyPr/>
          <a:lstStyle/>
          <a:p>
            <a:pPr marL="127000" indent="0">
              <a:lnSpc>
                <a:spcPct val="150000"/>
              </a:lnSpc>
              <a:buNone/>
            </a:pPr>
            <a:r>
              <a:rPr lang="en-US" dirty="0"/>
              <a:t>   </a:t>
            </a:r>
            <a:r>
              <a:rPr lang="en-US" sz="1800" b="1" dirty="0"/>
              <a:t>Function			Description</a:t>
            </a:r>
          </a:p>
          <a:p>
            <a:r>
              <a:rPr lang="en-US" sz="1800" dirty="0"/>
              <a:t>MID		Extracts a substring from a string (starting at any position)</a:t>
            </a:r>
          </a:p>
          <a:p>
            <a:pPr marL="127000" indent="0">
              <a:buNone/>
            </a:pPr>
            <a:endParaRPr lang="en-US" sz="1800" dirty="0"/>
          </a:p>
          <a:p>
            <a:r>
              <a:rPr lang="en-US" sz="1800" dirty="0"/>
              <a:t>POSITION	Returns the position of the first occurrence of a substring in a 			string</a:t>
            </a:r>
          </a:p>
          <a:p>
            <a:pPr>
              <a:lnSpc>
                <a:spcPct val="200000"/>
              </a:lnSpc>
            </a:pPr>
            <a:r>
              <a:rPr lang="en-US" sz="1800" dirty="0"/>
              <a:t>REPEAT	Repeats a string as many times as specified</a:t>
            </a:r>
          </a:p>
          <a:p>
            <a:r>
              <a:rPr lang="en-US" sz="1800" dirty="0"/>
              <a:t>REPLACE	Replaces all occurrences of a substring within a string, with a new 		substring</a:t>
            </a:r>
          </a:p>
          <a:p>
            <a:pPr>
              <a:lnSpc>
                <a:spcPct val="150000"/>
              </a:lnSpc>
            </a:pPr>
            <a:r>
              <a:rPr lang="en-US" sz="1800" dirty="0"/>
              <a:t>REVERSE	Reverses a string and returns the result</a:t>
            </a:r>
          </a:p>
          <a:p>
            <a:pPr>
              <a:lnSpc>
                <a:spcPct val="150000"/>
              </a:lnSpc>
            </a:pPr>
            <a:r>
              <a:rPr lang="en-US" sz="1800" dirty="0"/>
              <a:t>RIGHT	Extracts a number of characters from a string (starting from right)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14592695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376610" y="1628897"/>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RPAD	Right-pads a string with another string, to a certain length</a:t>
            </a:r>
          </a:p>
          <a:p>
            <a:pPr>
              <a:lnSpc>
                <a:spcPct val="150000"/>
              </a:lnSpc>
            </a:pPr>
            <a:r>
              <a:rPr lang="en-US" sz="1800" dirty="0"/>
              <a:t>RTRIM	Removes trailing spaces from a string</a:t>
            </a:r>
          </a:p>
          <a:p>
            <a:pPr>
              <a:lnSpc>
                <a:spcPct val="150000"/>
              </a:lnSpc>
            </a:pPr>
            <a:r>
              <a:rPr lang="en-US" sz="1800" dirty="0"/>
              <a:t>SPACE	Returns a string of the specified number of space characters</a:t>
            </a:r>
          </a:p>
          <a:p>
            <a:pPr>
              <a:lnSpc>
                <a:spcPct val="150000"/>
              </a:lnSpc>
            </a:pPr>
            <a:r>
              <a:rPr lang="en-US" sz="1800" dirty="0"/>
              <a:t>STRCMP	Compares two strings</a:t>
            </a:r>
          </a:p>
          <a:p>
            <a:pPr>
              <a:lnSpc>
                <a:spcPct val="150000"/>
              </a:lnSpc>
            </a:pPr>
            <a:r>
              <a:rPr lang="en-US" sz="1800" dirty="0"/>
              <a:t>SUBSTR	Extracts a substring from a string (starting at any position)</a:t>
            </a:r>
          </a:p>
          <a:p>
            <a:pPr>
              <a:lnSpc>
                <a:spcPct val="150000"/>
              </a:lnSpc>
            </a:pPr>
            <a:r>
              <a:rPr lang="en-US" sz="1800" dirty="0"/>
              <a:t>SUBSTRING	Extracts a substring from a string (starting at any position)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399082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r>
              <a:rPr lang="en-US" sz="1800" dirty="0"/>
              <a:t>SUBSTRING_INDEX	Returns a substring of a string before a specified number 			of delimiter occurs</a:t>
            </a:r>
          </a:p>
          <a:p>
            <a:pPr>
              <a:lnSpc>
                <a:spcPct val="150000"/>
              </a:lnSpc>
            </a:pPr>
            <a:r>
              <a:rPr lang="en-US" sz="1800" dirty="0"/>
              <a:t>TRIM			Removes leading and trailing spaces from a string</a:t>
            </a:r>
          </a:p>
          <a:p>
            <a:pPr>
              <a:lnSpc>
                <a:spcPct val="150000"/>
              </a:lnSpc>
            </a:pPr>
            <a:r>
              <a:rPr lang="en-US" sz="1800" dirty="0"/>
              <a:t>UCASE		Converts a string to upper-case</a:t>
            </a:r>
          </a:p>
          <a:p>
            <a:pPr>
              <a:lnSpc>
                <a:spcPct val="150000"/>
              </a:lnSpc>
            </a:pPr>
            <a:r>
              <a:rPr lang="en-US" sz="1800" dirty="0"/>
              <a:t>UPPER		Converts a string to upper-case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String Functions</a:t>
            </a:r>
            <a:br>
              <a:rPr lang="en-US" b="0" dirty="0"/>
            </a:br>
            <a:br>
              <a:rPr lang="en-US" b="0" dirty="0"/>
            </a:br>
            <a:br>
              <a:rPr lang="en-US" b="0" dirty="0"/>
            </a:br>
            <a:endParaRPr lang="en-US" b="0" dirty="0"/>
          </a:p>
        </p:txBody>
      </p:sp>
    </p:spTree>
    <p:extLst>
      <p:ext uri="{BB962C8B-B14F-4D97-AF65-F5344CB8AC3E}">
        <p14:creationId xmlns:p14="http://schemas.microsoft.com/office/powerpoint/2010/main" val="23342761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ABS			Returns the absolute value of a number</a:t>
            </a:r>
          </a:p>
          <a:p>
            <a:pPr>
              <a:lnSpc>
                <a:spcPct val="150000"/>
              </a:lnSpc>
            </a:pPr>
            <a:r>
              <a:rPr lang="en-US" sz="1800" dirty="0"/>
              <a:t>ACOS		Returns the arc cosine of a number</a:t>
            </a:r>
          </a:p>
          <a:p>
            <a:pPr>
              <a:lnSpc>
                <a:spcPct val="150000"/>
              </a:lnSpc>
            </a:pPr>
            <a:r>
              <a:rPr lang="en-US" sz="1800" dirty="0"/>
              <a:t>ASIN			Returns the arc sine of a number</a:t>
            </a:r>
          </a:p>
          <a:p>
            <a:pPr>
              <a:lnSpc>
                <a:spcPct val="150000"/>
              </a:lnSpc>
            </a:pPr>
            <a:r>
              <a:rPr lang="en-US" sz="1800" dirty="0"/>
              <a:t>ATAN		Returns the arc tangent of one or two numbers</a:t>
            </a:r>
          </a:p>
          <a:p>
            <a:pPr>
              <a:lnSpc>
                <a:spcPct val="150000"/>
              </a:lnSpc>
            </a:pPr>
            <a:r>
              <a:rPr lang="en-US" sz="1800" dirty="0"/>
              <a:t>ATAN2		Returns the arc tangent of two numbers</a:t>
            </a:r>
          </a:p>
          <a:p>
            <a:pPr>
              <a:lnSpc>
                <a:spcPct val="150000"/>
              </a:lnSpc>
            </a:pPr>
            <a:r>
              <a:rPr lang="en-US" sz="1800" dirty="0"/>
              <a:t>AVG			Returns the average value of an expression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6433952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CEIL			Returns the smallest integer value that is &gt;= to a number</a:t>
            </a:r>
          </a:p>
          <a:p>
            <a:pPr>
              <a:lnSpc>
                <a:spcPct val="150000"/>
              </a:lnSpc>
            </a:pPr>
            <a:r>
              <a:rPr lang="en-US" sz="1800" dirty="0"/>
              <a:t>CEILING		Returns the smallest integer value that is &gt;= to a number</a:t>
            </a:r>
          </a:p>
          <a:p>
            <a:pPr>
              <a:lnSpc>
                <a:spcPct val="150000"/>
              </a:lnSpc>
            </a:pPr>
            <a:r>
              <a:rPr lang="en-US" sz="1800" dirty="0"/>
              <a:t>COS			Returns the cosine of a number</a:t>
            </a:r>
          </a:p>
          <a:p>
            <a:pPr>
              <a:lnSpc>
                <a:spcPct val="150000"/>
              </a:lnSpc>
            </a:pPr>
            <a:r>
              <a:rPr lang="en-US" sz="1800" dirty="0"/>
              <a:t>COT			Returns the cotangent of a number</a:t>
            </a:r>
          </a:p>
          <a:p>
            <a:pPr>
              <a:lnSpc>
                <a:spcPct val="150000"/>
              </a:lnSpc>
            </a:pPr>
            <a:r>
              <a:rPr lang="en-US" sz="1800" dirty="0"/>
              <a:t>COUNT		Returns the number of records returned by a select query</a:t>
            </a:r>
          </a:p>
          <a:p>
            <a:pPr>
              <a:lnSpc>
                <a:spcPct val="150000"/>
              </a:lnSpc>
            </a:pPr>
            <a:r>
              <a:rPr lang="en-US" sz="1800" dirty="0"/>
              <a:t>DEGREES		Converts a value in radians to degrees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2063594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57074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DIV			Used for integer division</a:t>
            </a:r>
          </a:p>
          <a:p>
            <a:pPr>
              <a:lnSpc>
                <a:spcPct val="150000"/>
              </a:lnSpc>
            </a:pPr>
            <a:r>
              <a:rPr lang="en-US" sz="1800" dirty="0"/>
              <a:t>EXP			Returns e raised to the power of a specified number</a:t>
            </a:r>
          </a:p>
          <a:p>
            <a:pPr>
              <a:lnSpc>
                <a:spcPct val="150000"/>
              </a:lnSpc>
            </a:pPr>
            <a:r>
              <a:rPr lang="en-US" sz="1800" dirty="0"/>
              <a:t>FLOOR		Returns the largest integer value that is &lt;= to a number</a:t>
            </a:r>
          </a:p>
          <a:p>
            <a:pPr>
              <a:lnSpc>
                <a:spcPct val="150000"/>
              </a:lnSpc>
            </a:pPr>
            <a:r>
              <a:rPr lang="en-US" sz="1800" dirty="0"/>
              <a:t>GREATEST		Returns the greatest value of the list of arguments</a:t>
            </a:r>
          </a:p>
          <a:p>
            <a:pPr>
              <a:lnSpc>
                <a:spcPct val="150000"/>
              </a:lnSpc>
            </a:pPr>
            <a:r>
              <a:rPr lang="en-US" sz="1800" dirty="0"/>
              <a:t>LEAST		Returns the smallest value of the list of arguments</a:t>
            </a:r>
          </a:p>
          <a:p>
            <a:pPr>
              <a:lnSpc>
                <a:spcPct val="150000"/>
              </a:lnSpc>
            </a:pPr>
            <a:r>
              <a:rPr lang="en-US" sz="1800" dirty="0"/>
              <a:t>LN			Returns the natural logarithm of a number</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2770540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MySQL SELECT Statement</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298865"/>
            <a:ext cx="7551600" cy="373615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706813"/>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22623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910189651"/>
              </p:ext>
            </p:extLst>
          </p:nvPr>
        </p:nvGraphicFramePr>
        <p:xfrm>
          <a:off x="446567" y="693220"/>
          <a:ext cx="8697432" cy="4341802"/>
        </p:xfrm>
        <a:graphic>
          <a:graphicData uri="http://schemas.openxmlformats.org/drawingml/2006/table">
            <a:tbl>
              <a:tblPr>
                <a:noFill/>
                <a:tableStyleId>{5973DA3F-9819-4352-8E93-8A6551559889}</a:tableStyleId>
              </a:tblPr>
              <a:tblGrid>
                <a:gridCol w="498328">
                  <a:extLst>
                    <a:ext uri="{9D8B030D-6E8A-4147-A177-3AD203B41FA5}">
                      <a16:colId xmlns:a16="http://schemas.microsoft.com/office/drawing/2014/main" val="20000"/>
                    </a:ext>
                  </a:extLst>
                </a:gridCol>
                <a:gridCol w="1337134">
                  <a:extLst>
                    <a:ext uri="{9D8B030D-6E8A-4147-A177-3AD203B41FA5}">
                      <a16:colId xmlns:a16="http://schemas.microsoft.com/office/drawing/2014/main" val="20001"/>
                    </a:ext>
                  </a:extLst>
                </a:gridCol>
                <a:gridCol w="1561196">
                  <a:extLst>
                    <a:ext uri="{9D8B030D-6E8A-4147-A177-3AD203B41FA5}">
                      <a16:colId xmlns:a16="http://schemas.microsoft.com/office/drawing/2014/main" val="1870250050"/>
                    </a:ext>
                  </a:extLst>
                </a:gridCol>
                <a:gridCol w="1376814">
                  <a:extLst>
                    <a:ext uri="{9D8B030D-6E8A-4147-A177-3AD203B41FA5}">
                      <a16:colId xmlns:a16="http://schemas.microsoft.com/office/drawing/2014/main" val="2923691942"/>
                    </a:ext>
                  </a:extLst>
                </a:gridCol>
                <a:gridCol w="1122576">
                  <a:extLst>
                    <a:ext uri="{9D8B030D-6E8A-4147-A177-3AD203B41FA5}">
                      <a16:colId xmlns:a16="http://schemas.microsoft.com/office/drawing/2014/main" val="3089930336"/>
                    </a:ext>
                  </a:extLst>
                </a:gridCol>
                <a:gridCol w="758497">
                  <a:extLst>
                    <a:ext uri="{9D8B030D-6E8A-4147-A177-3AD203B41FA5}">
                      <a16:colId xmlns:a16="http://schemas.microsoft.com/office/drawing/2014/main" val="3863713139"/>
                    </a:ext>
                  </a:extLst>
                </a:gridCol>
                <a:gridCol w="1112461">
                  <a:extLst>
                    <a:ext uri="{9D8B030D-6E8A-4147-A177-3AD203B41FA5}">
                      <a16:colId xmlns:a16="http://schemas.microsoft.com/office/drawing/2014/main" val="20002"/>
                    </a:ext>
                  </a:extLst>
                </a:gridCol>
                <a:gridCol w="930426">
                  <a:extLst>
                    <a:ext uri="{9D8B030D-6E8A-4147-A177-3AD203B41FA5}">
                      <a16:colId xmlns:a16="http://schemas.microsoft.com/office/drawing/2014/main" val="20003"/>
                    </a:ext>
                  </a:extLst>
                </a:gridCol>
              </a:tblGrid>
              <a:tr h="608012">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67486">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4</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Around the Horn</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Thomas Hardy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120 Hanover Sq.</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London</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WA1 1DP</a:t>
                      </a: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UK</a:t>
                      </a: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560855">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Berglunds snabbköp</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Christina Berglund</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Berguvsvägen 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Luleå</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S-958 22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Sweden</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767486">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s-ES">
                          <a:effectLst/>
                        </a:rPr>
                        <a:t>Ana Trujillo Emparedados y helados</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Ana Trujillo</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s-ES">
                          <a:effectLst/>
                        </a:rPr>
                        <a:t>Avda. de la Constitución 2222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México D.F.</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05021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Mexico</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560855">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3</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Antonio Moreno Taquería</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Antonio Moreno</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Mataderos 2312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México D.F.</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05023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Mexico</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560855">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Alfreds Futterkiste</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Maria Anders</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Obere Str. 57</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Berlin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12209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Germany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398493">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5503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86627" y="1943529"/>
            <a:ext cx="8857373" cy="2657969"/>
          </a:xfrm>
        </p:spPr>
        <p:txBody>
          <a:bodyPr/>
          <a:lstStyle/>
          <a:p>
            <a:pPr marL="127000" indent="0">
              <a:lnSpc>
                <a:spcPct val="150000"/>
              </a:lnSpc>
              <a:buNone/>
            </a:pPr>
            <a:r>
              <a:rPr lang="en-US" dirty="0"/>
              <a:t>   </a:t>
            </a:r>
            <a:r>
              <a:rPr lang="en-US" sz="1800" b="1" dirty="0"/>
              <a:t>Function			Description</a:t>
            </a:r>
          </a:p>
          <a:p>
            <a:r>
              <a:rPr lang="en-US" sz="1800" dirty="0"/>
              <a:t>LOG			Returns the natural logarithm of a number, or the 				logarithm of a number to a specified base</a:t>
            </a:r>
          </a:p>
          <a:p>
            <a:pPr>
              <a:lnSpc>
                <a:spcPct val="150000"/>
              </a:lnSpc>
            </a:pPr>
            <a:r>
              <a:rPr lang="en-US" sz="1800" dirty="0"/>
              <a:t>LOG10		Returns the natural logarithm of a number to base 10</a:t>
            </a:r>
          </a:p>
          <a:p>
            <a:pPr>
              <a:lnSpc>
                <a:spcPct val="150000"/>
              </a:lnSpc>
            </a:pPr>
            <a:r>
              <a:rPr lang="en-US" sz="1800" dirty="0"/>
              <a:t>LOG2			Returns the natural logarithm of a number to base 2</a:t>
            </a:r>
          </a:p>
          <a:p>
            <a:pPr>
              <a:lnSpc>
                <a:spcPct val="150000"/>
              </a:lnSpc>
            </a:pPr>
            <a:r>
              <a:rPr lang="en-US" sz="1800" dirty="0"/>
              <a:t>MAX			Returns the maximum value in a set of values</a:t>
            </a:r>
          </a:p>
          <a:p>
            <a:pPr>
              <a:lnSpc>
                <a:spcPct val="150000"/>
              </a:lnSpc>
            </a:pPr>
            <a:r>
              <a:rPr lang="en-US" sz="1800" dirty="0"/>
              <a:t>MIN			Returns the minimum value in a set of values</a:t>
            </a:r>
          </a:p>
          <a:p>
            <a:pPr>
              <a:lnSpc>
                <a:spcPct val="150000"/>
              </a:lnSpc>
            </a:pPr>
            <a:r>
              <a:rPr lang="en-US" sz="1800" dirty="0"/>
              <a:t>MOD			Returns the remainder of a number divided by another number</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4279559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PI			Returns the value of PI</a:t>
            </a:r>
          </a:p>
          <a:p>
            <a:r>
              <a:rPr lang="en-US" sz="1800" dirty="0"/>
              <a:t>POW			Returns the value of a number raised to the power of another 			number</a:t>
            </a:r>
          </a:p>
          <a:p>
            <a:r>
              <a:rPr lang="en-US" sz="1800" dirty="0"/>
              <a:t>POWER		Returns the value of a number raised to the power of another 			number</a:t>
            </a:r>
          </a:p>
          <a:p>
            <a:pPr>
              <a:lnSpc>
                <a:spcPct val="150000"/>
              </a:lnSpc>
            </a:pPr>
            <a:r>
              <a:rPr lang="en-US" sz="1800" dirty="0"/>
              <a:t>RADIANS		Converts a degree value into radians</a:t>
            </a:r>
          </a:p>
          <a:p>
            <a:pPr>
              <a:lnSpc>
                <a:spcPct val="150000"/>
              </a:lnSpc>
            </a:pPr>
            <a:r>
              <a:rPr lang="en-US" sz="1800" dirty="0"/>
              <a:t>RAND		Returns a random number</a:t>
            </a:r>
          </a:p>
          <a:p>
            <a:pPr>
              <a:lnSpc>
                <a:spcPct val="150000"/>
              </a:lnSpc>
            </a:pPr>
            <a:r>
              <a:rPr lang="en-US" sz="1800" dirty="0"/>
              <a:t>ROUND		Rounds a number to a specified number of decimal places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10666056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sz="1800" dirty="0"/>
              <a:t>SIGN			Returns the sign of a number</a:t>
            </a:r>
          </a:p>
          <a:p>
            <a:pPr>
              <a:lnSpc>
                <a:spcPct val="150000"/>
              </a:lnSpc>
            </a:pPr>
            <a:r>
              <a:rPr lang="en-US" sz="1800" dirty="0"/>
              <a:t>SIN			Returns the sine of a number</a:t>
            </a:r>
          </a:p>
          <a:p>
            <a:pPr>
              <a:lnSpc>
                <a:spcPct val="150000"/>
              </a:lnSpc>
            </a:pPr>
            <a:r>
              <a:rPr lang="en-US" sz="1800" dirty="0"/>
              <a:t>SQRT			Returns the square root of a number</a:t>
            </a:r>
          </a:p>
          <a:p>
            <a:pPr>
              <a:lnSpc>
                <a:spcPct val="150000"/>
              </a:lnSpc>
            </a:pPr>
            <a:r>
              <a:rPr lang="en-US" sz="1800" dirty="0"/>
              <a:t>SUM			Calculates the sum of a set of values</a:t>
            </a:r>
          </a:p>
          <a:p>
            <a:pPr>
              <a:lnSpc>
                <a:spcPct val="150000"/>
              </a:lnSpc>
            </a:pPr>
            <a:r>
              <a:rPr lang="en-US" sz="1800" dirty="0"/>
              <a:t>TAN			Returns the tangent of a number</a:t>
            </a:r>
          </a:p>
          <a:p>
            <a:pPr>
              <a:lnSpc>
                <a:spcPct val="150000"/>
              </a:lnSpc>
            </a:pPr>
            <a:r>
              <a:rPr lang="en-US" sz="1800" dirty="0"/>
              <a:t>TRUNCATE		Truncates a number to the specified number of decimal places</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Numeric Functions</a:t>
            </a:r>
            <a:br>
              <a:rPr lang="en-US" b="0" dirty="0"/>
            </a:br>
            <a:br>
              <a:rPr lang="en-US" b="0" dirty="0"/>
            </a:br>
            <a:br>
              <a:rPr lang="en-US" b="0" dirty="0"/>
            </a:br>
            <a:br>
              <a:rPr lang="en-US" b="0" dirty="0"/>
            </a:br>
            <a:endParaRPr lang="en-US" b="0" dirty="0"/>
          </a:p>
        </p:txBody>
      </p:sp>
    </p:spTree>
    <p:extLst>
      <p:ext uri="{BB962C8B-B14F-4D97-AF65-F5344CB8AC3E}">
        <p14:creationId xmlns:p14="http://schemas.microsoft.com/office/powerpoint/2010/main" val="1547988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ADDDATE		Adds a time/date interval to a date and then returns the date</a:t>
            </a:r>
          </a:p>
          <a:p>
            <a:r>
              <a:rPr lang="en-US" dirty="0"/>
              <a:t>ADDTIME		Adds a time interval to a time/datetime and then returns the 				time/datetime</a:t>
            </a:r>
          </a:p>
          <a:p>
            <a:pPr>
              <a:lnSpc>
                <a:spcPct val="150000"/>
              </a:lnSpc>
            </a:pPr>
            <a:r>
              <a:rPr lang="en-US" dirty="0"/>
              <a:t>CURDATE		Returns the current date</a:t>
            </a:r>
          </a:p>
          <a:p>
            <a:pPr>
              <a:lnSpc>
                <a:spcPct val="150000"/>
              </a:lnSpc>
            </a:pPr>
            <a:r>
              <a:rPr lang="en-US" dirty="0"/>
              <a:t>CURRENT_DATE		Returns the current date</a:t>
            </a:r>
          </a:p>
          <a:p>
            <a:pPr>
              <a:lnSpc>
                <a:spcPct val="150000"/>
              </a:lnSpc>
            </a:pPr>
            <a:r>
              <a:rPr lang="en-US" dirty="0"/>
              <a:t>CURRENT_TIME		Returns the current time</a:t>
            </a:r>
          </a:p>
          <a:p>
            <a:pPr>
              <a:lnSpc>
                <a:spcPct val="150000"/>
              </a:lnSpc>
            </a:pPr>
            <a:r>
              <a:rPr lang="en-US" dirty="0"/>
              <a:t>CURRENT_TIMESTAMP	Returns the current date and time</a:t>
            </a:r>
          </a:p>
          <a:p>
            <a:pPr>
              <a:lnSpc>
                <a:spcPct val="150000"/>
              </a:lnSpc>
            </a:pPr>
            <a:r>
              <a:rPr lang="en-US" dirty="0"/>
              <a:t>CURTIME		Returns the current time</a:t>
            </a:r>
          </a:p>
          <a:p>
            <a:pPr marL="127000" indent="0">
              <a:lnSpc>
                <a:spcPct val="150000"/>
              </a:lnSpc>
              <a:buNone/>
            </a:pP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24502111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DATE			Extracts the date part from a datetime expression</a:t>
            </a:r>
          </a:p>
          <a:p>
            <a:pPr>
              <a:lnSpc>
                <a:spcPct val="150000"/>
              </a:lnSpc>
            </a:pPr>
            <a:r>
              <a:rPr lang="en-US" dirty="0"/>
              <a:t>DATEDIFF		Returns the number of days between two date values</a:t>
            </a:r>
          </a:p>
          <a:p>
            <a:pPr>
              <a:lnSpc>
                <a:spcPct val="150000"/>
              </a:lnSpc>
            </a:pPr>
            <a:r>
              <a:rPr lang="en-US" dirty="0"/>
              <a:t>DATE_ADD		Adds a time/date interval to a date and then returns the date</a:t>
            </a:r>
          </a:p>
          <a:p>
            <a:pPr>
              <a:lnSpc>
                <a:spcPct val="150000"/>
              </a:lnSpc>
            </a:pPr>
            <a:r>
              <a:rPr lang="en-US" dirty="0"/>
              <a:t>DATE_FORMAT		Formats a date</a:t>
            </a:r>
          </a:p>
          <a:p>
            <a:pPr>
              <a:lnSpc>
                <a:spcPct val="150000"/>
              </a:lnSpc>
            </a:pPr>
            <a:r>
              <a:rPr lang="en-US" dirty="0"/>
              <a:t>DATE_SUB		Subtracts a time/date interval from a date and then returns the date</a:t>
            </a:r>
          </a:p>
          <a:p>
            <a:pPr>
              <a:lnSpc>
                <a:spcPct val="150000"/>
              </a:lnSpc>
            </a:pPr>
            <a:r>
              <a:rPr lang="en-US" dirty="0"/>
              <a:t>DAY			Returns the day of the month for a given date</a:t>
            </a:r>
          </a:p>
          <a:p>
            <a:pPr>
              <a:lnSpc>
                <a:spcPct val="150000"/>
              </a:lnSpc>
            </a:pPr>
            <a:r>
              <a:rPr lang="en-US" dirty="0"/>
              <a:t>DAYNAME		Returns the weekday name for a given date</a:t>
            </a:r>
          </a:p>
          <a:p>
            <a:pPr marL="127000" indent="0">
              <a:lnSpc>
                <a:spcPct val="150000"/>
              </a:lnSpc>
              <a:buNone/>
            </a:pP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2193239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787440"/>
            <a:ext cx="8857373"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DAYOFMONTH		Returns the day of the month for a given date</a:t>
            </a:r>
          </a:p>
          <a:p>
            <a:pPr>
              <a:lnSpc>
                <a:spcPct val="150000"/>
              </a:lnSpc>
            </a:pPr>
            <a:r>
              <a:rPr lang="en-US" dirty="0"/>
              <a:t>DAYOFWEEK		Returns the weekday index for a given date</a:t>
            </a:r>
          </a:p>
          <a:p>
            <a:pPr>
              <a:lnSpc>
                <a:spcPct val="150000"/>
              </a:lnSpc>
            </a:pPr>
            <a:r>
              <a:rPr lang="en-US" dirty="0"/>
              <a:t>DAYOFYEAR		Returns the day of the year for a given date</a:t>
            </a:r>
          </a:p>
          <a:p>
            <a:pPr>
              <a:lnSpc>
                <a:spcPct val="150000"/>
              </a:lnSpc>
            </a:pPr>
            <a:r>
              <a:rPr lang="en-US" dirty="0"/>
              <a:t>EXTRACT		Extracts a part from a given date</a:t>
            </a:r>
          </a:p>
          <a:p>
            <a:pPr>
              <a:lnSpc>
                <a:spcPct val="150000"/>
              </a:lnSpc>
            </a:pPr>
            <a:r>
              <a:rPr lang="en-US" dirty="0"/>
              <a:t>FROM_DAYS		Returns a date from a numeric </a:t>
            </a:r>
            <a:r>
              <a:rPr lang="en-US" dirty="0" err="1"/>
              <a:t>datevalue</a:t>
            </a:r>
            <a:endParaRPr lang="en-US" dirty="0"/>
          </a:p>
          <a:p>
            <a:pPr>
              <a:lnSpc>
                <a:spcPct val="150000"/>
              </a:lnSpc>
            </a:pPr>
            <a:r>
              <a:rPr lang="en-US" dirty="0"/>
              <a:t>HOUR			Returns the hour part for a given date</a:t>
            </a:r>
          </a:p>
          <a:p>
            <a:pPr>
              <a:lnSpc>
                <a:spcPct val="150000"/>
              </a:lnSpc>
            </a:pPr>
            <a:r>
              <a:rPr lang="en-US" dirty="0"/>
              <a:t>LAST_DAY		Extracts the last day of the month for a given date</a:t>
            </a:r>
          </a:p>
          <a:p>
            <a:pPr marL="127000" indent="0">
              <a:lnSpc>
                <a:spcPct val="150000"/>
              </a:lnSpc>
              <a:buNone/>
            </a:pP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3898921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LOCALTIME		Returns the current date and time</a:t>
            </a:r>
          </a:p>
          <a:p>
            <a:pPr>
              <a:lnSpc>
                <a:spcPct val="150000"/>
              </a:lnSpc>
            </a:pPr>
            <a:r>
              <a:rPr lang="en-US" dirty="0"/>
              <a:t>LOCALTIMESTAMP	Returns the current date and time</a:t>
            </a:r>
          </a:p>
          <a:p>
            <a:pPr>
              <a:lnSpc>
                <a:spcPct val="150000"/>
              </a:lnSpc>
            </a:pPr>
            <a:r>
              <a:rPr lang="en-US" dirty="0"/>
              <a:t>MAKEDATE		Creates and returns a date based on a year and a number of days value</a:t>
            </a:r>
          </a:p>
          <a:p>
            <a:pPr>
              <a:lnSpc>
                <a:spcPct val="150000"/>
              </a:lnSpc>
            </a:pPr>
            <a:r>
              <a:rPr lang="en-US" dirty="0"/>
              <a:t>MAKETIME		Creates and returns a time based on an hour, minute, and second value</a:t>
            </a:r>
          </a:p>
          <a:p>
            <a:pPr>
              <a:lnSpc>
                <a:spcPct val="150000"/>
              </a:lnSpc>
            </a:pPr>
            <a:r>
              <a:rPr lang="en-US" dirty="0"/>
              <a:t>MICROSECOND		Returns the microsecond part of a time/datetime</a:t>
            </a:r>
          </a:p>
          <a:p>
            <a:pPr>
              <a:lnSpc>
                <a:spcPct val="150000"/>
              </a:lnSpc>
            </a:pPr>
            <a:r>
              <a:rPr lang="en-US" dirty="0"/>
              <a:t>MINUTE		Returns the minute part of a time/datetime</a:t>
            </a:r>
            <a:endParaRPr lang="en-US" sz="1800"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3529552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MONTH		Returns the month part for a given date</a:t>
            </a:r>
          </a:p>
          <a:p>
            <a:pPr>
              <a:lnSpc>
                <a:spcPct val="150000"/>
              </a:lnSpc>
            </a:pPr>
            <a:r>
              <a:rPr lang="en-US" dirty="0"/>
              <a:t>MONTHNAME		Returns the name of the month for a given date</a:t>
            </a:r>
          </a:p>
          <a:p>
            <a:pPr>
              <a:lnSpc>
                <a:spcPct val="150000"/>
              </a:lnSpc>
            </a:pPr>
            <a:r>
              <a:rPr lang="en-US" dirty="0"/>
              <a:t>NOW			Returns the current date and time</a:t>
            </a:r>
          </a:p>
          <a:p>
            <a:pPr>
              <a:lnSpc>
                <a:spcPct val="150000"/>
              </a:lnSpc>
            </a:pPr>
            <a:r>
              <a:rPr lang="en-US" dirty="0"/>
              <a:t>PERIOD_ADD		Adds a specified number of months to a period</a:t>
            </a:r>
          </a:p>
          <a:p>
            <a:pPr>
              <a:lnSpc>
                <a:spcPct val="150000"/>
              </a:lnSpc>
            </a:pPr>
            <a:r>
              <a:rPr lang="en-US" dirty="0"/>
              <a:t>PERIOD_DIFF		Returns the difference between two periods</a:t>
            </a:r>
          </a:p>
          <a:p>
            <a:pPr>
              <a:lnSpc>
                <a:spcPct val="150000"/>
              </a:lnSpc>
            </a:pPr>
            <a:r>
              <a:rPr lang="en-US" dirty="0"/>
              <a:t>QUARTER		Returns the quarter of the year for a given date value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3186355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SECOND		Returns the seconds part of a time/datetime</a:t>
            </a:r>
          </a:p>
          <a:p>
            <a:pPr>
              <a:lnSpc>
                <a:spcPct val="150000"/>
              </a:lnSpc>
            </a:pPr>
            <a:r>
              <a:rPr lang="en-US" dirty="0"/>
              <a:t>SEC_TO_TIME		Returns a time value based on the specified seconds</a:t>
            </a:r>
          </a:p>
          <a:p>
            <a:pPr>
              <a:lnSpc>
                <a:spcPct val="150000"/>
              </a:lnSpc>
            </a:pPr>
            <a:r>
              <a:rPr lang="en-US" dirty="0"/>
              <a:t>STR_TO_DATE		Returns a date based on a string and a format</a:t>
            </a:r>
          </a:p>
          <a:p>
            <a:pPr>
              <a:lnSpc>
                <a:spcPct val="150000"/>
              </a:lnSpc>
            </a:pPr>
            <a:r>
              <a:rPr lang="en-US" dirty="0"/>
              <a:t>SUBDATE		Subtracts a time/date interval from a date and then returns the date</a:t>
            </a:r>
          </a:p>
          <a:p>
            <a:r>
              <a:rPr lang="en-US" dirty="0"/>
              <a:t>SUBTIME		Subtracts a time interval from a datetime and then returns the 				time/datetime</a:t>
            </a:r>
          </a:p>
          <a:p>
            <a:pPr>
              <a:lnSpc>
                <a:spcPct val="150000"/>
              </a:lnSpc>
            </a:pPr>
            <a:r>
              <a:rPr lang="en-US" dirty="0"/>
              <a:t>SYSDATE		Returns the current date and time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2326514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TIME			Extracts the time part from a given time/datetime</a:t>
            </a:r>
          </a:p>
          <a:p>
            <a:pPr>
              <a:lnSpc>
                <a:spcPct val="150000"/>
              </a:lnSpc>
            </a:pPr>
            <a:r>
              <a:rPr lang="en-US" dirty="0"/>
              <a:t>TIME_FORMAT		Formats a time by a specified format</a:t>
            </a:r>
          </a:p>
          <a:p>
            <a:pPr>
              <a:lnSpc>
                <a:spcPct val="150000"/>
              </a:lnSpc>
            </a:pPr>
            <a:r>
              <a:rPr lang="en-US" dirty="0"/>
              <a:t>TIME_TO_SEC		Converts a time value into seconds</a:t>
            </a:r>
          </a:p>
          <a:p>
            <a:pPr>
              <a:lnSpc>
                <a:spcPct val="150000"/>
              </a:lnSpc>
            </a:pPr>
            <a:r>
              <a:rPr lang="en-US" dirty="0"/>
              <a:t>TIMEDIFF		Returns the difference between two time/datetime expressions</a:t>
            </a:r>
          </a:p>
          <a:p>
            <a:pPr>
              <a:lnSpc>
                <a:spcPct val="150000"/>
              </a:lnSpc>
            </a:pPr>
            <a:r>
              <a:rPr lang="en-US" dirty="0"/>
              <a:t>TIMESTAMP		Returns a datetime value based on a date or datetime value</a:t>
            </a:r>
          </a:p>
          <a:p>
            <a:pPr>
              <a:lnSpc>
                <a:spcPct val="150000"/>
              </a:lnSpc>
            </a:pPr>
            <a:r>
              <a:rPr lang="en-US" dirty="0"/>
              <a:t>TO_DAYS		Returns the number of days between a date and date "0000-00-00"</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2504979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INSERT INTO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2809876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48287" y="1846434"/>
            <a:ext cx="9053029"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WEEK			Returns the week number for a given date</a:t>
            </a:r>
          </a:p>
          <a:p>
            <a:pPr>
              <a:lnSpc>
                <a:spcPct val="150000"/>
              </a:lnSpc>
            </a:pPr>
            <a:r>
              <a:rPr lang="en-US" dirty="0"/>
              <a:t>WEEKDAY		Returns the weekday number for a given date</a:t>
            </a:r>
          </a:p>
          <a:p>
            <a:pPr>
              <a:lnSpc>
                <a:spcPct val="150000"/>
              </a:lnSpc>
            </a:pPr>
            <a:r>
              <a:rPr lang="en-US" dirty="0"/>
              <a:t>WEEKOFYEAR		Returns the week number for a given date</a:t>
            </a:r>
          </a:p>
          <a:p>
            <a:pPr>
              <a:lnSpc>
                <a:spcPct val="150000"/>
              </a:lnSpc>
            </a:pPr>
            <a:r>
              <a:rPr lang="en-US" dirty="0"/>
              <a:t>YEAR			Returns the year part for a given date</a:t>
            </a:r>
          </a:p>
          <a:p>
            <a:pPr>
              <a:lnSpc>
                <a:spcPct val="150000"/>
              </a:lnSpc>
            </a:pPr>
            <a:r>
              <a:rPr lang="en-US" dirty="0"/>
              <a:t>YEARWEEK		Returns the year and week number for a given date</a:t>
            </a:r>
          </a:p>
          <a:p>
            <a:pPr marL="127000" indent="0">
              <a:buNone/>
            </a:pPr>
            <a:r>
              <a:rPr lang="en-US" dirty="0"/>
              <a:t>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Date Functions</a:t>
            </a:r>
            <a:br>
              <a:rPr lang="en-US" b="0" dirty="0"/>
            </a:br>
            <a:endParaRPr lang="en-US" b="0" dirty="0"/>
          </a:p>
        </p:txBody>
      </p:sp>
    </p:spTree>
    <p:extLst>
      <p:ext uri="{BB962C8B-B14F-4D97-AF65-F5344CB8AC3E}">
        <p14:creationId xmlns:p14="http://schemas.microsoft.com/office/powerpoint/2010/main" val="41652724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BIN			Returns a binary representation of a number</a:t>
            </a:r>
          </a:p>
          <a:p>
            <a:pPr>
              <a:lnSpc>
                <a:spcPct val="150000"/>
              </a:lnSpc>
            </a:pPr>
            <a:r>
              <a:rPr lang="en-US" dirty="0"/>
              <a:t>BINARY		Converts a value to a binary string</a:t>
            </a:r>
          </a:p>
          <a:p>
            <a:r>
              <a:rPr lang="en-US" dirty="0"/>
              <a:t>CASE			Goes through conditions and return a value when the first condition is 			met</a:t>
            </a:r>
          </a:p>
          <a:p>
            <a:pPr>
              <a:lnSpc>
                <a:spcPct val="150000"/>
              </a:lnSpc>
            </a:pPr>
            <a:r>
              <a:rPr lang="en-US" dirty="0"/>
              <a:t>CAST			Converts a value (of any type) into a specified datatype</a:t>
            </a:r>
          </a:p>
          <a:p>
            <a:pPr>
              <a:lnSpc>
                <a:spcPct val="150000"/>
              </a:lnSpc>
            </a:pPr>
            <a:r>
              <a:rPr lang="en-US" dirty="0"/>
              <a:t>COALESCE		Returns the first non-null value in a list</a:t>
            </a:r>
          </a:p>
          <a:p>
            <a:pPr>
              <a:lnSpc>
                <a:spcPct val="150000"/>
              </a:lnSpc>
            </a:pPr>
            <a:r>
              <a:rPr lang="en-US" dirty="0"/>
              <a:t>CONNECTION_ID		Returns the unique connection ID for the current connection</a:t>
            </a:r>
          </a:p>
          <a:p>
            <a:pPr>
              <a:lnSpc>
                <a:spcPct val="150000"/>
              </a:lnSpc>
            </a:pPr>
            <a:r>
              <a:rPr lang="en-US" dirty="0"/>
              <a:t>CONV	Converts a number from one numeric base system to another </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13441883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CONVERT		Converts a value into the specified datatype or character set</a:t>
            </a:r>
          </a:p>
          <a:p>
            <a:r>
              <a:rPr lang="en-US" dirty="0"/>
              <a:t>CURRENT_USER		Returns the user name and host name for the MySQL account that the 			server used to authenticate the current client</a:t>
            </a:r>
          </a:p>
          <a:p>
            <a:pPr>
              <a:lnSpc>
                <a:spcPct val="150000"/>
              </a:lnSpc>
            </a:pPr>
            <a:r>
              <a:rPr lang="en-US" dirty="0"/>
              <a:t>DATABASE		Returns the name of the current database</a:t>
            </a:r>
          </a:p>
          <a:p>
            <a:r>
              <a:rPr lang="en-US" dirty="0"/>
              <a:t>IF			Returns a value if a condition is TRUE, or another value if a condition is 			FALSE</a:t>
            </a:r>
          </a:p>
          <a:p>
            <a:r>
              <a:rPr lang="en-US" dirty="0"/>
              <a:t>IFNULL		Return a specified value if the expression is NULL, otherwise return the 			expression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38535791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endParaRPr lang="en-US" dirty="0"/>
          </a:p>
          <a:p>
            <a:pPr>
              <a:lnSpc>
                <a:spcPct val="150000"/>
              </a:lnSpc>
            </a:pPr>
            <a:r>
              <a:rPr lang="en-US" dirty="0"/>
              <a:t>ISNULL		Returns 1 or 0 depending on whether an expression is NULL</a:t>
            </a:r>
          </a:p>
          <a:p>
            <a:pPr marL="127000" indent="0">
              <a:lnSpc>
                <a:spcPct val="150000"/>
              </a:lnSpc>
              <a:buNone/>
            </a:pPr>
            <a:endParaRPr lang="en-US" dirty="0"/>
          </a:p>
          <a:p>
            <a:r>
              <a:rPr lang="en-US" dirty="0"/>
              <a:t>LAST_INSERT_ID		Returns the AUTO_INCREMENT id of the last row that has been inserted 			or updated in a table</a:t>
            </a:r>
          </a:p>
          <a:p>
            <a:pPr marL="127000" indent="0">
              <a:buNone/>
            </a:pPr>
            <a:endParaRPr lang="en-US" dirty="0"/>
          </a:p>
          <a:p>
            <a:r>
              <a:rPr lang="en-US" dirty="0"/>
              <a:t>NULLIF		Compares two expressions and returns NULL if they are equal. Otherwise, 			the first expression is returned</a:t>
            </a:r>
          </a:p>
          <a:p>
            <a:pPr>
              <a:lnSpc>
                <a:spcPct val="150000"/>
              </a:lnSpc>
            </a:pPr>
            <a:r>
              <a:rPr lang="en-US" dirty="0"/>
              <a:t>SESSION_USER		Returns the current MySQL user name and host name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31259422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202801" y="1846434"/>
            <a:ext cx="9098515" cy="2657969"/>
          </a:xfrm>
        </p:spPr>
        <p:txBody>
          <a:bodyPr/>
          <a:lstStyle/>
          <a:p>
            <a:pPr marL="127000" indent="0">
              <a:lnSpc>
                <a:spcPct val="150000"/>
              </a:lnSpc>
              <a:buNone/>
            </a:pPr>
            <a:r>
              <a:rPr lang="en-US" dirty="0"/>
              <a:t>   </a:t>
            </a:r>
            <a:r>
              <a:rPr lang="en-US" sz="1800" b="1" dirty="0"/>
              <a:t>Function			Description</a:t>
            </a:r>
          </a:p>
          <a:p>
            <a:pPr>
              <a:lnSpc>
                <a:spcPct val="150000"/>
              </a:lnSpc>
            </a:pPr>
            <a:r>
              <a:rPr lang="en-US" dirty="0"/>
              <a:t>SYSTEM_USER		Returns the current MySQL user name and host name</a:t>
            </a:r>
          </a:p>
          <a:p>
            <a:pPr>
              <a:lnSpc>
                <a:spcPct val="150000"/>
              </a:lnSpc>
            </a:pPr>
            <a:r>
              <a:rPr lang="en-US" dirty="0"/>
              <a:t>USER			Returns the current MySQL user name and host name</a:t>
            </a:r>
          </a:p>
          <a:p>
            <a:pPr>
              <a:lnSpc>
                <a:spcPct val="150000"/>
              </a:lnSpc>
            </a:pPr>
            <a:r>
              <a:rPr lang="en-US" dirty="0"/>
              <a:t>VERSION		Returns the current version of the MySQL database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6"/>
            <a:ext cx="8232301" cy="257352"/>
          </a:xfrm>
        </p:spPr>
        <p:txBody>
          <a:bodyPr/>
          <a:lstStyle/>
          <a:p>
            <a:r>
              <a:rPr lang="en-US" b="0" dirty="0"/>
              <a:t>MySQL Advanced Functions</a:t>
            </a:r>
            <a:br>
              <a:rPr lang="en-US" dirty="0"/>
            </a:br>
            <a:br>
              <a:rPr lang="en-US" b="0" dirty="0"/>
            </a:br>
            <a:endParaRPr lang="en-US" b="0" dirty="0"/>
          </a:p>
        </p:txBody>
      </p:sp>
    </p:spTree>
    <p:extLst>
      <p:ext uri="{BB962C8B-B14F-4D97-AF65-F5344CB8AC3E}">
        <p14:creationId xmlns:p14="http://schemas.microsoft.com/office/powerpoint/2010/main" val="1971979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90D3DA-A9B3-48F1-9E53-CCD1BD2B4671}"/>
              </a:ext>
            </a:extLst>
          </p:cNvPr>
          <p:cNvSpPr>
            <a:spLocks noGrp="1"/>
          </p:cNvSpPr>
          <p:nvPr>
            <p:ph type="title"/>
          </p:nvPr>
        </p:nvSpPr>
        <p:spPr>
          <a:xfrm>
            <a:off x="359400" y="2640450"/>
            <a:ext cx="8425200" cy="447900"/>
          </a:xfrm>
        </p:spPr>
        <p:txBody>
          <a:bodyPr/>
          <a:lstStyle/>
          <a:p>
            <a:r>
              <a:rPr lang="en-US" dirty="0"/>
              <a:t>FOR YOUR TIME</a:t>
            </a:r>
          </a:p>
        </p:txBody>
      </p:sp>
      <p:sp>
        <p:nvSpPr>
          <p:cNvPr id="5" name="Title 4">
            <a:extLst>
              <a:ext uri="{FF2B5EF4-FFF2-40B4-BE49-F238E27FC236}">
                <a16:creationId xmlns:a16="http://schemas.microsoft.com/office/drawing/2014/main" id="{5DBC8CCF-8C5A-41A1-B5AA-68897C1A27B7}"/>
              </a:ext>
            </a:extLst>
          </p:cNvPr>
          <p:cNvSpPr>
            <a:spLocks noGrp="1"/>
          </p:cNvSpPr>
          <p:nvPr>
            <p:ph type="title" idx="2"/>
          </p:nvPr>
        </p:nvSpPr>
        <p:spPr/>
        <p:txBody>
          <a:bodyPr/>
          <a:lstStyle/>
          <a:p>
            <a:r>
              <a:rPr lang="en-US" dirty="0"/>
              <a:t>THANK YOU</a:t>
            </a:r>
          </a:p>
        </p:txBody>
      </p:sp>
    </p:spTree>
    <p:extLst>
      <p:ext uri="{BB962C8B-B14F-4D97-AF65-F5344CB8AC3E}">
        <p14:creationId xmlns:p14="http://schemas.microsoft.com/office/powerpoint/2010/main" val="31666907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INSERT INTO statement is used to insert new records in a table.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dirty="0"/>
              <a:t>INSERT INTO Statement</a:t>
            </a:r>
          </a:p>
        </p:txBody>
      </p:sp>
    </p:spTree>
    <p:extLst>
      <p:ext uri="{BB962C8B-B14F-4D97-AF65-F5344CB8AC3E}">
        <p14:creationId xmlns:p14="http://schemas.microsoft.com/office/powerpoint/2010/main" val="31801989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INSERT INTO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INSERT INTO </a:t>
            </a:r>
            <a:r>
              <a:rPr lang="en-US" b="0" dirty="0" err="1"/>
              <a:t>table_name</a:t>
            </a:r>
            <a:r>
              <a:rPr lang="en-US" b="0" dirty="0"/>
              <a:t> (column1, column2, column3, ...)</a:t>
            </a:r>
          </a:p>
          <a:p>
            <a:pPr marL="0" lvl="0" indent="0" algn="l"/>
            <a:r>
              <a:rPr lang="en-US" b="0" dirty="0"/>
              <a:t>VALUES (value1, value2, value3, ...);</a:t>
            </a:r>
            <a:endParaRPr dirty="0"/>
          </a:p>
        </p:txBody>
      </p:sp>
    </p:spTree>
    <p:extLst>
      <p:ext uri="{BB962C8B-B14F-4D97-AF65-F5344CB8AC3E}">
        <p14:creationId xmlns:p14="http://schemas.microsoft.com/office/powerpoint/2010/main" val="904760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INSERT INTO Syntax 2</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INSERT INTO </a:t>
            </a:r>
            <a:r>
              <a:rPr lang="en-US" b="0" dirty="0" err="1"/>
              <a:t>table_name</a:t>
            </a:r>
            <a:endParaRPr lang="en-US" b="0" dirty="0"/>
          </a:p>
          <a:p>
            <a:pPr marL="0" lvl="0" indent="0" algn="l"/>
            <a:r>
              <a:rPr lang="en-US" b="0" dirty="0"/>
              <a:t>VALUES (value1, value2, value3, ...);</a:t>
            </a:r>
            <a:endParaRPr dirty="0"/>
          </a:p>
        </p:txBody>
      </p:sp>
    </p:spTree>
    <p:extLst>
      <p:ext uri="{BB962C8B-B14F-4D97-AF65-F5344CB8AC3E}">
        <p14:creationId xmlns:p14="http://schemas.microsoft.com/office/powerpoint/2010/main" val="2925459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47900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1179673805"/>
              </p:ext>
            </p:extLst>
          </p:nvPr>
        </p:nvGraphicFramePr>
        <p:xfrm>
          <a:off x="372139" y="1012200"/>
          <a:ext cx="8766633" cy="2999212"/>
        </p:xfrm>
        <a:graphic>
          <a:graphicData uri="http://schemas.openxmlformats.org/drawingml/2006/table">
            <a:tbl>
              <a:tblPr>
                <a:noFill/>
                <a:tableStyleId>{5973DA3F-9819-4352-8E93-8A6551559889}</a:tableStyleId>
              </a:tblPr>
              <a:tblGrid>
                <a:gridCol w="459134">
                  <a:extLst>
                    <a:ext uri="{9D8B030D-6E8A-4147-A177-3AD203B41FA5}">
                      <a16:colId xmlns:a16="http://schemas.microsoft.com/office/drawing/2014/main" val="20000"/>
                    </a:ext>
                  </a:extLst>
                </a:gridCol>
                <a:gridCol w="13909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783989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INSERT INTO Customers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Address, City, </a:t>
            </a:r>
            <a:r>
              <a:rPr lang="en-US" sz="2000" dirty="0" err="1">
                <a:solidFill>
                  <a:schemeClr val="bg1"/>
                </a:solidFill>
              </a:rPr>
              <a:t>PostalCode</a:t>
            </a:r>
            <a:r>
              <a:rPr lang="en-US" sz="2000" dirty="0">
                <a:solidFill>
                  <a:schemeClr val="bg1"/>
                </a:solidFill>
              </a:rPr>
              <a:t>, Country)</a:t>
            </a:r>
          </a:p>
          <a:p>
            <a:pPr algn="ctr">
              <a:lnSpc>
                <a:spcPct val="150000"/>
              </a:lnSpc>
            </a:pPr>
            <a:r>
              <a:rPr lang="en-US" sz="2000" dirty="0">
                <a:solidFill>
                  <a:schemeClr val="bg1"/>
                </a:solidFill>
              </a:rPr>
              <a:t>VALUES ('Cardinal', 'Tom B. </a:t>
            </a:r>
            <a:r>
              <a:rPr lang="en-US" sz="2000" dirty="0" err="1">
                <a:solidFill>
                  <a:schemeClr val="bg1"/>
                </a:solidFill>
              </a:rPr>
              <a:t>Erichsen</a:t>
            </a:r>
            <a:r>
              <a:rPr lang="en-US" sz="2000" dirty="0">
                <a:solidFill>
                  <a:schemeClr val="bg1"/>
                </a:solidFill>
              </a:rPr>
              <a:t>', 'Skagen 21', 'Stavanger', '4006', 'Norway');</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inserts a new record in the "Customers" table:</a:t>
            </a:r>
            <a:endParaRPr lang="en-US" sz="700" b="0" dirty="0"/>
          </a:p>
        </p:txBody>
      </p:sp>
    </p:spTree>
    <p:extLst>
      <p:ext uri="{BB962C8B-B14F-4D97-AF65-F5344CB8AC3E}">
        <p14:creationId xmlns:p14="http://schemas.microsoft.com/office/powerpoint/2010/main" val="31308583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305812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38600880"/>
              </p:ext>
            </p:extLst>
          </p:nvPr>
        </p:nvGraphicFramePr>
        <p:xfrm>
          <a:off x="372139" y="1012200"/>
          <a:ext cx="8766633" cy="3578332"/>
        </p:xfrm>
        <a:graphic>
          <a:graphicData uri="http://schemas.openxmlformats.org/drawingml/2006/table">
            <a:tbl>
              <a:tblPr>
                <a:noFill/>
                <a:tableStyleId>{5973DA3F-9819-4352-8E93-8A6551559889}</a:tableStyleId>
              </a:tblPr>
              <a:tblGrid>
                <a:gridCol w="521479">
                  <a:extLst>
                    <a:ext uri="{9D8B030D-6E8A-4147-A177-3AD203B41FA5}">
                      <a16:colId xmlns:a16="http://schemas.microsoft.com/office/drawing/2014/main" val="20000"/>
                    </a:ext>
                  </a:extLst>
                </a:gridCol>
                <a:gridCol w="1328587">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29303050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NULL Values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1477935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field with a NULL value is a field with no value.</a:t>
            </a:r>
          </a:p>
          <a:p>
            <a:endParaRPr lang="en-US" b="1" dirty="0"/>
          </a:p>
          <a:p>
            <a:r>
              <a:rPr lang="en-US" b="1" dirty="0"/>
              <a:t>If a field in a table is optional, it is possible to insert a new record or update a record without adding a value to this field. Then, the field will be saved with a NULL value.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NULL Values</a:t>
            </a:r>
          </a:p>
        </p:txBody>
      </p:sp>
    </p:spTree>
    <p:extLst>
      <p:ext uri="{BB962C8B-B14F-4D97-AF65-F5344CB8AC3E}">
        <p14:creationId xmlns:p14="http://schemas.microsoft.com/office/powerpoint/2010/main" val="15316959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6535580" cy="2130900"/>
          </a:xfrm>
        </p:spPr>
        <p:txBody>
          <a:bodyPr/>
          <a:lstStyle/>
          <a:p>
            <a:r>
              <a:rPr lang="en-US" dirty="0"/>
              <a:t>The SELECT statement is used to select data from a database.</a:t>
            </a:r>
          </a:p>
          <a:p>
            <a:endParaRPr lang="en-US" dirty="0"/>
          </a:p>
          <a:p>
            <a:r>
              <a:rPr lang="en-US" dirty="0"/>
              <a:t>The data returned is stored in a result table, called the result-set.</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p:txBody>
          <a:bodyPr/>
          <a:lstStyle/>
          <a:p>
            <a:r>
              <a:rPr lang="en-US" dirty="0"/>
              <a:t>MYSQL SELECT</a:t>
            </a:r>
          </a:p>
        </p:txBody>
      </p:sp>
    </p:spTree>
    <p:extLst>
      <p:ext uri="{BB962C8B-B14F-4D97-AF65-F5344CB8AC3E}">
        <p14:creationId xmlns:p14="http://schemas.microsoft.com/office/powerpoint/2010/main" val="39247743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It is not possible to test for NULL values with comparison operators, such as =, &lt;, or &lt;&gt;.</a:t>
            </a:r>
          </a:p>
          <a:p>
            <a:endParaRPr lang="en-US" b="1" dirty="0"/>
          </a:p>
          <a:p>
            <a:r>
              <a:rPr lang="en-US" b="1" dirty="0"/>
              <a:t>We will have to use the IS NULL and IS NOT NULL operators instead.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How to Test for NULL Values?</a:t>
            </a:r>
          </a:p>
        </p:txBody>
      </p:sp>
    </p:spTree>
    <p:extLst>
      <p:ext uri="{BB962C8B-B14F-4D97-AF65-F5344CB8AC3E}">
        <p14:creationId xmlns:p14="http://schemas.microsoft.com/office/powerpoint/2010/main" val="22898426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IS NULL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column_names</a:t>
            </a:r>
            <a:endParaRPr lang="en-US" b="0" dirty="0"/>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IS NULL;</a:t>
            </a:r>
            <a:endParaRPr dirty="0"/>
          </a:p>
        </p:txBody>
      </p:sp>
    </p:spTree>
    <p:extLst>
      <p:ext uri="{BB962C8B-B14F-4D97-AF65-F5344CB8AC3E}">
        <p14:creationId xmlns:p14="http://schemas.microsoft.com/office/powerpoint/2010/main" val="9716458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IS NOT NULL Syntax</a:t>
            </a:r>
            <a:br>
              <a:rPr lang="en-US" dirty="0"/>
            </a:br>
            <a:br>
              <a:rPr lang="en-US" dirty="0"/>
            </a:br>
            <a:br>
              <a:rPr lang="en-US" dirty="0"/>
            </a:b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column_names</a:t>
            </a:r>
            <a:endParaRPr lang="en-US" b="0" dirty="0"/>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IS NOT NULL;</a:t>
            </a:r>
            <a:endParaRPr dirty="0"/>
          </a:p>
        </p:txBody>
      </p:sp>
    </p:spTree>
    <p:extLst>
      <p:ext uri="{BB962C8B-B14F-4D97-AF65-F5344CB8AC3E}">
        <p14:creationId xmlns:p14="http://schemas.microsoft.com/office/powerpoint/2010/main" val="20319373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5"/>
            <a:ext cx="7551600" cy="304773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250870041"/>
              </p:ext>
            </p:extLst>
          </p:nvPr>
        </p:nvGraphicFramePr>
        <p:xfrm>
          <a:off x="372139" y="1012200"/>
          <a:ext cx="8766633" cy="3578332"/>
        </p:xfrm>
        <a:graphic>
          <a:graphicData uri="http://schemas.openxmlformats.org/drawingml/2006/table">
            <a:tbl>
              <a:tblPr>
                <a:noFill/>
                <a:tableStyleId>{5973DA3F-9819-4352-8E93-8A6551559889}</a:tableStyleId>
              </a:tblPr>
              <a:tblGrid>
                <a:gridCol w="531870">
                  <a:extLst>
                    <a:ext uri="{9D8B030D-6E8A-4147-A177-3AD203B41FA5}">
                      <a16:colId xmlns:a16="http://schemas.microsoft.com/office/drawing/2014/main" val="20000"/>
                    </a:ext>
                  </a:extLst>
                </a:gridCol>
                <a:gridCol w="1318196">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3381618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Address</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Address IS NULL;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lists all customers with a NULL value in the "Address" field:</a:t>
            </a:r>
            <a:endParaRPr lang="en-US" sz="700" b="0" dirty="0"/>
          </a:p>
        </p:txBody>
      </p:sp>
    </p:spTree>
    <p:extLst>
      <p:ext uri="{BB962C8B-B14F-4D97-AF65-F5344CB8AC3E}">
        <p14:creationId xmlns:p14="http://schemas.microsoft.com/office/powerpoint/2010/main" val="36089404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709051"/>
            <a:ext cx="9144000" cy="30682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954987"/>
            <a:ext cx="6258300" cy="75406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2674281619"/>
              </p:ext>
            </p:extLst>
          </p:nvPr>
        </p:nvGraphicFramePr>
        <p:xfrm>
          <a:off x="2143288" y="1187690"/>
          <a:ext cx="4857424" cy="929620"/>
        </p:xfrm>
        <a:graphic>
          <a:graphicData uri="http://schemas.openxmlformats.org/drawingml/2006/table">
            <a:tbl>
              <a:tblPr>
                <a:noFill/>
                <a:tableStyleId>{5973DA3F-9819-4352-8E93-8A6551559889}</a:tableStyleId>
              </a:tblPr>
              <a:tblGrid>
                <a:gridCol w="764531">
                  <a:extLst>
                    <a:ext uri="{9D8B030D-6E8A-4147-A177-3AD203B41FA5}">
                      <a16:colId xmlns:a16="http://schemas.microsoft.com/office/drawing/2014/main" val="20000"/>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908024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a:t>
            </a:r>
            <a:r>
              <a:rPr lang="en-US" sz="2000" dirty="0" err="1">
                <a:solidFill>
                  <a:schemeClr val="bg1"/>
                </a:solidFill>
              </a:rPr>
              <a:t>CustomerName</a:t>
            </a:r>
            <a:r>
              <a:rPr lang="en-US" sz="2000" dirty="0">
                <a:solidFill>
                  <a:schemeClr val="bg1"/>
                </a:solidFill>
              </a:rPr>
              <a:t>, </a:t>
            </a:r>
            <a:r>
              <a:rPr lang="en-US" sz="2000" dirty="0" err="1">
                <a:solidFill>
                  <a:schemeClr val="bg1"/>
                </a:solidFill>
              </a:rPr>
              <a:t>ContactName</a:t>
            </a:r>
            <a:r>
              <a:rPr lang="en-US" sz="2000" dirty="0">
                <a:solidFill>
                  <a:schemeClr val="bg1"/>
                </a:solidFill>
              </a:rPr>
              <a:t>, Address</a:t>
            </a:r>
          </a:p>
          <a:p>
            <a:pPr algn="ctr">
              <a:lnSpc>
                <a:spcPct val="150000"/>
              </a:lnSpc>
            </a:pPr>
            <a:r>
              <a:rPr lang="en-US" sz="2000" dirty="0">
                <a:solidFill>
                  <a:schemeClr val="bg1"/>
                </a:solidFill>
              </a:rPr>
              <a:t>FROM Customers</a:t>
            </a:r>
          </a:p>
          <a:p>
            <a:pPr algn="ctr">
              <a:lnSpc>
                <a:spcPct val="150000"/>
              </a:lnSpc>
            </a:pPr>
            <a:r>
              <a:rPr lang="en-US" sz="2000" dirty="0">
                <a:solidFill>
                  <a:schemeClr val="bg1"/>
                </a:solidFill>
              </a:rPr>
              <a:t>WHERE Address IS NOT NULL;</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lists all customers with a value in the "Address" field:</a:t>
            </a:r>
            <a:endParaRPr lang="en-US" sz="700" b="0" dirty="0"/>
          </a:p>
        </p:txBody>
      </p:sp>
    </p:spTree>
    <p:extLst>
      <p:ext uri="{BB962C8B-B14F-4D97-AF65-F5344CB8AC3E}">
        <p14:creationId xmlns:p14="http://schemas.microsoft.com/office/powerpoint/2010/main" val="23007987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709051"/>
            <a:ext cx="9138774" cy="30682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181224" y="997762"/>
            <a:ext cx="6957549" cy="7112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315228339"/>
              </p:ext>
            </p:extLst>
          </p:nvPr>
        </p:nvGraphicFramePr>
        <p:xfrm>
          <a:off x="1207572" y="1182976"/>
          <a:ext cx="7936427" cy="3271465"/>
        </p:xfrm>
        <a:graphic>
          <a:graphicData uri="http://schemas.openxmlformats.org/drawingml/2006/table">
            <a:tbl>
              <a:tblPr>
                <a:noFill/>
                <a:tableStyleId>{5973DA3F-9819-4352-8E93-8A6551559889}</a:tableStyleId>
              </a:tblPr>
              <a:tblGrid>
                <a:gridCol w="1249149">
                  <a:extLst>
                    <a:ext uri="{9D8B030D-6E8A-4147-A177-3AD203B41FA5}">
                      <a16:colId xmlns:a16="http://schemas.microsoft.com/office/drawing/2014/main" val="20000"/>
                    </a:ext>
                  </a:extLst>
                </a:gridCol>
                <a:gridCol w="2571096">
                  <a:extLst>
                    <a:ext uri="{9D8B030D-6E8A-4147-A177-3AD203B41FA5}">
                      <a16:colId xmlns:a16="http://schemas.microsoft.com/office/drawing/2014/main" val="1870250050"/>
                    </a:ext>
                  </a:extLst>
                </a:gridCol>
                <a:gridCol w="2267441">
                  <a:extLst>
                    <a:ext uri="{9D8B030D-6E8A-4147-A177-3AD203B41FA5}">
                      <a16:colId xmlns:a16="http://schemas.microsoft.com/office/drawing/2014/main" val="2923691942"/>
                    </a:ext>
                  </a:extLst>
                </a:gridCol>
                <a:gridCol w="1848741">
                  <a:extLst>
                    <a:ext uri="{9D8B030D-6E8A-4147-A177-3AD203B41FA5}">
                      <a16:colId xmlns:a16="http://schemas.microsoft.com/office/drawing/2014/main" val="3089930336"/>
                    </a:ext>
                  </a:extLst>
                </a:gridCol>
              </a:tblGrid>
              <a:tr h="453638">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88409">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5298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5298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5298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507017">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Tom B. </a:t>
                      </a:r>
                      <a:r>
                        <a:rPr lang="en-US" dirty="0" err="1">
                          <a:effectLst/>
                        </a:rPr>
                        <a:t>Erichsen</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6024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3339403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UPDATE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1360979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UPDATE statement is used to modify the existing records in a table.</a:t>
            </a:r>
          </a:p>
          <a:p>
            <a:pPr marL="127000" indent="0">
              <a:buNone/>
            </a:pPr>
            <a:endParaRPr lang="en-US" b="1" dirty="0"/>
          </a:p>
          <a:p>
            <a:r>
              <a:rPr lang="en-US" b="1" dirty="0"/>
              <a:t>Note: Be careful when updating records in a table! Notice the WHERE clause in the UPDATE statement. The WHERE clause specifies which record(s) that should be updated. If you omit the WHERE clause, all records in the table will be updated!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UPDATE Statement</a:t>
            </a:r>
          </a:p>
        </p:txBody>
      </p:sp>
    </p:spTree>
    <p:extLst>
      <p:ext uri="{BB962C8B-B14F-4D97-AF65-F5344CB8AC3E}">
        <p14:creationId xmlns:p14="http://schemas.microsoft.com/office/powerpoint/2010/main" val="2699631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SELECT Syntax</a:t>
            </a:r>
            <a:br>
              <a:rPr lang="en-US" dirty="0"/>
            </a:br>
            <a:endParaRPr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a:t>column1</a:t>
            </a:r>
            <a:r>
              <a:rPr lang="en-US" b="0" dirty="0"/>
              <a:t>,</a:t>
            </a:r>
            <a:r>
              <a:rPr lang="en-US" b="0" i="1" dirty="0"/>
              <a:t> column2, ...</a:t>
            </a:r>
            <a:br>
              <a:rPr lang="en-US" dirty="0"/>
            </a:br>
            <a:r>
              <a:rPr lang="en-US" b="0" dirty="0"/>
              <a:t>FROM </a:t>
            </a:r>
            <a:r>
              <a:rPr lang="en-US" b="0" i="1" dirty="0" err="1"/>
              <a:t>table_name</a:t>
            </a:r>
            <a:r>
              <a:rPr lang="en-US" b="0" dirty="0"/>
              <a:t>;</a:t>
            </a:r>
          </a:p>
          <a:p>
            <a:pPr marL="0" lvl="0" indent="0" algn="l"/>
            <a:endParaRPr lang="en-US" b="0" dirty="0"/>
          </a:p>
          <a:p>
            <a:pPr marL="0" lvl="0" indent="0" algn="l"/>
            <a:endParaRPr lang="en-US" b="0" dirty="0"/>
          </a:p>
          <a:p>
            <a:pPr marL="0" lvl="0" indent="0" algn="l"/>
            <a:r>
              <a:rPr lang="en-US" b="0" dirty="0"/>
              <a:t>SELECT * FROM </a:t>
            </a:r>
            <a:r>
              <a:rPr lang="en-US" b="0" i="1" dirty="0" err="1"/>
              <a:t>table_name</a:t>
            </a:r>
            <a:r>
              <a:rPr lang="en-US" b="0" dirty="0"/>
              <a:t>;</a:t>
            </a:r>
          </a:p>
          <a:p>
            <a:pPr marL="0" lvl="0" indent="0" algn="l"/>
            <a:endParaRPr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UPDATE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UPDATE </a:t>
            </a:r>
            <a:r>
              <a:rPr lang="en-US" b="0" dirty="0" err="1"/>
              <a:t>table_name</a:t>
            </a:r>
            <a:endParaRPr lang="en-US" b="0" dirty="0"/>
          </a:p>
          <a:p>
            <a:pPr marL="0" lvl="0" indent="0" algn="l"/>
            <a:r>
              <a:rPr lang="en-US" b="0" dirty="0"/>
              <a:t>SET column1 = value1, column2 = value2, ...</a:t>
            </a:r>
          </a:p>
          <a:p>
            <a:pPr marL="0" lvl="0" indent="0" algn="l"/>
            <a:r>
              <a:rPr lang="en-US" b="0" dirty="0"/>
              <a:t>WHERE condition;</a:t>
            </a:r>
            <a:endParaRPr lang="en-US" dirty="0"/>
          </a:p>
        </p:txBody>
      </p:sp>
    </p:spTree>
    <p:extLst>
      <p:ext uri="{BB962C8B-B14F-4D97-AF65-F5344CB8AC3E}">
        <p14:creationId xmlns:p14="http://schemas.microsoft.com/office/powerpoint/2010/main" val="31327179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305812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3102813308"/>
              </p:ext>
            </p:extLst>
          </p:nvPr>
        </p:nvGraphicFramePr>
        <p:xfrm>
          <a:off x="372139" y="1012200"/>
          <a:ext cx="8766633" cy="3578332"/>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11439641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UPDATE Customers</a:t>
            </a:r>
          </a:p>
          <a:p>
            <a:pPr algn="ctr">
              <a:lnSpc>
                <a:spcPct val="150000"/>
              </a:lnSpc>
            </a:pPr>
            <a:r>
              <a:rPr lang="en-US" sz="2000" dirty="0">
                <a:solidFill>
                  <a:schemeClr val="bg1"/>
                </a:solidFill>
              </a:rPr>
              <a:t>SET </a:t>
            </a:r>
            <a:r>
              <a:rPr lang="en-US" sz="2000" dirty="0" err="1">
                <a:solidFill>
                  <a:schemeClr val="bg1"/>
                </a:solidFill>
              </a:rPr>
              <a:t>ContactName</a:t>
            </a:r>
            <a:r>
              <a:rPr lang="en-US" sz="2000" dirty="0">
                <a:solidFill>
                  <a:schemeClr val="bg1"/>
                </a:solidFill>
              </a:rPr>
              <a:t> = 'Alfred Schmidt', City = 'Frankfurt'</a:t>
            </a:r>
          </a:p>
          <a:p>
            <a:pPr algn="ctr">
              <a:lnSpc>
                <a:spcPct val="150000"/>
              </a:lnSpc>
            </a:pPr>
            <a:r>
              <a:rPr lang="en-US" sz="2000" dirty="0">
                <a:solidFill>
                  <a:schemeClr val="bg1"/>
                </a:solidFill>
              </a:rPr>
              <a:t>WHERE </a:t>
            </a:r>
            <a:r>
              <a:rPr lang="en-US" sz="2000" dirty="0" err="1">
                <a:solidFill>
                  <a:schemeClr val="bg1"/>
                </a:solidFill>
              </a:rPr>
              <a:t>CustomerID</a:t>
            </a:r>
            <a:r>
              <a:rPr lang="en-US" sz="2000" dirty="0">
                <a:solidFill>
                  <a:schemeClr val="bg1"/>
                </a:solidFill>
              </a:rPr>
              <a:t> = 1;</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updates the first customer (</a:t>
            </a:r>
            <a:r>
              <a:rPr lang="en-US" sz="1800" b="0" dirty="0" err="1"/>
              <a:t>CustomerID</a:t>
            </a:r>
            <a:r>
              <a:rPr lang="en-US" sz="1800" b="0" dirty="0"/>
              <a:t> = 1) with a new contact person and a new city.</a:t>
            </a:r>
            <a:endParaRPr lang="en-US" sz="700" b="0" dirty="0"/>
          </a:p>
        </p:txBody>
      </p:sp>
    </p:spTree>
    <p:extLst>
      <p:ext uri="{BB962C8B-B14F-4D97-AF65-F5344CB8AC3E}">
        <p14:creationId xmlns:p14="http://schemas.microsoft.com/office/powerpoint/2010/main" val="7330265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5"/>
            <a:ext cx="7551600" cy="30682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882229063"/>
              </p:ext>
            </p:extLst>
          </p:nvPr>
        </p:nvGraphicFramePr>
        <p:xfrm>
          <a:off x="372139" y="1022591"/>
          <a:ext cx="8766633" cy="3601954"/>
        </p:xfrm>
        <a:graphic>
          <a:graphicData uri="http://schemas.openxmlformats.org/drawingml/2006/table">
            <a:tbl>
              <a:tblPr>
                <a:noFill/>
                <a:tableStyleId>{5973DA3F-9819-4352-8E93-8A6551559889}</a:tableStyleId>
              </a:tblPr>
              <a:tblGrid>
                <a:gridCol w="594216">
                  <a:extLst>
                    <a:ext uri="{9D8B030D-6E8A-4147-A177-3AD203B41FA5}">
                      <a16:colId xmlns:a16="http://schemas.microsoft.com/office/drawing/2014/main" val="20000"/>
                    </a:ext>
                  </a:extLst>
                </a:gridCol>
                <a:gridCol w="1255850">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Str. 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br>
                        <a:rPr lang="en-US" dirty="0">
                          <a:effectLst/>
                        </a:rPr>
                      </a:br>
                      <a:r>
                        <a:rPr lang="en-US" sz="1150" dirty="0">
                          <a:effectLst/>
                        </a:rPr>
                        <a:t>Frankfurt</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24122526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DELETE Statement</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30931606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DELETE statement is used to delete existing records in a table.</a:t>
            </a:r>
          </a:p>
          <a:p>
            <a:endParaRPr lang="en-US" b="1" dirty="0"/>
          </a:p>
          <a:p>
            <a:r>
              <a:rPr lang="en-US" b="1" dirty="0"/>
              <a:t>Note: Be careful when deleting records in a table! Notice the WHERE clause in the DELETE statement. The WHERE clause specifies which record(s) should be deleted. If you omit the WHERE clause, all records in the table will be deleted!</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UPDATE Statement</a:t>
            </a:r>
          </a:p>
        </p:txBody>
      </p:sp>
    </p:spTree>
    <p:extLst>
      <p:ext uri="{BB962C8B-B14F-4D97-AF65-F5344CB8AC3E}">
        <p14:creationId xmlns:p14="http://schemas.microsoft.com/office/powerpoint/2010/main" val="25521276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DELETE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DELETE FROM </a:t>
            </a:r>
            <a:r>
              <a:rPr lang="en-US" b="0" dirty="0" err="1"/>
              <a:t>table_name</a:t>
            </a:r>
            <a:r>
              <a:rPr lang="en-US" b="0" dirty="0"/>
              <a:t> WHERE condition;</a:t>
            </a:r>
            <a:endParaRPr lang="en-US" dirty="0"/>
          </a:p>
        </p:txBody>
      </p:sp>
    </p:spTree>
    <p:extLst>
      <p:ext uri="{BB962C8B-B14F-4D97-AF65-F5344CB8AC3E}">
        <p14:creationId xmlns:p14="http://schemas.microsoft.com/office/powerpoint/2010/main" val="35968894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5"/>
            <a:ext cx="7551600" cy="306306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3726635617"/>
              </p:ext>
            </p:extLst>
          </p:nvPr>
        </p:nvGraphicFramePr>
        <p:xfrm>
          <a:off x="372139" y="1012200"/>
          <a:ext cx="8766633" cy="3578332"/>
        </p:xfrm>
        <a:graphic>
          <a:graphicData uri="http://schemas.openxmlformats.org/drawingml/2006/table">
            <a:tbl>
              <a:tblPr>
                <a:noFill/>
                <a:tableStyleId>{5973DA3F-9819-4352-8E93-8A6551559889}</a:tableStyleId>
              </a:tblPr>
              <a:tblGrid>
                <a:gridCol w="614997">
                  <a:extLst>
                    <a:ext uri="{9D8B030D-6E8A-4147-A177-3AD203B41FA5}">
                      <a16:colId xmlns:a16="http://schemas.microsoft.com/office/drawing/2014/main" val="20000"/>
                    </a:ext>
                  </a:extLst>
                </a:gridCol>
                <a:gridCol w="1235069">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6211564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DELETE FROM Customers WHERE </a:t>
            </a:r>
            <a:r>
              <a:rPr lang="en-US" sz="2000" dirty="0" err="1">
                <a:solidFill>
                  <a:schemeClr val="bg1"/>
                </a:solidFill>
              </a:rPr>
              <a:t>CustomerName</a:t>
            </a:r>
            <a:r>
              <a:rPr lang="en-US" sz="2000" dirty="0">
                <a:solidFill>
                  <a:schemeClr val="bg1"/>
                </a:solidFill>
              </a:rPr>
              <a:t>='</a:t>
            </a:r>
            <a:r>
              <a:rPr lang="en-US" sz="2000" dirty="0" err="1">
                <a:solidFill>
                  <a:schemeClr val="bg1"/>
                </a:solidFill>
              </a:rPr>
              <a:t>Alfreds</a:t>
            </a:r>
            <a:r>
              <a:rPr lang="en-US" sz="2000" dirty="0">
                <a:solidFill>
                  <a:schemeClr val="bg1"/>
                </a:solidFill>
              </a:rPr>
              <a:t> </a:t>
            </a:r>
            <a:r>
              <a:rPr lang="en-US" sz="2000" dirty="0" err="1">
                <a:solidFill>
                  <a:schemeClr val="bg1"/>
                </a:solidFill>
              </a:rPr>
              <a:t>Futterkiste</a:t>
            </a:r>
            <a:r>
              <a:rPr lang="en-US" sz="2000" dirty="0">
                <a:solidFill>
                  <a:schemeClr val="bg1"/>
                </a:solidFill>
              </a:rPr>
              <a:t>';</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deletes the customer "</a:t>
            </a:r>
            <a:r>
              <a:rPr lang="en-US" sz="1800" b="0" dirty="0" err="1"/>
              <a:t>Alfreds</a:t>
            </a:r>
            <a:r>
              <a:rPr lang="en-US" sz="1800" b="0" dirty="0"/>
              <a:t> </a:t>
            </a:r>
            <a:r>
              <a:rPr lang="en-US" sz="1800" b="0" dirty="0" err="1"/>
              <a:t>Futterkiste</a:t>
            </a:r>
            <a:r>
              <a:rPr lang="en-US" sz="1800" b="0" dirty="0"/>
              <a:t>" from the "Customers" table:</a:t>
            </a:r>
            <a:endParaRPr lang="en-US" sz="700" b="0" dirty="0"/>
          </a:p>
        </p:txBody>
      </p:sp>
    </p:spTree>
    <p:extLst>
      <p:ext uri="{BB962C8B-B14F-4D97-AF65-F5344CB8AC3E}">
        <p14:creationId xmlns:p14="http://schemas.microsoft.com/office/powerpoint/2010/main" val="36131432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4"/>
            <a:ext cx="7551600" cy="254072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lvl="0"/>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1175928813"/>
              </p:ext>
            </p:extLst>
          </p:nvPr>
        </p:nvGraphicFramePr>
        <p:xfrm>
          <a:off x="372139" y="1012200"/>
          <a:ext cx="8766633" cy="3060934"/>
        </p:xfrm>
        <a:graphic>
          <a:graphicData uri="http://schemas.openxmlformats.org/drawingml/2006/table">
            <a:tbl>
              <a:tblPr>
                <a:noFill/>
                <a:tableStyleId>{5973DA3F-9819-4352-8E93-8A6551559889}</a:tableStyleId>
              </a:tblPr>
              <a:tblGrid>
                <a:gridCol w="573434">
                  <a:extLst>
                    <a:ext uri="{9D8B030D-6E8A-4147-A177-3AD203B41FA5}">
                      <a16:colId xmlns:a16="http://schemas.microsoft.com/office/drawing/2014/main" val="20000"/>
                    </a:ext>
                  </a:extLst>
                </a:gridCol>
                <a:gridCol w="12766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tcPr>
                </a:tc>
                <a:tc>
                  <a:txBody>
                    <a:bodyPr/>
                    <a:lstStyle/>
                    <a:p>
                      <a:pPr algn="l" fontAlgn="t"/>
                      <a:r>
                        <a:rPr lang="en-US" dirty="0">
                          <a:effectLst/>
                        </a:rPr>
                        <a:t>5</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Cardinal</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Tom B. Erichsen</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Skagen 21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Stavanger</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4006</a:t>
                      </a:r>
                      <a:endParaRPr lang="en-US" dirty="0">
                        <a:effectLst/>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Norway</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866897810"/>
                  </a:ext>
                </a:extLst>
              </a:tr>
            </a:tbl>
          </a:graphicData>
        </a:graphic>
      </p:graphicFrame>
    </p:spTree>
    <p:extLst>
      <p:ext uri="{BB962C8B-B14F-4D97-AF65-F5344CB8AC3E}">
        <p14:creationId xmlns:p14="http://schemas.microsoft.com/office/powerpoint/2010/main" val="147308748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64038E-6B35-4F84-BA98-3FEE0DD128B1}"/>
              </a:ext>
            </a:extLst>
          </p:cNvPr>
          <p:cNvSpPr>
            <a:spLocks noGrp="1"/>
          </p:cNvSpPr>
          <p:nvPr>
            <p:ph type="title"/>
          </p:nvPr>
        </p:nvSpPr>
        <p:spPr>
          <a:xfrm>
            <a:off x="560824" y="1168325"/>
            <a:ext cx="8583175" cy="669000"/>
          </a:xfrm>
        </p:spPr>
        <p:txBody>
          <a:bodyPr/>
          <a:lstStyle/>
          <a:p>
            <a:r>
              <a:rPr lang="en-US" b="0" dirty="0"/>
              <a:t>MySQL SELECT DISTINCT Statement</a:t>
            </a:r>
            <a:br>
              <a:rPr lang="en-US" b="0" dirty="0"/>
            </a:br>
            <a:br>
              <a:rPr lang="en-US" dirty="0"/>
            </a:br>
            <a:endParaRPr lang="en-US" dirty="0"/>
          </a:p>
        </p:txBody>
      </p:sp>
      <p:sp>
        <p:nvSpPr>
          <p:cNvPr id="8" name="Rectangle 3">
            <a:extLst>
              <a:ext uri="{FF2B5EF4-FFF2-40B4-BE49-F238E27FC236}">
                <a16:creationId xmlns:a16="http://schemas.microsoft.com/office/drawing/2014/main" id="{EE5CAEC1-1A1E-48B7-B203-EE962C8D4D38}"/>
              </a:ext>
            </a:extLst>
          </p:cNvPr>
          <p:cNvSpPr>
            <a:spLocks noGrp="1" noChangeArrowheads="1"/>
          </p:cNvSpPr>
          <p:nvPr>
            <p:ph type="body" idx="1"/>
          </p:nvPr>
        </p:nvSpPr>
        <p:spPr bwMode="auto">
          <a:xfrm>
            <a:off x="747721" y="1906117"/>
            <a:ext cx="67907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DDDDD"/>
                </a:solidFill>
                <a:effectLst/>
                <a:latin typeface="+mj-lt"/>
              </a:rPr>
              <a:t>The </a:t>
            </a:r>
            <a:r>
              <a:rPr kumimoji="0" lang="en-US" altLang="en-US" b="0" i="0" u="none" strike="noStrike" cap="none" normalizeH="0" baseline="0" dirty="0">
                <a:ln>
                  <a:noFill/>
                </a:ln>
                <a:solidFill>
                  <a:srgbClr val="FF9999"/>
                </a:solidFill>
                <a:effectLst/>
                <a:latin typeface="+mj-lt"/>
              </a:rPr>
              <a:t>SELECT DISTINCT</a:t>
            </a:r>
            <a:r>
              <a:rPr kumimoji="0" lang="en-US" altLang="en-US" b="0" i="0" u="none" strike="noStrike" cap="none" normalizeH="0" baseline="0" dirty="0">
                <a:ln>
                  <a:noFill/>
                </a:ln>
                <a:solidFill>
                  <a:srgbClr val="DDDDDD"/>
                </a:solidFill>
                <a:effectLst/>
                <a:latin typeface="+mj-lt"/>
              </a:rPr>
              <a:t> statement is used to return only distinct (different) values</a:t>
            </a:r>
            <a:r>
              <a:rPr kumimoji="0" lang="en-US" altLang="en-US" sz="1100" b="0" i="0" u="none" strike="noStrike" cap="none" normalizeH="0" baseline="0" dirty="0">
                <a:ln>
                  <a:noFill/>
                </a:ln>
                <a:solidFill>
                  <a:srgbClr val="DDDDDD"/>
                </a:solidFill>
                <a:effectLst/>
                <a:latin typeface="Verdana" panose="020B060403050404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Google Shape;368;p31">
            <a:extLst>
              <a:ext uri="{FF2B5EF4-FFF2-40B4-BE49-F238E27FC236}">
                <a16:creationId xmlns:a16="http://schemas.microsoft.com/office/drawing/2014/main" id="{BBA81A4C-637E-4D7D-A7A8-867F8B638793}"/>
              </a:ext>
            </a:extLst>
          </p:cNvPr>
          <p:cNvSpPr txBox="1">
            <a:spLocks/>
          </p:cNvSpPr>
          <p:nvPr/>
        </p:nvSpPr>
        <p:spPr>
          <a:xfrm>
            <a:off x="747720" y="2873088"/>
            <a:ext cx="5876363" cy="4029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dirty="0"/>
              <a:t>SELECT DISTINCT</a:t>
            </a:r>
            <a:r>
              <a:rPr lang="en-US" b="0" dirty="0"/>
              <a:t> </a:t>
            </a:r>
            <a:r>
              <a:rPr lang="en-US" dirty="0"/>
              <a:t>Syntax</a:t>
            </a:r>
            <a:br>
              <a:rPr lang="en-US" dirty="0"/>
            </a:br>
            <a:endParaRPr lang="en-US" dirty="0"/>
          </a:p>
          <a:p>
            <a:pPr algn="ctr"/>
            <a:endParaRPr lang="en-US" dirty="0"/>
          </a:p>
        </p:txBody>
      </p:sp>
      <p:sp>
        <p:nvSpPr>
          <p:cNvPr id="10" name="Google Shape;369;p31">
            <a:extLst>
              <a:ext uri="{FF2B5EF4-FFF2-40B4-BE49-F238E27FC236}">
                <a16:creationId xmlns:a16="http://schemas.microsoft.com/office/drawing/2014/main" id="{91CA0BDD-7512-4D80-BAB4-26674939B456}"/>
              </a:ext>
            </a:extLst>
          </p:cNvPr>
          <p:cNvSpPr txBox="1">
            <a:spLocks/>
          </p:cNvSpPr>
          <p:nvPr/>
        </p:nvSpPr>
        <p:spPr>
          <a:xfrm flipH="1">
            <a:off x="747721" y="3275988"/>
            <a:ext cx="4100400" cy="1444867"/>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None/>
            </a:pPr>
            <a:r>
              <a:rPr lang="en-US" dirty="0"/>
              <a:t>SELECT DISTINCT </a:t>
            </a:r>
            <a:r>
              <a:rPr lang="en-US" i="1" dirty="0"/>
              <a:t>column1</a:t>
            </a:r>
            <a:r>
              <a:rPr lang="en-US" dirty="0"/>
              <a:t>,</a:t>
            </a:r>
            <a:r>
              <a:rPr lang="en-US" i="1" dirty="0"/>
              <a:t> column2, ...</a:t>
            </a:r>
            <a:br>
              <a:rPr lang="en-US" dirty="0"/>
            </a:br>
            <a:r>
              <a:rPr lang="en-US" dirty="0"/>
              <a:t>FROM </a:t>
            </a:r>
            <a:r>
              <a:rPr lang="en-US" i="1" dirty="0" err="1"/>
              <a:t>table_name</a:t>
            </a:r>
            <a:r>
              <a:rPr lang="en-US" dirty="0"/>
              <a:t>;</a:t>
            </a:r>
          </a:p>
          <a:p>
            <a:pPr marL="0" indent="0"/>
            <a:endParaRPr lang="en-US" dirty="0"/>
          </a:p>
          <a:p>
            <a:pPr marL="0" indent="0">
              <a:buNone/>
            </a:pPr>
            <a:endParaRPr lang="en-US" dirty="0"/>
          </a:p>
        </p:txBody>
      </p:sp>
    </p:spTree>
    <p:extLst>
      <p:ext uri="{BB962C8B-B14F-4D97-AF65-F5344CB8AC3E}">
        <p14:creationId xmlns:p14="http://schemas.microsoft.com/office/powerpoint/2010/main" val="17927463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LIMIT Clause</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09</a:t>
            </a:r>
            <a:endParaRPr dirty="0"/>
          </a:p>
        </p:txBody>
      </p:sp>
    </p:spTree>
    <p:extLst>
      <p:ext uri="{BB962C8B-B14F-4D97-AF65-F5344CB8AC3E}">
        <p14:creationId xmlns:p14="http://schemas.microsoft.com/office/powerpoint/2010/main" val="4981365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LIMIT clause is used to specify the number of records to return.</a:t>
            </a:r>
          </a:p>
          <a:p>
            <a:endParaRPr lang="en-US" b="1" dirty="0"/>
          </a:p>
          <a:p>
            <a:r>
              <a:rPr lang="en-US" b="1" dirty="0"/>
              <a:t>The LIMIT clause is useful on large tables with thousands of records. Returning a large number of records can impact performance.</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LIMIT Clause</a:t>
            </a:r>
          </a:p>
        </p:txBody>
      </p:sp>
    </p:spTree>
    <p:extLst>
      <p:ext uri="{BB962C8B-B14F-4D97-AF65-F5344CB8AC3E}">
        <p14:creationId xmlns:p14="http://schemas.microsoft.com/office/powerpoint/2010/main" val="19716371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LIMIT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a:t>
            </a:r>
            <a:r>
              <a:rPr lang="en-US" b="0" dirty="0" err="1"/>
              <a:t>table_name</a:t>
            </a:r>
            <a:endParaRPr lang="en-US" b="0" dirty="0"/>
          </a:p>
          <a:p>
            <a:pPr marL="0" lvl="0" indent="0" algn="l"/>
            <a:r>
              <a:rPr lang="en-US" b="0" dirty="0"/>
              <a:t>WHERE condition</a:t>
            </a:r>
          </a:p>
          <a:p>
            <a:pPr marL="0" lvl="0" indent="0" algn="l"/>
            <a:r>
              <a:rPr lang="en-US" b="0" dirty="0"/>
              <a:t>LIMIT number;</a:t>
            </a:r>
            <a:endParaRPr lang="en-US" dirty="0"/>
          </a:p>
        </p:txBody>
      </p:sp>
    </p:spTree>
    <p:extLst>
      <p:ext uri="{BB962C8B-B14F-4D97-AF65-F5344CB8AC3E}">
        <p14:creationId xmlns:p14="http://schemas.microsoft.com/office/powerpoint/2010/main" val="3022785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709051"/>
            <a:ext cx="7551600" cy="3006523"/>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nvGraphicFramePr>
        <p:xfrm>
          <a:off x="372139" y="1012200"/>
          <a:ext cx="8766633" cy="3703374"/>
        </p:xfrm>
        <a:graphic>
          <a:graphicData uri="http://schemas.openxmlformats.org/drawingml/2006/table">
            <a:tbl>
              <a:tblPr>
                <a:noFill/>
                <a:tableStyleId>{5973DA3F-9819-4352-8E93-8A6551559889}</a:tableStyleId>
              </a:tblPr>
              <a:tblGrid>
                <a:gridCol w="764531">
                  <a:extLst>
                    <a:ext uri="{9D8B030D-6E8A-4147-A177-3AD203B41FA5}">
                      <a16:colId xmlns:a16="http://schemas.microsoft.com/office/drawing/2014/main" val="20000"/>
                    </a:ext>
                  </a:extLst>
                </a:gridCol>
                <a:gridCol w="1085535">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a:t>
                      </a:r>
                    </a:p>
                    <a:p>
                      <a:pPr marL="0" marR="0" algn="l">
                        <a:lnSpc>
                          <a:spcPct val="107000"/>
                        </a:lnSpc>
                        <a:spcBef>
                          <a:spcPts val="0"/>
                        </a:spcBef>
                        <a:spcAft>
                          <a:spcPts val="0"/>
                        </a:spcAft>
                      </a:pPr>
                      <a:endPar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21094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LIMIT 3;</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selects the first three records from the "Customers" table:</a:t>
            </a:r>
          </a:p>
          <a:p>
            <a:endParaRPr lang="en-US" sz="1800" b="0" dirty="0"/>
          </a:p>
        </p:txBody>
      </p:sp>
    </p:spTree>
    <p:extLst>
      <p:ext uri="{BB962C8B-B14F-4D97-AF65-F5344CB8AC3E}">
        <p14:creationId xmlns:p14="http://schemas.microsoft.com/office/powerpoint/2010/main" val="1441096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5"/>
            <a:ext cx="7551600" cy="278949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4037601344"/>
              </p:ext>
            </p:extLst>
          </p:nvPr>
        </p:nvGraphicFramePr>
        <p:xfrm>
          <a:off x="372139" y="1012200"/>
          <a:ext cx="8766633" cy="3304754"/>
        </p:xfrm>
        <a:graphic>
          <a:graphicData uri="http://schemas.openxmlformats.org/drawingml/2006/table">
            <a:tbl>
              <a:tblPr>
                <a:noFill/>
                <a:tableStyleId>{5973DA3F-9819-4352-8E93-8A6551559889}</a:tableStyleId>
              </a:tblPr>
              <a:tblGrid>
                <a:gridCol w="552652">
                  <a:extLst>
                    <a:ext uri="{9D8B030D-6E8A-4147-A177-3AD203B41FA5}">
                      <a16:colId xmlns:a16="http://schemas.microsoft.com/office/drawing/2014/main" val="20000"/>
                    </a:ext>
                  </a:extLst>
                </a:gridCol>
                <a:gridCol w="1297414">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5370111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r>
              <a:rPr lang="en-US" b="0" dirty="0"/>
              <a:t>MIN() and MAX() Functions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10</a:t>
            </a:r>
            <a:endParaRPr dirty="0"/>
          </a:p>
        </p:txBody>
      </p:sp>
    </p:spTree>
    <p:extLst>
      <p:ext uri="{BB962C8B-B14F-4D97-AF65-F5344CB8AC3E}">
        <p14:creationId xmlns:p14="http://schemas.microsoft.com/office/powerpoint/2010/main" val="21704524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MIN() function returns the smallest value of the selected column.</a:t>
            </a:r>
          </a:p>
          <a:p>
            <a:endParaRPr lang="en-US" b="1" dirty="0"/>
          </a:p>
          <a:p>
            <a:r>
              <a:rPr lang="en-US" b="1" dirty="0"/>
              <a:t>The MAX() function returns the largest value of the selected column.</a:t>
            </a:r>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MIN() and MAX() Functions</a:t>
            </a:r>
          </a:p>
        </p:txBody>
      </p:sp>
    </p:spTree>
    <p:extLst>
      <p:ext uri="{BB962C8B-B14F-4D97-AF65-F5344CB8AC3E}">
        <p14:creationId xmlns:p14="http://schemas.microsoft.com/office/powerpoint/2010/main" val="169747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MIN()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MIN(</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34008233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MAX()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MAX(</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18204441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4"/>
            <a:ext cx="7551600" cy="300134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1088572996"/>
              </p:ext>
            </p:extLst>
          </p:nvPr>
        </p:nvGraphicFramePr>
        <p:xfrm>
          <a:off x="372139" y="1012200"/>
          <a:ext cx="8766633" cy="3516610"/>
        </p:xfrm>
        <a:graphic>
          <a:graphicData uri="http://schemas.openxmlformats.org/drawingml/2006/table">
            <a:tbl>
              <a:tblPr>
                <a:noFill/>
                <a:tableStyleId>{5973DA3F-9819-4352-8E93-8A6551559889}</a:tableStyleId>
              </a:tblPr>
              <a:tblGrid>
                <a:gridCol w="459134">
                  <a:extLst>
                    <a:ext uri="{9D8B030D-6E8A-4147-A177-3AD203B41FA5}">
                      <a16:colId xmlns:a16="http://schemas.microsoft.com/office/drawing/2014/main" val="20000"/>
                    </a:ext>
                  </a:extLst>
                </a:gridCol>
                <a:gridCol w="13909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COUNT(), AVG() and SUM() Functions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11</a:t>
            </a:r>
            <a:endParaRPr dirty="0"/>
          </a:p>
        </p:txBody>
      </p:sp>
    </p:spTree>
    <p:extLst>
      <p:ext uri="{BB962C8B-B14F-4D97-AF65-F5344CB8AC3E}">
        <p14:creationId xmlns:p14="http://schemas.microsoft.com/office/powerpoint/2010/main" val="88472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COUNT() function returns the number of rows that matches a specified criterion.</a:t>
            </a:r>
          </a:p>
          <a:p>
            <a:pPr marL="127000" indent="0">
              <a:buNone/>
            </a:pPr>
            <a:endParaRPr lang="en-US" b="1" dirty="0"/>
          </a:p>
          <a:p>
            <a:r>
              <a:rPr lang="en-US" b="1" dirty="0"/>
              <a:t>The AVG() function returns the average value of a numeric column.</a:t>
            </a:r>
          </a:p>
          <a:p>
            <a:endParaRPr lang="en-US" b="1" dirty="0"/>
          </a:p>
          <a:p>
            <a:r>
              <a:rPr lang="en-US" b="1" dirty="0"/>
              <a:t>The SUM() function returns the total sum of a numeric column.</a:t>
            </a:r>
          </a:p>
          <a:p>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COUNT(), AVG() and SUM() Functions</a:t>
            </a:r>
          </a:p>
        </p:txBody>
      </p:sp>
    </p:spTree>
    <p:extLst>
      <p:ext uri="{BB962C8B-B14F-4D97-AF65-F5344CB8AC3E}">
        <p14:creationId xmlns:p14="http://schemas.microsoft.com/office/powerpoint/2010/main" val="116234577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COUNT()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COUNT(</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20878952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AVG()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AVG(</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dirty="0"/>
              <a:t>WHERE condition;</a:t>
            </a:r>
            <a:endParaRPr lang="en-US" dirty="0"/>
          </a:p>
        </p:txBody>
      </p:sp>
    </p:spTree>
    <p:extLst>
      <p:ext uri="{BB962C8B-B14F-4D97-AF65-F5344CB8AC3E}">
        <p14:creationId xmlns:p14="http://schemas.microsoft.com/office/powerpoint/2010/main" val="16645812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SUM()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SUM(</a:t>
            </a:r>
            <a:r>
              <a:rPr lang="en-US" b="0" dirty="0" err="1"/>
              <a:t>column_name</a:t>
            </a:r>
            <a:r>
              <a:rPr lang="en-US" b="0" dirty="0"/>
              <a:t>)</a:t>
            </a:r>
          </a:p>
          <a:p>
            <a:pPr marL="0" lvl="0" indent="0" algn="l"/>
            <a:r>
              <a:rPr lang="en-US" b="0" dirty="0"/>
              <a:t>FROM </a:t>
            </a:r>
            <a:r>
              <a:rPr lang="en-US" b="0" dirty="0" err="1"/>
              <a:t>table_name</a:t>
            </a:r>
            <a:endParaRPr lang="en-US" b="0" dirty="0"/>
          </a:p>
          <a:p>
            <a:pPr marL="0" lvl="0" indent="0" algn="l"/>
            <a:r>
              <a:rPr lang="en-US" b="0"/>
              <a:t>WHERE condition;</a:t>
            </a:r>
            <a:endParaRPr lang="en-US" dirty="0"/>
          </a:p>
        </p:txBody>
      </p:sp>
    </p:spTree>
    <p:extLst>
      <p:ext uri="{BB962C8B-B14F-4D97-AF65-F5344CB8AC3E}">
        <p14:creationId xmlns:p14="http://schemas.microsoft.com/office/powerpoint/2010/main" val="3388693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LIKE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12</a:t>
            </a:r>
            <a:endParaRPr dirty="0"/>
          </a:p>
        </p:txBody>
      </p:sp>
    </p:spTree>
    <p:extLst>
      <p:ext uri="{BB962C8B-B14F-4D97-AF65-F5344CB8AC3E}">
        <p14:creationId xmlns:p14="http://schemas.microsoft.com/office/powerpoint/2010/main" val="20413039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LIKE operator is used in a WHERE clause to search for a specified pattern in a column.</a:t>
            </a:r>
          </a:p>
          <a:p>
            <a:endParaRPr lang="en-US" b="1" dirty="0"/>
          </a:p>
          <a:p>
            <a:r>
              <a:rPr lang="en-US" b="1" dirty="0"/>
              <a:t>There are two wildcards often used in conjunction with the LIKE operator:</a:t>
            </a:r>
          </a:p>
          <a:p>
            <a:endParaRPr lang="en-US" b="1" dirty="0"/>
          </a:p>
          <a:p>
            <a:r>
              <a:rPr lang="en-US" b="1" dirty="0"/>
              <a:t>The percent sign (%) represents zero, one, or multiple characters</a:t>
            </a:r>
          </a:p>
          <a:p>
            <a:r>
              <a:rPr lang="en-US" b="1" dirty="0"/>
              <a:t>The underscore sign (_) represents one, single character</a:t>
            </a:r>
          </a:p>
          <a:p>
            <a:r>
              <a:rPr lang="en-US" b="1" dirty="0"/>
              <a:t>The percent sign and the underscore can also be used in combinations!</a:t>
            </a:r>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LIKE Operator</a:t>
            </a:r>
          </a:p>
        </p:txBody>
      </p:sp>
    </p:spTree>
    <p:extLst>
      <p:ext uri="{BB962C8B-B14F-4D97-AF65-F5344CB8AC3E}">
        <p14:creationId xmlns:p14="http://schemas.microsoft.com/office/powerpoint/2010/main" val="1006388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420134"/>
            <a:ext cx="8389028" cy="2130900"/>
          </a:xfrm>
        </p:spPr>
        <p:txBody>
          <a:bodyPr/>
          <a:lstStyle/>
          <a:p>
            <a:endParaRPr lang="en-US" b="1" dirty="0"/>
          </a:p>
          <a:p>
            <a:pPr marL="127000" indent="0">
              <a:buNone/>
            </a:pPr>
            <a:r>
              <a:rPr lang="en-US" b="1" dirty="0"/>
              <a:t>	</a:t>
            </a:r>
            <a:r>
              <a:rPr lang="en-US" sz="2000" b="1" dirty="0"/>
              <a:t>LIKE Operator			Description</a:t>
            </a:r>
            <a:endParaRPr lang="en-US" b="1" dirty="0"/>
          </a:p>
          <a:p>
            <a:pPr>
              <a:lnSpc>
                <a:spcPct val="150000"/>
              </a:lnSpc>
            </a:pPr>
            <a:r>
              <a:rPr lang="en-US" b="1" dirty="0"/>
              <a:t>WHERE </a:t>
            </a:r>
            <a:r>
              <a:rPr lang="en-US" b="1" dirty="0" err="1"/>
              <a:t>CustomerName</a:t>
            </a:r>
            <a:r>
              <a:rPr lang="en-US" b="1" dirty="0"/>
              <a:t> LIKE 'a%’	Finds any values that start with "a"</a:t>
            </a:r>
          </a:p>
          <a:p>
            <a:pPr>
              <a:lnSpc>
                <a:spcPct val="150000"/>
              </a:lnSpc>
            </a:pPr>
            <a:r>
              <a:rPr lang="en-US" b="1" dirty="0"/>
              <a:t>WHERE </a:t>
            </a:r>
            <a:r>
              <a:rPr lang="en-US" b="1" dirty="0" err="1"/>
              <a:t>CustomerName</a:t>
            </a:r>
            <a:r>
              <a:rPr lang="en-US" b="1" dirty="0"/>
              <a:t> LIKE '%a'	Finds any values that end with "a"</a:t>
            </a:r>
          </a:p>
          <a:p>
            <a:pPr>
              <a:lnSpc>
                <a:spcPct val="150000"/>
              </a:lnSpc>
            </a:pPr>
            <a:r>
              <a:rPr lang="en-US" b="1" dirty="0"/>
              <a:t>WHERE </a:t>
            </a:r>
            <a:r>
              <a:rPr lang="en-US" b="1" dirty="0" err="1"/>
              <a:t>CustomerName</a:t>
            </a:r>
            <a:r>
              <a:rPr lang="en-US" b="1" dirty="0"/>
              <a:t> LIKE '%or%'	Finds any values that have "or" in any position</a:t>
            </a:r>
          </a:p>
          <a:p>
            <a:pPr>
              <a:lnSpc>
                <a:spcPct val="150000"/>
              </a:lnSpc>
            </a:pPr>
            <a:r>
              <a:rPr lang="en-US" b="1" dirty="0"/>
              <a:t>WHERE </a:t>
            </a:r>
            <a:r>
              <a:rPr lang="en-US" b="1" dirty="0" err="1"/>
              <a:t>CustomerName</a:t>
            </a:r>
            <a:r>
              <a:rPr lang="en-US" b="1" dirty="0"/>
              <a:t> LIKE '_r%'	Finds any values that have "r" in the second position</a:t>
            </a:r>
          </a:p>
          <a:p>
            <a:r>
              <a:rPr lang="en-US" b="1" dirty="0"/>
              <a:t>WHERE </a:t>
            </a:r>
            <a:r>
              <a:rPr lang="en-US" b="1" dirty="0" err="1"/>
              <a:t>CustomerName</a:t>
            </a:r>
            <a:r>
              <a:rPr lang="en-US" b="1" dirty="0"/>
              <a:t> LIKE 'a_%'	Finds any values that start with "a" and are at least 2 characters in length</a:t>
            </a:r>
          </a:p>
          <a:p>
            <a:r>
              <a:rPr lang="en-US" b="1" dirty="0"/>
              <a:t>WHERE </a:t>
            </a:r>
            <a:r>
              <a:rPr lang="en-US" b="1" dirty="0" err="1"/>
              <a:t>CustomerName</a:t>
            </a:r>
            <a:r>
              <a:rPr lang="en-US" b="1" dirty="0"/>
              <a:t> LIKE 'a__%'	Finds any values that start with "a" and are at least 3 characters in length</a:t>
            </a:r>
          </a:p>
          <a:p>
            <a:r>
              <a:rPr lang="en-US" b="1" dirty="0"/>
              <a:t>WHERE </a:t>
            </a:r>
            <a:r>
              <a:rPr lang="en-US" b="1" dirty="0" err="1"/>
              <a:t>ContactName</a:t>
            </a:r>
            <a:r>
              <a:rPr lang="en-US" b="1" dirty="0"/>
              <a:t> LIKE '</a:t>
            </a:r>
            <a:r>
              <a:rPr lang="en-US" b="1" dirty="0" err="1"/>
              <a:t>a%o</a:t>
            </a:r>
            <a:r>
              <a:rPr lang="en-US" b="1" dirty="0"/>
              <a:t>'	Finds any values that start with "a" and ends with "o"</a:t>
            </a:r>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LIKE Operator</a:t>
            </a:r>
          </a:p>
        </p:txBody>
      </p:sp>
    </p:spTree>
    <p:extLst>
      <p:ext uri="{BB962C8B-B14F-4D97-AF65-F5344CB8AC3E}">
        <p14:creationId xmlns:p14="http://schemas.microsoft.com/office/powerpoint/2010/main" val="15150164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LIKE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column1, column2, ...</a:t>
            </a:r>
          </a:p>
          <a:p>
            <a:pPr marL="0" lvl="0" indent="0" algn="l"/>
            <a:r>
              <a:rPr lang="en-US" b="0" dirty="0"/>
              <a:t>FROM </a:t>
            </a:r>
            <a:r>
              <a:rPr lang="en-US" b="0" dirty="0" err="1"/>
              <a:t>table_name</a:t>
            </a:r>
            <a:endParaRPr lang="en-US" b="0" dirty="0"/>
          </a:p>
          <a:p>
            <a:pPr marL="0" lvl="0" indent="0" algn="l"/>
            <a:r>
              <a:rPr lang="en-US" b="0" dirty="0"/>
              <a:t>WHERE </a:t>
            </a:r>
            <a:r>
              <a:rPr lang="en-US" b="0" dirty="0" err="1"/>
              <a:t>columnN</a:t>
            </a:r>
            <a:r>
              <a:rPr lang="en-US" b="0" dirty="0"/>
              <a:t> LIKE pattern;</a:t>
            </a:r>
            <a:endParaRPr lang="en-US" dirty="0"/>
          </a:p>
        </p:txBody>
      </p:sp>
    </p:spTree>
    <p:extLst>
      <p:ext uri="{BB962C8B-B14F-4D97-AF65-F5344CB8AC3E}">
        <p14:creationId xmlns:p14="http://schemas.microsoft.com/office/powerpoint/2010/main" val="24486333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Wildcard Characters</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13</a:t>
            </a:r>
            <a:endParaRPr dirty="0"/>
          </a:p>
        </p:txBody>
      </p:sp>
    </p:spTree>
    <p:extLst>
      <p:ext uri="{BB962C8B-B14F-4D97-AF65-F5344CB8AC3E}">
        <p14:creationId xmlns:p14="http://schemas.microsoft.com/office/powerpoint/2010/main" val="30045849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dirty="0"/>
              <a:t> </a:t>
            </a:r>
            <a:r>
              <a:rPr lang="en-US" sz="2000" dirty="0">
                <a:solidFill>
                  <a:schemeClr val="bg1"/>
                </a:solidFill>
              </a:rPr>
              <a:t>SELECT CustomerName, City, Country FROM Customers;</a:t>
            </a:r>
            <a:endParaRPr lang="en-US"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the "CustomerName", "City", and "Country" columns from the "Customers" table:</a:t>
            </a:r>
            <a:endParaRPr lang="en-US" sz="1050" b="0" dirty="0"/>
          </a:p>
        </p:txBody>
      </p:sp>
    </p:spTree>
    <p:extLst>
      <p:ext uri="{BB962C8B-B14F-4D97-AF65-F5344CB8AC3E}">
        <p14:creationId xmlns:p14="http://schemas.microsoft.com/office/powerpoint/2010/main" val="3214683997"/>
      </p:ext>
    </p:extLst>
  </p:cSld>
  <p:clrMapOvr>
    <a:masterClrMapping/>
  </p:clrMapOvr>
  <mc:AlternateContent xmlns:mc="http://schemas.openxmlformats.org/markup-compatibility/2006" xmlns:p14="http://schemas.microsoft.com/office/powerpoint/2010/main">
    <mc:Choice Requires="p14">
      <p:transition p14:dur="50">
        <p14:pan dir="u"/>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A wildcard character is used to substitute one or more characters in a string.</a:t>
            </a:r>
          </a:p>
          <a:p>
            <a:endParaRPr lang="en-US" b="1" dirty="0"/>
          </a:p>
          <a:p>
            <a:r>
              <a:rPr lang="en-US" b="1" dirty="0"/>
              <a:t>Wildcard characters are used with the LIKE operator. The LIKE operator is used in a WHERE clause to search for a specified pattern in a column.</a:t>
            </a:r>
          </a:p>
          <a:p>
            <a:endParaRPr lang="en-US" b="1" dirty="0"/>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Wildcard Characters</a:t>
            </a:r>
          </a:p>
        </p:txBody>
      </p:sp>
    </p:spTree>
    <p:extLst>
      <p:ext uri="{BB962C8B-B14F-4D97-AF65-F5344CB8AC3E}">
        <p14:creationId xmlns:p14="http://schemas.microsoft.com/office/powerpoint/2010/main" val="938355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8" y="1973025"/>
            <a:ext cx="7973677" cy="2130900"/>
          </a:xfrm>
        </p:spPr>
        <p:txBody>
          <a:bodyPr/>
          <a:lstStyle/>
          <a:p>
            <a:endParaRPr lang="en-US" b="1" dirty="0"/>
          </a:p>
          <a:p>
            <a:pPr>
              <a:lnSpc>
                <a:spcPct val="150000"/>
              </a:lnSpc>
            </a:pPr>
            <a:r>
              <a:rPr lang="en-US" b="1" dirty="0"/>
              <a:t>Symbol	Description		Example</a:t>
            </a:r>
          </a:p>
          <a:p>
            <a:pPr>
              <a:lnSpc>
                <a:spcPct val="150000"/>
              </a:lnSpc>
            </a:pPr>
            <a:r>
              <a:rPr lang="en-US" b="1" dirty="0"/>
              <a:t>%	      Represents zero or more characters	bl% finds bl, black, blue, and blob</a:t>
            </a:r>
          </a:p>
          <a:p>
            <a:pPr>
              <a:lnSpc>
                <a:spcPct val="150000"/>
              </a:lnSpc>
            </a:pPr>
            <a:r>
              <a:rPr lang="en-US" b="1" dirty="0"/>
              <a:t>_	      Represents a single character	</a:t>
            </a:r>
            <a:r>
              <a:rPr lang="en-US" b="1" dirty="0" err="1"/>
              <a:t>h_t</a:t>
            </a:r>
            <a:r>
              <a:rPr lang="en-US" b="1" dirty="0"/>
              <a:t> finds hot, hat, and hit</a:t>
            </a:r>
          </a:p>
          <a:p>
            <a:pPr marL="127000" indent="0">
              <a:lnSpc>
                <a:spcPct val="150000"/>
              </a:lnSpc>
              <a:buNone/>
            </a:pPr>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Wildcard Characters</a:t>
            </a:r>
          </a:p>
        </p:txBody>
      </p:sp>
    </p:spTree>
    <p:extLst>
      <p:ext uri="{BB962C8B-B14F-4D97-AF65-F5344CB8AC3E}">
        <p14:creationId xmlns:p14="http://schemas.microsoft.com/office/powerpoint/2010/main" val="27853009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IN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14</a:t>
            </a:r>
            <a:endParaRPr dirty="0"/>
          </a:p>
        </p:txBody>
      </p:sp>
    </p:spTree>
    <p:extLst>
      <p:ext uri="{BB962C8B-B14F-4D97-AF65-F5344CB8AC3E}">
        <p14:creationId xmlns:p14="http://schemas.microsoft.com/office/powerpoint/2010/main" val="37589959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 operator allows you to specify multiple values in a WHERE clause.</a:t>
            </a:r>
          </a:p>
          <a:p>
            <a:endParaRPr lang="en-US" b="1" dirty="0"/>
          </a:p>
          <a:p>
            <a:r>
              <a:rPr lang="en-US" b="1" dirty="0"/>
              <a:t>The IN operator is a shorthand for multiple OR conditions.</a:t>
            </a:r>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IN Operator</a:t>
            </a:r>
          </a:p>
        </p:txBody>
      </p:sp>
    </p:spTree>
    <p:extLst>
      <p:ext uri="{BB962C8B-B14F-4D97-AF65-F5344CB8AC3E}">
        <p14:creationId xmlns:p14="http://schemas.microsoft.com/office/powerpoint/2010/main" val="33202209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IN (value1, value2, ...);</a:t>
            </a:r>
            <a:endParaRPr lang="en-US" dirty="0"/>
          </a:p>
        </p:txBody>
      </p:sp>
    </p:spTree>
    <p:extLst>
      <p:ext uri="{BB962C8B-B14F-4D97-AF65-F5344CB8AC3E}">
        <p14:creationId xmlns:p14="http://schemas.microsoft.com/office/powerpoint/2010/main" val="30043678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803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2139848985"/>
              </p:ext>
            </p:extLst>
          </p:nvPr>
        </p:nvGraphicFramePr>
        <p:xfrm>
          <a:off x="372139" y="1012200"/>
          <a:ext cx="8766633" cy="3516610"/>
        </p:xfrm>
        <a:graphic>
          <a:graphicData uri="http://schemas.openxmlformats.org/drawingml/2006/table">
            <a:tbl>
              <a:tblPr>
                <a:noFill/>
                <a:tableStyleId>{5973DA3F-9819-4352-8E93-8A6551559889}</a:tableStyleId>
              </a:tblPr>
              <a:tblGrid>
                <a:gridCol w="552652">
                  <a:extLst>
                    <a:ext uri="{9D8B030D-6E8A-4147-A177-3AD203B41FA5}">
                      <a16:colId xmlns:a16="http://schemas.microsoft.com/office/drawing/2014/main" val="20000"/>
                    </a:ext>
                  </a:extLst>
                </a:gridCol>
                <a:gridCol w="1297414">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dirty="0">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 2312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08837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p>
          <a:p>
            <a:pPr algn="ctr">
              <a:lnSpc>
                <a:spcPct val="150000"/>
              </a:lnSpc>
            </a:pPr>
            <a:r>
              <a:rPr lang="en-US" sz="2000" dirty="0">
                <a:solidFill>
                  <a:schemeClr val="bg1"/>
                </a:solidFill>
              </a:rPr>
              <a:t>LIMIT 3;</a:t>
            </a: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selects all customers that are located in "Germany", “Mexico" or "UK":</a:t>
            </a:r>
          </a:p>
        </p:txBody>
      </p:sp>
    </p:spTree>
    <p:extLst>
      <p:ext uri="{BB962C8B-B14F-4D97-AF65-F5344CB8AC3E}">
        <p14:creationId xmlns:p14="http://schemas.microsoft.com/office/powerpoint/2010/main" val="41547871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196161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204332950"/>
              </p:ext>
            </p:extLst>
          </p:nvPr>
        </p:nvGraphicFramePr>
        <p:xfrm>
          <a:off x="372139" y="1012200"/>
          <a:ext cx="8766633" cy="2481814"/>
        </p:xfrm>
        <a:graphic>
          <a:graphicData uri="http://schemas.openxmlformats.org/drawingml/2006/table">
            <a:tbl>
              <a:tblPr>
                <a:noFill/>
                <a:tableStyleId>{5973DA3F-9819-4352-8E93-8A6551559889}</a:tableStyleId>
              </a:tblPr>
              <a:tblGrid>
                <a:gridCol w="573434">
                  <a:extLst>
                    <a:ext uri="{9D8B030D-6E8A-4147-A177-3AD203B41FA5}">
                      <a16:colId xmlns:a16="http://schemas.microsoft.com/office/drawing/2014/main" val="20000"/>
                    </a:ext>
                  </a:extLst>
                </a:gridCol>
                <a:gridCol w="1276632">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93145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IN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14</a:t>
            </a:r>
            <a:endParaRPr dirty="0"/>
          </a:p>
        </p:txBody>
      </p:sp>
    </p:spTree>
    <p:extLst>
      <p:ext uri="{BB962C8B-B14F-4D97-AF65-F5344CB8AC3E}">
        <p14:creationId xmlns:p14="http://schemas.microsoft.com/office/powerpoint/2010/main" val="18703054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IN operator allows you to specify multiple values in a WHERE clause.</a:t>
            </a:r>
          </a:p>
          <a:p>
            <a:endParaRPr lang="en-US" b="1" dirty="0"/>
          </a:p>
          <a:p>
            <a:r>
              <a:rPr lang="en-US" b="1" dirty="0"/>
              <a:t>The IN operator is a shorthand for multiple OR conditions.</a:t>
            </a:r>
          </a:p>
          <a:p>
            <a:endParaRPr lang="en-US" b="1" dirty="0"/>
          </a:p>
          <a:p>
            <a:pPr marL="127000" indent="0">
              <a:buNone/>
            </a:pPr>
            <a:endParaRPr lang="en-US" b="1" dirty="0"/>
          </a:p>
          <a:p>
            <a:pPr marL="127000" indent="0">
              <a:buNone/>
            </a:pPr>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IN Operator</a:t>
            </a:r>
          </a:p>
        </p:txBody>
      </p:sp>
    </p:spTree>
    <p:extLst>
      <p:ext uri="{BB962C8B-B14F-4D97-AF65-F5344CB8AC3E}">
        <p14:creationId xmlns:p14="http://schemas.microsoft.com/office/powerpoint/2010/main" val="33605995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1" y="1531090"/>
            <a:ext cx="7574973" cy="246808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12200"/>
            <a:ext cx="6258300" cy="5188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3842387149"/>
              </p:ext>
            </p:extLst>
          </p:nvPr>
        </p:nvGraphicFramePr>
        <p:xfrm>
          <a:off x="372138" y="1012200"/>
          <a:ext cx="8771862" cy="2986970"/>
        </p:xfrm>
        <a:graphic>
          <a:graphicData uri="http://schemas.openxmlformats.org/drawingml/2006/table">
            <a:tbl>
              <a:tblPr>
                <a:noFill/>
                <a:tableStyleId>{5973DA3F-9819-4352-8E93-8A6551559889}</a:tableStyleId>
              </a:tblPr>
              <a:tblGrid>
                <a:gridCol w="1659781">
                  <a:extLst>
                    <a:ext uri="{9D8B030D-6E8A-4147-A177-3AD203B41FA5}">
                      <a16:colId xmlns:a16="http://schemas.microsoft.com/office/drawing/2014/main" val="20000"/>
                    </a:ext>
                  </a:extLst>
                </a:gridCol>
                <a:gridCol w="3416291">
                  <a:extLst>
                    <a:ext uri="{9D8B030D-6E8A-4147-A177-3AD203B41FA5}">
                      <a16:colId xmlns:a16="http://schemas.microsoft.com/office/drawing/2014/main" val="1870250050"/>
                    </a:ext>
                  </a:extLst>
                </a:gridCol>
                <a:gridCol w="1659783">
                  <a:extLst>
                    <a:ext uri="{9D8B030D-6E8A-4147-A177-3AD203B41FA5}">
                      <a16:colId xmlns:a16="http://schemas.microsoft.com/office/drawing/2014/main" val="3863713139"/>
                    </a:ext>
                  </a:extLst>
                </a:gridCol>
                <a:gridCol w="2036007">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531123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dirty="0" err="1"/>
              <a:t>column_name</a:t>
            </a:r>
            <a:r>
              <a:rPr lang="en-US" b="0" dirty="0"/>
              <a:t>(s)</a:t>
            </a:r>
          </a:p>
          <a:p>
            <a:pPr marL="0" lvl="0" indent="0" algn="l"/>
            <a:r>
              <a:rPr lang="en-US" b="0" dirty="0"/>
              <a:t>FROM </a:t>
            </a:r>
            <a:r>
              <a:rPr lang="en-US" b="0" dirty="0" err="1"/>
              <a:t>table_name</a:t>
            </a:r>
            <a:endParaRPr lang="en-US" b="0" dirty="0"/>
          </a:p>
          <a:p>
            <a:pPr marL="0" lvl="0" indent="0" algn="l"/>
            <a:r>
              <a:rPr lang="en-US" b="0" dirty="0"/>
              <a:t>WHERE </a:t>
            </a:r>
            <a:r>
              <a:rPr lang="en-US" b="0" dirty="0" err="1"/>
              <a:t>column_name</a:t>
            </a:r>
            <a:r>
              <a:rPr lang="en-US" b="0" dirty="0"/>
              <a:t> IN (value1, value2, ...);</a:t>
            </a:r>
            <a:endParaRPr lang="en-US" dirty="0"/>
          </a:p>
        </p:txBody>
      </p:sp>
    </p:spTree>
    <p:extLst>
      <p:ext uri="{BB962C8B-B14F-4D97-AF65-F5344CB8AC3E}">
        <p14:creationId xmlns:p14="http://schemas.microsoft.com/office/powerpoint/2010/main" val="11663496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IN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799" y="2340323"/>
            <a:ext cx="4232291" cy="1444867"/>
          </a:xfrm>
          <a:prstGeom prst="rect">
            <a:avLst/>
          </a:prstGeom>
        </p:spPr>
        <p:txBody>
          <a:bodyPr spcFirstLastPara="1" wrap="square" lIns="91425" tIns="0" rIns="91425" bIns="0" anchor="ctr" anchorCtr="0">
            <a:noAutofit/>
          </a:bodyPr>
          <a:lstStyle/>
          <a:p>
            <a:pPr marL="0" lvl="0" indent="0" algn="l"/>
            <a:r>
              <a:rPr lang="en-US" b="0" dirty="0"/>
              <a:t>SELECT * FROM Customers</a:t>
            </a:r>
            <a:br>
              <a:rPr lang="en-US" dirty="0"/>
            </a:br>
            <a:r>
              <a:rPr lang="en-US" b="0" dirty="0"/>
              <a:t>WHERE Country IN</a:t>
            </a:r>
          </a:p>
          <a:p>
            <a:pPr marL="0" lvl="0" indent="0" algn="l"/>
            <a:r>
              <a:rPr lang="en-US" b="0" dirty="0"/>
              <a:t>(SELECT Country FROM Suppliers);</a:t>
            </a:r>
            <a:endParaRPr lang="en-US" dirty="0"/>
          </a:p>
        </p:txBody>
      </p:sp>
    </p:spTree>
    <p:extLst>
      <p:ext uri="{BB962C8B-B14F-4D97-AF65-F5344CB8AC3E}">
        <p14:creationId xmlns:p14="http://schemas.microsoft.com/office/powerpoint/2010/main" val="36840625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27465"/>
            <a:ext cx="7551600" cy="300134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2290427232"/>
              </p:ext>
            </p:extLst>
          </p:nvPr>
        </p:nvGraphicFramePr>
        <p:xfrm>
          <a:off x="372139" y="1012200"/>
          <a:ext cx="8766633" cy="3516610"/>
        </p:xfrm>
        <a:graphic>
          <a:graphicData uri="http://schemas.openxmlformats.org/drawingml/2006/table">
            <a:tbl>
              <a:tblPr>
                <a:noFill/>
                <a:tableStyleId>{5973DA3F-9819-4352-8E93-8A6551559889}</a:tableStyleId>
              </a:tblPr>
              <a:tblGrid>
                <a:gridCol w="614997">
                  <a:extLst>
                    <a:ext uri="{9D8B030D-6E8A-4147-A177-3AD203B41FA5}">
                      <a16:colId xmlns:a16="http://schemas.microsoft.com/office/drawing/2014/main" val="20000"/>
                    </a:ext>
                  </a:extLst>
                </a:gridCol>
                <a:gridCol w="1235069">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51494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79419"/>
            <a:ext cx="7551600" cy="313615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3"/>
            <a:ext cx="6258300" cy="57126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ORDERS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2003390330"/>
              </p:ext>
            </p:extLst>
          </p:nvPr>
        </p:nvGraphicFramePr>
        <p:xfrm>
          <a:off x="372139" y="1012201"/>
          <a:ext cx="8766638" cy="3703373"/>
        </p:xfrm>
        <a:graphic>
          <a:graphicData uri="http://schemas.openxmlformats.org/drawingml/2006/table">
            <a:tbl>
              <a:tblPr>
                <a:noFill/>
                <a:tableStyleId>{5973DA3F-9819-4352-8E93-8A6551559889}</a:tableStyleId>
              </a:tblPr>
              <a:tblGrid>
                <a:gridCol w="891711">
                  <a:extLst>
                    <a:ext uri="{9D8B030D-6E8A-4147-A177-3AD203B41FA5}">
                      <a16:colId xmlns:a16="http://schemas.microsoft.com/office/drawing/2014/main" val="20000"/>
                    </a:ext>
                  </a:extLst>
                </a:gridCol>
                <a:gridCol w="1266113">
                  <a:extLst>
                    <a:ext uri="{9D8B030D-6E8A-4147-A177-3AD203B41FA5}">
                      <a16:colId xmlns:a16="http://schemas.microsoft.com/office/drawing/2014/main" val="20001"/>
                    </a:ext>
                  </a:extLst>
                </a:gridCol>
                <a:gridCol w="1456023">
                  <a:extLst>
                    <a:ext uri="{9D8B030D-6E8A-4147-A177-3AD203B41FA5}">
                      <a16:colId xmlns:a16="http://schemas.microsoft.com/office/drawing/2014/main" val="1870250050"/>
                    </a:ext>
                  </a:extLst>
                </a:gridCol>
                <a:gridCol w="1539167">
                  <a:extLst>
                    <a:ext uri="{9D8B030D-6E8A-4147-A177-3AD203B41FA5}">
                      <a16:colId xmlns:a16="http://schemas.microsoft.com/office/drawing/2014/main" val="2923691942"/>
                    </a:ext>
                  </a:extLst>
                </a:gridCol>
                <a:gridCol w="1211944">
                  <a:extLst>
                    <a:ext uri="{9D8B030D-6E8A-4147-A177-3AD203B41FA5}">
                      <a16:colId xmlns:a16="http://schemas.microsoft.com/office/drawing/2014/main" val="3089930336"/>
                    </a:ext>
                  </a:extLst>
                </a:gridCol>
                <a:gridCol w="1307843">
                  <a:extLst>
                    <a:ext uri="{9D8B030D-6E8A-4147-A177-3AD203B41FA5}">
                      <a16:colId xmlns:a16="http://schemas.microsoft.com/office/drawing/2014/main" val="20002"/>
                    </a:ext>
                  </a:extLst>
                </a:gridCol>
                <a:gridCol w="1093837">
                  <a:extLst>
                    <a:ext uri="{9D8B030D-6E8A-4147-A177-3AD203B41FA5}">
                      <a16:colId xmlns:a16="http://schemas.microsoft.com/office/drawing/2014/main" val="20003"/>
                    </a:ext>
                  </a:extLst>
                </a:gridCol>
              </a:tblGrid>
              <a:tr h="56464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b="1">
                          <a:effectLst/>
                        </a:rPr>
                        <a:t>OrderID</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CustomerID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EmployeeID</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algn="l" fontAlgn="t"/>
                      <a:r>
                        <a:rPr lang="en-US" b="1">
                          <a:effectLst/>
                        </a:rPr>
                        <a:t>OrderDate</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10248</a:t>
                      </a: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1996-07-04</a:t>
                      </a: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10249</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2</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10250</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SriLanka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10251</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3</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1996-07-08</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a:effectLst/>
                        </a:rPr>
                        <a:t>10252</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4</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1996-07-09</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F-95852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France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algn="l" fontAlgn="t"/>
                      <a:r>
                        <a:rPr lang="en-US" dirty="0">
                          <a:effectLst/>
                        </a:rPr>
                        <a:t>10254</a:t>
                      </a: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6</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a:effectLst/>
                        </a:rPr>
                        <a:t>5</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algn="l" fontAlgn="t"/>
                      <a:r>
                        <a:rPr lang="en-US" dirty="0">
                          <a:effectLst/>
                        </a:rPr>
                        <a:t>1996-07-11</a:t>
                      </a: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321711681"/>
                  </a:ext>
                </a:extLst>
              </a:tr>
              <a:tr h="44839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58429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47C0-CA7E-44BA-9F13-3DFEBB6E8E9F}"/>
              </a:ext>
            </a:extLst>
          </p:cNvPr>
          <p:cNvSpPr>
            <a:spLocks noGrp="1"/>
          </p:cNvSpPr>
          <p:nvPr>
            <p:ph type="title"/>
          </p:nvPr>
        </p:nvSpPr>
        <p:spPr/>
        <p:txBody>
          <a:bodyPr/>
          <a:lstStyle/>
          <a:p>
            <a:r>
              <a:rPr lang="en-US" dirty="0"/>
              <a:t>EXAMPLE</a:t>
            </a:r>
          </a:p>
        </p:txBody>
      </p:sp>
      <p:sp>
        <p:nvSpPr>
          <p:cNvPr id="3" name="Text Placeholder 4">
            <a:extLst>
              <a:ext uri="{FF2B5EF4-FFF2-40B4-BE49-F238E27FC236}">
                <a16:creationId xmlns:a16="http://schemas.microsoft.com/office/drawing/2014/main" id="{A6950656-202E-40F3-B121-8AA4066D09A5}"/>
              </a:ext>
            </a:extLst>
          </p:cNvPr>
          <p:cNvSpPr txBox="1">
            <a:spLocks/>
          </p:cNvSpPr>
          <p:nvPr/>
        </p:nvSpPr>
        <p:spPr>
          <a:xfrm>
            <a:off x="1526142" y="2100616"/>
            <a:ext cx="6535580" cy="213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dirty="0">
                <a:solidFill>
                  <a:schemeClr val="bg1"/>
                </a:solidFill>
              </a:rPr>
              <a:t>SELECT * FROM Customers</a:t>
            </a:r>
            <a:br>
              <a:rPr lang="en-US" sz="3200" dirty="0">
                <a:solidFill>
                  <a:schemeClr val="bg1"/>
                </a:solidFill>
              </a:rPr>
            </a:br>
            <a:r>
              <a:rPr lang="en-US" sz="2000" dirty="0">
                <a:solidFill>
                  <a:schemeClr val="bg1"/>
                </a:solidFill>
              </a:rPr>
              <a:t>WHERE Country IN </a:t>
            </a:r>
          </a:p>
          <a:p>
            <a:pPr algn="ctr">
              <a:lnSpc>
                <a:spcPct val="150000"/>
              </a:lnSpc>
            </a:pPr>
            <a:r>
              <a:rPr lang="en-US" sz="2000" dirty="0">
                <a:solidFill>
                  <a:schemeClr val="bg1"/>
                </a:solidFill>
              </a:rPr>
              <a:t>(SELECT Country FROM Orders);</a:t>
            </a:r>
            <a:endParaRPr lang="en-US" sz="3200" dirty="0">
              <a:solidFill>
                <a:schemeClr val="bg1"/>
              </a:solidFill>
            </a:endParaRPr>
          </a:p>
        </p:txBody>
      </p:sp>
      <p:sp>
        <p:nvSpPr>
          <p:cNvPr id="4" name="Title 3">
            <a:extLst>
              <a:ext uri="{FF2B5EF4-FFF2-40B4-BE49-F238E27FC236}">
                <a16:creationId xmlns:a16="http://schemas.microsoft.com/office/drawing/2014/main" id="{A65C4771-E9C6-4EB1-A6EB-D1E2AFBE8299}"/>
              </a:ext>
            </a:extLst>
          </p:cNvPr>
          <p:cNvSpPr txBox="1">
            <a:spLocks/>
          </p:cNvSpPr>
          <p:nvPr/>
        </p:nvSpPr>
        <p:spPr>
          <a:xfrm>
            <a:off x="560824" y="1168325"/>
            <a:ext cx="8466217" cy="66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n-US" sz="1800" b="0" dirty="0"/>
              <a:t>The following SQL statement selects all customers that are from the same countries as the orders:</a:t>
            </a:r>
            <a:endParaRPr lang="en-US" sz="1000" b="0" dirty="0"/>
          </a:p>
        </p:txBody>
      </p:sp>
    </p:spTree>
    <p:extLst>
      <p:ext uri="{BB962C8B-B14F-4D97-AF65-F5344CB8AC3E}">
        <p14:creationId xmlns:p14="http://schemas.microsoft.com/office/powerpoint/2010/main" val="22179148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42796"/>
            <a:ext cx="7551600" cy="102235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a:t>
            </a:r>
            <a:endParaRPr dirty="0"/>
          </a:p>
        </p:txBody>
      </p:sp>
      <p:graphicFrame>
        <p:nvGraphicFramePr>
          <p:cNvPr id="515" name="Google Shape;515;p39"/>
          <p:cNvGraphicFramePr/>
          <p:nvPr>
            <p:extLst>
              <p:ext uri="{D42A27DB-BD31-4B8C-83A1-F6EECF244321}">
                <p14:modId xmlns:p14="http://schemas.microsoft.com/office/powerpoint/2010/main" val="702422154"/>
              </p:ext>
            </p:extLst>
          </p:nvPr>
        </p:nvGraphicFramePr>
        <p:xfrm>
          <a:off x="372139" y="1012200"/>
          <a:ext cx="8766633" cy="1552946"/>
        </p:xfrm>
        <a:graphic>
          <a:graphicData uri="http://schemas.openxmlformats.org/drawingml/2006/table">
            <a:tbl>
              <a:tblPr>
                <a:noFill/>
                <a:tableStyleId>{5973DA3F-9819-4352-8E93-8A6551559889}</a:tableStyleId>
              </a:tblPr>
              <a:tblGrid>
                <a:gridCol w="479916">
                  <a:extLst>
                    <a:ext uri="{9D8B030D-6E8A-4147-A177-3AD203B41FA5}">
                      <a16:colId xmlns:a16="http://schemas.microsoft.com/office/drawing/2014/main" val="20000"/>
                    </a:ext>
                  </a:extLst>
                </a:gridCol>
                <a:gridCol w="1370150">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498706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95636"/>
            <a:ext cx="8425200" cy="447900"/>
          </a:xfrm>
          <a:prstGeom prst="rect">
            <a:avLst/>
          </a:prstGeom>
        </p:spPr>
        <p:txBody>
          <a:bodyPr spcFirstLastPara="1" wrap="square" lIns="91425" tIns="0" rIns="91425" bIns="0" anchor="ctr" anchorCtr="0">
            <a:noAutofit/>
          </a:bodyPr>
          <a:lstStyle/>
          <a:p>
            <a:r>
              <a:rPr lang="en-US" b="0" dirty="0"/>
              <a:t>BETWEEN Operator</a:t>
            </a:r>
            <a:br>
              <a:rPr lang="en-US" b="0" dirty="0"/>
            </a:br>
            <a:endParaRPr lang="en-US" b="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15</a:t>
            </a:r>
            <a:endParaRPr dirty="0"/>
          </a:p>
        </p:txBody>
      </p:sp>
    </p:spTree>
    <p:extLst>
      <p:ext uri="{BB962C8B-B14F-4D97-AF65-F5344CB8AC3E}">
        <p14:creationId xmlns:p14="http://schemas.microsoft.com/office/powerpoint/2010/main" val="30416458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2D02FE-04FB-41DD-898C-6DC6C5FFDF65}"/>
              </a:ext>
            </a:extLst>
          </p:cNvPr>
          <p:cNvSpPr>
            <a:spLocks noGrp="1"/>
          </p:cNvSpPr>
          <p:nvPr>
            <p:ph type="body" idx="1"/>
          </p:nvPr>
        </p:nvSpPr>
        <p:spPr>
          <a:xfrm>
            <a:off x="609499" y="1973025"/>
            <a:ext cx="7099106" cy="2130900"/>
          </a:xfrm>
        </p:spPr>
        <p:txBody>
          <a:bodyPr/>
          <a:lstStyle/>
          <a:p>
            <a:r>
              <a:rPr lang="en-US" b="1" dirty="0"/>
              <a:t>The BETWEEN operator selects values within a given range. The values can be numbers, text, or dates.</a:t>
            </a:r>
          </a:p>
          <a:p>
            <a:endParaRPr lang="en-US" b="1" dirty="0"/>
          </a:p>
          <a:p>
            <a:r>
              <a:rPr lang="en-US" b="1" dirty="0"/>
              <a:t>The BETWEEN operator is inclusive: begin and end values are included.</a:t>
            </a:r>
          </a:p>
          <a:p>
            <a:endParaRPr lang="en-US" b="1" dirty="0"/>
          </a:p>
          <a:p>
            <a:pPr marL="127000" indent="0">
              <a:buNone/>
            </a:pPr>
            <a:endParaRPr lang="en-US" b="1" dirty="0"/>
          </a:p>
        </p:txBody>
      </p:sp>
      <p:sp>
        <p:nvSpPr>
          <p:cNvPr id="4" name="Title 3">
            <a:extLst>
              <a:ext uri="{FF2B5EF4-FFF2-40B4-BE49-F238E27FC236}">
                <a16:creationId xmlns:a16="http://schemas.microsoft.com/office/drawing/2014/main" id="{44EA64DF-22E0-4769-AE17-8217F127ACE1}"/>
              </a:ext>
            </a:extLst>
          </p:cNvPr>
          <p:cNvSpPr>
            <a:spLocks noGrp="1"/>
          </p:cNvSpPr>
          <p:nvPr>
            <p:ph type="title"/>
          </p:nvPr>
        </p:nvSpPr>
        <p:spPr>
          <a:xfrm>
            <a:off x="560824" y="1168324"/>
            <a:ext cx="8232301" cy="804701"/>
          </a:xfrm>
        </p:spPr>
        <p:txBody>
          <a:bodyPr/>
          <a:lstStyle/>
          <a:p>
            <a:r>
              <a:rPr lang="en-US" b="0" dirty="0"/>
              <a:t>BETWEEN Operator</a:t>
            </a:r>
          </a:p>
        </p:txBody>
      </p:sp>
    </p:spTree>
    <p:extLst>
      <p:ext uri="{BB962C8B-B14F-4D97-AF65-F5344CB8AC3E}">
        <p14:creationId xmlns:p14="http://schemas.microsoft.com/office/powerpoint/2010/main" val="1059525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1937423"/>
            <a:ext cx="4100400" cy="402900"/>
          </a:xfrm>
          <a:prstGeom prst="rect">
            <a:avLst/>
          </a:prstGeom>
        </p:spPr>
        <p:txBody>
          <a:bodyPr spcFirstLastPara="1" wrap="square" lIns="91425" tIns="0" rIns="91425" bIns="91425" anchor="t" anchorCtr="0">
            <a:noAutofit/>
          </a:bodyPr>
          <a:lstStyle/>
          <a:p>
            <a:r>
              <a:rPr lang="en-US" b="1" dirty="0"/>
              <a:t>BETWEEN Syntax</a:t>
            </a:r>
            <a:br>
              <a:rPr lang="en-US" dirty="0"/>
            </a:br>
            <a:br>
              <a:rPr lang="en-US" dirty="0"/>
            </a:br>
            <a:br>
              <a:rPr lang="en-US" dirty="0"/>
            </a:br>
            <a:br>
              <a:rPr lang="en-US" dirty="0"/>
            </a:br>
            <a:endParaRPr lang="en-US" dirty="0"/>
          </a:p>
          <a:p>
            <a:pPr marL="0" lvl="0" indent="0" algn="ctr" rtl="0">
              <a:spcBef>
                <a:spcPts val="0"/>
              </a:spcBef>
              <a:spcAft>
                <a:spcPts val="0"/>
              </a:spcAft>
              <a:buNone/>
            </a:pPr>
            <a:endParaRPr dirty="0"/>
          </a:p>
        </p:txBody>
      </p:sp>
      <p:sp>
        <p:nvSpPr>
          <p:cNvPr id="369" name="Google Shape;369;p31"/>
          <p:cNvSpPr txBox="1">
            <a:spLocks noGrp="1"/>
          </p:cNvSpPr>
          <p:nvPr>
            <p:ph type="subTitle" idx="1"/>
          </p:nvPr>
        </p:nvSpPr>
        <p:spPr>
          <a:xfrm flipH="1">
            <a:off x="2521800" y="2340323"/>
            <a:ext cx="4100400" cy="1444867"/>
          </a:xfrm>
          <a:prstGeom prst="rect">
            <a:avLst/>
          </a:prstGeom>
        </p:spPr>
        <p:txBody>
          <a:bodyPr spcFirstLastPara="1" wrap="square" lIns="91425" tIns="0" rIns="91425" bIns="0" anchor="ctr" anchorCtr="0">
            <a:noAutofit/>
          </a:bodyPr>
          <a:lstStyle/>
          <a:p>
            <a:pPr marL="0" lvl="0" indent="0" algn="l"/>
            <a:r>
              <a:rPr lang="en-US" b="0" dirty="0"/>
              <a:t>SELECT </a:t>
            </a:r>
            <a:r>
              <a:rPr lang="en-US" b="0" i="1" dirty="0" err="1"/>
              <a:t>column_name</a:t>
            </a:r>
            <a:r>
              <a:rPr lang="en-US" b="0" i="1" dirty="0"/>
              <a:t>(s)</a:t>
            </a:r>
            <a:br>
              <a:rPr lang="en-US" dirty="0"/>
            </a:br>
            <a:r>
              <a:rPr lang="en-US" b="0" dirty="0"/>
              <a:t>FROM </a:t>
            </a:r>
            <a:r>
              <a:rPr lang="en-US" b="0" i="1" dirty="0" err="1"/>
              <a:t>table_name</a:t>
            </a:r>
            <a:br>
              <a:rPr lang="en-US" dirty="0"/>
            </a:br>
            <a:r>
              <a:rPr lang="en-US" b="0" dirty="0"/>
              <a:t>WHERE </a:t>
            </a:r>
            <a:r>
              <a:rPr lang="en-US" b="0" i="1" dirty="0" err="1"/>
              <a:t>column_name</a:t>
            </a:r>
            <a:r>
              <a:rPr lang="en-US" b="0" i="1" dirty="0"/>
              <a:t> </a:t>
            </a:r>
            <a:r>
              <a:rPr lang="en-US" b="0" dirty="0"/>
              <a:t>BETWEEN </a:t>
            </a:r>
            <a:r>
              <a:rPr lang="en-US" b="0" i="1" dirty="0"/>
              <a:t>value1</a:t>
            </a:r>
            <a:r>
              <a:rPr lang="en-US" b="0" dirty="0"/>
              <a:t> AND </a:t>
            </a:r>
            <a:r>
              <a:rPr lang="en-US" b="0" i="1" dirty="0"/>
              <a:t>value2;</a:t>
            </a:r>
            <a:endParaRPr lang="en-US" dirty="0"/>
          </a:p>
        </p:txBody>
      </p:sp>
    </p:spTree>
    <p:extLst>
      <p:ext uri="{BB962C8B-B14F-4D97-AF65-F5344CB8AC3E}">
        <p14:creationId xmlns:p14="http://schemas.microsoft.com/office/powerpoint/2010/main" val="22601351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p:nvPr/>
        </p:nvSpPr>
        <p:spPr>
          <a:xfrm>
            <a:off x="0" y="1532405"/>
            <a:ext cx="7551600" cy="299640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80475" y="1008152"/>
            <a:ext cx="6258300" cy="96950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CUSTOMERS </a:t>
            </a:r>
            <a:r>
              <a:rPr lang="en" dirty="0"/>
              <a:t>TABLE</a:t>
            </a:r>
            <a:endParaRPr dirty="0"/>
          </a:p>
        </p:txBody>
      </p:sp>
      <p:graphicFrame>
        <p:nvGraphicFramePr>
          <p:cNvPr id="515" name="Google Shape;515;p39"/>
          <p:cNvGraphicFramePr/>
          <p:nvPr>
            <p:extLst>
              <p:ext uri="{D42A27DB-BD31-4B8C-83A1-F6EECF244321}">
                <p14:modId xmlns:p14="http://schemas.microsoft.com/office/powerpoint/2010/main" val="1517838880"/>
              </p:ext>
            </p:extLst>
          </p:nvPr>
        </p:nvGraphicFramePr>
        <p:xfrm>
          <a:off x="372139" y="1012200"/>
          <a:ext cx="8766633" cy="3516610"/>
        </p:xfrm>
        <a:graphic>
          <a:graphicData uri="http://schemas.openxmlformats.org/drawingml/2006/table">
            <a:tbl>
              <a:tblPr>
                <a:noFill/>
                <a:tableStyleId>{5973DA3F-9819-4352-8E93-8A6551559889}</a:tableStyleId>
              </a:tblPr>
              <a:tblGrid>
                <a:gridCol w="563043">
                  <a:extLst>
                    <a:ext uri="{9D8B030D-6E8A-4147-A177-3AD203B41FA5}">
                      <a16:colId xmlns:a16="http://schemas.microsoft.com/office/drawing/2014/main" val="20000"/>
                    </a:ext>
                  </a:extLst>
                </a:gridCol>
                <a:gridCol w="1287023">
                  <a:extLst>
                    <a:ext uri="{9D8B030D-6E8A-4147-A177-3AD203B41FA5}">
                      <a16:colId xmlns:a16="http://schemas.microsoft.com/office/drawing/2014/main" val="20001"/>
                    </a:ext>
                  </a:extLst>
                </a:gridCol>
                <a:gridCol w="1573618">
                  <a:extLst>
                    <a:ext uri="{9D8B030D-6E8A-4147-A177-3AD203B41FA5}">
                      <a16:colId xmlns:a16="http://schemas.microsoft.com/office/drawing/2014/main" val="1870250050"/>
                    </a:ext>
                  </a:extLst>
                </a:gridCol>
                <a:gridCol w="1387768">
                  <a:extLst>
                    <a:ext uri="{9D8B030D-6E8A-4147-A177-3AD203B41FA5}">
                      <a16:colId xmlns:a16="http://schemas.microsoft.com/office/drawing/2014/main" val="2923691942"/>
                    </a:ext>
                  </a:extLst>
                </a:gridCol>
                <a:gridCol w="1131507">
                  <a:extLst>
                    <a:ext uri="{9D8B030D-6E8A-4147-A177-3AD203B41FA5}">
                      <a16:colId xmlns:a16="http://schemas.microsoft.com/office/drawing/2014/main" val="3089930336"/>
                    </a:ext>
                  </a:extLst>
                </a:gridCol>
                <a:gridCol w="764532">
                  <a:extLst>
                    <a:ext uri="{9D8B030D-6E8A-4147-A177-3AD203B41FA5}">
                      <a16:colId xmlns:a16="http://schemas.microsoft.com/office/drawing/2014/main" val="3863713139"/>
                    </a:ext>
                  </a:extLst>
                </a:gridCol>
                <a:gridCol w="1121313">
                  <a:extLst>
                    <a:ext uri="{9D8B030D-6E8A-4147-A177-3AD203B41FA5}">
                      <a16:colId xmlns:a16="http://schemas.microsoft.com/office/drawing/2014/main" val="20002"/>
                    </a:ext>
                  </a:extLst>
                </a:gridCol>
                <a:gridCol w="937829">
                  <a:extLst>
                    <a:ext uri="{9D8B030D-6E8A-4147-A177-3AD203B41FA5}">
                      <a16:colId xmlns:a16="http://schemas.microsoft.com/office/drawing/2014/main" val="20003"/>
                    </a:ext>
                  </a:extLst>
                </a:gridCol>
              </a:tblGrid>
              <a:tr h="509273">
                <a:tc>
                  <a:txBody>
                    <a:bodyPr/>
                    <a:lstStyle/>
                    <a:p>
                      <a:pPr marL="0" lvl="0" indent="0" algn="r" rtl="0">
                        <a:spcBef>
                          <a:spcPts val="0"/>
                        </a:spcBef>
                        <a:spcAft>
                          <a:spcPts val="0"/>
                        </a:spcAft>
                        <a:buNone/>
                      </a:pPr>
                      <a:endParaRPr sz="2500" b="1">
                        <a:solidFill>
                          <a:srgbClr val="0066FF"/>
                        </a:solidFill>
                        <a:latin typeface="Barlow"/>
                        <a:ea typeface="Barlow"/>
                        <a:cs typeface="Barlow"/>
                        <a:sym typeface="Barlow"/>
                      </a:endParaRPr>
                    </a:p>
                  </a:txBody>
                  <a:tcPr marL="91425" marR="198000" marT="68575" marB="68575" anchor="ctr">
                    <a:lnL w="28575"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28575"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CustomerName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ContactName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Address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PostalCode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tc>
                  <a:txBody>
                    <a:bodyPr/>
                    <a:lstStyle/>
                    <a:p>
                      <a:pPr marL="0" marR="0" algn="l">
                        <a:lnSpc>
                          <a:spcPct val="107000"/>
                        </a:lnSpc>
                        <a:spcBef>
                          <a:spcPts val="0"/>
                        </a:spcBef>
                        <a:spcAft>
                          <a:spcPts val="0"/>
                        </a:spcAft>
                      </a:pPr>
                      <a:r>
                        <a:rPr lang="en-US" sz="1150" b="1"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Country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Alfreds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Futterkiste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Maria Anders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Obere Str. 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Berlin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Germany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Ana Trujillo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Avda</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de la </a:t>
                      </a: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Constitución</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770526879"/>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Antonio Moreno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err="1">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Mataderos</a:t>
                      </a: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México D.F.</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05023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Mexico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249043917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Around the Horn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Thomas Hardy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120 Hanover Sq.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London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WA1 1DP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UK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483118798"/>
                  </a:ext>
                </a:extLst>
              </a:tr>
              <a:tr h="373800">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Berglunds snabbköp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Christina Berglund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Berguvsvägen 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Luleå</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lgn="ctr">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S-958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r>
                        <a:rPr lang="en-US" sz="115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Sweden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87026266"/>
                  </a:ext>
                </a:extLst>
              </a:tr>
              <a:tr h="297271">
                <a:tc>
                  <a:txBody>
                    <a:bodyPr/>
                    <a:lstStyle/>
                    <a:p>
                      <a:pPr marL="0" lvl="0" indent="0" algn="r" rtl="0">
                        <a:spcBef>
                          <a:spcPts val="0"/>
                        </a:spcBef>
                        <a:spcAft>
                          <a:spcPts val="0"/>
                        </a:spcAft>
                        <a:buNone/>
                      </a:pPr>
                      <a:endParaRPr sz="1800" b="1" dirty="0">
                        <a:solidFill>
                          <a:schemeClr val="dk1"/>
                        </a:solidFill>
                        <a:latin typeface="Overpass Mono"/>
                        <a:ea typeface="Overpass Mono"/>
                        <a:cs typeface="Overpass Mono"/>
                        <a:sym typeface="Overpass Mono"/>
                      </a:endParaRPr>
                    </a:p>
                  </a:txBody>
                  <a:tcPr marL="91425" marR="198000" marT="68575" marB="68575" anchor="ctr">
                    <a:lnL w="19050" cap="flat" cmpd="sng">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lgn="ctr">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lnL w="19050" cap="flat" cmpd="sng" algn="ctr">
                      <a:solidFill>
                        <a:srgbClr val="0DA9B1">
                          <a:alpha val="0"/>
                        </a:srgbClr>
                      </a:solidFill>
                      <a:prstDash val="solid"/>
                      <a:round/>
                      <a:headEnd type="none" w="sm" len="sm"/>
                      <a:tailEnd type="none" w="sm" len="sm"/>
                    </a:lnL>
                    <a:lnR w="19050" cap="flat" cmpd="sng">
                      <a:solidFill>
                        <a:srgbClr val="0DA9B1">
                          <a:alpha val="0"/>
                        </a:srgbClr>
                      </a:solidFill>
                      <a:prstDash val="solid"/>
                      <a:round/>
                      <a:headEnd type="none" w="sm" len="sm"/>
                      <a:tailEnd type="none" w="sm" len="sm"/>
                    </a:lnR>
                    <a:lnT w="19050" cap="flat" cmpd="sng" algn="ctr">
                      <a:solidFill>
                        <a:srgbClr val="0DA9B1">
                          <a:alpha val="0"/>
                        </a:srgbClr>
                      </a:solidFill>
                      <a:prstDash val="solid"/>
                      <a:round/>
                      <a:headEnd type="none" w="sm" len="sm"/>
                      <a:tailEnd type="none" w="sm" len="sm"/>
                    </a:lnT>
                    <a:lnB w="19050" cap="flat" cmpd="sng">
                      <a:solidFill>
                        <a:srgbClr val="0DA9B1">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56085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1576</TotalTime>
  <Words>8632</Words>
  <Application>Microsoft Office PowerPoint</Application>
  <PresentationFormat>On-screen Show (16:9)</PresentationFormat>
  <Paragraphs>3202</Paragraphs>
  <Slides>315</Slides>
  <Notes>197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315</vt:i4>
      </vt:variant>
    </vt:vector>
  </HeadingPairs>
  <TitlesOfParts>
    <vt:vector size="324" baseType="lpstr">
      <vt:lpstr>Raleway SemiBold</vt:lpstr>
      <vt:lpstr>Barlow</vt:lpstr>
      <vt:lpstr>Nunito Light</vt:lpstr>
      <vt:lpstr>Arial</vt:lpstr>
      <vt:lpstr>Calibri</vt:lpstr>
      <vt:lpstr>Overpass Mono</vt:lpstr>
      <vt:lpstr>Verdana</vt:lpstr>
      <vt:lpstr>Anaheim</vt:lpstr>
      <vt:lpstr>Programming Lesson by Slidesgo</vt:lpstr>
      <vt:lpstr>ALL_ABOUT MYSQL</vt:lpstr>
      <vt:lpstr>INTRODUCTION</vt:lpstr>
      <vt:lpstr>MySQL SELECT Statement</vt:lpstr>
      <vt:lpstr>MYSQL SELECT</vt:lpstr>
      <vt:lpstr>SELECT Syntax  </vt:lpstr>
      <vt:lpstr>MySQL SELECT DISTINCT Statement  </vt:lpstr>
      <vt:lpstr>CUSTOMER TABLE</vt:lpstr>
      <vt:lpstr>EXAMPLE</vt:lpstr>
      <vt:lpstr>OUTPUT</vt:lpstr>
      <vt:lpstr>MySQL WHERE Clause</vt:lpstr>
      <vt:lpstr>MYSQL WHERE</vt:lpstr>
      <vt:lpstr>WHERE Syntax  </vt:lpstr>
      <vt:lpstr>Operators in The WHERE Clause</vt:lpstr>
      <vt:lpstr>CUSTOMER TABLE</vt:lpstr>
      <vt:lpstr>EXAMPLE</vt:lpstr>
      <vt:lpstr>OUTPUT</vt:lpstr>
      <vt:lpstr>MySQL AND, OR and NOT Operators</vt:lpstr>
      <vt:lpstr>MYSQL AND, OR AND NOT OPERATORS</vt:lpstr>
      <vt:lpstr>AND Syntax   </vt:lpstr>
      <vt:lpstr>OR Syntax    </vt:lpstr>
      <vt:lpstr>OR Syntax    </vt:lpstr>
      <vt:lpstr>CUSTOMER TABLE</vt:lpstr>
      <vt:lpstr>EXAMPLE</vt:lpstr>
      <vt:lpstr>OUTPUT</vt:lpstr>
      <vt:lpstr>ORDER BY Keyword </vt:lpstr>
      <vt:lpstr>The MySQL ORDER BY Keyword</vt:lpstr>
      <vt:lpstr>ORDER BY Syntax     </vt:lpstr>
      <vt:lpstr>CUSTOMER TABLE</vt:lpstr>
      <vt:lpstr>EXAMPLE</vt:lpstr>
      <vt:lpstr>OUTPUT</vt:lpstr>
      <vt:lpstr>INSERT INTO Statement </vt:lpstr>
      <vt:lpstr>INSERT INTO Statement</vt:lpstr>
      <vt:lpstr>INSERT INTO Syntax     </vt:lpstr>
      <vt:lpstr>INSERT INTO Syntax 2     </vt:lpstr>
      <vt:lpstr>CUSTOMER TABLE</vt:lpstr>
      <vt:lpstr>EXAMPLE</vt:lpstr>
      <vt:lpstr>OUTPUT</vt:lpstr>
      <vt:lpstr>NULL Values </vt:lpstr>
      <vt:lpstr>NULL Values</vt:lpstr>
      <vt:lpstr>How to Test for NULL Values?</vt:lpstr>
      <vt:lpstr>IS NULL Syntax     </vt:lpstr>
      <vt:lpstr>IS NOT NULL Syntax     </vt:lpstr>
      <vt:lpstr>CUSTOMER TABLE</vt:lpstr>
      <vt:lpstr>EXAMPLE</vt:lpstr>
      <vt:lpstr>OUTPUT</vt:lpstr>
      <vt:lpstr>EXAMPLE</vt:lpstr>
      <vt:lpstr>OUTPUT</vt:lpstr>
      <vt:lpstr>UPDATE Statement </vt:lpstr>
      <vt:lpstr>UPDATE Statement</vt:lpstr>
      <vt:lpstr>UPDATE Syntax     </vt:lpstr>
      <vt:lpstr>CUSTOMER TABLE</vt:lpstr>
      <vt:lpstr>EXAMPLE</vt:lpstr>
      <vt:lpstr>OUTPUT</vt:lpstr>
      <vt:lpstr>DELETE Statement </vt:lpstr>
      <vt:lpstr>UPDATE Statement</vt:lpstr>
      <vt:lpstr>DELETE Syntax     </vt:lpstr>
      <vt:lpstr>CUSTOMER TABLE</vt:lpstr>
      <vt:lpstr>EXAMPLE</vt:lpstr>
      <vt:lpstr>OUTPUT</vt:lpstr>
      <vt:lpstr>LIMIT Clause </vt:lpstr>
      <vt:lpstr>LIMIT Clause</vt:lpstr>
      <vt:lpstr>LIMIT Syntax     </vt:lpstr>
      <vt:lpstr>CUSTOMER TABLE</vt:lpstr>
      <vt:lpstr>EXAMPLE</vt:lpstr>
      <vt:lpstr>OUTPUT</vt:lpstr>
      <vt:lpstr>MIN() and MAX() Functions </vt:lpstr>
      <vt:lpstr>MIN() and MAX() Functions</vt:lpstr>
      <vt:lpstr>MIN() Syntax     </vt:lpstr>
      <vt:lpstr>MAX() Syntax     </vt:lpstr>
      <vt:lpstr>COUNT(), AVG() and SUM() Functions </vt:lpstr>
      <vt:lpstr>COUNT(), AVG() and SUM() Functions</vt:lpstr>
      <vt:lpstr>COUNT() Syntax     </vt:lpstr>
      <vt:lpstr>AVG() Syntax     </vt:lpstr>
      <vt:lpstr>SUM() Syntax     </vt:lpstr>
      <vt:lpstr>LIKE Operator </vt:lpstr>
      <vt:lpstr>LIKE Operator</vt:lpstr>
      <vt:lpstr>LIKE Operator</vt:lpstr>
      <vt:lpstr>LIKE Syntax     </vt:lpstr>
      <vt:lpstr>Wildcard Characters </vt:lpstr>
      <vt:lpstr>Wildcard Characters</vt:lpstr>
      <vt:lpstr>Wildcard Characters</vt:lpstr>
      <vt:lpstr>IN Operator </vt:lpstr>
      <vt:lpstr>IN Operator</vt:lpstr>
      <vt:lpstr>IN Syntax     </vt:lpstr>
      <vt:lpstr>CUSTOMER TABLE</vt:lpstr>
      <vt:lpstr>EXAMPLE</vt:lpstr>
      <vt:lpstr>OUTPUT</vt:lpstr>
      <vt:lpstr>IN Operator </vt:lpstr>
      <vt:lpstr>IN Operator</vt:lpstr>
      <vt:lpstr>IN Syntax     </vt:lpstr>
      <vt:lpstr>IN Syntax     </vt:lpstr>
      <vt:lpstr>CUSTOMERS TABLE</vt:lpstr>
      <vt:lpstr>ORDERS TABLE</vt:lpstr>
      <vt:lpstr>EXAMPLE</vt:lpstr>
      <vt:lpstr>OUTPUT</vt:lpstr>
      <vt:lpstr>BETWEEN Operator </vt:lpstr>
      <vt:lpstr>BETWEEN Operator</vt:lpstr>
      <vt:lpstr>BETWEEN Syntax     </vt:lpstr>
      <vt:lpstr>CUSTOMERS TABLE</vt:lpstr>
      <vt:lpstr>EXAMPLE</vt:lpstr>
      <vt:lpstr>OUTPUT</vt:lpstr>
      <vt:lpstr>MySQL Aliases </vt:lpstr>
      <vt:lpstr>MySQL Aliases</vt:lpstr>
      <vt:lpstr>Alias Column  Syntax     </vt:lpstr>
      <vt:lpstr>Alias Table  Syntax     </vt:lpstr>
      <vt:lpstr>CUSTOMERS TABLE</vt:lpstr>
      <vt:lpstr>ORDERS TABLE</vt:lpstr>
      <vt:lpstr>EXAMPLE</vt:lpstr>
      <vt:lpstr>OUTPUT</vt:lpstr>
      <vt:lpstr>MySQL INNER JOIN </vt:lpstr>
      <vt:lpstr>MySQL INNER JOIN</vt:lpstr>
      <vt:lpstr>INNER JOIN  Syntax     </vt:lpstr>
      <vt:lpstr>CUSTOMERS TABLE</vt:lpstr>
      <vt:lpstr>ORDERS TABLE</vt:lpstr>
      <vt:lpstr>EXAMPLE</vt:lpstr>
      <vt:lpstr>OUTPUT</vt:lpstr>
      <vt:lpstr>MySQL LEFT JOIN </vt:lpstr>
      <vt:lpstr>MySQL LEFT JOIN</vt:lpstr>
      <vt:lpstr>LEFT JOIN  Syntax     </vt:lpstr>
      <vt:lpstr>CUSTOMERS TABLE</vt:lpstr>
      <vt:lpstr>ORDERS TABLE</vt:lpstr>
      <vt:lpstr>EXAMPLE</vt:lpstr>
      <vt:lpstr>OUTPUT</vt:lpstr>
      <vt:lpstr>MySQL RIGHT JOIN </vt:lpstr>
      <vt:lpstr>MySQL RIGHT JOIN</vt:lpstr>
      <vt:lpstr>RIGHT JOIN  Syntax     </vt:lpstr>
      <vt:lpstr>CUSTOMERS TABLE</vt:lpstr>
      <vt:lpstr>ORDERS TABLE</vt:lpstr>
      <vt:lpstr>EXAMPLE</vt:lpstr>
      <vt:lpstr>OUTPUT</vt:lpstr>
      <vt:lpstr>MySQL CROSS JOIN </vt:lpstr>
      <vt:lpstr>MySQL CROSS JOIN</vt:lpstr>
      <vt:lpstr>CROSS JOIN  Syntax     </vt:lpstr>
      <vt:lpstr>CUSTOMERS TABLE</vt:lpstr>
      <vt:lpstr>ORDERS TABLE</vt:lpstr>
      <vt:lpstr>EXAMPLE</vt:lpstr>
      <vt:lpstr>OUTPUT</vt:lpstr>
      <vt:lpstr>MySQL Self Join</vt:lpstr>
      <vt:lpstr>MySQL Self Join</vt:lpstr>
      <vt:lpstr>Self Join Syntax     </vt:lpstr>
      <vt:lpstr>STUDENT TABLE</vt:lpstr>
      <vt:lpstr>EXAMPLE</vt:lpstr>
      <vt:lpstr>STUDENT TABLE</vt:lpstr>
      <vt:lpstr>MySQL UNION Operator </vt:lpstr>
      <vt:lpstr>MySQL UNION Operator</vt:lpstr>
      <vt:lpstr>UNION Syntax     </vt:lpstr>
      <vt:lpstr>MySQL UNION ALL Statement  </vt:lpstr>
      <vt:lpstr>CUSTOMERS TABLE</vt:lpstr>
      <vt:lpstr>ORDERS TABLE</vt:lpstr>
      <vt:lpstr>EXAMPLE</vt:lpstr>
      <vt:lpstr>CUSTOMERS TABLE</vt:lpstr>
      <vt:lpstr>MySQL GROUP BY Statement </vt:lpstr>
      <vt:lpstr>MySQL GROUP BY Statement</vt:lpstr>
      <vt:lpstr>GROUP BY Syntax     </vt:lpstr>
      <vt:lpstr>CUSTOMERS TABLE</vt:lpstr>
      <vt:lpstr>EXAMPLE</vt:lpstr>
      <vt:lpstr>OUTPUT</vt:lpstr>
      <vt:lpstr>MySQL HAVING Clause </vt:lpstr>
      <vt:lpstr>MySQL HAVING Clause</vt:lpstr>
      <vt:lpstr>HAVING Syntax     </vt:lpstr>
      <vt:lpstr>CUSTOMERS TABLE</vt:lpstr>
      <vt:lpstr>EXAMPLE</vt:lpstr>
      <vt:lpstr>OUTPUT</vt:lpstr>
      <vt:lpstr>MySQL EXISTS Operator </vt:lpstr>
      <vt:lpstr>MySQL EXISTS Operator</vt:lpstr>
      <vt:lpstr>EXISTS Syntax     </vt:lpstr>
      <vt:lpstr>CUSTOMERS TABLE</vt:lpstr>
      <vt:lpstr>ORDERS TABLE</vt:lpstr>
      <vt:lpstr>EXAMPLE</vt:lpstr>
      <vt:lpstr>OUTPUT</vt:lpstr>
      <vt:lpstr>MySQL ANY and ALL Operators </vt:lpstr>
      <vt:lpstr>MySQL ANY and ALL Operators</vt:lpstr>
      <vt:lpstr>The ANY Operator</vt:lpstr>
      <vt:lpstr>ANY Syntax     </vt:lpstr>
      <vt:lpstr>The ALL Operator</vt:lpstr>
      <vt:lpstr>ALL Syntax     </vt:lpstr>
      <vt:lpstr>CUSTOMERS TABLE</vt:lpstr>
      <vt:lpstr>ORDERS TABLE</vt:lpstr>
      <vt:lpstr>EXAMPLE</vt:lpstr>
      <vt:lpstr>OUTPUT</vt:lpstr>
      <vt:lpstr>MySQL INSERT INTO SELECT Statement </vt:lpstr>
      <vt:lpstr>MySQL INSERT INTO SELECT Statement</vt:lpstr>
      <vt:lpstr>INSERT INTO SELECT Syntax  Copy all Columns     </vt:lpstr>
      <vt:lpstr>INSERT INTO SELECT Syntax  Copy Some Columns     </vt:lpstr>
      <vt:lpstr>CUSTOMERS TABLE</vt:lpstr>
      <vt:lpstr>ORDERS TABLE</vt:lpstr>
      <vt:lpstr>EXAMPLE</vt:lpstr>
      <vt:lpstr>OUTPUT</vt:lpstr>
      <vt:lpstr>MySQL CASE Statement </vt:lpstr>
      <vt:lpstr>MySQL CASE Statement</vt:lpstr>
      <vt:lpstr>CASE Syntax     </vt:lpstr>
      <vt:lpstr>CUSTOMERS TABLE</vt:lpstr>
      <vt:lpstr>EXAMPLE</vt:lpstr>
      <vt:lpstr>OUTPUT</vt:lpstr>
      <vt:lpstr>NULL Functions</vt:lpstr>
      <vt:lpstr>IFNULL() Function</vt:lpstr>
      <vt:lpstr>STUDENT TABLE</vt:lpstr>
      <vt:lpstr>IFNULL() Syntax     </vt:lpstr>
      <vt:lpstr>COALESCE()Syntax     </vt:lpstr>
      <vt:lpstr>MySQL Comments </vt:lpstr>
      <vt:lpstr>MySQL Comments</vt:lpstr>
      <vt:lpstr>EXAMPLE</vt:lpstr>
      <vt:lpstr>MySQL Comments</vt:lpstr>
      <vt:lpstr>EXAMPLE</vt:lpstr>
      <vt:lpstr>MySQL Operators </vt:lpstr>
      <vt:lpstr>MySQL Arithmetic Operators</vt:lpstr>
      <vt:lpstr>MySQL Bitwise Operators</vt:lpstr>
      <vt:lpstr>MySQL Comparison Operators</vt:lpstr>
      <vt:lpstr>MySQL Compound Operators</vt:lpstr>
      <vt:lpstr>MySQL Logical Operators  </vt:lpstr>
      <vt:lpstr>MySQL Logical Operators  </vt:lpstr>
      <vt:lpstr>MySQL  Database</vt:lpstr>
      <vt:lpstr>MySQL CREATE DATABASE </vt:lpstr>
      <vt:lpstr>MySQL CREATE DATABASE Statement </vt:lpstr>
      <vt:lpstr>Syntax     </vt:lpstr>
      <vt:lpstr>EXAMPLE</vt:lpstr>
      <vt:lpstr>MySQL DROP DATABASE </vt:lpstr>
      <vt:lpstr>MySQL DROP DATABASE Statement  </vt:lpstr>
      <vt:lpstr>Syntax     </vt:lpstr>
      <vt:lpstr>EXAMPLE</vt:lpstr>
      <vt:lpstr>MySQL CREATE TABLE </vt:lpstr>
      <vt:lpstr>MySQL CREATE TABLE Statement </vt:lpstr>
      <vt:lpstr>Syntax     </vt:lpstr>
      <vt:lpstr>EXAMPLE</vt:lpstr>
      <vt:lpstr>OUTPUT</vt:lpstr>
      <vt:lpstr>MySQL DROP TABLE</vt:lpstr>
      <vt:lpstr>MySQL DROP TABLE Statement </vt:lpstr>
      <vt:lpstr>Syntax     </vt:lpstr>
      <vt:lpstr>EXAMPLE</vt:lpstr>
      <vt:lpstr>MySQL TRUNCATE TABLE  </vt:lpstr>
      <vt:lpstr>Syntax     </vt:lpstr>
      <vt:lpstr>MySQL ALTER TABLE </vt:lpstr>
      <vt:lpstr>MySQL ALTER TABLE Statement </vt:lpstr>
      <vt:lpstr>ALTER TABLE - ADD COLUMN Syntax     </vt:lpstr>
      <vt:lpstr>ALTER TABLE - DROP COLUMN Syntax     </vt:lpstr>
      <vt:lpstr>ALTER TABLE - MODIFY COLUMN Syntax     </vt:lpstr>
      <vt:lpstr>EXAMPLE</vt:lpstr>
      <vt:lpstr>MySQL Constraints</vt:lpstr>
      <vt:lpstr>MySQL Constraints  </vt:lpstr>
      <vt:lpstr>Create Constraints Syntax     </vt:lpstr>
      <vt:lpstr>The following constraints are commonly used in SQL:  </vt:lpstr>
      <vt:lpstr>MySQL NOT NULL Constraint</vt:lpstr>
      <vt:lpstr>MySQL NOT NULL Constraint  </vt:lpstr>
      <vt:lpstr>EXAMPLE</vt:lpstr>
      <vt:lpstr>EXAMPLE</vt:lpstr>
      <vt:lpstr>MySQL UNIQUE Constraint</vt:lpstr>
      <vt:lpstr>MySQL UNIQUE Constraint  </vt:lpstr>
      <vt:lpstr>EXAMPLE CREATE TABLE</vt:lpstr>
      <vt:lpstr>EXAMPLE CREATE TABLE</vt:lpstr>
      <vt:lpstr>EXAMPLE ALTER TABLE</vt:lpstr>
      <vt:lpstr>EXAMPLE ALTER TABLE</vt:lpstr>
      <vt:lpstr>EXAMPLE DROP TABLE</vt:lpstr>
      <vt:lpstr>MySQL PRIMARY KEY Constraint</vt:lpstr>
      <vt:lpstr>MySQL PRIMARY KEY Constraint  </vt:lpstr>
      <vt:lpstr>EXAMPLE CREATE TABLE</vt:lpstr>
      <vt:lpstr>MySQL FOREIGN KEY Constraint</vt:lpstr>
      <vt:lpstr>MySQL FOREIGN KEY Constraint  </vt:lpstr>
      <vt:lpstr>EXAMPLE</vt:lpstr>
      <vt:lpstr>MySQL CHECK Constraint</vt:lpstr>
      <vt:lpstr>MySQL CHECK Constraint  </vt:lpstr>
      <vt:lpstr>EXAMPLE</vt:lpstr>
      <vt:lpstr>EXAMPLE</vt:lpstr>
      <vt:lpstr>MySQL DEFAULT Constraint</vt:lpstr>
      <vt:lpstr>MySQL DEFAULT Constraint  </vt:lpstr>
      <vt:lpstr>EXAMPLE</vt:lpstr>
      <vt:lpstr>EXAMPLE</vt:lpstr>
      <vt:lpstr>MySQL CREATE INDEX Constraint</vt:lpstr>
      <vt:lpstr>MySQL CREATE INDEX Constraint  </vt:lpstr>
      <vt:lpstr> CREATE INDEX Syntax     </vt:lpstr>
      <vt:lpstr> CREATE UNIQUE INDEX  Syntax     </vt:lpstr>
      <vt:lpstr>EXAMPLE</vt:lpstr>
      <vt:lpstr>MySQL AUTO INCREMENT Constraint</vt:lpstr>
      <vt:lpstr>MySQL AUTO INCREMENT Constraint  </vt:lpstr>
      <vt:lpstr>EXAMPLE</vt:lpstr>
      <vt:lpstr>EXAMPLE</vt:lpstr>
      <vt:lpstr>MySQL Dates</vt:lpstr>
      <vt:lpstr>MySQL Dates   </vt:lpstr>
      <vt:lpstr>MySQL Date Data Types     </vt:lpstr>
      <vt:lpstr>ORDERS TABLE</vt:lpstr>
      <vt:lpstr>EXAMPLE</vt:lpstr>
      <vt:lpstr>OUTPUT</vt:lpstr>
      <vt:lpstr>MySQL Views</vt:lpstr>
      <vt:lpstr>MySQL Views    </vt:lpstr>
      <vt:lpstr> CREATE VIEW Syntax     </vt:lpstr>
      <vt:lpstr>EXAMPLE</vt:lpstr>
      <vt:lpstr>MySQL Updating a View     </vt:lpstr>
      <vt:lpstr> CREATE OR REPLACE VIEW Syntax     </vt:lpstr>
      <vt:lpstr>EXAMPLE</vt:lpstr>
      <vt:lpstr>MySQL Functions</vt:lpstr>
      <vt:lpstr>MySQL String Functions  </vt:lpstr>
      <vt:lpstr>MySQL String Functions   </vt:lpstr>
      <vt:lpstr>MySQL String Functions   </vt:lpstr>
      <vt:lpstr>MySQL String Functions   </vt:lpstr>
      <vt:lpstr>MySQL String Functions   </vt:lpstr>
      <vt:lpstr>MySQL String Functions   </vt:lpstr>
      <vt:lpstr>MySQL String Functions   </vt:lpstr>
      <vt:lpstr>MySQL Numeric Functions    </vt:lpstr>
      <vt:lpstr>MySQL Numeric Functions    </vt:lpstr>
      <vt:lpstr>MySQL Numeric Functions    </vt:lpstr>
      <vt:lpstr>MySQL Numeric Functions    </vt:lpstr>
      <vt:lpstr>MySQL Numeric Functions    </vt:lpstr>
      <vt:lpstr>MySQL Numeric Functions    </vt:lpstr>
      <vt:lpstr>MySQL Date Functions </vt:lpstr>
      <vt:lpstr>MySQL Date Functions </vt:lpstr>
      <vt:lpstr>MySQL Date Functions </vt:lpstr>
      <vt:lpstr>MySQL Date Functions </vt:lpstr>
      <vt:lpstr>MySQL Date Functions </vt:lpstr>
      <vt:lpstr>MySQL Date Functions </vt:lpstr>
      <vt:lpstr>MySQL Date Functions </vt:lpstr>
      <vt:lpstr>MySQL Date Functions </vt:lpstr>
      <vt:lpstr>MySQL Advanced Functions  </vt:lpstr>
      <vt:lpstr>MySQL Advanced Functions  </vt:lpstr>
      <vt:lpstr>MySQL Advanced Functions  </vt:lpstr>
      <vt:lpstr>MySQL Advanced Functions  </vt:lpstr>
      <vt:lpstr>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ALL_ABOUT MYSQL</dc:title>
  <dc:creator>Nisharu</dc:creator>
  <cp:lastModifiedBy>chris shan</cp:lastModifiedBy>
  <cp:revision>108</cp:revision>
  <dcterms:modified xsi:type="dcterms:W3CDTF">2022-05-23T15:06:48Z</dcterms:modified>
</cp:coreProperties>
</file>