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70"/>
  </p:notesMasterIdLst>
  <p:sldIdLst>
    <p:sldId id="256" r:id="rId2"/>
    <p:sldId id="259" r:id="rId3"/>
    <p:sldId id="618" r:id="rId4"/>
    <p:sldId id="619" r:id="rId5"/>
    <p:sldId id="620" r:id="rId6"/>
    <p:sldId id="621" r:id="rId7"/>
    <p:sldId id="622" r:id="rId8"/>
    <p:sldId id="623" r:id="rId9"/>
    <p:sldId id="624" r:id="rId10"/>
    <p:sldId id="625" r:id="rId11"/>
    <p:sldId id="626" r:id="rId12"/>
    <p:sldId id="627" r:id="rId13"/>
    <p:sldId id="628" r:id="rId14"/>
    <p:sldId id="604" r:id="rId15"/>
    <p:sldId id="605" r:id="rId16"/>
    <p:sldId id="606" r:id="rId17"/>
    <p:sldId id="607" r:id="rId18"/>
    <p:sldId id="608" r:id="rId19"/>
    <p:sldId id="609" r:id="rId20"/>
    <p:sldId id="610" r:id="rId21"/>
    <p:sldId id="611" r:id="rId22"/>
    <p:sldId id="612" r:id="rId23"/>
    <p:sldId id="613" r:id="rId24"/>
    <p:sldId id="614" r:id="rId25"/>
    <p:sldId id="615" r:id="rId26"/>
    <p:sldId id="616" r:id="rId27"/>
    <p:sldId id="617" r:id="rId28"/>
    <p:sldId id="582" r:id="rId29"/>
    <p:sldId id="583" r:id="rId30"/>
    <p:sldId id="584" r:id="rId31"/>
    <p:sldId id="585" r:id="rId32"/>
    <p:sldId id="586" r:id="rId33"/>
    <p:sldId id="587" r:id="rId34"/>
    <p:sldId id="588" r:id="rId35"/>
    <p:sldId id="589" r:id="rId36"/>
    <p:sldId id="590" r:id="rId37"/>
    <p:sldId id="591" r:id="rId38"/>
    <p:sldId id="592" r:id="rId39"/>
    <p:sldId id="593" r:id="rId40"/>
    <p:sldId id="594" r:id="rId41"/>
    <p:sldId id="595" r:id="rId42"/>
    <p:sldId id="465" r:id="rId43"/>
    <p:sldId id="466" r:id="rId44"/>
    <p:sldId id="467" r:id="rId45"/>
    <p:sldId id="468" r:id="rId46"/>
    <p:sldId id="469" r:id="rId47"/>
    <p:sldId id="470" r:id="rId48"/>
    <p:sldId id="471" r:id="rId49"/>
    <p:sldId id="472" r:id="rId50"/>
    <p:sldId id="473" r:id="rId51"/>
    <p:sldId id="474" r:id="rId52"/>
    <p:sldId id="475" r:id="rId53"/>
    <p:sldId id="476" r:id="rId54"/>
    <p:sldId id="477" r:id="rId55"/>
    <p:sldId id="478" r:id="rId56"/>
    <p:sldId id="479" r:id="rId57"/>
    <p:sldId id="480" r:id="rId58"/>
    <p:sldId id="481" r:id="rId59"/>
    <p:sldId id="482" r:id="rId60"/>
    <p:sldId id="483" r:id="rId61"/>
    <p:sldId id="484" r:id="rId62"/>
    <p:sldId id="485" r:id="rId63"/>
    <p:sldId id="486" r:id="rId64"/>
    <p:sldId id="487" r:id="rId65"/>
    <p:sldId id="488" r:id="rId66"/>
    <p:sldId id="489" r:id="rId67"/>
    <p:sldId id="490" r:id="rId68"/>
    <p:sldId id="491" r:id="rId69"/>
    <p:sldId id="492" r:id="rId70"/>
    <p:sldId id="493" r:id="rId71"/>
    <p:sldId id="494" r:id="rId72"/>
    <p:sldId id="495" r:id="rId73"/>
    <p:sldId id="496" r:id="rId74"/>
    <p:sldId id="497" r:id="rId75"/>
    <p:sldId id="498" r:id="rId76"/>
    <p:sldId id="499" r:id="rId77"/>
    <p:sldId id="500" r:id="rId78"/>
    <p:sldId id="501" r:id="rId79"/>
    <p:sldId id="502" r:id="rId80"/>
    <p:sldId id="503" r:id="rId81"/>
    <p:sldId id="504" r:id="rId82"/>
    <p:sldId id="505" r:id="rId83"/>
    <p:sldId id="506" r:id="rId84"/>
    <p:sldId id="507" r:id="rId85"/>
    <p:sldId id="508" r:id="rId86"/>
    <p:sldId id="509" r:id="rId87"/>
    <p:sldId id="510" r:id="rId88"/>
    <p:sldId id="511" r:id="rId89"/>
    <p:sldId id="512" r:id="rId90"/>
    <p:sldId id="513" r:id="rId91"/>
    <p:sldId id="514" r:id="rId92"/>
    <p:sldId id="515" r:id="rId93"/>
    <p:sldId id="516" r:id="rId94"/>
    <p:sldId id="517" r:id="rId95"/>
    <p:sldId id="518" r:id="rId96"/>
    <p:sldId id="519" r:id="rId97"/>
    <p:sldId id="520" r:id="rId98"/>
    <p:sldId id="521" r:id="rId99"/>
    <p:sldId id="523" r:id="rId100"/>
    <p:sldId id="524" r:id="rId101"/>
    <p:sldId id="522" r:id="rId102"/>
    <p:sldId id="525" r:id="rId103"/>
    <p:sldId id="526" r:id="rId104"/>
    <p:sldId id="527" r:id="rId105"/>
    <p:sldId id="528" r:id="rId106"/>
    <p:sldId id="529" r:id="rId107"/>
    <p:sldId id="530" r:id="rId108"/>
    <p:sldId id="532" r:id="rId109"/>
    <p:sldId id="533" r:id="rId110"/>
    <p:sldId id="531" r:id="rId111"/>
    <p:sldId id="534" r:id="rId112"/>
    <p:sldId id="535" r:id="rId113"/>
    <p:sldId id="536" r:id="rId114"/>
    <p:sldId id="537" r:id="rId115"/>
    <p:sldId id="538" r:id="rId116"/>
    <p:sldId id="539" r:id="rId117"/>
    <p:sldId id="540" r:id="rId118"/>
    <p:sldId id="541" r:id="rId119"/>
    <p:sldId id="596" r:id="rId120"/>
    <p:sldId id="597" r:id="rId121"/>
    <p:sldId id="598" r:id="rId122"/>
    <p:sldId id="599" r:id="rId123"/>
    <p:sldId id="600" r:id="rId124"/>
    <p:sldId id="601" r:id="rId125"/>
    <p:sldId id="602" r:id="rId126"/>
    <p:sldId id="603" r:id="rId127"/>
    <p:sldId id="581" r:id="rId128"/>
    <p:sldId id="261" r:id="rId129"/>
    <p:sldId id="262" r:id="rId130"/>
    <p:sldId id="260" r:id="rId131"/>
    <p:sldId id="269" r:id="rId132"/>
    <p:sldId id="268" r:id="rId133"/>
    <p:sldId id="270" r:id="rId134"/>
    <p:sldId id="271" r:id="rId135"/>
    <p:sldId id="272" r:id="rId136"/>
    <p:sldId id="273" r:id="rId137"/>
    <p:sldId id="274" r:id="rId138"/>
    <p:sldId id="278" r:id="rId139"/>
    <p:sldId id="275" r:id="rId140"/>
    <p:sldId id="276" r:id="rId141"/>
    <p:sldId id="277" r:id="rId142"/>
    <p:sldId id="279" r:id="rId143"/>
    <p:sldId id="280" r:id="rId144"/>
    <p:sldId id="281" r:id="rId145"/>
    <p:sldId id="282" r:id="rId146"/>
    <p:sldId id="283" r:id="rId147"/>
    <p:sldId id="296" r:id="rId148"/>
    <p:sldId id="284" r:id="rId149"/>
    <p:sldId id="285" r:id="rId150"/>
    <p:sldId id="286" r:id="rId151"/>
    <p:sldId id="287" r:id="rId152"/>
    <p:sldId id="288" r:id="rId153"/>
    <p:sldId id="297" r:id="rId154"/>
    <p:sldId id="294" r:id="rId155"/>
    <p:sldId id="289" r:id="rId156"/>
    <p:sldId id="290" r:id="rId157"/>
    <p:sldId id="291" r:id="rId158"/>
    <p:sldId id="292" r:id="rId159"/>
    <p:sldId id="293" r:id="rId160"/>
    <p:sldId id="298" r:id="rId161"/>
    <p:sldId id="295" r:id="rId162"/>
    <p:sldId id="299" r:id="rId163"/>
    <p:sldId id="300" r:id="rId164"/>
    <p:sldId id="301" r:id="rId165"/>
    <p:sldId id="302" r:id="rId166"/>
    <p:sldId id="303" r:id="rId167"/>
    <p:sldId id="304" r:id="rId168"/>
    <p:sldId id="305" r:id="rId169"/>
    <p:sldId id="306" r:id="rId170"/>
    <p:sldId id="307" r:id="rId171"/>
    <p:sldId id="308" r:id="rId172"/>
    <p:sldId id="309" r:id="rId173"/>
    <p:sldId id="310" r:id="rId174"/>
    <p:sldId id="311" r:id="rId175"/>
    <p:sldId id="312" r:id="rId176"/>
    <p:sldId id="313" r:id="rId177"/>
    <p:sldId id="314" r:id="rId178"/>
    <p:sldId id="315" r:id="rId179"/>
    <p:sldId id="316" r:id="rId180"/>
    <p:sldId id="317" r:id="rId181"/>
    <p:sldId id="318" r:id="rId182"/>
    <p:sldId id="319" r:id="rId183"/>
    <p:sldId id="320" r:id="rId184"/>
    <p:sldId id="321" r:id="rId185"/>
    <p:sldId id="322" r:id="rId186"/>
    <p:sldId id="323" r:id="rId187"/>
    <p:sldId id="324" r:id="rId188"/>
    <p:sldId id="325" r:id="rId189"/>
    <p:sldId id="326" r:id="rId190"/>
    <p:sldId id="327" r:id="rId191"/>
    <p:sldId id="328" r:id="rId192"/>
    <p:sldId id="329" r:id="rId193"/>
    <p:sldId id="330" r:id="rId194"/>
    <p:sldId id="331" r:id="rId195"/>
    <p:sldId id="332" r:id="rId196"/>
    <p:sldId id="333" r:id="rId197"/>
    <p:sldId id="334" r:id="rId198"/>
    <p:sldId id="335" r:id="rId199"/>
    <p:sldId id="336" r:id="rId200"/>
    <p:sldId id="337" r:id="rId201"/>
    <p:sldId id="338" r:id="rId202"/>
    <p:sldId id="339" r:id="rId203"/>
    <p:sldId id="340" r:id="rId204"/>
    <p:sldId id="341" r:id="rId205"/>
    <p:sldId id="342" r:id="rId206"/>
    <p:sldId id="343" r:id="rId207"/>
    <p:sldId id="350" r:id="rId208"/>
    <p:sldId id="351" r:id="rId209"/>
    <p:sldId id="352" r:id="rId210"/>
    <p:sldId id="353" r:id="rId211"/>
    <p:sldId id="354" r:id="rId212"/>
    <p:sldId id="357" r:id="rId213"/>
    <p:sldId id="355" r:id="rId214"/>
    <p:sldId id="356" r:id="rId215"/>
    <p:sldId id="358" r:id="rId216"/>
    <p:sldId id="359" r:id="rId217"/>
    <p:sldId id="360" r:id="rId218"/>
    <p:sldId id="361" r:id="rId219"/>
    <p:sldId id="362" r:id="rId220"/>
    <p:sldId id="363" r:id="rId221"/>
    <p:sldId id="364" r:id="rId222"/>
    <p:sldId id="365" r:id="rId223"/>
    <p:sldId id="366" r:id="rId224"/>
    <p:sldId id="367" r:id="rId225"/>
    <p:sldId id="368" r:id="rId226"/>
    <p:sldId id="371" r:id="rId227"/>
    <p:sldId id="369" r:id="rId228"/>
    <p:sldId id="370" r:id="rId229"/>
    <p:sldId id="372" r:id="rId230"/>
    <p:sldId id="373" r:id="rId231"/>
    <p:sldId id="374" r:id="rId232"/>
    <p:sldId id="375" r:id="rId233"/>
    <p:sldId id="376" r:id="rId234"/>
    <p:sldId id="377" r:id="rId235"/>
    <p:sldId id="378" r:id="rId236"/>
    <p:sldId id="379" r:id="rId237"/>
    <p:sldId id="380" r:id="rId238"/>
    <p:sldId id="381" r:id="rId239"/>
    <p:sldId id="382" r:id="rId240"/>
    <p:sldId id="383" r:id="rId241"/>
    <p:sldId id="384" r:id="rId242"/>
    <p:sldId id="385" r:id="rId243"/>
    <p:sldId id="386" r:id="rId244"/>
    <p:sldId id="387" r:id="rId245"/>
    <p:sldId id="388" r:id="rId246"/>
    <p:sldId id="389" r:id="rId247"/>
    <p:sldId id="390" r:id="rId248"/>
    <p:sldId id="391" r:id="rId249"/>
    <p:sldId id="392" r:id="rId250"/>
    <p:sldId id="393" r:id="rId251"/>
    <p:sldId id="394" r:id="rId252"/>
    <p:sldId id="395" r:id="rId253"/>
    <p:sldId id="396" r:id="rId254"/>
    <p:sldId id="397" r:id="rId255"/>
    <p:sldId id="398" r:id="rId256"/>
    <p:sldId id="399" r:id="rId257"/>
    <p:sldId id="568" r:id="rId258"/>
    <p:sldId id="569" r:id="rId259"/>
    <p:sldId id="570" r:id="rId260"/>
    <p:sldId id="571" r:id="rId261"/>
    <p:sldId id="572" r:id="rId262"/>
    <p:sldId id="573" r:id="rId263"/>
    <p:sldId id="400" r:id="rId264"/>
    <p:sldId id="401" r:id="rId265"/>
    <p:sldId id="402" r:id="rId266"/>
    <p:sldId id="404" r:id="rId267"/>
    <p:sldId id="405" r:id="rId268"/>
    <p:sldId id="408" r:id="rId269"/>
    <p:sldId id="406" r:id="rId270"/>
    <p:sldId id="409" r:id="rId271"/>
    <p:sldId id="410" r:id="rId272"/>
    <p:sldId id="411" r:id="rId273"/>
    <p:sldId id="412" r:id="rId274"/>
    <p:sldId id="413" r:id="rId275"/>
    <p:sldId id="414" r:id="rId276"/>
    <p:sldId id="415" r:id="rId277"/>
    <p:sldId id="416" r:id="rId278"/>
    <p:sldId id="417" r:id="rId279"/>
    <p:sldId id="418" r:id="rId280"/>
    <p:sldId id="419" r:id="rId281"/>
    <p:sldId id="420" r:id="rId282"/>
    <p:sldId id="421" r:id="rId283"/>
    <p:sldId id="422" r:id="rId284"/>
    <p:sldId id="423" r:id="rId285"/>
    <p:sldId id="424" r:id="rId286"/>
    <p:sldId id="425" r:id="rId287"/>
    <p:sldId id="427" r:id="rId288"/>
    <p:sldId id="426" r:id="rId289"/>
    <p:sldId id="428" r:id="rId290"/>
    <p:sldId id="429" r:id="rId291"/>
    <p:sldId id="430" r:id="rId292"/>
    <p:sldId id="432" r:id="rId293"/>
    <p:sldId id="431" r:id="rId294"/>
    <p:sldId id="433" r:id="rId295"/>
    <p:sldId id="434" r:id="rId296"/>
    <p:sldId id="435" r:id="rId297"/>
    <p:sldId id="437" r:id="rId298"/>
    <p:sldId id="436" r:id="rId299"/>
    <p:sldId id="438" r:id="rId300"/>
    <p:sldId id="439" r:id="rId301"/>
    <p:sldId id="440" r:id="rId302"/>
    <p:sldId id="441" r:id="rId303"/>
    <p:sldId id="442" r:id="rId304"/>
    <p:sldId id="443" r:id="rId305"/>
    <p:sldId id="444" r:id="rId306"/>
    <p:sldId id="445" r:id="rId307"/>
    <p:sldId id="446" r:id="rId308"/>
    <p:sldId id="447" r:id="rId309"/>
    <p:sldId id="448" r:id="rId310"/>
    <p:sldId id="449" r:id="rId311"/>
    <p:sldId id="450" r:id="rId312"/>
    <p:sldId id="451" r:id="rId313"/>
    <p:sldId id="452" r:id="rId314"/>
    <p:sldId id="574" r:id="rId315"/>
    <p:sldId id="575" r:id="rId316"/>
    <p:sldId id="576" r:id="rId317"/>
    <p:sldId id="577" r:id="rId318"/>
    <p:sldId id="580" r:id="rId319"/>
    <p:sldId id="578" r:id="rId320"/>
    <p:sldId id="453" r:id="rId321"/>
    <p:sldId id="454" r:id="rId322"/>
    <p:sldId id="455" r:id="rId323"/>
    <p:sldId id="456" r:id="rId324"/>
    <p:sldId id="457" r:id="rId325"/>
    <p:sldId id="458" r:id="rId326"/>
    <p:sldId id="459" r:id="rId327"/>
    <p:sldId id="460" r:id="rId328"/>
    <p:sldId id="461" r:id="rId329"/>
    <p:sldId id="462" r:id="rId330"/>
    <p:sldId id="463" r:id="rId331"/>
    <p:sldId id="464" r:id="rId332"/>
    <p:sldId id="542" r:id="rId333"/>
    <p:sldId id="543" r:id="rId334"/>
    <p:sldId id="544" r:id="rId335"/>
    <p:sldId id="545" r:id="rId336"/>
    <p:sldId id="546" r:id="rId337"/>
    <p:sldId id="547" r:id="rId338"/>
    <p:sldId id="548" r:id="rId339"/>
    <p:sldId id="549" r:id="rId340"/>
    <p:sldId id="550" r:id="rId341"/>
    <p:sldId id="551" r:id="rId342"/>
    <p:sldId id="552" r:id="rId343"/>
    <p:sldId id="553" r:id="rId344"/>
    <p:sldId id="554" r:id="rId345"/>
    <p:sldId id="555" r:id="rId346"/>
    <p:sldId id="629" r:id="rId347"/>
    <p:sldId id="630" r:id="rId348"/>
    <p:sldId id="631" r:id="rId349"/>
    <p:sldId id="632" r:id="rId350"/>
    <p:sldId id="633" r:id="rId351"/>
    <p:sldId id="634" r:id="rId352"/>
    <p:sldId id="635" r:id="rId353"/>
    <p:sldId id="636" r:id="rId354"/>
    <p:sldId id="637" r:id="rId355"/>
    <p:sldId id="556" r:id="rId356"/>
    <p:sldId id="557" r:id="rId357"/>
    <p:sldId id="558" r:id="rId358"/>
    <p:sldId id="559" r:id="rId359"/>
    <p:sldId id="560" r:id="rId360"/>
    <p:sldId id="561" r:id="rId361"/>
    <p:sldId id="562" r:id="rId362"/>
    <p:sldId id="563" r:id="rId363"/>
    <p:sldId id="564" r:id="rId364"/>
    <p:sldId id="565" r:id="rId365"/>
    <p:sldId id="566" r:id="rId366"/>
    <p:sldId id="567" r:id="rId367"/>
    <p:sldId id="638" r:id="rId368"/>
    <p:sldId id="579" r:id="rId369"/>
  </p:sldIdLst>
  <p:sldSz cx="9144000" cy="5143500" type="screen16x9"/>
  <p:notesSz cx="6858000" cy="9144000"/>
  <p:embeddedFontLst>
    <p:embeddedFont>
      <p:font typeface="Anaheim" panose="020B0604020202020204" charset="0"/>
      <p:regular r:id="rId371"/>
    </p:embeddedFont>
    <p:embeddedFont>
      <p:font typeface="Barlow" panose="020B0604020202020204" charset="0"/>
      <p:regular r:id="rId372"/>
      <p:bold r:id="rId373"/>
      <p:italic r:id="rId374"/>
      <p:boldItalic r:id="rId375"/>
    </p:embeddedFont>
    <p:embeddedFont>
      <p:font typeface="Barlow Condensed ExtraBold" panose="020B0604020202020204" charset="0"/>
      <p:bold r:id="rId376"/>
      <p:boldItalic r:id="rId377"/>
    </p:embeddedFont>
    <p:embeddedFont>
      <p:font typeface="Calibri" panose="020F0502020204030204" pitchFamily="34" charset="0"/>
      <p:regular r:id="rId378"/>
      <p:bold r:id="rId379"/>
      <p:italic r:id="rId380"/>
      <p:boldItalic r:id="rId381"/>
    </p:embeddedFont>
    <p:embeddedFont>
      <p:font typeface="Nunito Light" pitchFamily="2" charset="0"/>
      <p:regular r:id="rId382"/>
      <p:italic r:id="rId383"/>
    </p:embeddedFont>
    <p:embeddedFont>
      <p:font typeface="Overpass Mono" panose="020B0604020202020204" charset="0"/>
      <p:regular r:id="rId384"/>
      <p:bold r:id="rId385"/>
    </p:embeddedFont>
    <p:embeddedFont>
      <p:font typeface="Raleway SemiBold" pitchFamily="2" charset="0"/>
      <p:bold r:id="rId386"/>
      <p:boldItalic r:id="rId387"/>
    </p:embeddedFont>
    <p:embeddedFont>
      <p:font typeface="Verdana" panose="020B0604030504040204" pitchFamily="34" charset="0"/>
      <p:regular r:id="rId388"/>
      <p:bold r:id="rId389"/>
      <p:italic r:id="rId390"/>
      <p:boldItalic r:id="rId3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73DA3F-9819-4352-8E93-8A6551559889}">
  <a:tblStyle styleId="{5973DA3F-9819-4352-8E93-8A655155988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E890F72-01E6-4E95-AB48-4714D5729B9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103" d="100"/>
          <a:sy n="103" d="100"/>
        </p:scale>
        <p:origin x="4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font" Target="fonts/font7.fntdata"/><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font" Target="fonts/font18.fntdata"/><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font" Target="fonts/font9.fntdata"/><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font" Target="fonts/font20.fntdata"/><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notesMaster" Target="notesMasters/notesMaster1.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font" Target="fonts/font11.fntdata"/><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presProps" Target="presProps.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font" Target="fonts/font2.fntdata"/><Relationship Id="rId393" Type="http://schemas.openxmlformats.org/officeDocument/2006/relationships/viewProps" Target="viewProp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font" Target="fonts/font13.fntdata"/><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font" Target="fonts/font3.fntdata"/><Relationship Id="rId394"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font" Target="fonts/font14.fntdata"/><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font" Target="fonts/font4.fntdata"/><Relationship Id="rId395"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font" Target="fonts/font15.fntdata"/><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font" Target="fonts/font5.fntdata"/><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font" Target="fonts/font16.fntdata"/><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font" Target="fonts/font6.fntdata"/><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font" Target="fonts/font17.fntdata"/><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font" Target="fonts/font8.fntdata"/><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font" Target="fonts/font19.fntdata"/><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font" Target="fonts/font10.fntdata"/><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font" Target="fonts/font21.fntdata"/><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font" Target="fonts/font1.fntdata"/><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20150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93369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00428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14159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63832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24694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57775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70449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91677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00232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208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05974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51682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03826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75820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81059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51308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24198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615946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4779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4800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28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67680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98958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63852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98577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58690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9519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03168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99422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74159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549568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091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3511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14859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76990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93587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46631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17247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17530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56961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8828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10669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5128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80506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241595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46917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15471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4065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06500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106727"/>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9532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406394"/>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870765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6954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66354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79858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44717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438642"/>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18843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621081"/>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865544"/>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72311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533050"/>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016219"/>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495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574869"/>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548403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18077"/>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73616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72663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59155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522829"/>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049688"/>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83386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92181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491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53580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01766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3417655"/>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50341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8279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68321"/>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526453"/>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544900"/>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426775"/>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998344"/>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680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066007"/>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2363390"/>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5105929"/>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2459356"/>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69206"/>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1638154"/>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5739370"/>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9548373"/>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2987131"/>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8033338"/>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3051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309106"/>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7870025"/>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8081981"/>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6778779"/>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850343"/>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265248"/>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534698"/>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027794"/>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072955"/>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6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56251"/>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129190"/>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7364630"/>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5479178"/>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1722835"/>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3443457"/>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5584850"/>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8658735"/>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1651902"/>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2635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854494"/>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7157399"/>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6582359"/>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1120983"/>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5709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332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533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821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240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149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312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842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187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79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868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490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262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6358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9238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7793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34883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7357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108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7766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74419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3045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02237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0778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53587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8649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93235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1142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150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8487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587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7651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0131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3687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6784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50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6673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9245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8550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88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2434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1428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07484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5798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0550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1477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7326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1238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8701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6979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8650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73328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2308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12543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9016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3985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7811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55219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453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1804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21247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72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2748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1409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87754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8487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7532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9154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3092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23126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7159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5106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592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5587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92276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72179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79082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18673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17735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98213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3702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21284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44218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07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24889314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Idea principal">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32400411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42439424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574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9" r:id="rId3"/>
    <p:sldLayoutId id="2147483673" r:id="rId4"/>
    <p:sldLayoutId id="2147483674" r:id="rId5"/>
    <p:sldLayoutId id="2147483675" r:id="rId6"/>
    <p:sldLayoutId id="2147483676" r:id="rId7"/>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5.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5.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5.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5.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5.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5.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5.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5.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5.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4.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5.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5.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3" Type="http://schemas.openxmlformats.org/officeDocument/2006/relationships/hyperlink" Target="https://www.tutorialspoint.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4" Type="http://schemas.openxmlformats.org/officeDocument/2006/relationships/hyperlink" Target="https://www.guru99.com/" TargetMode="Externa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ALL_ABOUT</a:t>
            </a:r>
            <a:br>
              <a:rPr lang="en-US" dirty="0"/>
            </a:br>
            <a:r>
              <a:rPr lang="en-US" dirty="0"/>
              <a:t>MYSQL</a:t>
            </a:r>
            <a:endParaRPr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An entity can be place, person, object, event or a concept, which stores data in the database. The characteristics of entities are must have an attribute, and a unique key. Every entity is made up of some ‘attributes’ which represent that entity.</a:t>
            </a:r>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WHAT IS ENTITY?</a:t>
            </a:r>
          </a:p>
        </p:txBody>
      </p:sp>
    </p:spTree>
    <p:extLst>
      <p:ext uri="{BB962C8B-B14F-4D97-AF65-F5344CB8AC3E}">
        <p14:creationId xmlns:p14="http://schemas.microsoft.com/office/powerpoint/2010/main" val="19846120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dirty="0"/>
              <a:t> </a:t>
            </a:r>
            <a:r>
              <a:rPr lang="en-US" b="1" dirty="0"/>
              <a:t>CREATE UNIQUE INDEX </a:t>
            </a:r>
            <a:br>
              <a:rPr lang="en-US" b="1" dirty="0"/>
            </a:br>
            <a:r>
              <a:rPr lang="en-US"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406779"/>
            <a:ext cx="4592782" cy="1468019"/>
          </a:xfrm>
          <a:prstGeom prst="rect">
            <a:avLst/>
          </a:prstGeom>
        </p:spPr>
        <p:txBody>
          <a:bodyPr spcFirstLastPara="1" wrap="square" lIns="91425" tIns="0" rIns="91425" bIns="0" anchor="ctr" anchorCtr="0">
            <a:noAutofit/>
          </a:bodyPr>
          <a:lstStyle/>
          <a:p>
            <a:pPr marL="0" lvl="0" indent="0" algn="l"/>
            <a:r>
              <a:rPr lang="en-US" b="0" dirty="0"/>
              <a:t>CREATE UNIQUE INDEX </a:t>
            </a:r>
            <a:r>
              <a:rPr lang="en-US" b="0" i="1" dirty="0" err="1"/>
              <a:t>index_name</a:t>
            </a:r>
            <a:br>
              <a:rPr lang="en-US" dirty="0"/>
            </a:br>
            <a:r>
              <a:rPr lang="en-US" b="0" dirty="0"/>
              <a:t>ON </a:t>
            </a:r>
            <a:r>
              <a:rPr lang="en-US" b="0" i="1" dirty="0" err="1"/>
              <a:t>table_name</a:t>
            </a:r>
            <a:r>
              <a:rPr lang="en-US" b="0" dirty="0"/>
              <a:t> (</a:t>
            </a:r>
            <a:r>
              <a:rPr lang="en-US" b="0" i="1" dirty="0"/>
              <a:t>column1</a:t>
            </a:r>
            <a:r>
              <a:rPr lang="en-US" b="0" dirty="0"/>
              <a:t>, </a:t>
            </a:r>
            <a:r>
              <a:rPr lang="en-US" b="0" i="1" dirty="0"/>
              <a:t>column2</a:t>
            </a:r>
            <a:r>
              <a:rPr lang="en-US" b="0" dirty="0"/>
              <a:t>, ...);</a:t>
            </a:r>
            <a:endParaRPr lang="en-US" dirty="0"/>
          </a:p>
        </p:txBody>
      </p:sp>
    </p:spTree>
    <p:extLst>
      <p:ext uri="{BB962C8B-B14F-4D97-AF65-F5344CB8AC3E}">
        <p14:creationId xmlns:p14="http://schemas.microsoft.com/office/powerpoint/2010/main" val="42215774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INDEX </a:t>
            </a:r>
            <a:r>
              <a:rPr lang="en-US" sz="2000" dirty="0" err="1">
                <a:solidFill>
                  <a:schemeClr val="bg1"/>
                </a:solidFill>
              </a:rPr>
              <a:t>idx_lastname</a:t>
            </a:r>
            <a:endParaRPr lang="en-US" sz="2000" dirty="0">
              <a:solidFill>
                <a:schemeClr val="bg1"/>
              </a:solidFill>
            </a:endParaRPr>
          </a:p>
          <a:p>
            <a:pPr algn="ctr">
              <a:lnSpc>
                <a:spcPct val="150000"/>
              </a:lnSpc>
            </a:pPr>
            <a:r>
              <a:rPr lang="en-US" sz="2000" dirty="0">
                <a:solidFill>
                  <a:schemeClr val="bg1"/>
                </a:solidFill>
              </a:rPr>
              <a:t>ON Persons (</a:t>
            </a:r>
            <a:r>
              <a:rPr lang="en-US" sz="2000" dirty="0" err="1">
                <a:solidFill>
                  <a:schemeClr val="bg1"/>
                </a:solidFill>
              </a:rPr>
              <a:t>LastName</a:t>
            </a:r>
            <a:r>
              <a:rPr lang="en-US" sz="2000" dirty="0">
                <a:solidFill>
                  <a:schemeClr val="bg1"/>
                </a:solidFill>
              </a:rPr>
              <a:t>);</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SQL statement below creates an index named "</a:t>
            </a:r>
            <a:r>
              <a:rPr lang="en-US" sz="1800" b="0" dirty="0" err="1"/>
              <a:t>idx_lastname</a:t>
            </a:r>
            <a:r>
              <a:rPr lang="en-US" sz="1800" b="0" dirty="0"/>
              <a:t>" on the "</a:t>
            </a:r>
            <a:r>
              <a:rPr lang="en-US" sz="1800" b="0" dirty="0" err="1"/>
              <a:t>LastName</a:t>
            </a:r>
            <a:r>
              <a:rPr lang="en-US" sz="1800" b="0" dirty="0"/>
              <a:t>" column in the "Persons" table:</a:t>
            </a:r>
            <a:endParaRPr lang="en-US" sz="100" b="0" dirty="0"/>
          </a:p>
        </p:txBody>
      </p:sp>
    </p:spTree>
    <p:extLst>
      <p:ext uri="{BB962C8B-B14F-4D97-AF65-F5344CB8AC3E}">
        <p14:creationId xmlns:p14="http://schemas.microsoft.com/office/powerpoint/2010/main" val="17525836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AUTO INCREMENT Constraint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14</a:t>
            </a:r>
            <a:endParaRPr dirty="0"/>
          </a:p>
        </p:txBody>
      </p:sp>
    </p:spTree>
    <p:extLst>
      <p:ext uri="{BB962C8B-B14F-4D97-AF65-F5344CB8AC3E}">
        <p14:creationId xmlns:p14="http://schemas.microsoft.com/office/powerpoint/2010/main" val="35329201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924902" cy="2657969"/>
          </a:xfrm>
        </p:spPr>
        <p:txBody>
          <a:bodyPr/>
          <a:lstStyle/>
          <a:p>
            <a:r>
              <a:rPr lang="en-US" dirty="0"/>
              <a:t>MySQL uses the AUTO_INCREMENT keyword to perform an auto-increment feature.</a:t>
            </a:r>
          </a:p>
          <a:p>
            <a:endParaRPr lang="en-US" dirty="0"/>
          </a:p>
          <a:p>
            <a:r>
              <a:rPr lang="en-US" dirty="0"/>
              <a:t>By default, the starting value for AUTO_INCREMENT is 1, and it will increment by 1 for each new record.</a:t>
            </a:r>
          </a:p>
          <a:p>
            <a:endParaRPr lang="en-US"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AUTO INCREMENT Constraint</a:t>
            </a:r>
            <a:br>
              <a:rPr lang="en-US" b="0" dirty="0"/>
            </a:br>
            <a:br>
              <a:rPr lang="en-US" b="0" dirty="0"/>
            </a:br>
            <a:endParaRPr lang="en-US" b="0" dirty="0"/>
          </a:p>
        </p:txBody>
      </p:sp>
    </p:spTree>
    <p:extLst>
      <p:ext uri="{BB962C8B-B14F-4D97-AF65-F5344CB8AC3E}">
        <p14:creationId xmlns:p14="http://schemas.microsoft.com/office/powerpoint/2010/main" val="4507036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a:t>
            </a:r>
            <a:r>
              <a:rPr lang="en-US" sz="2000" dirty="0" err="1">
                <a:solidFill>
                  <a:schemeClr val="bg1"/>
                </a:solidFill>
              </a:rPr>
              <a:t>Personid</a:t>
            </a:r>
            <a:r>
              <a:rPr lang="en-US" sz="2000" dirty="0">
                <a:solidFill>
                  <a:schemeClr val="bg1"/>
                </a:solidFill>
              </a:rPr>
              <a:t> int NOT NULL AUTO_INCREMENT,</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 NOT NULL,</a:t>
            </a:r>
          </a:p>
          <a:p>
            <a:pPr algn="ctr">
              <a:lnSpc>
                <a:spcPct val="150000"/>
              </a:lnSpc>
            </a:pPr>
            <a:r>
              <a:rPr lang="en-US" sz="2000" dirty="0">
                <a:solidFill>
                  <a:schemeClr val="bg1"/>
                </a:solidFill>
              </a:rPr>
              <a:t>    FirstName varchar(255),</a:t>
            </a:r>
          </a:p>
          <a:p>
            <a:pPr algn="ctr">
              <a:lnSpc>
                <a:spcPct val="150000"/>
              </a:lnSpc>
            </a:pPr>
            <a:r>
              <a:rPr lang="en-US" sz="2000" dirty="0">
                <a:solidFill>
                  <a:schemeClr val="bg1"/>
                </a:solidFill>
              </a:rPr>
              <a:t>    Age int,</a:t>
            </a:r>
          </a:p>
          <a:p>
            <a:pPr algn="ctr">
              <a:lnSpc>
                <a:spcPct val="150000"/>
              </a:lnSpc>
            </a:pPr>
            <a:r>
              <a:rPr lang="en-US" sz="2000" dirty="0">
                <a:solidFill>
                  <a:schemeClr val="bg1"/>
                </a:solidFill>
              </a:rPr>
              <a:t>    PRIMARY KEY (</a:t>
            </a:r>
            <a:r>
              <a:rPr lang="en-US" sz="2000" dirty="0" err="1">
                <a:solidFill>
                  <a:schemeClr val="bg1"/>
                </a:solidFill>
              </a:rPr>
              <a:t>Personid</a:t>
            </a:r>
            <a:r>
              <a:rPr lang="en-US" sz="2000" dirty="0">
                <a:solidFill>
                  <a:schemeClr val="bg1"/>
                </a:solidFill>
              </a:rPr>
              <a:t>)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defines the "</a:t>
            </a:r>
            <a:r>
              <a:rPr lang="en-US" sz="1800" b="0" dirty="0" err="1"/>
              <a:t>Personid</a:t>
            </a:r>
            <a:r>
              <a:rPr lang="en-US" sz="1800" b="0" dirty="0"/>
              <a:t>" column to be an auto-increment primary key field in the "Persons" table:</a:t>
            </a:r>
            <a:endParaRPr lang="en-US" sz="100" b="0" dirty="0"/>
          </a:p>
        </p:txBody>
      </p:sp>
    </p:spTree>
    <p:extLst>
      <p:ext uri="{BB962C8B-B14F-4D97-AF65-F5344CB8AC3E}">
        <p14:creationId xmlns:p14="http://schemas.microsoft.com/office/powerpoint/2010/main" val="34390629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fr-FR" sz="2000" dirty="0">
                <a:solidFill>
                  <a:schemeClr val="bg1"/>
                </a:solidFill>
              </a:rPr>
              <a:t>ALTER TABLE </a:t>
            </a:r>
            <a:r>
              <a:rPr lang="fr-FR" sz="2000" dirty="0" err="1">
                <a:solidFill>
                  <a:schemeClr val="bg1"/>
                </a:solidFill>
              </a:rPr>
              <a:t>Persons</a:t>
            </a:r>
            <a:r>
              <a:rPr lang="fr-FR" sz="2000" dirty="0">
                <a:solidFill>
                  <a:schemeClr val="bg1"/>
                </a:solidFill>
              </a:rPr>
              <a:t> AUTO_INCREMENT=100;</a:t>
            </a:r>
            <a:endParaRPr lang="en-US" sz="20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To let the AUTO_INCREMENT sequence start with another value, use the following SQL statement:</a:t>
            </a:r>
            <a:endParaRPr lang="en-US" sz="100" b="0" dirty="0"/>
          </a:p>
        </p:txBody>
      </p:sp>
    </p:spTree>
    <p:extLst>
      <p:ext uri="{BB962C8B-B14F-4D97-AF65-F5344CB8AC3E}">
        <p14:creationId xmlns:p14="http://schemas.microsoft.com/office/powerpoint/2010/main" val="31559826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Dates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15</a:t>
            </a:r>
            <a:endParaRPr dirty="0"/>
          </a:p>
        </p:txBody>
      </p:sp>
    </p:spTree>
    <p:extLst>
      <p:ext uri="{BB962C8B-B14F-4D97-AF65-F5344CB8AC3E}">
        <p14:creationId xmlns:p14="http://schemas.microsoft.com/office/powerpoint/2010/main" val="6233727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924902" cy="2657969"/>
          </a:xfrm>
        </p:spPr>
        <p:txBody>
          <a:bodyPr/>
          <a:lstStyle/>
          <a:p>
            <a:r>
              <a:rPr lang="en-US" dirty="0"/>
              <a:t>The most difficult part when working with dates is to be sure that the format of the date you are trying to insert, matches the format of the date column in the database.</a:t>
            </a:r>
          </a:p>
          <a:p>
            <a:endParaRPr lang="en-US" dirty="0"/>
          </a:p>
          <a:p>
            <a:endParaRPr lang="en-US" dirty="0"/>
          </a:p>
          <a:p>
            <a:r>
              <a:rPr lang="en-US" dirty="0"/>
              <a:t>As long as your data contains only the date portion, your queries will work as expected. However, if a time portion is involved, it gets more complicated.</a:t>
            </a:r>
          </a:p>
          <a:p>
            <a:endParaRPr lang="en-US"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Dates</a:t>
            </a:r>
            <a:br>
              <a:rPr lang="en-US" b="0" dirty="0"/>
            </a:br>
            <a:br>
              <a:rPr lang="en-US" b="0" dirty="0"/>
            </a:br>
            <a:br>
              <a:rPr lang="en-US" b="0" dirty="0"/>
            </a:br>
            <a:endParaRPr lang="en-US" b="0" dirty="0"/>
          </a:p>
        </p:txBody>
      </p:sp>
    </p:spTree>
    <p:extLst>
      <p:ext uri="{BB962C8B-B14F-4D97-AF65-F5344CB8AC3E}">
        <p14:creationId xmlns:p14="http://schemas.microsoft.com/office/powerpoint/2010/main" val="24604287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924902" cy="2657969"/>
          </a:xfrm>
        </p:spPr>
        <p:txBody>
          <a:bodyPr/>
          <a:lstStyle/>
          <a:p>
            <a:pPr marL="127000" indent="0">
              <a:buNone/>
            </a:pPr>
            <a:r>
              <a:rPr lang="en-US" dirty="0"/>
              <a:t>MySQL comes with the following data types for storing a date or a date/time value in the database:</a:t>
            </a:r>
          </a:p>
          <a:p>
            <a:endParaRPr lang="en-US" dirty="0"/>
          </a:p>
          <a:p>
            <a:r>
              <a:rPr lang="en-US" dirty="0"/>
              <a:t>DATE - 	format YYYY-MM-DD</a:t>
            </a:r>
          </a:p>
          <a:p>
            <a:r>
              <a:rPr lang="en-US" dirty="0"/>
              <a:t>DATETIME - 	format: YYYY-MM-DD HH:MI:SS</a:t>
            </a:r>
          </a:p>
          <a:p>
            <a:r>
              <a:rPr lang="en-US" dirty="0"/>
              <a:t>TIMESTAMP - 	format: YYYY-MM-DD HH:MI:SS</a:t>
            </a:r>
          </a:p>
          <a:p>
            <a:r>
              <a:rPr lang="en-US" dirty="0"/>
              <a:t>YEAR - 	format YYYY or YY</a:t>
            </a:r>
          </a:p>
          <a:p>
            <a:pPr marL="127000" indent="0">
              <a:buNone/>
            </a:pPr>
            <a:endParaRPr lang="en-US" dirty="0"/>
          </a:p>
          <a:p>
            <a:pPr marL="127000" indent="0">
              <a:buNone/>
            </a:pPr>
            <a:r>
              <a:rPr lang="en-US" sz="1800" b="1" dirty="0"/>
              <a:t>Note </a:t>
            </a:r>
            <a:r>
              <a:rPr lang="en-US" dirty="0"/>
              <a:t>:-     The date data type are set for a column when you create a new table in your 	   database!</a:t>
            </a:r>
          </a:p>
          <a:p>
            <a:endParaRPr lang="en-US" dirty="0"/>
          </a:p>
          <a:p>
            <a:endParaRPr lang="en-US"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Date Data Types</a:t>
            </a:r>
            <a:br>
              <a:rPr lang="en-US" b="0" dirty="0"/>
            </a:br>
            <a:br>
              <a:rPr lang="en-US" b="0" dirty="0"/>
            </a:br>
            <a:br>
              <a:rPr lang="en-US" b="0" dirty="0"/>
            </a:br>
            <a:r>
              <a:rPr lang="en-US" b="0" dirty="0"/>
              <a:t>	</a:t>
            </a:r>
            <a:br>
              <a:rPr lang="en-US" b="0" dirty="0"/>
            </a:br>
            <a:endParaRPr lang="en-US" b="0" dirty="0"/>
          </a:p>
        </p:txBody>
      </p:sp>
    </p:spTree>
    <p:extLst>
      <p:ext uri="{BB962C8B-B14F-4D97-AF65-F5344CB8AC3E}">
        <p14:creationId xmlns:p14="http://schemas.microsoft.com/office/powerpoint/2010/main" val="27433911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1846633511"/>
              </p:ext>
            </p:extLst>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345551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It is a single-valued property of either an entity-type or a relationship-type.</a:t>
            </a:r>
          </a:p>
          <a:p>
            <a:endParaRPr lang="en-US" b="1" dirty="0"/>
          </a:p>
          <a:p>
            <a:r>
              <a:rPr lang="en-US" b="1" dirty="0"/>
              <a:t>For example, a lecture might have attributes: time, date, duration, place, etc.</a:t>
            </a:r>
          </a:p>
          <a:p>
            <a:endParaRPr lang="en-US" b="1" dirty="0"/>
          </a:p>
          <a:p>
            <a:r>
              <a:rPr lang="en-US" b="1" dirty="0"/>
              <a:t>An attribute in ER Diagram examples, is represented by an Ellipse</a:t>
            </a:r>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WHAT IS Attributes?</a:t>
            </a:r>
          </a:p>
        </p:txBody>
      </p:sp>
    </p:spTree>
    <p:extLst>
      <p:ext uri="{BB962C8B-B14F-4D97-AF65-F5344CB8AC3E}">
        <p14:creationId xmlns:p14="http://schemas.microsoft.com/office/powerpoint/2010/main" val="37762388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 FROM Orders WHERE </a:t>
            </a:r>
            <a:r>
              <a:rPr lang="en-US" sz="2000" dirty="0" err="1">
                <a:solidFill>
                  <a:schemeClr val="bg1"/>
                </a:solidFill>
              </a:rPr>
              <a:t>OrderDate</a:t>
            </a:r>
            <a:r>
              <a:rPr lang="en-US" sz="2000" dirty="0">
                <a:solidFill>
                  <a:schemeClr val="bg1"/>
                </a:solidFill>
              </a:rPr>
              <a:t>='1996-07-08’;</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to select the records with an </a:t>
            </a:r>
            <a:r>
              <a:rPr lang="en-US" sz="1800" b="0" dirty="0" err="1"/>
              <a:t>OrderDate</a:t>
            </a:r>
            <a:r>
              <a:rPr lang="en-US" sz="1800" b="0" dirty="0"/>
              <a:t> of "1996-07-08" from the table above.</a:t>
            </a:r>
          </a:p>
          <a:p>
            <a:r>
              <a:rPr lang="en-US" sz="1800" b="0" dirty="0"/>
              <a:t>We use the following SELECT statement:</a:t>
            </a:r>
            <a:endParaRPr lang="en-US" sz="100" b="0" dirty="0"/>
          </a:p>
        </p:txBody>
      </p:sp>
    </p:spTree>
    <p:extLst>
      <p:ext uri="{BB962C8B-B14F-4D97-AF65-F5344CB8AC3E}">
        <p14:creationId xmlns:p14="http://schemas.microsoft.com/office/powerpoint/2010/main" val="8860289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179098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2195628644"/>
              </p:ext>
            </p:extLst>
          </p:nvPr>
        </p:nvGraphicFramePr>
        <p:xfrm>
          <a:off x="372139" y="1012201"/>
          <a:ext cx="8766638" cy="235820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585107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Views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16</a:t>
            </a:r>
            <a:endParaRPr dirty="0"/>
          </a:p>
        </p:txBody>
      </p:sp>
    </p:spTree>
    <p:extLst>
      <p:ext uri="{BB962C8B-B14F-4D97-AF65-F5344CB8AC3E}">
        <p14:creationId xmlns:p14="http://schemas.microsoft.com/office/powerpoint/2010/main" val="31411688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7" y="1864872"/>
            <a:ext cx="8416515" cy="2657969"/>
          </a:xfrm>
        </p:spPr>
        <p:txBody>
          <a:bodyPr/>
          <a:lstStyle/>
          <a:p>
            <a:r>
              <a:rPr lang="en-US" dirty="0"/>
              <a:t>In SQL, a view is a virtual table based on the result-set of an SQL statement.</a:t>
            </a:r>
          </a:p>
          <a:p>
            <a:endParaRPr lang="en-US" dirty="0"/>
          </a:p>
          <a:p>
            <a:r>
              <a:rPr lang="en-US" dirty="0"/>
              <a:t>A view contains rows and columns, just like a real table. The fields in a view are fields from one or more real tables in the database.</a:t>
            </a:r>
          </a:p>
          <a:p>
            <a:endParaRPr lang="en-US" dirty="0"/>
          </a:p>
          <a:p>
            <a:r>
              <a:rPr lang="en-US" dirty="0"/>
              <a:t>You can add SQL statements and functions to a view and present the data as if the data were coming from one single table.</a:t>
            </a:r>
          </a:p>
          <a:p>
            <a:endParaRPr lang="en-US" dirty="0"/>
          </a:p>
          <a:p>
            <a:r>
              <a:rPr lang="en-US" dirty="0"/>
              <a:t>A view is created with the CREATE VIEW statement.</a:t>
            </a:r>
          </a:p>
          <a:p>
            <a:endParaRPr lang="en-US" dirty="0"/>
          </a:p>
          <a:p>
            <a:pPr marL="127000" indent="0">
              <a:buNone/>
            </a:pPr>
            <a:r>
              <a:rPr lang="en-US" sz="1800" b="1" dirty="0"/>
              <a:t>Note</a:t>
            </a:r>
            <a:r>
              <a:rPr lang="en-US" b="1" dirty="0"/>
              <a:t> :-</a:t>
            </a:r>
            <a:r>
              <a:rPr lang="en-US" dirty="0"/>
              <a:t>     A view always shows up-to-date data! The database engine recreates the view, every 	   time a user queries it.</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Views</a:t>
            </a: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38098919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 CREATE VIEW </a:t>
            </a:r>
            <a:r>
              <a:rPr lang="en-US"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406779"/>
            <a:ext cx="4592782" cy="1468019"/>
          </a:xfrm>
          <a:prstGeom prst="rect">
            <a:avLst/>
          </a:prstGeom>
        </p:spPr>
        <p:txBody>
          <a:bodyPr spcFirstLastPara="1" wrap="square" lIns="91425" tIns="0" rIns="91425" bIns="0" anchor="ctr" anchorCtr="0">
            <a:noAutofit/>
          </a:bodyPr>
          <a:lstStyle/>
          <a:p>
            <a:pPr marL="0" lvl="0" indent="0" algn="l"/>
            <a:r>
              <a:rPr lang="en-US" b="0" dirty="0"/>
              <a:t>CREATE VIEW </a:t>
            </a:r>
            <a:r>
              <a:rPr lang="en-US" b="0" i="1" dirty="0" err="1"/>
              <a:t>view_name</a:t>
            </a:r>
            <a:r>
              <a:rPr lang="en-US" b="0" dirty="0"/>
              <a:t> AS</a:t>
            </a:r>
            <a:br>
              <a:rPr lang="en-US" dirty="0"/>
            </a:br>
            <a:r>
              <a:rPr lang="en-US" b="0" dirty="0"/>
              <a:t>SELECT </a:t>
            </a:r>
            <a:r>
              <a:rPr lang="en-US" b="0" i="1" dirty="0"/>
              <a:t>column1</a:t>
            </a:r>
            <a:r>
              <a:rPr lang="en-US" b="0" dirty="0"/>
              <a:t>, </a:t>
            </a:r>
            <a:r>
              <a:rPr lang="en-US" b="0" i="1" dirty="0"/>
              <a:t>column2</a:t>
            </a:r>
            <a:r>
              <a:rPr lang="en-US" b="0" dirty="0"/>
              <a:t>, ...</a:t>
            </a:r>
            <a:br>
              <a:rPr lang="en-US" dirty="0"/>
            </a:br>
            <a:r>
              <a:rPr lang="en-US" b="0" dirty="0"/>
              <a:t>FROM </a:t>
            </a:r>
            <a:r>
              <a:rPr lang="en-US" b="0" i="1" dirty="0" err="1"/>
              <a:t>table_name</a:t>
            </a:r>
            <a:br>
              <a:rPr lang="en-US" dirty="0"/>
            </a:br>
            <a:r>
              <a:rPr lang="en-US" b="0" dirty="0"/>
              <a:t>WHERE </a:t>
            </a:r>
            <a:r>
              <a:rPr lang="en-US" b="0" i="1" dirty="0"/>
              <a:t>condition</a:t>
            </a:r>
            <a:r>
              <a:rPr lang="en-US" b="0" dirty="0"/>
              <a:t>;</a:t>
            </a:r>
            <a:endParaRPr lang="en-US" dirty="0"/>
          </a:p>
        </p:txBody>
      </p:sp>
    </p:spTree>
    <p:extLst>
      <p:ext uri="{BB962C8B-B14F-4D97-AF65-F5344CB8AC3E}">
        <p14:creationId xmlns:p14="http://schemas.microsoft.com/office/powerpoint/2010/main" val="7100312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VIEW [Brazil Customers] AS</a:t>
            </a:r>
          </a:p>
          <a:p>
            <a:pPr algn="ctr">
              <a:lnSpc>
                <a:spcPct val="150000"/>
              </a:lnSpc>
            </a:pPr>
            <a:r>
              <a:rPr lang="en-US" sz="2000" dirty="0">
                <a:solidFill>
                  <a:schemeClr val="bg1"/>
                </a:solidFill>
              </a:rPr>
              <a:t>SELECT </a:t>
            </a:r>
            <a:r>
              <a:rPr lang="en-US" sz="2000" dirty="0" err="1">
                <a:solidFill>
                  <a:schemeClr val="bg1"/>
                </a:solidFill>
              </a:rPr>
              <a:t>CustomerName</a:t>
            </a:r>
            <a:r>
              <a:rPr lang="en-US" sz="2000" dirty="0">
                <a:solidFill>
                  <a:schemeClr val="bg1"/>
                </a:solidFill>
              </a:rPr>
              <a:t>, </a:t>
            </a:r>
            <a:r>
              <a:rPr lang="en-US" sz="2000" dirty="0" err="1">
                <a:solidFill>
                  <a:schemeClr val="bg1"/>
                </a:solidFill>
              </a:rPr>
              <a:t>ContactName</a:t>
            </a:r>
            <a:endParaRPr lang="en-US" sz="2000" dirty="0">
              <a:solidFill>
                <a:schemeClr val="bg1"/>
              </a:solidFill>
            </a:endParaRP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WHERE Country = 'Brazil';</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creates a view that shows all customers from Brazil:</a:t>
            </a:r>
            <a:endParaRPr lang="en-US" sz="100" b="0" dirty="0"/>
          </a:p>
        </p:txBody>
      </p:sp>
    </p:spTree>
    <p:extLst>
      <p:ext uri="{BB962C8B-B14F-4D97-AF65-F5344CB8AC3E}">
        <p14:creationId xmlns:p14="http://schemas.microsoft.com/office/powerpoint/2010/main" val="14402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7" y="1864872"/>
            <a:ext cx="8416515" cy="2657969"/>
          </a:xfrm>
        </p:spPr>
        <p:txBody>
          <a:bodyPr/>
          <a:lstStyle/>
          <a:p>
            <a:r>
              <a:rPr lang="en-US" dirty="0"/>
              <a:t>A view can be updated with the CREATE OR REPLACE VIEW statement.</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Updating a View</a:t>
            </a:r>
            <a:br>
              <a:rPr lang="en-US" b="0" dirty="0"/>
            </a:b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35507814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 CREATE OR REPLACE VIEW</a:t>
            </a:r>
            <a:br>
              <a:rPr lang="en-US" dirty="0"/>
            </a:br>
            <a:r>
              <a:rPr lang="en-US"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406779"/>
            <a:ext cx="4592782" cy="1468019"/>
          </a:xfrm>
          <a:prstGeom prst="rect">
            <a:avLst/>
          </a:prstGeom>
        </p:spPr>
        <p:txBody>
          <a:bodyPr spcFirstLastPara="1" wrap="square" lIns="91425" tIns="0" rIns="91425" bIns="0" anchor="ctr" anchorCtr="0">
            <a:noAutofit/>
          </a:bodyPr>
          <a:lstStyle/>
          <a:p>
            <a:pPr marL="0" lvl="0" indent="0" algn="l"/>
            <a:r>
              <a:rPr lang="en-US" b="0" dirty="0"/>
              <a:t>CREATE OR REPLACE VIEW </a:t>
            </a:r>
            <a:r>
              <a:rPr lang="en-US" b="0" i="1" dirty="0" err="1"/>
              <a:t>view_name</a:t>
            </a:r>
            <a:r>
              <a:rPr lang="en-US" b="0" dirty="0"/>
              <a:t> AS</a:t>
            </a:r>
            <a:br>
              <a:rPr lang="en-US" dirty="0"/>
            </a:br>
            <a:r>
              <a:rPr lang="en-US" b="0" dirty="0"/>
              <a:t>SELECT </a:t>
            </a:r>
            <a:r>
              <a:rPr lang="en-US" b="0" i="1" dirty="0"/>
              <a:t>column1</a:t>
            </a:r>
            <a:r>
              <a:rPr lang="en-US" b="0" dirty="0"/>
              <a:t>, </a:t>
            </a:r>
            <a:r>
              <a:rPr lang="en-US" b="0" i="1" dirty="0"/>
              <a:t>column2</a:t>
            </a:r>
            <a:r>
              <a:rPr lang="en-US" b="0" dirty="0"/>
              <a:t>, ...</a:t>
            </a:r>
            <a:br>
              <a:rPr lang="en-US" dirty="0"/>
            </a:br>
            <a:r>
              <a:rPr lang="en-US" b="0" dirty="0"/>
              <a:t>FROM </a:t>
            </a:r>
            <a:r>
              <a:rPr lang="en-US" b="0" i="1" dirty="0" err="1"/>
              <a:t>table_name</a:t>
            </a:r>
            <a:br>
              <a:rPr lang="en-US" dirty="0"/>
            </a:br>
            <a:r>
              <a:rPr lang="en-US" b="0" dirty="0"/>
              <a:t>WHERE </a:t>
            </a:r>
            <a:r>
              <a:rPr lang="en-US" b="0" i="1" dirty="0"/>
              <a:t>condition</a:t>
            </a:r>
            <a:r>
              <a:rPr lang="en-US" b="0" dirty="0"/>
              <a:t>;</a:t>
            </a:r>
            <a:endParaRPr lang="en-US" dirty="0"/>
          </a:p>
        </p:txBody>
      </p:sp>
    </p:spTree>
    <p:extLst>
      <p:ext uri="{BB962C8B-B14F-4D97-AF65-F5344CB8AC3E}">
        <p14:creationId xmlns:p14="http://schemas.microsoft.com/office/powerpoint/2010/main" val="15531676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OR REPLACE VIEW [Brazil Customers] AS</a:t>
            </a:r>
          </a:p>
          <a:p>
            <a:pPr algn="ctr">
              <a:lnSpc>
                <a:spcPct val="150000"/>
              </a:lnSpc>
            </a:pPr>
            <a:r>
              <a:rPr lang="en-US" sz="2000" dirty="0">
                <a:solidFill>
                  <a:schemeClr val="bg1"/>
                </a:solidFill>
              </a:rPr>
              <a:t>SELECT </a:t>
            </a:r>
            <a:r>
              <a:rPr lang="en-US" sz="2000" dirty="0" err="1">
                <a:solidFill>
                  <a:schemeClr val="bg1"/>
                </a:solidFill>
              </a:rPr>
              <a:t>CustomerName</a:t>
            </a:r>
            <a:r>
              <a:rPr lang="en-US" sz="2000" dirty="0">
                <a:solidFill>
                  <a:schemeClr val="bg1"/>
                </a:solidFill>
              </a:rPr>
              <a:t>, </a:t>
            </a:r>
            <a:r>
              <a:rPr lang="en-US" sz="2000" dirty="0" err="1">
                <a:solidFill>
                  <a:schemeClr val="bg1"/>
                </a:solidFill>
              </a:rPr>
              <a:t>ContactName</a:t>
            </a:r>
            <a:r>
              <a:rPr lang="en-US" sz="2000" dirty="0">
                <a:solidFill>
                  <a:schemeClr val="bg1"/>
                </a:solidFill>
              </a:rPr>
              <a:t>, City</a:t>
            </a: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WHERE Country = 'Brazil';</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adds the "City" column to the "Brazil Customers" view:</a:t>
            </a:r>
            <a:endParaRPr lang="en-US" sz="100" b="0" dirty="0"/>
          </a:p>
        </p:txBody>
      </p:sp>
    </p:spTree>
    <p:extLst>
      <p:ext uri="{BB962C8B-B14F-4D97-AF65-F5344CB8AC3E}">
        <p14:creationId xmlns:p14="http://schemas.microsoft.com/office/powerpoint/2010/main" val="42108902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7" y="1864872"/>
            <a:ext cx="8416515" cy="2657969"/>
          </a:xfrm>
        </p:spPr>
        <p:txBody>
          <a:bodyPr/>
          <a:lstStyle/>
          <a:p>
            <a:pPr fontAlgn="base"/>
            <a:r>
              <a:rPr lang="en-US" dirty="0"/>
              <a:t>It is the simplest form of a VIEW. Usually, we do not use a VIEW in SQL Server to fetch all records from a single table.</a:t>
            </a:r>
          </a:p>
          <a:p>
            <a:pPr marL="127000" indent="0">
              <a:buNone/>
            </a:pPr>
            <a:endParaRPr lang="en-US"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sz="2400" b="0" dirty="0"/>
              <a:t>SQL VIEW to fetch all records of a table</a:t>
            </a:r>
            <a:br>
              <a:rPr lang="en-US" b="0" dirty="0"/>
            </a:b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21581685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4294967295"/>
          </p:nvPr>
        </p:nvSpPr>
        <p:spPr>
          <a:xfrm>
            <a:off x="399567" y="263317"/>
            <a:ext cx="8344866" cy="3960813"/>
          </a:xfrm>
        </p:spPr>
        <p:txBody>
          <a:bodyPr/>
          <a:lstStyle/>
          <a:p>
            <a:endParaRPr lang="en-US" sz="1400" b="1" dirty="0"/>
          </a:p>
          <a:p>
            <a:pPr marL="127000" indent="0">
              <a:buNone/>
            </a:pPr>
            <a:r>
              <a:rPr lang="en-US" sz="1400" b="1" dirty="0"/>
              <a:t>	Types of Attributes			Description</a:t>
            </a:r>
          </a:p>
          <a:p>
            <a:r>
              <a:rPr lang="en-US" sz="1400" b="1" dirty="0"/>
              <a:t>Simple attribute			Simple attributes can’t be divided any further. 					For example, a student’s contact number. It is 					also called an atomic value.</a:t>
            </a:r>
          </a:p>
          <a:p>
            <a:r>
              <a:rPr lang="en-US" sz="1400" b="1" dirty="0"/>
              <a:t>Composite attribute		It is possible to break down composite attribute. 				For example, a student’s full name may be 					further divided into first name, second name, 					and last name.</a:t>
            </a:r>
          </a:p>
          <a:p>
            <a:r>
              <a:rPr lang="en-US" sz="1400" b="1" dirty="0"/>
              <a:t>Derived attribute			This type of attribute does not include in the 					physical database. However, their values are 					derived from other attributes present in the 					database. For example, age should not be 					stored directly. Instead, it should be derived 					from the DOB of that employee.</a:t>
            </a:r>
          </a:p>
          <a:p>
            <a:r>
              <a:rPr lang="en-US" sz="1400" b="1" dirty="0"/>
              <a:t>Multivalued attribute		Multivalued attributes can have more than one values. For 				example, a student can have more than one mobile number, 				email address, etc.</a:t>
            </a:r>
          </a:p>
        </p:txBody>
      </p:sp>
    </p:spTree>
    <p:extLst>
      <p:ext uri="{BB962C8B-B14F-4D97-AF65-F5344CB8AC3E}">
        <p14:creationId xmlns:p14="http://schemas.microsoft.com/office/powerpoint/2010/main" val="12268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EXAMPLE</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57084"/>
            <a:ext cx="4592782" cy="1468019"/>
          </a:xfrm>
          <a:prstGeom prst="rect">
            <a:avLst/>
          </a:prstGeom>
        </p:spPr>
        <p:txBody>
          <a:bodyPr spcFirstLastPara="1" wrap="square" lIns="91425" tIns="0" rIns="91425" bIns="0" anchor="ctr" anchorCtr="0">
            <a:noAutofit/>
          </a:bodyPr>
          <a:lstStyle/>
          <a:p>
            <a:pPr marL="0" lvl="0" indent="0" algn="l"/>
            <a:endParaRPr lang="en-US" b="0" dirty="0"/>
          </a:p>
          <a:p>
            <a:pPr marL="0" lvl="0" indent="0" algn="l"/>
            <a:r>
              <a:rPr lang="en-US" b="0" dirty="0"/>
              <a:t>CREATE VIEW </a:t>
            </a:r>
            <a:r>
              <a:rPr lang="en-US" b="0" dirty="0" err="1"/>
              <a:t>EmployeeRecords</a:t>
            </a:r>
            <a:endParaRPr lang="en-US" b="0" dirty="0"/>
          </a:p>
          <a:p>
            <a:pPr marL="0" lvl="0" indent="0" algn="l"/>
            <a:r>
              <a:rPr lang="en-US" b="0" dirty="0"/>
              <a:t>AS</a:t>
            </a:r>
          </a:p>
          <a:p>
            <a:pPr marL="0" lvl="0" indent="0" algn="l"/>
            <a:r>
              <a:rPr lang="en-US" b="0" dirty="0"/>
              <a:t>     SELECT *</a:t>
            </a:r>
          </a:p>
          <a:p>
            <a:pPr marL="0" lvl="0" indent="0" algn="l"/>
            <a:r>
              <a:rPr lang="en-US" b="0" dirty="0"/>
              <a:t>     FROM [</a:t>
            </a:r>
            <a:r>
              <a:rPr lang="en-US" b="0" dirty="0" err="1"/>
              <a:t>HumanResources</a:t>
            </a:r>
            <a:r>
              <a:rPr lang="en-US" b="0" dirty="0"/>
              <a:t>].[Employee];</a:t>
            </a:r>
            <a:endParaRPr lang="en-US" dirty="0"/>
          </a:p>
        </p:txBody>
      </p:sp>
    </p:spTree>
    <p:extLst>
      <p:ext uri="{BB962C8B-B14F-4D97-AF65-F5344CB8AC3E}">
        <p14:creationId xmlns:p14="http://schemas.microsoft.com/office/powerpoint/2010/main" val="8450847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sz="2400" b="0" dirty="0"/>
              <a:t>SQL VIEW to fetch a few columns of a table</a:t>
            </a:r>
            <a:br>
              <a:rPr lang="en-US" b="0" dirty="0"/>
            </a:br>
            <a:br>
              <a:rPr lang="en-US" b="0" dirty="0"/>
            </a:br>
            <a:br>
              <a:rPr lang="en-US" b="0" dirty="0"/>
            </a:br>
            <a:br>
              <a:rPr lang="en-US" b="0" dirty="0"/>
            </a:br>
            <a:br>
              <a:rPr lang="en-US" b="0" dirty="0"/>
            </a:br>
            <a:br>
              <a:rPr lang="en-US" b="0" dirty="0"/>
            </a:br>
            <a:endParaRPr lang="en-US" b="0" dirty="0"/>
          </a:p>
        </p:txBody>
      </p:sp>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7" y="1864872"/>
            <a:ext cx="8416515" cy="2657969"/>
          </a:xfrm>
        </p:spPr>
        <p:txBody>
          <a:bodyPr/>
          <a:lstStyle/>
          <a:p>
            <a:pPr fontAlgn="base"/>
            <a:r>
              <a:rPr lang="en-US" dirty="0"/>
              <a:t>We might not be interested in all columns of a table. We can specify required column names in the select statement to fetch those fields only from the table.</a:t>
            </a:r>
          </a:p>
        </p:txBody>
      </p:sp>
    </p:spTree>
    <p:extLst>
      <p:ext uri="{BB962C8B-B14F-4D97-AF65-F5344CB8AC3E}">
        <p14:creationId xmlns:p14="http://schemas.microsoft.com/office/powerpoint/2010/main" val="2347757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EXAMPLE</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1282147" y="2337955"/>
            <a:ext cx="5629615" cy="1468019"/>
          </a:xfrm>
          <a:prstGeom prst="rect">
            <a:avLst/>
          </a:prstGeom>
        </p:spPr>
        <p:txBody>
          <a:bodyPr spcFirstLastPara="1" wrap="square" lIns="91425" tIns="0" rIns="91425" bIns="0" anchor="ctr" anchorCtr="0">
            <a:noAutofit/>
          </a:bodyPr>
          <a:lstStyle/>
          <a:p>
            <a:pPr marL="0" lvl="0" indent="0" algn="l"/>
            <a:endParaRPr lang="en-US" b="0" dirty="0"/>
          </a:p>
          <a:p>
            <a:pPr fontAlgn="base"/>
            <a:r>
              <a:rPr lang="en-US" b="0" dirty="0"/>
              <a:t>CREATE VIEW </a:t>
            </a:r>
            <a:r>
              <a:rPr lang="en-US" b="0" dirty="0" err="1"/>
              <a:t>EmployeeRecords</a:t>
            </a:r>
            <a:endParaRPr lang="en-US" b="0" dirty="0"/>
          </a:p>
          <a:p>
            <a:pPr fontAlgn="base"/>
            <a:r>
              <a:rPr lang="en-US" b="0" dirty="0"/>
              <a:t>AS</a:t>
            </a:r>
          </a:p>
          <a:p>
            <a:pPr fontAlgn="base"/>
            <a:r>
              <a:rPr lang="en-US" b="0" dirty="0"/>
              <a:t>     SELECT </a:t>
            </a:r>
            <a:r>
              <a:rPr lang="en-US" b="0" dirty="0" err="1"/>
              <a:t>NationalIDNumber,LoginID</a:t>
            </a:r>
            <a:r>
              <a:rPr lang="en-US" b="0" dirty="0"/>
              <a:t>,</a:t>
            </a:r>
          </a:p>
          <a:p>
            <a:pPr fontAlgn="base"/>
            <a:r>
              <a:rPr lang="en-US" b="0" dirty="0" err="1"/>
              <a:t>JobTitle</a:t>
            </a:r>
            <a:endParaRPr lang="en-US" b="0" dirty="0"/>
          </a:p>
          <a:p>
            <a:pPr fontAlgn="base"/>
            <a:r>
              <a:rPr lang="en-US" b="0" dirty="0"/>
              <a:t>     FROM [</a:t>
            </a:r>
            <a:r>
              <a:rPr lang="en-US" b="0" dirty="0" err="1"/>
              <a:t>HumanResources</a:t>
            </a:r>
            <a:r>
              <a:rPr lang="en-US" b="0" dirty="0"/>
              <a:t>].[Employee];</a:t>
            </a:r>
          </a:p>
        </p:txBody>
      </p:sp>
    </p:spTree>
    <p:extLst>
      <p:ext uri="{BB962C8B-B14F-4D97-AF65-F5344CB8AC3E}">
        <p14:creationId xmlns:p14="http://schemas.microsoft.com/office/powerpoint/2010/main" val="26714342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sz="2400" b="0" dirty="0"/>
              <a:t>SQL VIEW to fetch a few columns of a table and filter results using WHERE clause</a:t>
            </a:r>
            <a:br>
              <a:rPr lang="en-US" sz="2400" b="0" dirty="0"/>
            </a:br>
            <a:br>
              <a:rPr lang="en-US" sz="2400" b="0" dirty="0"/>
            </a:br>
            <a:br>
              <a:rPr lang="en-US" sz="2400" b="0" dirty="0"/>
            </a:br>
            <a:br>
              <a:rPr lang="en-US" sz="2400" b="0" dirty="0"/>
            </a:br>
            <a:br>
              <a:rPr lang="en-US" sz="2400" b="0" dirty="0"/>
            </a:br>
            <a:br>
              <a:rPr lang="en-US" sz="2400" b="0" dirty="0"/>
            </a:br>
            <a:br>
              <a:rPr lang="en-US" sz="2400" b="0" dirty="0"/>
            </a:br>
            <a:endParaRPr lang="en-US" sz="2400" b="0" dirty="0"/>
          </a:p>
        </p:txBody>
      </p:sp>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560824" y="2302192"/>
            <a:ext cx="8416515" cy="2657969"/>
          </a:xfrm>
        </p:spPr>
        <p:txBody>
          <a:bodyPr/>
          <a:lstStyle/>
          <a:p>
            <a:pPr fontAlgn="base"/>
            <a:r>
              <a:rPr lang="en-US" dirty="0"/>
              <a:t>SQL VIEW to fetch a few columns of a table and filter results using WHERE clause</a:t>
            </a:r>
          </a:p>
        </p:txBody>
      </p:sp>
    </p:spTree>
    <p:extLst>
      <p:ext uri="{BB962C8B-B14F-4D97-AF65-F5344CB8AC3E}">
        <p14:creationId xmlns:p14="http://schemas.microsoft.com/office/powerpoint/2010/main" val="20458374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EXAMPLE</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1282147" y="2337955"/>
            <a:ext cx="5629615" cy="1468019"/>
          </a:xfrm>
          <a:prstGeom prst="rect">
            <a:avLst/>
          </a:prstGeom>
        </p:spPr>
        <p:txBody>
          <a:bodyPr spcFirstLastPara="1" wrap="square" lIns="91425" tIns="0" rIns="91425" bIns="0" anchor="ctr" anchorCtr="0">
            <a:noAutofit/>
          </a:bodyPr>
          <a:lstStyle/>
          <a:p>
            <a:pPr fontAlgn="base"/>
            <a:r>
              <a:rPr lang="en-US" b="0" dirty="0"/>
              <a:t>CREATE VIEW </a:t>
            </a:r>
            <a:r>
              <a:rPr lang="en-US" b="0" dirty="0" err="1"/>
              <a:t>EmployeeRecords</a:t>
            </a:r>
            <a:r>
              <a:rPr lang="en-US" b="0" dirty="0"/>
              <a:t> AS</a:t>
            </a:r>
          </a:p>
          <a:p>
            <a:pPr fontAlgn="base"/>
            <a:r>
              <a:rPr lang="en-US" b="0" dirty="0"/>
              <a:t>     SELECT </a:t>
            </a:r>
            <a:r>
              <a:rPr lang="en-US" b="0" dirty="0" err="1"/>
              <a:t>NationalIDNumber,LoginID</a:t>
            </a:r>
            <a:r>
              <a:rPr lang="en-US" b="0" dirty="0"/>
              <a:t>,</a:t>
            </a:r>
          </a:p>
          <a:p>
            <a:pPr fontAlgn="base"/>
            <a:r>
              <a:rPr lang="en-US" b="0" dirty="0"/>
              <a:t>            </a:t>
            </a:r>
            <a:r>
              <a:rPr lang="en-US" b="0" dirty="0" err="1"/>
              <a:t>JobTitle,MaritalStatus</a:t>
            </a:r>
            <a:endParaRPr lang="en-US" b="0" dirty="0"/>
          </a:p>
          <a:p>
            <a:pPr fontAlgn="base"/>
            <a:r>
              <a:rPr lang="en-US" b="0" dirty="0"/>
              <a:t>     FROM [</a:t>
            </a:r>
            <a:r>
              <a:rPr lang="en-US" b="0" dirty="0" err="1"/>
              <a:t>HumanResources</a:t>
            </a:r>
            <a:r>
              <a:rPr lang="en-US" b="0" dirty="0"/>
              <a:t>].[Employee]</a:t>
            </a:r>
          </a:p>
          <a:p>
            <a:pPr fontAlgn="base"/>
            <a:r>
              <a:rPr lang="en-US" b="0" dirty="0"/>
              <a:t>     WHERE </a:t>
            </a:r>
            <a:r>
              <a:rPr lang="en-US" b="0" dirty="0" err="1"/>
              <a:t>MaritalStatus</a:t>
            </a:r>
            <a:r>
              <a:rPr lang="en-US" b="0" dirty="0"/>
              <a:t> = 'M';</a:t>
            </a:r>
          </a:p>
        </p:txBody>
      </p:sp>
    </p:spTree>
    <p:extLst>
      <p:ext uri="{BB962C8B-B14F-4D97-AF65-F5344CB8AC3E}">
        <p14:creationId xmlns:p14="http://schemas.microsoft.com/office/powerpoint/2010/main" val="136667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SQL VIEW to fetch specific column</a:t>
            </a:r>
            <a:br>
              <a:rPr lang="en-US" b="0" dirty="0"/>
            </a:br>
            <a:br>
              <a:rPr lang="en-US" sz="2400" b="0" dirty="0"/>
            </a:br>
            <a:br>
              <a:rPr lang="en-US" sz="2400" b="0" dirty="0"/>
            </a:br>
            <a:br>
              <a:rPr lang="en-US" sz="2400" b="0" dirty="0"/>
            </a:br>
            <a:br>
              <a:rPr lang="en-US" sz="2400" b="0" dirty="0"/>
            </a:br>
            <a:br>
              <a:rPr lang="en-US" sz="2400" b="0" dirty="0"/>
            </a:br>
            <a:br>
              <a:rPr lang="en-US" sz="2400" b="0" dirty="0"/>
            </a:br>
            <a:br>
              <a:rPr lang="en-US" sz="2400" b="0" dirty="0"/>
            </a:br>
            <a:endParaRPr lang="en-US" sz="2400" b="0" dirty="0"/>
          </a:p>
        </p:txBody>
      </p:sp>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560824" y="2302192"/>
            <a:ext cx="8416515" cy="2657969"/>
          </a:xfrm>
        </p:spPr>
        <p:txBody>
          <a:bodyPr/>
          <a:lstStyle/>
          <a:p>
            <a:pPr fontAlgn="base"/>
            <a:r>
              <a:rPr lang="en-US" dirty="0"/>
              <a:t>Once we have a view, it is not required to fetch all columns from the view. We can select few columns as well from a VIEW in SQL Server similar to a relational table.</a:t>
            </a:r>
          </a:p>
        </p:txBody>
      </p:sp>
    </p:spTree>
    <p:extLst>
      <p:ext uri="{BB962C8B-B14F-4D97-AF65-F5344CB8AC3E}">
        <p14:creationId xmlns:p14="http://schemas.microsoft.com/office/powerpoint/2010/main" val="34465860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EXAMPLE</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1490869" y="2337955"/>
            <a:ext cx="5629615" cy="1468019"/>
          </a:xfrm>
          <a:prstGeom prst="rect">
            <a:avLst/>
          </a:prstGeom>
        </p:spPr>
        <p:txBody>
          <a:bodyPr spcFirstLastPara="1" wrap="square" lIns="91425" tIns="0" rIns="91425" bIns="0" anchor="ctr" anchorCtr="0">
            <a:noAutofit/>
          </a:bodyPr>
          <a:lstStyle/>
          <a:p>
            <a:pPr fontAlgn="base"/>
            <a:r>
              <a:rPr lang="en-US" b="0" dirty="0"/>
              <a:t>SELECT </a:t>
            </a:r>
            <a:r>
              <a:rPr lang="en-US" b="0" dirty="0" err="1"/>
              <a:t>Name,ContactType</a:t>
            </a:r>
            <a:endParaRPr lang="en-US" b="0" dirty="0"/>
          </a:p>
          <a:p>
            <a:pPr fontAlgn="base"/>
            <a:r>
              <a:rPr lang="en-US" b="0" dirty="0"/>
              <a:t>FROM [Sales].[</a:t>
            </a:r>
            <a:r>
              <a:rPr lang="en-US" b="0" dirty="0" err="1"/>
              <a:t>vStoreWithContacts</a:t>
            </a:r>
            <a:r>
              <a:rPr lang="en-US" b="0" dirty="0"/>
              <a:t>];</a:t>
            </a:r>
          </a:p>
        </p:txBody>
      </p:sp>
    </p:spTree>
    <p:extLst>
      <p:ext uri="{BB962C8B-B14F-4D97-AF65-F5344CB8AC3E}">
        <p14:creationId xmlns:p14="http://schemas.microsoft.com/office/powerpoint/2010/main" val="36087159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330BBF-2EBD-4186-A397-144CBF9A092E}"/>
              </a:ext>
            </a:extLst>
          </p:cNvPr>
          <p:cNvSpPr>
            <a:spLocks noGrp="1"/>
          </p:cNvSpPr>
          <p:nvPr>
            <p:ph type="ctrTitle"/>
          </p:nvPr>
        </p:nvSpPr>
        <p:spPr/>
        <p:txBody>
          <a:bodyPr/>
          <a:lstStyle/>
          <a:p>
            <a:r>
              <a:rPr lang="en-US" dirty="0"/>
              <a:t>BASIC MYSQL</a:t>
            </a:r>
            <a:br>
              <a:rPr lang="en-US" dirty="0"/>
            </a:br>
            <a:r>
              <a:rPr lang="en-US" dirty="0"/>
              <a:t>STATEMENT</a:t>
            </a:r>
          </a:p>
        </p:txBody>
      </p:sp>
      <p:sp>
        <p:nvSpPr>
          <p:cNvPr id="4" name="Subtitle 3">
            <a:extLst>
              <a:ext uri="{FF2B5EF4-FFF2-40B4-BE49-F238E27FC236}">
                <a16:creationId xmlns:a16="http://schemas.microsoft.com/office/drawing/2014/main" id="{8E30C992-32EA-461B-8744-AA8AC85F5A7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789373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MySQL SELECT Statement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extLst>
      <p:ext uri="{BB962C8B-B14F-4D97-AF65-F5344CB8AC3E}">
        <p14:creationId xmlns:p14="http://schemas.microsoft.com/office/powerpoint/2010/main" val="22155643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6535580" cy="2130900"/>
          </a:xfrm>
        </p:spPr>
        <p:txBody>
          <a:bodyPr/>
          <a:lstStyle/>
          <a:p>
            <a:r>
              <a:rPr lang="en-US" dirty="0"/>
              <a:t>The SELECT statement is used to select data from a database.</a:t>
            </a:r>
          </a:p>
          <a:p>
            <a:endParaRPr lang="en-US" dirty="0"/>
          </a:p>
          <a:p>
            <a:r>
              <a:rPr lang="en-US" dirty="0"/>
              <a:t>The data returned is stored in a result table, called the result-set.</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p:txBody>
          <a:bodyPr/>
          <a:lstStyle/>
          <a:p>
            <a:r>
              <a:rPr lang="en-US" dirty="0"/>
              <a:t>MYSQL SELECT</a:t>
            </a:r>
          </a:p>
        </p:txBody>
      </p:sp>
    </p:spTree>
    <p:extLst>
      <p:ext uri="{BB962C8B-B14F-4D97-AF65-F5344CB8AC3E}">
        <p14:creationId xmlns:p14="http://schemas.microsoft.com/office/powerpoint/2010/main" val="822845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Defines the numerical attributes of the relationship between two entities or entity sets.</a:t>
            </a:r>
          </a:p>
          <a:p>
            <a:pPr marL="127000" indent="0">
              <a:buNone/>
            </a:pPr>
            <a:endParaRPr lang="en-US" b="1" dirty="0"/>
          </a:p>
          <a:p>
            <a:pPr marL="584200" lvl="1" indent="0">
              <a:buNone/>
            </a:pPr>
            <a:r>
              <a:rPr lang="en-US" b="1" dirty="0"/>
              <a:t>One-to-One Relationships</a:t>
            </a:r>
          </a:p>
          <a:p>
            <a:pPr marL="584200" lvl="1" indent="0">
              <a:buNone/>
            </a:pPr>
            <a:r>
              <a:rPr lang="en-US" b="1" dirty="0"/>
              <a:t>One-to-Many Relationships</a:t>
            </a:r>
          </a:p>
          <a:p>
            <a:pPr marL="584200" lvl="1" indent="0">
              <a:buNone/>
            </a:pPr>
            <a:r>
              <a:rPr lang="en-US" b="1" dirty="0"/>
              <a:t>May to One Relationships</a:t>
            </a:r>
          </a:p>
          <a:p>
            <a:pPr marL="584200" lvl="1" indent="0">
              <a:buNone/>
            </a:pPr>
            <a:r>
              <a:rPr lang="en-US" b="1" dirty="0"/>
              <a:t>Many-to-Many Relationships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WHAT IS Cardinality?</a:t>
            </a:r>
          </a:p>
        </p:txBody>
      </p:sp>
    </p:spTree>
    <p:extLst>
      <p:ext uri="{BB962C8B-B14F-4D97-AF65-F5344CB8AC3E}">
        <p14:creationId xmlns:p14="http://schemas.microsoft.com/office/powerpoint/2010/main" val="30665510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SELECT Syntax</a:t>
            </a: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a:t>column1</a:t>
            </a:r>
            <a:r>
              <a:rPr lang="en-US" b="0" dirty="0"/>
              <a:t>,</a:t>
            </a:r>
            <a:r>
              <a:rPr lang="en-US" b="0" i="1" dirty="0"/>
              <a:t> column2, ...</a:t>
            </a:r>
            <a:br>
              <a:rPr lang="en-US" dirty="0"/>
            </a:br>
            <a:r>
              <a:rPr lang="en-US" b="0" dirty="0"/>
              <a:t>FROM </a:t>
            </a:r>
            <a:r>
              <a:rPr lang="en-US" b="0" i="1" dirty="0" err="1"/>
              <a:t>table_name</a:t>
            </a:r>
            <a:r>
              <a:rPr lang="en-US" b="0" dirty="0"/>
              <a:t>;</a:t>
            </a:r>
          </a:p>
          <a:p>
            <a:pPr marL="0" lvl="0" indent="0" algn="l"/>
            <a:endParaRPr lang="en-US" b="0" dirty="0"/>
          </a:p>
          <a:p>
            <a:pPr marL="0" lvl="0" indent="0" algn="l"/>
            <a:endParaRPr lang="en-US" b="0" dirty="0"/>
          </a:p>
          <a:p>
            <a:pPr marL="0" lvl="0" indent="0" algn="l"/>
            <a:r>
              <a:rPr lang="en-US" b="0" dirty="0"/>
              <a:t>SELECT * FROM </a:t>
            </a:r>
            <a:r>
              <a:rPr lang="en-US" b="0" i="1" dirty="0" err="1"/>
              <a:t>table_name</a:t>
            </a:r>
            <a:r>
              <a:rPr lang="en-US" b="0" dirty="0"/>
              <a:t>;</a:t>
            </a:r>
          </a:p>
          <a:p>
            <a:pPr marL="0" lvl="0" indent="0" algn="l"/>
            <a:endParaRPr dirty="0"/>
          </a:p>
        </p:txBody>
      </p:sp>
    </p:spTree>
    <p:extLst>
      <p:ext uri="{BB962C8B-B14F-4D97-AF65-F5344CB8AC3E}">
        <p14:creationId xmlns:p14="http://schemas.microsoft.com/office/powerpoint/2010/main" val="7312789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64038E-6B35-4F84-BA98-3FEE0DD128B1}"/>
              </a:ext>
            </a:extLst>
          </p:cNvPr>
          <p:cNvSpPr>
            <a:spLocks noGrp="1"/>
          </p:cNvSpPr>
          <p:nvPr>
            <p:ph type="title"/>
          </p:nvPr>
        </p:nvSpPr>
        <p:spPr>
          <a:xfrm>
            <a:off x="560824" y="1168325"/>
            <a:ext cx="8583175" cy="669000"/>
          </a:xfrm>
        </p:spPr>
        <p:txBody>
          <a:bodyPr/>
          <a:lstStyle/>
          <a:p>
            <a:r>
              <a:rPr lang="en-US" b="0" dirty="0"/>
              <a:t>MySQL SELECT DISTINCT Statement</a:t>
            </a:r>
            <a:br>
              <a:rPr lang="en-US" b="0" dirty="0"/>
            </a:br>
            <a:br>
              <a:rPr lang="en-US" dirty="0"/>
            </a:br>
            <a:endParaRPr lang="en-US" dirty="0"/>
          </a:p>
        </p:txBody>
      </p:sp>
      <p:sp>
        <p:nvSpPr>
          <p:cNvPr id="8" name="Rectangle 3">
            <a:extLst>
              <a:ext uri="{FF2B5EF4-FFF2-40B4-BE49-F238E27FC236}">
                <a16:creationId xmlns:a16="http://schemas.microsoft.com/office/drawing/2014/main" id="{EE5CAEC1-1A1E-48B7-B203-EE962C8D4D38}"/>
              </a:ext>
            </a:extLst>
          </p:cNvPr>
          <p:cNvSpPr>
            <a:spLocks noGrp="1" noChangeArrowheads="1"/>
          </p:cNvSpPr>
          <p:nvPr>
            <p:ph type="body" idx="1"/>
          </p:nvPr>
        </p:nvSpPr>
        <p:spPr bwMode="auto">
          <a:xfrm>
            <a:off x="747721" y="1906117"/>
            <a:ext cx="67907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DDDDD"/>
                </a:solidFill>
                <a:effectLst/>
                <a:latin typeface="+mj-lt"/>
              </a:rPr>
              <a:t>The </a:t>
            </a:r>
            <a:r>
              <a:rPr kumimoji="0" lang="en-US" altLang="en-US" b="0" i="0" u="none" strike="noStrike" cap="none" normalizeH="0" baseline="0" dirty="0">
                <a:ln>
                  <a:noFill/>
                </a:ln>
                <a:solidFill>
                  <a:srgbClr val="FF9999"/>
                </a:solidFill>
                <a:effectLst/>
                <a:latin typeface="+mj-lt"/>
              </a:rPr>
              <a:t>SELECT DISTINCT</a:t>
            </a:r>
            <a:r>
              <a:rPr kumimoji="0" lang="en-US" altLang="en-US" b="0" i="0" u="none" strike="noStrike" cap="none" normalizeH="0" baseline="0" dirty="0">
                <a:ln>
                  <a:noFill/>
                </a:ln>
                <a:solidFill>
                  <a:srgbClr val="DDDDDD"/>
                </a:solidFill>
                <a:effectLst/>
                <a:latin typeface="+mj-lt"/>
              </a:rPr>
              <a:t> statement is used to return only distinct (different) values</a:t>
            </a:r>
            <a:r>
              <a:rPr kumimoji="0" lang="en-US" altLang="en-US" sz="1100" b="0" i="0" u="none" strike="noStrike" cap="none" normalizeH="0" baseline="0" dirty="0">
                <a:ln>
                  <a:noFill/>
                </a:ln>
                <a:solidFill>
                  <a:srgbClr val="DDDDDD"/>
                </a:solidFill>
                <a:effectLst/>
                <a:latin typeface="Verdana" panose="020B060403050404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Google Shape;368;p31">
            <a:extLst>
              <a:ext uri="{FF2B5EF4-FFF2-40B4-BE49-F238E27FC236}">
                <a16:creationId xmlns:a16="http://schemas.microsoft.com/office/drawing/2014/main" id="{BBA81A4C-637E-4D7D-A7A8-867F8B638793}"/>
              </a:ext>
            </a:extLst>
          </p:cNvPr>
          <p:cNvSpPr txBox="1">
            <a:spLocks/>
          </p:cNvSpPr>
          <p:nvPr/>
        </p:nvSpPr>
        <p:spPr>
          <a:xfrm>
            <a:off x="747720" y="2873088"/>
            <a:ext cx="5876363" cy="402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dirty="0"/>
              <a:t>SELECT DISTINCT</a:t>
            </a:r>
            <a:r>
              <a:rPr lang="en-US" b="0" dirty="0"/>
              <a:t> </a:t>
            </a:r>
            <a:r>
              <a:rPr lang="en-US" dirty="0"/>
              <a:t>Syntax</a:t>
            </a:r>
            <a:br>
              <a:rPr lang="en-US" dirty="0"/>
            </a:br>
            <a:endParaRPr lang="en-US" dirty="0"/>
          </a:p>
          <a:p>
            <a:pPr algn="ctr"/>
            <a:endParaRPr lang="en-US" dirty="0"/>
          </a:p>
        </p:txBody>
      </p:sp>
      <p:sp>
        <p:nvSpPr>
          <p:cNvPr id="10" name="Google Shape;369;p31">
            <a:extLst>
              <a:ext uri="{FF2B5EF4-FFF2-40B4-BE49-F238E27FC236}">
                <a16:creationId xmlns:a16="http://schemas.microsoft.com/office/drawing/2014/main" id="{91CA0BDD-7512-4D80-BAB4-26674939B456}"/>
              </a:ext>
            </a:extLst>
          </p:cNvPr>
          <p:cNvSpPr txBox="1">
            <a:spLocks/>
          </p:cNvSpPr>
          <p:nvPr/>
        </p:nvSpPr>
        <p:spPr>
          <a:xfrm flipH="1">
            <a:off x="747721" y="3275988"/>
            <a:ext cx="4100400" cy="1444867"/>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None/>
            </a:pPr>
            <a:r>
              <a:rPr lang="en-US" dirty="0"/>
              <a:t>SELECT DISTINCT </a:t>
            </a:r>
            <a:r>
              <a:rPr lang="en-US" i="1" dirty="0"/>
              <a:t>column1</a:t>
            </a:r>
            <a:r>
              <a:rPr lang="en-US" dirty="0"/>
              <a:t>,</a:t>
            </a:r>
            <a:r>
              <a:rPr lang="en-US" i="1" dirty="0"/>
              <a:t> column2, ...</a:t>
            </a:r>
            <a:br>
              <a:rPr lang="en-US" dirty="0"/>
            </a:br>
            <a:r>
              <a:rPr lang="en-US" dirty="0"/>
              <a:t>FROM </a:t>
            </a:r>
            <a:r>
              <a:rPr lang="en-US" i="1" dirty="0" err="1"/>
              <a:t>table_name</a:t>
            </a:r>
            <a:r>
              <a:rPr lang="en-US" dirty="0"/>
              <a:t>;</a:t>
            </a:r>
          </a:p>
          <a:p>
            <a:pPr marL="0" indent="0"/>
            <a:endParaRPr lang="en-US" dirty="0"/>
          </a:p>
          <a:p>
            <a:pPr marL="0" indent="0">
              <a:buNone/>
            </a:pPr>
            <a:endParaRPr lang="en-US" dirty="0"/>
          </a:p>
        </p:txBody>
      </p:sp>
    </p:spTree>
    <p:extLst>
      <p:ext uri="{BB962C8B-B14F-4D97-AF65-F5344CB8AC3E}">
        <p14:creationId xmlns:p14="http://schemas.microsoft.com/office/powerpoint/2010/main" val="478327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27464"/>
            <a:ext cx="7551600" cy="300134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 </a:t>
            </a:r>
            <a:r>
              <a:rPr lang="en" dirty="0"/>
              <a:t>TABLE</a:t>
            </a:r>
            <a:endParaRPr dirty="0"/>
          </a:p>
        </p:txBody>
      </p:sp>
      <p:graphicFrame>
        <p:nvGraphicFramePr>
          <p:cNvPr id="515" name="Google Shape;515;p39"/>
          <p:cNvGraphicFramePr/>
          <p:nvPr>
            <p:extLst/>
          </p:nvPr>
        </p:nvGraphicFramePr>
        <p:xfrm>
          <a:off x="372139" y="1012200"/>
          <a:ext cx="8766633" cy="3516610"/>
        </p:xfrm>
        <a:graphic>
          <a:graphicData uri="http://schemas.openxmlformats.org/drawingml/2006/table">
            <a:tbl>
              <a:tblPr>
                <a:noFill/>
                <a:tableStyleId>{5973DA3F-9819-4352-8E93-8A6551559889}</a:tableStyleId>
              </a:tblPr>
              <a:tblGrid>
                <a:gridCol w="459134">
                  <a:extLst>
                    <a:ext uri="{9D8B030D-6E8A-4147-A177-3AD203B41FA5}">
                      <a16:colId xmlns:a16="http://schemas.microsoft.com/office/drawing/2014/main" val="20000"/>
                    </a:ext>
                  </a:extLst>
                </a:gridCol>
                <a:gridCol w="1390932">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674062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dirty="0"/>
              <a:t> </a:t>
            </a:r>
            <a:r>
              <a:rPr lang="en-US" sz="2000" dirty="0">
                <a:solidFill>
                  <a:schemeClr val="bg1"/>
                </a:solidFill>
              </a:rPr>
              <a:t>SELECT CustomerName, City, Country FROM Customers;</a:t>
            </a:r>
            <a:endParaRPr lang="en-US"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selects the "CustomerName", "City", and "Country" columns from the "Customers" table:</a:t>
            </a:r>
            <a:endParaRPr lang="en-US" sz="1050" b="0" dirty="0"/>
          </a:p>
        </p:txBody>
      </p:sp>
    </p:spTree>
    <p:extLst>
      <p:ext uri="{BB962C8B-B14F-4D97-AF65-F5344CB8AC3E}">
        <p14:creationId xmlns:p14="http://schemas.microsoft.com/office/powerpoint/2010/main" val="2223580225"/>
      </p:ext>
    </p:extLst>
  </p:cSld>
  <p:clrMapOvr>
    <a:masterClrMapping/>
  </p:clrMapOvr>
  <mc:AlternateContent xmlns:mc="http://schemas.openxmlformats.org/markup-compatibility/2006" xmlns:p14="http://schemas.microsoft.com/office/powerpoint/2010/main">
    <mc:Choice Requires="p14">
      <p:transition p14:dur="50">
        <p14:pan dir="u"/>
      </p:transition>
    </mc:Choice>
    <mc:Fallback xmlns="">
      <p:transition>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 y="1531090"/>
            <a:ext cx="7574973" cy="246808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12200"/>
            <a:ext cx="6258300" cy="51888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372138" y="1012200"/>
          <a:ext cx="8771862" cy="2986970"/>
        </p:xfrm>
        <a:graphic>
          <a:graphicData uri="http://schemas.openxmlformats.org/drawingml/2006/table">
            <a:tbl>
              <a:tblPr>
                <a:noFill/>
                <a:tableStyleId>{5973DA3F-9819-4352-8E93-8A6551559889}</a:tableStyleId>
              </a:tblPr>
              <a:tblGrid>
                <a:gridCol w="1659781">
                  <a:extLst>
                    <a:ext uri="{9D8B030D-6E8A-4147-A177-3AD203B41FA5}">
                      <a16:colId xmlns:a16="http://schemas.microsoft.com/office/drawing/2014/main" val="20000"/>
                    </a:ext>
                  </a:extLst>
                </a:gridCol>
                <a:gridCol w="3416291">
                  <a:extLst>
                    <a:ext uri="{9D8B030D-6E8A-4147-A177-3AD203B41FA5}">
                      <a16:colId xmlns:a16="http://schemas.microsoft.com/office/drawing/2014/main" val="1870250050"/>
                    </a:ext>
                  </a:extLst>
                </a:gridCol>
                <a:gridCol w="1659783">
                  <a:extLst>
                    <a:ext uri="{9D8B030D-6E8A-4147-A177-3AD203B41FA5}">
                      <a16:colId xmlns:a16="http://schemas.microsoft.com/office/drawing/2014/main" val="3863713139"/>
                    </a:ext>
                  </a:extLst>
                </a:gridCol>
                <a:gridCol w="2036007">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152316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MySQL WHERE Clause</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9277512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dirty="0"/>
              <a:t>The WHERE clause is used to filter records.</a:t>
            </a:r>
          </a:p>
          <a:p>
            <a:endParaRPr lang="en-US" dirty="0"/>
          </a:p>
          <a:p>
            <a:r>
              <a:rPr lang="en-US" dirty="0"/>
              <a:t>It is used to extract only those records that fulfill a specified condition.</a:t>
            </a:r>
          </a:p>
          <a:p>
            <a:endParaRPr lang="en-US" dirty="0"/>
          </a:p>
          <a:p>
            <a:endParaRPr lang="en-US" dirty="0"/>
          </a:p>
          <a:p>
            <a:endParaRPr lang="en-US" dirty="0"/>
          </a:p>
          <a:p>
            <a:pPr marL="127000" indent="0">
              <a:buNone/>
            </a:pPr>
            <a:r>
              <a:rPr lang="en-US" sz="1800" b="1" dirty="0"/>
              <a:t>Note: </a:t>
            </a:r>
            <a:r>
              <a:rPr lang="en-US" b="1" dirty="0"/>
              <a:t>	The WHERE clause is not only used in SELECT statements, it is also      	used in UPDATE, DELETE, etc.!</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p:txBody>
          <a:bodyPr/>
          <a:lstStyle/>
          <a:p>
            <a:r>
              <a:rPr lang="en-US" dirty="0"/>
              <a:t>MYSQL WHERE</a:t>
            </a:r>
          </a:p>
        </p:txBody>
      </p:sp>
    </p:spTree>
    <p:extLst>
      <p:ext uri="{BB962C8B-B14F-4D97-AF65-F5344CB8AC3E}">
        <p14:creationId xmlns:p14="http://schemas.microsoft.com/office/powerpoint/2010/main" val="29255650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WHERE Syntax</a:t>
            </a: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a:t>column1</a:t>
            </a:r>
            <a:r>
              <a:rPr lang="en-US" b="0" dirty="0"/>
              <a:t>,</a:t>
            </a:r>
            <a:r>
              <a:rPr lang="en-US" b="0" i="1" dirty="0"/>
              <a:t> column2, ...</a:t>
            </a:r>
            <a:br>
              <a:rPr lang="en-US" dirty="0"/>
            </a:br>
            <a:r>
              <a:rPr lang="en-US" b="0" dirty="0"/>
              <a:t>FROM </a:t>
            </a:r>
            <a:r>
              <a:rPr lang="en-US" b="0" i="1" dirty="0" err="1"/>
              <a:t>table_name</a:t>
            </a:r>
            <a:br>
              <a:rPr lang="en-US" dirty="0"/>
            </a:br>
            <a:r>
              <a:rPr lang="en-US" b="0" dirty="0"/>
              <a:t>WHERE </a:t>
            </a:r>
            <a:r>
              <a:rPr lang="en-US" b="0" i="1" dirty="0"/>
              <a:t>condition</a:t>
            </a:r>
            <a:r>
              <a:rPr lang="en-US" b="0" dirty="0"/>
              <a:t>;</a:t>
            </a:r>
            <a:endParaRPr dirty="0"/>
          </a:p>
        </p:txBody>
      </p:sp>
    </p:spTree>
    <p:extLst>
      <p:ext uri="{BB962C8B-B14F-4D97-AF65-F5344CB8AC3E}">
        <p14:creationId xmlns:p14="http://schemas.microsoft.com/office/powerpoint/2010/main" val="5365889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8" y="1973024"/>
            <a:ext cx="8534501" cy="2864789"/>
          </a:xfrm>
          <a:prstGeom prst="rect">
            <a:avLst/>
          </a:prstGeom>
        </p:spPr>
        <p:txBody>
          <a:bodyPr spcFirstLastPara="1" wrap="square" lIns="91425" tIns="91425" rIns="91425" bIns="91425" anchor="t" anchorCtr="0">
            <a:noAutofit/>
          </a:bodyPr>
          <a:lstStyle/>
          <a:p>
            <a:pPr marL="127000" indent="0">
              <a:buNone/>
            </a:pPr>
            <a:r>
              <a:rPr lang="en-US" sz="1800" b="1" dirty="0"/>
              <a:t>Operator	Description</a:t>
            </a:r>
          </a:p>
          <a:p>
            <a:pPr marL="127000" indent="0">
              <a:buNone/>
            </a:pPr>
            <a:r>
              <a:rPr lang="en-US" dirty="0"/>
              <a:t>	</a:t>
            </a:r>
          </a:p>
          <a:p>
            <a:r>
              <a:rPr lang="en-US" dirty="0"/>
              <a:t>&gt;		Greater than	</a:t>
            </a:r>
          </a:p>
          <a:p>
            <a:r>
              <a:rPr lang="en-US" dirty="0"/>
              <a:t>&lt;		Less than	</a:t>
            </a:r>
          </a:p>
          <a:p>
            <a:r>
              <a:rPr lang="en-US" dirty="0"/>
              <a:t>&gt;=		Greater than or equal	</a:t>
            </a:r>
          </a:p>
          <a:p>
            <a:r>
              <a:rPr lang="en-US" dirty="0"/>
              <a:t>&lt;=		Less than or equal	</a:t>
            </a:r>
          </a:p>
          <a:p>
            <a:r>
              <a:rPr lang="en-US" dirty="0"/>
              <a:t>&lt;&gt;		Not equal. Note: In some versions of SQL this operator may be written as !=	</a:t>
            </a:r>
          </a:p>
          <a:p>
            <a:r>
              <a:rPr lang="en-US" dirty="0"/>
              <a:t>BETWEEN	Between a certain range	</a:t>
            </a:r>
          </a:p>
          <a:p>
            <a:r>
              <a:rPr lang="en-US" dirty="0"/>
              <a:t>LIKE		Search for a pattern	</a:t>
            </a:r>
          </a:p>
          <a:p>
            <a:r>
              <a:rPr lang="en-US" dirty="0"/>
              <a:t>IN		To specify multiple possible values for a column</a:t>
            </a:r>
            <a:br>
              <a:rPr lang="en-US" dirty="0"/>
            </a:br>
            <a:endParaRPr dirty="0"/>
          </a:p>
        </p:txBody>
      </p:sp>
      <p:sp>
        <p:nvSpPr>
          <p:cNvPr id="362" name="Google Shape;362;p30"/>
          <p:cNvSpPr txBox="1">
            <a:spLocks noGrp="1"/>
          </p:cNvSpPr>
          <p:nvPr>
            <p:ph type="title"/>
          </p:nvPr>
        </p:nvSpPr>
        <p:spPr>
          <a:xfrm>
            <a:off x="560825" y="1168325"/>
            <a:ext cx="7339166" cy="669000"/>
          </a:xfrm>
          <a:prstGeom prst="rect">
            <a:avLst/>
          </a:prstGeom>
        </p:spPr>
        <p:txBody>
          <a:bodyPr spcFirstLastPara="1" wrap="square" lIns="91425" tIns="91425" rIns="91425" bIns="91425" anchor="t" anchorCtr="0">
            <a:noAutofit/>
          </a:bodyPr>
          <a:lstStyle/>
          <a:p>
            <a:r>
              <a:rPr lang="en-US" b="0" dirty="0"/>
              <a:t>Operators in The WHERE Clause</a:t>
            </a: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5918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42795"/>
            <a:ext cx="7551600" cy="298601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 </a:t>
            </a:r>
            <a:r>
              <a:rPr lang="en" dirty="0"/>
              <a:t>TABLE</a:t>
            </a:r>
            <a:endParaRPr dirty="0"/>
          </a:p>
        </p:txBody>
      </p:sp>
      <p:graphicFrame>
        <p:nvGraphicFramePr>
          <p:cNvPr id="515" name="Google Shape;515;p39"/>
          <p:cNvGraphicFramePr/>
          <p:nvPr>
            <p:extLst/>
          </p:nvPr>
        </p:nvGraphicFramePr>
        <p:xfrm>
          <a:off x="372139" y="1012200"/>
          <a:ext cx="8766633" cy="3516610"/>
        </p:xfrm>
        <a:graphic>
          <a:graphicData uri="http://schemas.openxmlformats.org/drawingml/2006/table">
            <a:tbl>
              <a:tblPr>
                <a:noFill/>
                <a:tableStyleId>{5973DA3F-9819-4352-8E93-8A6551559889}</a:tableStyleId>
              </a:tblPr>
              <a:tblGrid>
                <a:gridCol w="469525">
                  <a:extLst>
                    <a:ext uri="{9D8B030D-6E8A-4147-A177-3AD203B41FA5}">
                      <a16:colId xmlns:a16="http://schemas.microsoft.com/office/drawing/2014/main" val="20000"/>
                    </a:ext>
                  </a:extLst>
                </a:gridCol>
                <a:gridCol w="1380541">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897000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DBMS Normalization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 FROM Customers</a:t>
            </a:r>
            <a:br>
              <a:rPr lang="en-US" sz="2000" dirty="0">
                <a:solidFill>
                  <a:schemeClr val="bg1"/>
                </a:solidFill>
              </a:rPr>
            </a:br>
            <a:r>
              <a:rPr lang="en-US" sz="2000" dirty="0">
                <a:solidFill>
                  <a:schemeClr val="bg1"/>
                </a:solidFill>
              </a:rPr>
              <a:t>WHERE Country = 'Mexico';</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selects all the customers from "Mexico":</a:t>
            </a:r>
            <a:endParaRPr lang="en-US" sz="700" b="0" dirty="0"/>
          </a:p>
        </p:txBody>
      </p:sp>
    </p:spTree>
    <p:extLst>
      <p:ext uri="{BB962C8B-B14F-4D97-AF65-F5344CB8AC3E}">
        <p14:creationId xmlns:p14="http://schemas.microsoft.com/office/powerpoint/2010/main" val="26178097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26249"/>
            <a:ext cx="7551600" cy="248273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372139" y="1012200"/>
          <a:ext cx="8766633" cy="3007976"/>
        </p:xfrm>
        <a:graphic>
          <a:graphicData uri="http://schemas.openxmlformats.org/drawingml/2006/table">
            <a:tbl>
              <a:tblPr>
                <a:noFill/>
                <a:tableStyleId>{5973DA3F-9819-4352-8E93-8A6551559889}</a:tableStyleId>
              </a:tblPr>
              <a:tblGrid>
                <a:gridCol w="511088">
                  <a:extLst>
                    <a:ext uri="{9D8B030D-6E8A-4147-A177-3AD203B41FA5}">
                      <a16:colId xmlns:a16="http://schemas.microsoft.com/office/drawing/2014/main" val="20000"/>
                    </a:ext>
                  </a:extLst>
                </a:gridCol>
                <a:gridCol w="1338978">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473700">
                <a:tc>
                  <a:txBody>
                    <a:bodyPr/>
                    <a:lstStyle/>
                    <a:p>
                      <a:pPr marL="0" lvl="0" indent="0" algn="r" rtl="0">
                        <a:spcBef>
                          <a:spcPts val="0"/>
                        </a:spcBef>
                        <a:spcAft>
                          <a:spcPts val="0"/>
                        </a:spcAft>
                        <a:buNone/>
                      </a:pPr>
                      <a:endParaRPr sz="2500" b="1" dirty="0">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890729">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890729">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708368">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110709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MySQL AND, OR and NOT Operators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0109737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dirty="0"/>
              <a:t>The WHERE clause can be combined with AND, OR, and NOT operators.</a:t>
            </a:r>
          </a:p>
          <a:p>
            <a:endParaRPr lang="en-US" dirty="0"/>
          </a:p>
          <a:p>
            <a:r>
              <a:rPr lang="en-US" dirty="0"/>
              <a:t>The AND </a:t>
            </a:r>
            <a:r>
              <a:rPr lang="en-US" dirty="0" err="1"/>
              <a:t>and</a:t>
            </a:r>
            <a:r>
              <a:rPr lang="en-US" dirty="0"/>
              <a:t> OR operators are used to filter records based on more than one condition:</a:t>
            </a:r>
          </a:p>
          <a:p>
            <a:endParaRPr lang="en-US" dirty="0"/>
          </a:p>
          <a:p>
            <a:pPr lvl="1"/>
            <a:r>
              <a:rPr lang="en-US" dirty="0"/>
              <a:t>The AND operator displays a record if all the conditions separated by AND are TRUE.</a:t>
            </a:r>
          </a:p>
          <a:p>
            <a:pPr lvl="1"/>
            <a:r>
              <a:rPr lang="en-US" dirty="0"/>
              <a:t>The OR operator displays a record if any of the conditions separated by OR is TRUE.</a:t>
            </a:r>
          </a:p>
          <a:p>
            <a:r>
              <a:rPr lang="en-US" dirty="0"/>
              <a:t>The NOT operator displays a record if the condition(s) is NOT TRUE.</a:t>
            </a: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dirty="0"/>
              <a:t>MYSQL AND, OR AND NOT OPERATORS</a:t>
            </a:r>
          </a:p>
        </p:txBody>
      </p:sp>
    </p:spTree>
    <p:extLst>
      <p:ext uri="{BB962C8B-B14F-4D97-AF65-F5344CB8AC3E}">
        <p14:creationId xmlns:p14="http://schemas.microsoft.com/office/powerpoint/2010/main" val="14851496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AND Syntax</a:t>
            </a:r>
            <a:br>
              <a:rPr lang="en-US" dirty="0"/>
            </a:b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column1, column2, ...</a:t>
            </a:r>
          </a:p>
          <a:p>
            <a:pPr marL="0" lvl="0" indent="0" algn="l"/>
            <a:r>
              <a:rPr lang="en-US" b="0" dirty="0"/>
              <a:t>FROM </a:t>
            </a:r>
            <a:r>
              <a:rPr lang="en-US" b="0" dirty="0" err="1"/>
              <a:t>table_name</a:t>
            </a:r>
            <a:endParaRPr lang="en-US" b="0" dirty="0"/>
          </a:p>
          <a:p>
            <a:pPr marL="0" lvl="0" indent="0" algn="l"/>
            <a:r>
              <a:rPr lang="en-US" b="0" dirty="0"/>
              <a:t>WHERE condition1 AND condition2 AND condition3 ...;</a:t>
            </a:r>
            <a:endParaRPr dirty="0"/>
          </a:p>
        </p:txBody>
      </p:sp>
    </p:spTree>
    <p:extLst>
      <p:ext uri="{BB962C8B-B14F-4D97-AF65-F5344CB8AC3E}">
        <p14:creationId xmlns:p14="http://schemas.microsoft.com/office/powerpoint/2010/main" val="38171112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OR Syntax</a:t>
            </a:r>
            <a:br>
              <a:rPr lang="en-US" dirty="0"/>
            </a:br>
            <a:br>
              <a:rPr lang="en-US" dirty="0"/>
            </a:b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column1, column2, ...</a:t>
            </a:r>
          </a:p>
          <a:p>
            <a:pPr marL="0" lvl="0" indent="0" algn="l"/>
            <a:r>
              <a:rPr lang="en-US" b="0" dirty="0"/>
              <a:t>FROM </a:t>
            </a:r>
            <a:r>
              <a:rPr lang="en-US" b="0" dirty="0" err="1"/>
              <a:t>table_name</a:t>
            </a:r>
            <a:endParaRPr lang="en-US" b="0" dirty="0"/>
          </a:p>
          <a:p>
            <a:pPr marL="0" lvl="0" indent="0" algn="l"/>
            <a:r>
              <a:rPr lang="en-US" b="0" dirty="0"/>
              <a:t>WHERE condition1 OR condition2 OR condition3 ...;</a:t>
            </a:r>
            <a:endParaRPr dirty="0"/>
          </a:p>
        </p:txBody>
      </p:sp>
    </p:spTree>
    <p:extLst>
      <p:ext uri="{BB962C8B-B14F-4D97-AF65-F5344CB8AC3E}">
        <p14:creationId xmlns:p14="http://schemas.microsoft.com/office/powerpoint/2010/main" val="25209819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OR Syntax</a:t>
            </a:r>
            <a:br>
              <a:rPr lang="en-US" dirty="0"/>
            </a:br>
            <a:br>
              <a:rPr lang="en-US" dirty="0"/>
            </a:b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column1, column2, ...</a:t>
            </a:r>
          </a:p>
          <a:p>
            <a:pPr marL="0" lvl="0" indent="0" algn="l"/>
            <a:r>
              <a:rPr lang="en-US" b="0" dirty="0"/>
              <a:t>FROM </a:t>
            </a:r>
            <a:r>
              <a:rPr lang="en-US" b="0" dirty="0" err="1"/>
              <a:t>table_name</a:t>
            </a:r>
            <a:endParaRPr lang="en-US" b="0" dirty="0"/>
          </a:p>
          <a:p>
            <a:pPr marL="0" lvl="0" indent="0" algn="l"/>
            <a:r>
              <a:rPr lang="en-US" b="0" dirty="0"/>
              <a:t>WHERE NOT condition;</a:t>
            </a:r>
            <a:endParaRPr dirty="0"/>
          </a:p>
        </p:txBody>
      </p:sp>
    </p:spTree>
    <p:extLst>
      <p:ext uri="{BB962C8B-B14F-4D97-AF65-F5344CB8AC3E}">
        <p14:creationId xmlns:p14="http://schemas.microsoft.com/office/powerpoint/2010/main" val="28293659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 </a:t>
            </a:r>
            <a:r>
              <a:rPr lang="en" dirty="0"/>
              <a:t>TABLE</a:t>
            </a:r>
            <a:endParaRPr dirty="0"/>
          </a:p>
        </p:txBody>
      </p:sp>
      <p:graphicFrame>
        <p:nvGraphicFramePr>
          <p:cNvPr id="515" name="Google Shape;515;p39"/>
          <p:cNvGraphicFramePr/>
          <p:nvPr>
            <p:extLst/>
          </p:nvPr>
        </p:nvGraphicFramePr>
        <p:xfrm>
          <a:off x="372139" y="1012200"/>
          <a:ext cx="8766633" cy="3516610"/>
        </p:xfrm>
        <a:graphic>
          <a:graphicData uri="http://schemas.openxmlformats.org/drawingml/2006/table">
            <a:tbl>
              <a:tblPr>
                <a:noFill/>
                <a:tableStyleId>{5973DA3F-9819-4352-8E93-8A6551559889}</a:tableStyleId>
              </a:tblPr>
              <a:tblGrid>
                <a:gridCol w="542261">
                  <a:extLst>
                    <a:ext uri="{9D8B030D-6E8A-4147-A177-3AD203B41FA5}">
                      <a16:colId xmlns:a16="http://schemas.microsoft.com/office/drawing/2014/main" val="20000"/>
                    </a:ext>
                  </a:extLst>
                </a:gridCol>
                <a:gridCol w="1307805">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161600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 FROM Customers</a:t>
            </a:r>
          </a:p>
          <a:p>
            <a:pPr algn="ctr">
              <a:lnSpc>
                <a:spcPct val="150000"/>
              </a:lnSpc>
            </a:pPr>
            <a:r>
              <a:rPr lang="en-US" sz="2000" dirty="0">
                <a:solidFill>
                  <a:schemeClr val="bg1"/>
                </a:solidFill>
              </a:rPr>
              <a:t>WHERE Country = 'Germany' AND (City = 'Berlin' OR City = ‘Mannheim');</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 selects all fields from "Customers" where country is "Germany" AND city must be "Berlin" OR “Mannheim"</a:t>
            </a:r>
            <a:endParaRPr lang="en-US" sz="700" b="0" dirty="0"/>
          </a:p>
        </p:txBody>
      </p:sp>
    </p:spTree>
    <p:extLst>
      <p:ext uri="{BB962C8B-B14F-4D97-AF65-F5344CB8AC3E}">
        <p14:creationId xmlns:p14="http://schemas.microsoft.com/office/powerpoint/2010/main" val="29265593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661335"/>
            <a:ext cx="7551600" cy="249103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372139" y="1012200"/>
          <a:ext cx="8766633" cy="3140171"/>
        </p:xfrm>
        <a:graphic>
          <a:graphicData uri="http://schemas.openxmlformats.org/drawingml/2006/table">
            <a:tbl>
              <a:tblPr>
                <a:noFill/>
                <a:tableStyleId>{5973DA3F-9819-4352-8E93-8A6551559889}</a:tableStyleId>
              </a:tblPr>
              <a:tblGrid>
                <a:gridCol w="469525">
                  <a:extLst>
                    <a:ext uri="{9D8B030D-6E8A-4147-A177-3AD203B41FA5}">
                      <a16:colId xmlns:a16="http://schemas.microsoft.com/office/drawing/2014/main" val="20000"/>
                    </a:ext>
                  </a:extLst>
                </a:gridCol>
                <a:gridCol w="1380541">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650345">
                <a:tc>
                  <a:txBody>
                    <a:bodyPr/>
                    <a:lstStyle/>
                    <a:p>
                      <a:pPr marL="0" lvl="0" indent="0" algn="r" rtl="0">
                        <a:spcBef>
                          <a:spcPts val="0"/>
                        </a:spcBef>
                        <a:spcAft>
                          <a:spcPts val="0"/>
                        </a:spcAft>
                        <a:buNone/>
                      </a:pPr>
                      <a:endParaRPr sz="2500" b="1" dirty="0">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890729">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400" b="0" i="0" u="none" strike="noStrike" cap="none" dirty="0" err="1">
                          <a:solidFill>
                            <a:srgbClr val="000000"/>
                          </a:solidFill>
                          <a:effectLst/>
                          <a:latin typeface="Arial"/>
                          <a:ea typeface="Arial"/>
                          <a:cs typeface="Arial"/>
                          <a:sym typeface="Arial"/>
                        </a:rPr>
                        <a:t>Alfreds</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400" b="0" i="0" u="none" strike="noStrike" cap="none" dirty="0">
                          <a:solidFill>
                            <a:srgbClr val="000000"/>
                          </a:solidFill>
                          <a:effectLst/>
                          <a:latin typeface="Arial"/>
                          <a:ea typeface="Arial"/>
                          <a:cs typeface="Arial"/>
                          <a:sym typeface="Arial"/>
                        </a:rPr>
                        <a:t>Maria Anders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400" b="0" i="0" u="none" strike="noStrike" cap="none" dirty="0" err="1">
                          <a:solidFill>
                            <a:srgbClr val="000000"/>
                          </a:solidFill>
                          <a:effectLst/>
                          <a:latin typeface="Arial"/>
                          <a:ea typeface="Arial"/>
                          <a:cs typeface="Arial"/>
                          <a:sym typeface="Arial"/>
                        </a:rPr>
                        <a:t>Obere</a:t>
                      </a:r>
                      <a:r>
                        <a:rPr lang="en-US" sz="1400" b="0" i="0" u="none" strike="noStrike" cap="none" dirty="0">
                          <a:solidFill>
                            <a:srgbClr val="000000"/>
                          </a:solidFill>
                          <a:effectLst/>
                          <a:latin typeface="Arial"/>
                          <a:ea typeface="Arial"/>
                          <a:cs typeface="Arial"/>
                          <a:sym typeface="Arial"/>
                        </a:rPr>
                        <a:t> Str. 57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400" b="0" i="0" u="none" strike="noStrike" cap="none" dirty="0">
                          <a:solidFill>
                            <a:srgbClr val="000000"/>
                          </a:solidFill>
                          <a:effectLst/>
                          <a:latin typeface="Arial"/>
                          <a:ea typeface="Arial"/>
                          <a:cs typeface="Arial"/>
                          <a:sym typeface="Arial"/>
                        </a:rPr>
                        <a:t>Berlin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400" b="0" i="0" u="none" strike="noStrike" cap="none" dirty="0">
                          <a:solidFill>
                            <a:srgbClr val="000000"/>
                          </a:solidFill>
                          <a:effectLst/>
                          <a:latin typeface="Arial"/>
                          <a:ea typeface="Arial"/>
                          <a:cs typeface="Arial"/>
                          <a:sym typeface="Arial"/>
                        </a:rPr>
                        <a:t>12209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400" b="0" i="0" u="none" strike="noStrike" cap="none" dirty="0">
                          <a:solidFill>
                            <a:srgbClr val="000000"/>
                          </a:solidFill>
                          <a:effectLst/>
                          <a:latin typeface="Arial"/>
                          <a:ea typeface="Arial"/>
                          <a:cs typeface="Arial"/>
                          <a:sym typeface="Arial"/>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890729">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708368">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366619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Normalization is a database design technique that reduces data redundancy and eliminates unwanted characteristics.</a:t>
            </a:r>
          </a:p>
          <a:p>
            <a:pPr marL="127000" indent="0">
              <a:buNone/>
            </a:pPr>
            <a:endParaRPr lang="en-US" b="1" dirty="0"/>
          </a:p>
          <a:p>
            <a:r>
              <a:rPr lang="en-US" b="1" dirty="0"/>
              <a:t>Normalization rules divides larger table into smaller tables and links them using relationships.</a:t>
            </a:r>
          </a:p>
          <a:p>
            <a:pPr marL="127000" indent="0">
              <a:buNone/>
            </a:pPr>
            <a:endParaRPr lang="en-US" b="1" dirty="0"/>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What is Normalization?</a:t>
            </a:r>
          </a:p>
        </p:txBody>
      </p:sp>
    </p:spTree>
    <p:extLst>
      <p:ext uri="{BB962C8B-B14F-4D97-AF65-F5344CB8AC3E}">
        <p14:creationId xmlns:p14="http://schemas.microsoft.com/office/powerpoint/2010/main" val="33605995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ORDER BY Keyword</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0827731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dirty="0"/>
              <a:t>The ORDER BY keyword is used to sort the result-set in ascending or descending order.</a:t>
            </a:r>
          </a:p>
          <a:p>
            <a:endParaRPr lang="en-US" dirty="0"/>
          </a:p>
          <a:p>
            <a:r>
              <a:rPr lang="en-US" dirty="0"/>
              <a:t>The ORDER BY keyword sorts the records in ascending order by default. To sort the records in descending order, use the DESC keyword..</a:t>
            </a: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dirty="0"/>
              <a:t>The MySQL ORDER BY Keyword</a:t>
            </a:r>
          </a:p>
        </p:txBody>
      </p:sp>
    </p:spTree>
    <p:extLst>
      <p:ext uri="{BB962C8B-B14F-4D97-AF65-F5344CB8AC3E}">
        <p14:creationId xmlns:p14="http://schemas.microsoft.com/office/powerpoint/2010/main" val="27647871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ORDER BY Syntax</a:t>
            </a:r>
            <a:br>
              <a:rPr lang="en-US" dirty="0"/>
            </a:br>
            <a:br>
              <a:rPr lang="en-US" dirty="0"/>
            </a:br>
            <a:br>
              <a:rPr lang="en-US" dirty="0"/>
            </a:b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column1, column2, ...</a:t>
            </a:r>
          </a:p>
          <a:p>
            <a:pPr marL="0" lvl="0" indent="0" algn="l"/>
            <a:r>
              <a:rPr lang="en-US" b="0" dirty="0"/>
              <a:t>FROM </a:t>
            </a:r>
            <a:r>
              <a:rPr lang="en-US" b="0" dirty="0" err="1"/>
              <a:t>table_name</a:t>
            </a:r>
            <a:endParaRPr lang="en-US" b="0" dirty="0"/>
          </a:p>
          <a:p>
            <a:pPr marL="0" lvl="0" indent="0" algn="l"/>
            <a:r>
              <a:rPr lang="en-US" b="0" dirty="0"/>
              <a:t>ORDER BY column1, column2, ... ASC|DESC;</a:t>
            </a:r>
            <a:endParaRPr dirty="0"/>
          </a:p>
        </p:txBody>
      </p:sp>
    </p:spTree>
    <p:extLst>
      <p:ext uri="{BB962C8B-B14F-4D97-AF65-F5344CB8AC3E}">
        <p14:creationId xmlns:p14="http://schemas.microsoft.com/office/powerpoint/2010/main" val="39324953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27464"/>
            <a:ext cx="7551600" cy="300134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 </a:t>
            </a:r>
            <a:r>
              <a:rPr lang="en" dirty="0"/>
              <a:t>TABLE</a:t>
            </a:r>
            <a:endParaRPr dirty="0"/>
          </a:p>
        </p:txBody>
      </p:sp>
      <p:graphicFrame>
        <p:nvGraphicFramePr>
          <p:cNvPr id="515" name="Google Shape;515;p39"/>
          <p:cNvGraphicFramePr/>
          <p:nvPr>
            <p:extLst/>
          </p:nvPr>
        </p:nvGraphicFramePr>
        <p:xfrm>
          <a:off x="372139" y="1012200"/>
          <a:ext cx="8766633" cy="3516610"/>
        </p:xfrm>
        <a:graphic>
          <a:graphicData uri="http://schemas.openxmlformats.org/drawingml/2006/table">
            <a:tbl>
              <a:tblPr>
                <a:noFill/>
                <a:tableStyleId>{5973DA3F-9819-4352-8E93-8A6551559889}</a:tableStyleId>
              </a:tblPr>
              <a:tblGrid>
                <a:gridCol w="583825">
                  <a:extLst>
                    <a:ext uri="{9D8B030D-6E8A-4147-A177-3AD203B41FA5}">
                      <a16:colId xmlns:a16="http://schemas.microsoft.com/office/drawing/2014/main" val="20000"/>
                    </a:ext>
                  </a:extLst>
                </a:gridCol>
                <a:gridCol w="1266241">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068180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 FROM Customers</a:t>
            </a:r>
          </a:p>
          <a:p>
            <a:pPr algn="ctr">
              <a:lnSpc>
                <a:spcPct val="150000"/>
              </a:lnSpc>
            </a:pPr>
            <a:r>
              <a:rPr lang="en-US" sz="2000" dirty="0">
                <a:solidFill>
                  <a:schemeClr val="bg1"/>
                </a:solidFill>
              </a:rPr>
              <a:t>ORDER BY Country DESC;</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 selects all customers from the "Customers" table, sorted DESCENDING by the "Country" column:</a:t>
            </a:r>
            <a:endParaRPr lang="en-US" sz="700" b="0" dirty="0"/>
          </a:p>
        </p:txBody>
      </p:sp>
    </p:spTree>
    <p:extLst>
      <p:ext uri="{BB962C8B-B14F-4D97-AF65-F5344CB8AC3E}">
        <p14:creationId xmlns:p14="http://schemas.microsoft.com/office/powerpoint/2010/main" val="2046535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298865"/>
            <a:ext cx="7551600" cy="373615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706813"/>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226238"/>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446567" y="693220"/>
          <a:ext cx="8697432" cy="4341802"/>
        </p:xfrm>
        <a:graphic>
          <a:graphicData uri="http://schemas.openxmlformats.org/drawingml/2006/table">
            <a:tbl>
              <a:tblPr>
                <a:noFill/>
                <a:tableStyleId>{5973DA3F-9819-4352-8E93-8A6551559889}</a:tableStyleId>
              </a:tblPr>
              <a:tblGrid>
                <a:gridCol w="498328">
                  <a:extLst>
                    <a:ext uri="{9D8B030D-6E8A-4147-A177-3AD203B41FA5}">
                      <a16:colId xmlns:a16="http://schemas.microsoft.com/office/drawing/2014/main" val="20000"/>
                    </a:ext>
                  </a:extLst>
                </a:gridCol>
                <a:gridCol w="1337134">
                  <a:extLst>
                    <a:ext uri="{9D8B030D-6E8A-4147-A177-3AD203B41FA5}">
                      <a16:colId xmlns:a16="http://schemas.microsoft.com/office/drawing/2014/main" val="20001"/>
                    </a:ext>
                  </a:extLst>
                </a:gridCol>
                <a:gridCol w="1561196">
                  <a:extLst>
                    <a:ext uri="{9D8B030D-6E8A-4147-A177-3AD203B41FA5}">
                      <a16:colId xmlns:a16="http://schemas.microsoft.com/office/drawing/2014/main" val="1870250050"/>
                    </a:ext>
                  </a:extLst>
                </a:gridCol>
                <a:gridCol w="1376814">
                  <a:extLst>
                    <a:ext uri="{9D8B030D-6E8A-4147-A177-3AD203B41FA5}">
                      <a16:colId xmlns:a16="http://schemas.microsoft.com/office/drawing/2014/main" val="2923691942"/>
                    </a:ext>
                  </a:extLst>
                </a:gridCol>
                <a:gridCol w="1122576">
                  <a:extLst>
                    <a:ext uri="{9D8B030D-6E8A-4147-A177-3AD203B41FA5}">
                      <a16:colId xmlns:a16="http://schemas.microsoft.com/office/drawing/2014/main" val="3089930336"/>
                    </a:ext>
                  </a:extLst>
                </a:gridCol>
                <a:gridCol w="758497">
                  <a:extLst>
                    <a:ext uri="{9D8B030D-6E8A-4147-A177-3AD203B41FA5}">
                      <a16:colId xmlns:a16="http://schemas.microsoft.com/office/drawing/2014/main" val="3863713139"/>
                    </a:ext>
                  </a:extLst>
                </a:gridCol>
                <a:gridCol w="1112461">
                  <a:extLst>
                    <a:ext uri="{9D8B030D-6E8A-4147-A177-3AD203B41FA5}">
                      <a16:colId xmlns:a16="http://schemas.microsoft.com/office/drawing/2014/main" val="20002"/>
                    </a:ext>
                  </a:extLst>
                </a:gridCol>
                <a:gridCol w="930426">
                  <a:extLst>
                    <a:ext uri="{9D8B030D-6E8A-4147-A177-3AD203B41FA5}">
                      <a16:colId xmlns:a16="http://schemas.microsoft.com/office/drawing/2014/main" val="20003"/>
                    </a:ext>
                  </a:extLst>
                </a:gridCol>
              </a:tblGrid>
              <a:tr h="608012">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67486">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4</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Around the Horn</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Thomas Hardy</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120 Hanover Sq.</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London</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WA1 1DP</a:t>
                      </a: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UK</a:t>
                      </a: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560855">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5</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Berglunds snabbköp</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Christina Berglund</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Berguvsvägen 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Luleå</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S-958 22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Sweden</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767486">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s-ES">
                          <a:effectLst/>
                        </a:rPr>
                        <a:t>Ana Trujillo Emparedados y helados</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Ana Trujillo</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s-ES">
                          <a:effectLst/>
                        </a:rPr>
                        <a:t>Avda. de la Constitución 2222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México D.F.</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05021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Mexico</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560855">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3</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Antonio Moreno Taquería</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Antonio Moreno</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Mataderos 2312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México D.F.</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05023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Mexico</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560855">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Alfreds Futterkiste</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Maria Anders</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Obere Str. 57</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Berlin</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12209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Germany</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398493">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49151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INSERT INTO Statement</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26944364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INSERT INTO statement is used to insert new records in a table.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dirty="0"/>
              <a:t>INSERT INTO Statement</a:t>
            </a:r>
          </a:p>
        </p:txBody>
      </p:sp>
    </p:spTree>
    <p:extLst>
      <p:ext uri="{BB962C8B-B14F-4D97-AF65-F5344CB8AC3E}">
        <p14:creationId xmlns:p14="http://schemas.microsoft.com/office/powerpoint/2010/main" val="15307907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INSERT INTO Syntax</a:t>
            </a:r>
            <a:br>
              <a:rPr lang="en-US" dirty="0"/>
            </a:br>
            <a:br>
              <a:rPr lang="en-US" dirty="0"/>
            </a:br>
            <a:br>
              <a:rPr lang="en-US" dirty="0"/>
            </a:b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INSERT INTO </a:t>
            </a:r>
            <a:r>
              <a:rPr lang="en-US" b="0" dirty="0" err="1"/>
              <a:t>table_name</a:t>
            </a:r>
            <a:r>
              <a:rPr lang="en-US" b="0" dirty="0"/>
              <a:t> (column1, column2, column3, ...)</a:t>
            </a:r>
          </a:p>
          <a:p>
            <a:pPr marL="0" lvl="0" indent="0" algn="l"/>
            <a:r>
              <a:rPr lang="en-US" b="0" dirty="0"/>
              <a:t>VALUES (value1, value2, value3, ...);</a:t>
            </a:r>
            <a:endParaRPr dirty="0"/>
          </a:p>
        </p:txBody>
      </p:sp>
    </p:spTree>
    <p:extLst>
      <p:ext uri="{BB962C8B-B14F-4D97-AF65-F5344CB8AC3E}">
        <p14:creationId xmlns:p14="http://schemas.microsoft.com/office/powerpoint/2010/main" val="2394593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INSERT INTO Syntax 2</a:t>
            </a:r>
            <a:br>
              <a:rPr lang="en-US" dirty="0"/>
            </a:br>
            <a:br>
              <a:rPr lang="en-US" dirty="0"/>
            </a:br>
            <a:br>
              <a:rPr lang="en-US" dirty="0"/>
            </a:b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INSERT INTO </a:t>
            </a:r>
            <a:r>
              <a:rPr lang="en-US" b="0" dirty="0" err="1"/>
              <a:t>table_name</a:t>
            </a:r>
            <a:endParaRPr lang="en-US" b="0" dirty="0"/>
          </a:p>
          <a:p>
            <a:pPr marL="0" lvl="0" indent="0" algn="l"/>
            <a:r>
              <a:rPr lang="en-US" b="0" dirty="0"/>
              <a:t>VALUES (value1, value2, value3, ...);</a:t>
            </a:r>
            <a:endParaRPr dirty="0"/>
          </a:p>
        </p:txBody>
      </p:sp>
    </p:spTree>
    <p:extLst>
      <p:ext uri="{BB962C8B-B14F-4D97-AF65-F5344CB8AC3E}">
        <p14:creationId xmlns:p14="http://schemas.microsoft.com/office/powerpoint/2010/main" val="10218073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purpose of Normalization in SQL is to eliminate redundant data and ensure data is stored logically.</a:t>
            </a:r>
          </a:p>
          <a:p>
            <a:endParaRPr lang="en-US" b="1" dirty="0"/>
          </a:p>
          <a:p>
            <a:r>
              <a:rPr lang="en-US" b="1" dirty="0"/>
              <a:t>Edgar Codd inventor of Relational Model proposed the theory of normalization with 1NF.</a:t>
            </a:r>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Purpose of Normalization?</a:t>
            </a:r>
          </a:p>
        </p:txBody>
      </p:sp>
    </p:spTree>
    <p:extLst>
      <p:ext uri="{BB962C8B-B14F-4D97-AF65-F5344CB8AC3E}">
        <p14:creationId xmlns:p14="http://schemas.microsoft.com/office/powerpoint/2010/main" val="10627412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47900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 </a:t>
            </a:r>
            <a:r>
              <a:rPr lang="en" dirty="0"/>
              <a:t>TABLE</a:t>
            </a:r>
            <a:endParaRPr dirty="0"/>
          </a:p>
        </p:txBody>
      </p:sp>
      <p:graphicFrame>
        <p:nvGraphicFramePr>
          <p:cNvPr id="515" name="Google Shape;515;p39"/>
          <p:cNvGraphicFramePr/>
          <p:nvPr>
            <p:extLst/>
          </p:nvPr>
        </p:nvGraphicFramePr>
        <p:xfrm>
          <a:off x="372139" y="1012200"/>
          <a:ext cx="8766633" cy="2999212"/>
        </p:xfrm>
        <a:graphic>
          <a:graphicData uri="http://schemas.openxmlformats.org/drawingml/2006/table">
            <a:tbl>
              <a:tblPr>
                <a:noFill/>
                <a:tableStyleId>{5973DA3F-9819-4352-8E93-8A6551559889}</a:tableStyleId>
              </a:tblPr>
              <a:tblGrid>
                <a:gridCol w="459134">
                  <a:extLst>
                    <a:ext uri="{9D8B030D-6E8A-4147-A177-3AD203B41FA5}">
                      <a16:colId xmlns:a16="http://schemas.microsoft.com/office/drawing/2014/main" val="20000"/>
                    </a:ext>
                  </a:extLst>
                </a:gridCol>
                <a:gridCol w="1390932">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287636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INSERT INTO Customers (</a:t>
            </a:r>
            <a:r>
              <a:rPr lang="en-US" sz="2000" dirty="0" err="1">
                <a:solidFill>
                  <a:schemeClr val="bg1"/>
                </a:solidFill>
              </a:rPr>
              <a:t>CustomerName</a:t>
            </a:r>
            <a:r>
              <a:rPr lang="en-US" sz="2000" dirty="0">
                <a:solidFill>
                  <a:schemeClr val="bg1"/>
                </a:solidFill>
              </a:rPr>
              <a:t>, </a:t>
            </a:r>
            <a:r>
              <a:rPr lang="en-US" sz="2000" dirty="0" err="1">
                <a:solidFill>
                  <a:schemeClr val="bg1"/>
                </a:solidFill>
              </a:rPr>
              <a:t>ContactName</a:t>
            </a:r>
            <a:r>
              <a:rPr lang="en-US" sz="2000" dirty="0">
                <a:solidFill>
                  <a:schemeClr val="bg1"/>
                </a:solidFill>
              </a:rPr>
              <a:t>, Address, City, </a:t>
            </a:r>
            <a:r>
              <a:rPr lang="en-US" sz="2000" dirty="0" err="1">
                <a:solidFill>
                  <a:schemeClr val="bg1"/>
                </a:solidFill>
              </a:rPr>
              <a:t>PostalCode</a:t>
            </a:r>
            <a:r>
              <a:rPr lang="en-US" sz="2000" dirty="0">
                <a:solidFill>
                  <a:schemeClr val="bg1"/>
                </a:solidFill>
              </a:rPr>
              <a:t>, Country)</a:t>
            </a:r>
          </a:p>
          <a:p>
            <a:pPr algn="ctr">
              <a:lnSpc>
                <a:spcPct val="150000"/>
              </a:lnSpc>
            </a:pPr>
            <a:r>
              <a:rPr lang="en-US" sz="2000" dirty="0">
                <a:solidFill>
                  <a:schemeClr val="bg1"/>
                </a:solidFill>
              </a:rPr>
              <a:t>VALUES ('Cardinal', 'Tom B. </a:t>
            </a:r>
            <a:r>
              <a:rPr lang="en-US" sz="2000" dirty="0" err="1">
                <a:solidFill>
                  <a:schemeClr val="bg1"/>
                </a:solidFill>
              </a:rPr>
              <a:t>Erichsen</a:t>
            </a:r>
            <a:r>
              <a:rPr lang="en-US" sz="2000" dirty="0">
                <a:solidFill>
                  <a:schemeClr val="bg1"/>
                </a:solidFill>
              </a:rPr>
              <a:t>', 'Skagen 21', 'Stavanger', '4006', 'Norway');</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inserts a new record in the "Customers" table:</a:t>
            </a:r>
            <a:endParaRPr lang="en-US" sz="700" b="0" dirty="0"/>
          </a:p>
        </p:txBody>
      </p:sp>
    </p:spTree>
    <p:extLst>
      <p:ext uri="{BB962C8B-B14F-4D97-AF65-F5344CB8AC3E}">
        <p14:creationId xmlns:p14="http://schemas.microsoft.com/office/powerpoint/2010/main" val="31057891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305812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372139" y="1012200"/>
          <a:ext cx="8766633" cy="3578332"/>
        </p:xfrm>
        <a:graphic>
          <a:graphicData uri="http://schemas.openxmlformats.org/drawingml/2006/table">
            <a:tbl>
              <a:tblPr>
                <a:noFill/>
                <a:tableStyleId>{5973DA3F-9819-4352-8E93-8A6551559889}</a:tableStyleId>
              </a:tblPr>
              <a:tblGrid>
                <a:gridCol w="521479">
                  <a:extLst>
                    <a:ext uri="{9D8B030D-6E8A-4147-A177-3AD203B41FA5}">
                      <a16:colId xmlns:a16="http://schemas.microsoft.com/office/drawing/2014/main" val="20000"/>
                    </a:ext>
                  </a:extLst>
                </a:gridCol>
                <a:gridCol w="1328587">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5</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Cardinal</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Tom B. Erichsen</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Skagen 21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Stavanger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4006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Norway</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866897810"/>
                  </a:ext>
                </a:extLst>
              </a:tr>
            </a:tbl>
          </a:graphicData>
        </a:graphic>
      </p:graphicFrame>
    </p:spTree>
    <p:extLst>
      <p:ext uri="{BB962C8B-B14F-4D97-AF65-F5344CB8AC3E}">
        <p14:creationId xmlns:p14="http://schemas.microsoft.com/office/powerpoint/2010/main" val="14505473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NULL Values</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24135658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A field with a NULL value is a field with no value.</a:t>
            </a:r>
          </a:p>
          <a:p>
            <a:endParaRPr lang="en-US" b="1" dirty="0"/>
          </a:p>
          <a:p>
            <a:r>
              <a:rPr lang="en-US" b="1" dirty="0"/>
              <a:t>If a field in a table is optional, it is possible to insert a new record or update a record without adding a value to this field. Then, the field will be saved with a NULL value.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NULL Values</a:t>
            </a:r>
          </a:p>
        </p:txBody>
      </p:sp>
    </p:spTree>
    <p:extLst>
      <p:ext uri="{BB962C8B-B14F-4D97-AF65-F5344CB8AC3E}">
        <p14:creationId xmlns:p14="http://schemas.microsoft.com/office/powerpoint/2010/main" val="39439691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It is not possible to test for NULL values with comparison operators, such as =, &lt;, or &lt;&gt;.</a:t>
            </a:r>
          </a:p>
          <a:p>
            <a:endParaRPr lang="en-US" b="1" dirty="0"/>
          </a:p>
          <a:p>
            <a:r>
              <a:rPr lang="en-US" b="1" dirty="0"/>
              <a:t>We will have to use the IS NULL and IS NOT NULL operators instead.</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How to Test for NULL Values?</a:t>
            </a:r>
          </a:p>
        </p:txBody>
      </p:sp>
    </p:spTree>
    <p:extLst>
      <p:ext uri="{BB962C8B-B14F-4D97-AF65-F5344CB8AC3E}">
        <p14:creationId xmlns:p14="http://schemas.microsoft.com/office/powerpoint/2010/main" val="22339680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IS NULL Syntax</a:t>
            </a:r>
            <a:br>
              <a:rPr lang="en-US" dirty="0"/>
            </a:br>
            <a:br>
              <a:rPr lang="en-US" dirty="0"/>
            </a:br>
            <a:br>
              <a:rPr lang="en-US" dirty="0"/>
            </a:b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dirty="0" err="1"/>
              <a:t>column_names</a:t>
            </a:r>
            <a:endParaRPr lang="en-US" b="0" dirty="0"/>
          </a:p>
          <a:p>
            <a:pPr marL="0" lvl="0" indent="0" algn="l"/>
            <a:r>
              <a:rPr lang="en-US" b="0" dirty="0"/>
              <a:t>FROM </a:t>
            </a:r>
            <a:r>
              <a:rPr lang="en-US" b="0" dirty="0" err="1"/>
              <a:t>table_name</a:t>
            </a:r>
            <a:endParaRPr lang="en-US" b="0" dirty="0"/>
          </a:p>
          <a:p>
            <a:pPr marL="0" lvl="0" indent="0" algn="l"/>
            <a:r>
              <a:rPr lang="en-US" b="0" dirty="0"/>
              <a:t>WHERE </a:t>
            </a:r>
            <a:r>
              <a:rPr lang="en-US" b="0" dirty="0" err="1"/>
              <a:t>column_name</a:t>
            </a:r>
            <a:r>
              <a:rPr lang="en-US" b="0" dirty="0"/>
              <a:t> IS NULL;</a:t>
            </a:r>
            <a:endParaRPr dirty="0"/>
          </a:p>
        </p:txBody>
      </p:sp>
    </p:spTree>
    <p:extLst>
      <p:ext uri="{BB962C8B-B14F-4D97-AF65-F5344CB8AC3E}">
        <p14:creationId xmlns:p14="http://schemas.microsoft.com/office/powerpoint/2010/main" val="5945294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IS NOT NULL Syntax</a:t>
            </a:r>
            <a:br>
              <a:rPr lang="en-US" dirty="0"/>
            </a:br>
            <a:br>
              <a:rPr lang="en-US" dirty="0"/>
            </a:br>
            <a:br>
              <a:rPr lang="en-US" dirty="0"/>
            </a:b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dirty="0" err="1"/>
              <a:t>column_names</a:t>
            </a:r>
            <a:endParaRPr lang="en-US" b="0" dirty="0"/>
          </a:p>
          <a:p>
            <a:pPr marL="0" lvl="0" indent="0" algn="l"/>
            <a:r>
              <a:rPr lang="en-US" b="0" dirty="0"/>
              <a:t>FROM </a:t>
            </a:r>
            <a:r>
              <a:rPr lang="en-US" b="0" dirty="0" err="1"/>
              <a:t>table_name</a:t>
            </a:r>
            <a:endParaRPr lang="en-US" b="0" dirty="0"/>
          </a:p>
          <a:p>
            <a:pPr marL="0" lvl="0" indent="0" algn="l"/>
            <a:r>
              <a:rPr lang="en-US" b="0" dirty="0"/>
              <a:t>WHERE </a:t>
            </a:r>
            <a:r>
              <a:rPr lang="en-US" b="0" dirty="0" err="1"/>
              <a:t>column_name</a:t>
            </a:r>
            <a:r>
              <a:rPr lang="en-US" b="0" dirty="0"/>
              <a:t> IS NOT NULL;</a:t>
            </a:r>
            <a:endParaRPr dirty="0"/>
          </a:p>
        </p:txBody>
      </p:sp>
    </p:spTree>
    <p:extLst>
      <p:ext uri="{BB962C8B-B14F-4D97-AF65-F5344CB8AC3E}">
        <p14:creationId xmlns:p14="http://schemas.microsoft.com/office/powerpoint/2010/main" val="21185098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42795"/>
            <a:ext cx="7551600" cy="304773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CUSTOMER </a:t>
            </a:r>
            <a:r>
              <a:rPr lang="en" dirty="0"/>
              <a:t>TABLE</a:t>
            </a:r>
            <a:endParaRPr dirty="0"/>
          </a:p>
        </p:txBody>
      </p:sp>
      <p:graphicFrame>
        <p:nvGraphicFramePr>
          <p:cNvPr id="515" name="Google Shape;515;p39"/>
          <p:cNvGraphicFramePr/>
          <p:nvPr>
            <p:extLst/>
          </p:nvPr>
        </p:nvGraphicFramePr>
        <p:xfrm>
          <a:off x="372139" y="1012200"/>
          <a:ext cx="8766633" cy="3578332"/>
        </p:xfrm>
        <a:graphic>
          <a:graphicData uri="http://schemas.openxmlformats.org/drawingml/2006/table">
            <a:tbl>
              <a:tblPr>
                <a:noFill/>
                <a:tableStyleId>{5973DA3F-9819-4352-8E93-8A6551559889}</a:tableStyleId>
              </a:tblPr>
              <a:tblGrid>
                <a:gridCol w="531870">
                  <a:extLst>
                    <a:ext uri="{9D8B030D-6E8A-4147-A177-3AD203B41FA5}">
                      <a16:colId xmlns:a16="http://schemas.microsoft.com/office/drawing/2014/main" val="20000"/>
                    </a:ext>
                  </a:extLst>
                </a:gridCol>
                <a:gridCol w="1318196">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5</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Cardinal</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Tom B. Erichsen</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Skagen 21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Stavanger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4006</a:t>
                      </a:r>
                      <a:endParaRPr lang="en-US" dirty="0">
                        <a:effectLst/>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Norway</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866897810"/>
                  </a:ext>
                </a:extLst>
              </a:tr>
            </a:tbl>
          </a:graphicData>
        </a:graphic>
      </p:graphicFrame>
    </p:spTree>
    <p:extLst>
      <p:ext uri="{BB962C8B-B14F-4D97-AF65-F5344CB8AC3E}">
        <p14:creationId xmlns:p14="http://schemas.microsoft.com/office/powerpoint/2010/main" val="37884869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CustomerName</a:t>
            </a:r>
            <a:r>
              <a:rPr lang="en-US" sz="2000" dirty="0">
                <a:solidFill>
                  <a:schemeClr val="bg1"/>
                </a:solidFill>
              </a:rPr>
              <a:t>, </a:t>
            </a:r>
            <a:r>
              <a:rPr lang="en-US" sz="2000" dirty="0" err="1">
                <a:solidFill>
                  <a:schemeClr val="bg1"/>
                </a:solidFill>
              </a:rPr>
              <a:t>ContactName</a:t>
            </a:r>
            <a:r>
              <a:rPr lang="en-US" sz="2000" dirty="0">
                <a:solidFill>
                  <a:schemeClr val="bg1"/>
                </a:solidFill>
              </a:rPr>
              <a:t>, Address</a:t>
            </a: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WHERE Address IS NULL;</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lists all customers with a NULL value in the "Address" field:</a:t>
            </a:r>
            <a:endParaRPr lang="en-US" sz="700" b="0" dirty="0"/>
          </a:p>
        </p:txBody>
      </p:sp>
    </p:spTree>
    <p:extLst>
      <p:ext uri="{BB962C8B-B14F-4D97-AF65-F5344CB8AC3E}">
        <p14:creationId xmlns:p14="http://schemas.microsoft.com/office/powerpoint/2010/main" val="36141869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In 1NF a table’s attribute would not be able to hold various values it will only be able to hold an attribute of single Value.</a:t>
            </a:r>
          </a:p>
          <a:p>
            <a:pPr marL="127000" indent="0">
              <a:buNone/>
            </a:pPr>
            <a:endParaRPr lang="en-US" b="1" dirty="0"/>
          </a:p>
          <a:p>
            <a:r>
              <a:rPr lang="en-US" b="1" dirty="0"/>
              <a:t>Each record needs to be unique.</a:t>
            </a:r>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1NF Normalization</a:t>
            </a:r>
          </a:p>
        </p:txBody>
      </p:sp>
    </p:spTree>
    <p:extLst>
      <p:ext uri="{BB962C8B-B14F-4D97-AF65-F5344CB8AC3E}">
        <p14:creationId xmlns:p14="http://schemas.microsoft.com/office/powerpoint/2010/main" val="402658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709051"/>
            <a:ext cx="9144000" cy="306824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954987"/>
            <a:ext cx="6258300" cy="75406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2143288" y="1187690"/>
          <a:ext cx="4857424" cy="929620"/>
        </p:xfrm>
        <a:graphic>
          <a:graphicData uri="http://schemas.openxmlformats.org/drawingml/2006/table">
            <a:tbl>
              <a:tblPr>
                <a:noFill/>
                <a:tableStyleId>{5973DA3F-9819-4352-8E93-8A6551559889}</a:tableStyleId>
              </a:tblPr>
              <a:tblGrid>
                <a:gridCol w="764531">
                  <a:extLst>
                    <a:ext uri="{9D8B030D-6E8A-4147-A177-3AD203B41FA5}">
                      <a16:colId xmlns:a16="http://schemas.microsoft.com/office/drawing/2014/main" val="20000"/>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tblGrid>
              <a:tr h="509273">
                <a:tc>
                  <a:txBody>
                    <a:bodyPr/>
                    <a:lstStyle/>
                    <a:p>
                      <a:pPr marL="0" lvl="0" indent="0" algn="r" rtl="0">
                        <a:spcBef>
                          <a:spcPts val="0"/>
                        </a:spcBef>
                        <a:spcAft>
                          <a:spcPts val="0"/>
                        </a:spcAft>
                        <a:buNone/>
                      </a:pPr>
                      <a:endParaRPr sz="2500" b="1" dirty="0">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866897810"/>
                  </a:ext>
                </a:extLst>
              </a:tr>
            </a:tbl>
          </a:graphicData>
        </a:graphic>
      </p:graphicFrame>
    </p:spTree>
    <p:extLst>
      <p:ext uri="{BB962C8B-B14F-4D97-AF65-F5344CB8AC3E}">
        <p14:creationId xmlns:p14="http://schemas.microsoft.com/office/powerpoint/2010/main" val="22024694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CustomerName</a:t>
            </a:r>
            <a:r>
              <a:rPr lang="en-US" sz="2000" dirty="0">
                <a:solidFill>
                  <a:schemeClr val="bg1"/>
                </a:solidFill>
              </a:rPr>
              <a:t>, </a:t>
            </a:r>
            <a:r>
              <a:rPr lang="en-US" sz="2000" dirty="0" err="1">
                <a:solidFill>
                  <a:schemeClr val="bg1"/>
                </a:solidFill>
              </a:rPr>
              <a:t>ContactName</a:t>
            </a:r>
            <a:r>
              <a:rPr lang="en-US" sz="2000" dirty="0">
                <a:solidFill>
                  <a:schemeClr val="bg1"/>
                </a:solidFill>
              </a:rPr>
              <a:t>, Address</a:t>
            </a: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WHERE Address IS NOT NULL;</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lists all customers with a value in the "Address" field:</a:t>
            </a:r>
            <a:endParaRPr lang="en-US" sz="700" b="0" dirty="0"/>
          </a:p>
        </p:txBody>
      </p:sp>
    </p:spTree>
    <p:extLst>
      <p:ext uri="{BB962C8B-B14F-4D97-AF65-F5344CB8AC3E}">
        <p14:creationId xmlns:p14="http://schemas.microsoft.com/office/powerpoint/2010/main" val="38893623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709051"/>
            <a:ext cx="9138774" cy="306824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181224" y="997762"/>
            <a:ext cx="6957549" cy="71128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OUTPUT</a:t>
            </a:r>
            <a:endParaRPr dirty="0"/>
          </a:p>
        </p:txBody>
      </p:sp>
      <p:graphicFrame>
        <p:nvGraphicFramePr>
          <p:cNvPr id="515" name="Google Shape;515;p39"/>
          <p:cNvGraphicFramePr/>
          <p:nvPr>
            <p:extLst/>
          </p:nvPr>
        </p:nvGraphicFramePr>
        <p:xfrm>
          <a:off x="1207572" y="1182976"/>
          <a:ext cx="7936427" cy="3271465"/>
        </p:xfrm>
        <a:graphic>
          <a:graphicData uri="http://schemas.openxmlformats.org/drawingml/2006/table">
            <a:tbl>
              <a:tblPr>
                <a:noFill/>
                <a:tableStyleId>{5973DA3F-9819-4352-8E93-8A6551559889}</a:tableStyleId>
              </a:tblPr>
              <a:tblGrid>
                <a:gridCol w="1249149">
                  <a:extLst>
                    <a:ext uri="{9D8B030D-6E8A-4147-A177-3AD203B41FA5}">
                      <a16:colId xmlns:a16="http://schemas.microsoft.com/office/drawing/2014/main" val="20000"/>
                    </a:ext>
                  </a:extLst>
                </a:gridCol>
                <a:gridCol w="2571096">
                  <a:extLst>
                    <a:ext uri="{9D8B030D-6E8A-4147-A177-3AD203B41FA5}">
                      <a16:colId xmlns:a16="http://schemas.microsoft.com/office/drawing/2014/main" val="1870250050"/>
                    </a:ext>
                  </a:extLst>
                </a:gridCol>
                <a:gridCol w="2267441">
                  <a:extLst>
                    <a:ext uri="{9D8B030D-6E8A-4147-A177-3AD203B41FA5}">
                      <a16:colId xmlns:a16="http://schemas.microsoft.com/office/drawing/2014/main" val="2923691942"/>
                    </a:ext>
                  </a:extLst>
                </a:gridCol>
                <a:gridCol w="1848741">
                  <a:extLst>
                    <a:ext uri="{9D8B030D-6E8A-4147-A177-3AD203B41FA5}">
                      <a16:colId xmlns:a16="http://schemas.microsoft.com/office/drawing/2014/main" val="3089930336"/>
                    </a:ext>
                  </a:extLst>
                </a:gridCol>
              </a:tblGrid>
              <a:tr h="453638">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88409">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5298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5298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5298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507017">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Cardinal</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Tom B. </a:t>
                      </a:r>
                      <a:r>
                        <a:rPr lang="en-US" dirty="0" err="1">
                          <a:effectLst/>
                        </a:rPr>
                        <a:t>Erichsen</a:t>
                      </a:r>
                      <a:endParaRPr lang="en-US" dirty="0">
                        <a:effectLst/>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Skagen 21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36024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866897810"/>
                  </a:ext>
                </a:extLst>
              </a:tr>
            </a:tbl>
          </a:graphicData>
        </a:graphic>
      </p:graphicFrame>
    </p:spTree>
    <p:extLst>
      <p:ext uri="{BB962C8B-B14F-4D97-AF65-F5344CB8AC3E}">
        <p14:creationId xmlns:p14="http://schemas.microsoft.com/office/powerpoint/2010/main" val="22789928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UPDATE Statement</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21647434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UPDATE statement is used to modify the existing records in a table.</a:t>
            </a:r>
          </a:p>
          <a:p>
            <a:pPr marL="127000" indent="0">
              <a:buNone/>
            </a:pPr>
            <a:endParaRPr lang="en-US" b="1" dirty="0"/>
          </a:p>
          <a:p>
            <a:r>
              <a:rPr lang="en-US" b="1" dirty="0"/>
              <a:t>Note: Be careful when updating records in a table! Notice the WHERE clause in the UPDATE statement. The WHERE clause specifies which record(s) that should be updated. If you omit the WHERE clause, all records in the table will be updated!</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UPDATE Statement</a:t>
            </a:r>
          </a:p>
        </p:txBody>
      </p:sp>
    </p:spTree>
    <p:extLst>
      <p:ext uri="{BB962C8B-B14F-4D97-AF65-F5344CB8AC3E}">
        <p14:creationId xmlns:p14="http://schemas.microsoft.com/office/powerpoint/2010/main" val="7403300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UPDATE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UPDATE </a:t>
            </a:r>
            <a:r>
              <a:rPr lang="en-US" b="0" dirty="0" err="1"/>
              <a:t>table_name</a:t>
            </a:r>
            <a:endParaRPr lang="en-US" b="0" dirty="0"/>
          </a:p>
          <a:p>
            <a:pPr marL="0" lvl="0" indent="0" algn="l"/>
            <a:r>
              <a:rPr lang="en-US" b="0" dirty="0"/>
              <a:t>SET column1 = value1, column2 = value2, ...</a:t>
            </a:r>
          </a:p>
          <a:p>
            <a:pPr marL="0" lvl="0" indent="0" algn="l"/>
            <a:r>
              <a:rPr lang="en-US" b="0" dirty="0"/>
              <a:t>WHERE condition;</a:t>
            </a:r>
            <a:endParaRPr lang="en-US" dirty="0"/>
          </a:p>
        </p:txBody>
      </p:sp>
    </p:spTree>
    <p:extLst>
      <p:ext uri="{BB962C8B-B14F-4D97-AF65-F5344CB8AC3E}">
        <p14:creationId xmlns:p14="http://schemas.microsoft.com/office/powerpoint/2010/main" val="2566923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305812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CUSTOMER </a:t>
            </a:r>
            <a:r>
              <a:rPr lang="en" dirty="0"/>
              <a:t>TABLE</a:t>
            </a:r>
            <a:endParaRPr dirty="0"/>
          </a:p>
        </p:txBody>
      </p:sp>
      <p:graphicFrame>
        <p:nvGraphicFramePr>
          <p:cNvPr id="515" name="Google Shape;515;p39"/>
          <p:cNvGraphicFramePr/>
          <p:nvPr>
            <p:extLst/>
          </p:nvPr>
        </p:nvGraphicFramePr>
        <p:xfrm>
          <a:off x="372139" y="1012200"/>
          <a:ext cx="8766633" cy="3578332"/>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5</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Cardinal</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Tom B. Erichsen</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Skagen 21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Stavanger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4006</a:t>
                      </a:r>
                      <a:endParaRPr lang="en-US" dirty="0">
                        <a:effectLst/>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Norway</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866897810"/>
                  </a:ext>
                </a:extLst>
              </a:tr>
            </a:tbl>
          </a:graphicData>
        </a:graphic>
      </p:graphicFrame>
    </p:spTree>
    <p:extLst>
      <p:ext uri="{BB962C8B-B14F-4D97-AF65-F5344CB8AC3E}">
        <p14:creationId xmlns:p14="http://schemas.microsoft.com/office/powerpoint/2010/main" val="9579111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UPDATE Customers</a:t>
            </a:r>
          </a:p>
          <a:p>
            <a:pPr algn="ctr">
              <a:lnSpc>
                <a:spcPct val="150000"/>
              </a:lnSpc>
            </a:pPr>
            <a:r>
              <a:rPr lang="en-US" sz="2000" dirty="0">
                <a:solidFill>
                  <a:schemeClr val="bg1"/>
                </a:solidFill>
              </a:rPr>
              <a:t>SET </a:t>
            </a:r>
            <a:r>
              <a:rPr lang="en-US" sz="2000" dirty="0" err="1">
                <a:solidFill>
                  <a:schemeClr val="bg1"/>
                </a:solidFill>
              </a:rPr>
              <a:t>ContactName</a:t>
            </a:r>
            <a:r>
              <a:rPr lang="en-US" sz="2000" dirty="0">
                <a:solidFill>
                  <a:schemeClr val="bg1"/>
                </a:solidFill>
              </a:rPr>
              <a:t> = 'Alfred Schmidt', City = 'Frankfurt'</a:t>
            </a:r>
          </a:p>
          <a:p>
            <a:pPr algn="ctr">
              <a:lnSpc>
                <a:spcPct val="150000"/>
              </a:lnSpc>
            </a:pPr>
            <a:r>
              <a:rPr lang="en-US" sz="2000" dirty="0">
                <a:solidFill>
                  <a:schemeClr val="bg1"/>
                </a:solidFill>
              </a:rPr>
              <a:t>WHERE </a:t>
            </a:r>
            <a:r>
              <a:rPr lang="en-US" sz="2000" dirty="0" err="1">
                <a:solidFill>
                  <a:schemeClr val="bg1"/>
                </a:solidFill>
              </a:rPr>
              <a:t>CustomerID</a:t>
            </a:r>
            <a:r>
              <a:rPr lang="en-US" sz="2000" dirty="0">
                <a:solidFill>
                  <a:schemeClr val="bg1"/>
                </a:solidFill>
              </a:rPr>
              <a:t> = 1;</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updates the first customer (</a:t>
            </a:r>
            <a:r>
              <a:rPr lang="en-US" sz="1800" b="0" dirty="0" err="1"/>
              <a:t>CustomerID</a:t>
            </a:r>
            <a:r>
              <a:rPr lang="en-US" sz="1800" b="0" dirty="0"/>
              <a:t> = 1) with a new contact person and a new city.</a:t>
            </a:r>
            <a:endParaRPr lang="en-US" sz="700" b="0" dirty="0"/>
          </a:p>
        </p:txBody>
      </p:sp>
    </p:spTree>
    <p:extLst>
      <p:ext uri="{BB962C8B-B14F-4D97-AF65-F5344CB8AC3E}">
        <p14:creationId xmlns:p14="http://schemas.microsoft.com/office/powerpoint/2010/main" val="25661404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42795"/>
            <a:ext cx="7551600" cy="306824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OUTPUT</a:t>
            </a:r>
            <a:endParaRPr dirty="0"/>
          </a:p>
        </p:txBody>
      </p:sp>
      <p:graphicFrame>
        <p:nvGraphicFramePr>
          <p:cNvPr id="515" name="Google Shape;515;p39"/>
          <p:cNvGraphicFramePr/>
          <p:nvPr>
            <p:extLst/>
          </p:nvPr>
        </p:nvGraphicFramePr>
        <p:xfrm>
          <a:off x="372139" y="1022591"/>
          <a:ext cx="8766633" cy="3601954"/>
        </p:xfrm>
        <a:graphic>
          <a:graphicData uri="http://schemas.openxmlformats.org/drawingml/2006/table">
            <a:tbl>
              <a:tblPr>
                <a:noFill/>
                <a:tableStyleId>{5973DA3F-9819-4352-8E93-8A6551559889}</a:tableStyleId>
              </a:tblPr>
              <a:tblGrid>
                <a:gridCol w="594216">
                  <a:extLst>
                    <a:ext uri="{9D8B030D-6E8A-4147-A177-3AD203B41FA5}">
                      <a16:colId xmlns:a16="http://schemas.microsoft.com/office/drawing/2014/main" val="20000"/>
                    </a:ext>
                  </a:extLst>
                </a:gridCol>
                <a:gridCol w="1255850">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dirty="0">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Str. 57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br>
                        <a:rPr lang="en-US" dirty="0">
                          <a:effectLst/>
                        </a:rPr>
                      </a:br>
                      <a:r>
                        <a:rPr lang="en-US" sz="1150" dirty="0">
                          <a:effectLst/>
                        </a:rPr>
                        <a:t>Frankfurt</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5</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Cardinal</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Tom B. Erichsen</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Skagen 21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Stavanger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4006</a:t>
                      </a:r>
                      <a:endParaRPr lang="en-US" dirty="0">
                        <a:effectLst/>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Norway</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866897810"/>
                  </a:ext>
                </a:extLst>
              </a:tr>
            </a:tbl>
          </a:graphicData>
        </a:graphic>
      </p:graphicFrame>
    </p:spTree>
    <p:extLst>
      <p:ext uri="{BB962C8B-B14F-4D97-AF65-F5344CB8AC3E}">
        <p14:creationId xmlns:p14="http://schemas.microsoft.com/office/powerpoint/2010/main" val="35954792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DELETE Statement</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08</a:t>
            </a:r>
            <a:endParaRPr dirty="0"/>
          </a:p>
        </p:txBody>
      </p:sp>
    </p:spTree>
    <p:extLst>
      <p:ext uri="{BB962C8B-B14F-4D97-AF65-F5344CB8AC3E}">
        <p14:creationId xmlns:p14="http://schemas.microsoft.com/office/powerpoint/2010/main" val="4544375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graphicFrame>
        <p:nvGraphicFramePr>
          <p:cNvPr id="6" name="Table 5">
            <a:extLst>
              <a:ext uri="{FF2B5EF4-FFF2-40B4-BE49-F238E27FC236}">
                <a16:creationId xmlns:a16="http://schemas.microsoft.com/office/drawing/2014/main" id="{88C77736-62FB-8BED-EEAD-2FF92E242223}"/>
              </a:ext>
            </a:extLst>
          </p:cNvPr>
          <p:cNvGraphicFramePr>
            <a:graphicFrameLocks noGrp="1"/>
          </p:cNvGraphicFramePr>
          <p:nvPr>
            <p:extLst/>
          </p:nvPr>
        </p:nvGraphicFramePr>
        <p:xfrm>
          <a:off x="487017" y="1012200"/>
          <a:ext cx="8358809" cy="2812776"/>
        </p:xfrm>
        <a:graphic>
          <a:graphicData uri="http://schemas.openxmlformats.org/drawingml/2006/table">
            <a:tbl>
              <a:tblPr firstRow="1" firstCol="1" bandRow="1">
                <a:tableStyleId>{3C2FFA5D-87B4-456A-9821-1D502468CF0F}</a:tableStyleId>
              </a:tblPr>
              <a:tblGrid>
                <a:gridCol w="2785673">
                  <a:extLst>
                    <a:ext uri="{9D8B030D-6E8A-4147-A177-3AD203B41FA5}">
                      <a16:colId xmlns:a16="http://schemas.microsoft.com/office/drawing/2014/main" val="1642879754"/>
                    </a:ext>
                  </a:extLst>
                </a:gridCol>
                <a:gridCol w="2786568">
                  <a:extLst>
                    <a:ext uri="{9D8B030D-6E8A-4147-A177-3AD203B41FA5}">
                      <a16:colId xmlns:a16="http://schemas.microsoft.com/office/drawing/2014/main" val="1715671538"/>
                    </a:ext>
                  </a:extLst>
                </a:gridCol>
                <a:gridCol w="2786568">
                  <a:extLst>
                    <a:ext uri="{9D8B030D-6E8A-4147-A177-3AD203B41FA5}">
                      <a16:colId xmlns:a16="http://schemas.microsoft.com/office/drawing/2014/main" val="4149213877"/>
                    </a:ext>
                  </a:extLst>
                </a:gridCol>
              </a:tblGrid>
              <a:tr h="703194">
                <a:tc>
                  <a:txBody>
                    <a:bodyPr/>
                    <a:lstStyle/>
                    <a:p>
                      <a:pPr marL="0" marR="0" algn="just">
                        <a:lnSpc>
                          <a:spcPct val="107000"/>
                        </a:lnSpc>
                        <a:spcBef>
                          <a:spcPts val="0"/>
                        </a:spcBef>
                        <a:spcAft>
                          <a:spcPts val="0"/>
                        </a:spcAft>
                      </a:pPr>
                      <a:r>
                        <a:rPr lang="en-US" sz="1400" u="sng" dirty="0" err="1">
                          <a:effectLst/>
                        </a:rPr>
                        <a:t>Stu_No</a:t>
                      </a:r>
                      <a:endParaRPr lang="en-US" sz="1100" dirty="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Name</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Courses</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3614313029"/>
                  </a:ext>
                </a:extLst>
              </a:tr>
              <a:tr h="703194">
                <a:tc>
                  <a:txBody>
                    <a:bodyPr/>
                    <a:lstStyle/>
                    <a:p>
                      <a:pPr marL="0" marR="0" algn="just">
                        <a:lnSpc>
                          <a:spcPct val="107000"/>
                        </a:lnSpc>
                        <a:spcBef>
                          <a:spcPts val="0"/>
                        </a:spcBef>
                        <a:spcAft>
                          <a:spcPts val="0"/>
                        </a:spcAft>
                      </a:pPr>
                      <a:r>
                        <a:rPr lang="en-US" sz="1400">
                          <a:effectLst/>
                        </a:rPr>
                        <a:t>11</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Sourav</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Web, Android</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694093090"/>
                  </a:ext>
                </a:extLst>
              </a:tr>
              <a:tr h="703194">
                <a:tc>
                  <a:txBody>
                    <a:bodyPr/>
                    <a:lstStyle/>
                    <a:p>
                      <a:pPr marL="0" marR="0" algn="just">
                        <a:lnSpc>
                          <a:spcPct val="107000"/>
                        </a:lnSpc>
                        <a:spcBef>
                          <a:spcPts val="0"/>
                        </a:spcBef>
                        <a:spcAft>
                          <a:spcPts val="0"/>
                        </a:spcAft>
                      </a:pPr>
                      <a:r>
                        <a:rPr lang="en-US" sz="1400">
                          <a:effectLst/>
                        </a:rPr>
                        <a:t>12</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Shiran</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1844479312"/>
                  </a:ext>
                </a:extLst>
              </a:tr>
              <a:tr h="703194">
                <a:tc>
                  <a:txBody>
                    <a:bodyPr/>
                    <a:lstStyle/>
                    <a:p>
                      <a:pPr marL="0" marR="0" algn="just">
                        <a:lnSpc>
                          <a:spcPct val="107000"/>
                        </a:lnSpc>
                        <a:spcBef>
                          <a:spcPts val="0"/>
                        </a:spcBef>
                        <a:spcAft>
                          <a:spcPts val="0"/>
                        </a:spcAft>
                      </a:pPr>
                      <a:r>
                        <a:rPr lang="en-US" sz="1400">
                          <a:effectLst/>
                        </a:rPr>
                        <a:t>13</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Kishon</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C++, Java</a:t>
                      </a:r>
                      <a:endParaRPr lang="en-US" sz="1100" dirty="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2057052192"/>
                  </a:ext>
                </a:extLst>
              </a:tr>
            </a:tbl>
          </a:graphicData>
        </a:graphic>
      </p:graphicFrame>
      <p:sp>
        <p:nvSpPr>
          <p:cNvPr id="7" name="TextBox 6">
            <a:extLst>
              <a:ext uri="{FF2B5EF4-FFF2-40B4-BE49-F238E27FC236}">
                <a16:creationId xmlns:a16="http://schemas.microsoft.com/office/drawing/2014/main" id="{D9B665A7-BB75-5C55-86C0-C82CBACA0CF6}"/>
              </a:ext>
            </a:extLst>
          </p:cNvPr>
          <p:cNvSpPr txBox="1"/>
          <p:nvPr/>
        </p:nvSpPr>
        <p:spPr>
          <a:xfrm>
            <a:off x="1278050" y="4340087"/>
            <a:ext cx="8070574" cy="307777"/>
          </a:xfrm>
          <a:prstGeom prst="rect">
            <a:avLst/>
          </a:prstGeom>
          <a:noFill/>
        </p:spPr>
        <p:txBody>
          <a:bodyPr wrap="square" rtlCol="0">
            <a:spAutoFit/>
          </a:bodyPr>
          <a:lstStyle/>
          <a:p>
            <a:r>
              <a:rPr lang="en-US" dirty="0">
                <a:solidFill>
                  <a:schemeClr val="bg1"/>
                </a:solidFill>
              </a:rPr>
              <a:t>There are some multiple values in courses column. We use 1NF method to resolve it as follows.</a:t>
            </a:r>
          </a:p>
        </p:txBody>
      </p:sp>
    </p:spTree>
    <p:extLst>
      <p:ext uri="{BB962C8B-B14F-4D97-AF65-F5344CB8AC3E}">
        <p14:creationId xmlns:p14="http://schemas.microsoft.com/office/powerpoint/2010/main" val="39862576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DELETE statement is used to delete existing records in a table.</a:t>
            </a:r>
          </a:p>
          <a:p>
            <a:endParaRPr lang="en-US" b="1" dirty="0"/>
          </a:p>
          <a:p>
            <a:r>
              <a:rPr lang="en-US" b="1" dirty="0"/>
              <a:t>Note: Be careful when deleting records in a table! Notice the WHERE clause in the DELETE statement. The WHERE clause specifies which record(s) should be deleted. If you omit the WHERE clause, all records in the table will be deleted!</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UPDATE Statement</a:t>
            </a:r>
          </a:p>
        </p:txBody>
      </p:sp>
    </p:spTree>
    <p:extLst>
      <p:ext uri="{BB962C8B-B14F-4D97-AF65-F5344CB8AC3E}">
        <p14:creationId xmlns:p14="http://schemas.microsoft.com/office/powerpoint/2010/main" val="30954614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DELETE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DELETE FROM </a:t>
            </a:r>
            <a:r>
              <a:rPr lang="en-US" b="0" dirty="0" err="1"/>
              <a:t>table_name</a:t>
            </a:r>
            <a:r>
              <a:rPr lang="en-US" b="0" dirty="0"/>
              <a:t> WHERE condition;</a:t>
            </a:r>
            <a:endParaRPr lang="en-US" dirty="0"/>
          </a:p>
        </p:txBody>
      </p:sp>
    </p:spTree>
    <p:extLst>
      <p:ext uri="{BB962C8B-B14F-4D97-AF65-F5344CB8AC3E}">
        <p14:creationId xmlns:p14="http://schemas.microsoft.com/office/powerpoint/2010/main" val="36613373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27465"/>
            <a:ext cx="7551600" cy="306306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CUSTOMER </a:t>
            </a:r>
            <a:r>
              <a:rPr lang="en" dirty="0"/>
              <a:t>TABLE</a:t>
            </a:r>
            <a:endParaRPr dirty="0"/>
          </a:p>
        </p:txBody>
      </p:sp>
      <p:graphicFrame>
        <p:nvGraphicFramePr>
          <p:cNvPr id="515" name="Google Shape;515;p39"/>
          <p:cNvGraphicFramePr/>
          <p:nvPr>
            <p:extLst/>
          </p:nvPr>
        </p:nvGraphicFramePr>
        <p:xfrm>
          <a:off x="372139" y="1012200"/>
          <a:ext cx="8766633" cy="3578332"/>
        </p:xfrm>
        <a:graphic>
          <a:graphicData uri="http://schemas.openxmlformats.org/drawingml/2006/table">
            <a:tbl>
              <a:tblPr>
                <a:noFill/>
                <a:tableStyleId>{5973DA3F-9819-4352-8E93-8A6551559889}</a:tableStyleId>
              </a:tblPr>
              <a:tblGrid>
                <a:gridCol w="614997">
                  <a:extLst>
                    <a:ext uri="{9D8B030D-6E8A-4147-A177-3AD203B41FA5}">
                      <a16:colId xmlns:a16="http://schemas.microsoft.com/office/drawing/2014/main" val="20000"/>
                    </a:ext>
                  </a:extLst>
                </a:gridCol>
                <a:gridCol w="1235069">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5</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Cardinal</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Tom B. Erichsen</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Skagen 21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Stavanger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4006</a:t>
                      </a:r>
                      <a:endParaRPr lang="en-US" dirty="0">
                        <a:effectLst/>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Norway</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866897810"/>
                  </a:ext>
                </a:extLst>
              </a:tr>
            </a:tbl>
          </a:graphicData>
        </a:graphic>
      </p:graphicFrame>
    </p:spTree>
    <p:extLst>
      <p:ext uri="{BB962C8B-B14F-4D97-AF65-F5344CB8AC3E}">
        <p14:creationId xmlns:p14="http://schemas.microsoft.com/office/powerpoint/2010/main" val="37734209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DELETE FROM Customers WHERE </a:t>
            </a:r>
            <a:r>
              <a:rPr lang="en-US" sz="2000" dirty="0" err="1">
                <a:solidFill>
                  <a:schemeClr val="bg1"/>
                </a:solidFill>
              </a:rPr>
              <a:t>CustomerName</a:t>
            </a:r>
            <a:r>
              <a:rPr lang="en-US" sz="2000" dirty="0">
                <a:solidFill>
                  <a:schemeClr val="bg1"/>
                </a:solidFill>
              </a:rPr>
              <a:t>='</a:t>
            </a:r>
            <a:r>
              <a:rPr lang="en-US" sz="2000" dirty="0" err="1">
                <a:solidFill>
                  <a:schemeClr val="bg1"/>
                </a:solidFill>
              </a:rPr>
              <a:t>Alfreds</a:t>
            </a:r>
            <a:r>
              <a:rPr lang="en-US" sz="2000" dirty="0">
                <a:solidFill>
                  <a:schemeClr val="bg1"/>
                </a:solidFill>
              </a:rPr>
              <a:t> </a:t>
            </a:r>
            <a:r>
              <a:rPr lang="en-US" sz="2000" dirty="0" err="1">
                <a:solidFill>
                  <a:schemeClr val="bg1"/>
                </a:solidFill>
              </a:rPr>
              <a:t>Futterkiste</a:t>
            </a:r>
            <a:r>
              <a:rPr lang="en-US" sz="2000" dirty="0">
                <a:solidFill>
                  <a:schemeClr val="bg1"/>
                </a:solidFill>
              </a:rPr>
              <a:t>';</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deletes the customer "</a:t>
            </a:r>
            <a:r>
              <a:rPr lang="en-US" sz="1800" b="0" dirty="0" err="1"/>
              <a:t>Alfreds</a:t>
            </a:r>
            <a:r>
              <a:rPr lang="en-US" sz="1800" b="0" dirty="0"/>
              <a:t> </a:t>
            </a:r>
            <a:r>
              <a:rPr lang="en-US" sz="1800" b="0" dirty="0" err="1"/>
              <a:t>Futterkiste</a:t>
            </a:r>
            <a:r>
              <a:rPr lang="en-US" sz="1800" b="0" dirty="0"/>
              <a:t>" from the "Customers" table:</a:t>
            </a:r>
            <a:endParaRPr lang="en-US" sz="700" b="0" dirty="0"/>
          </a:p>
        </p:txBody>
      </p:sp>
    </p:spTree>
    <p:extLst>
      <p:ext uri="{BB962C8B-B14F-4D97-AF65-F5344CB8AC3E}">
        <p14:creationId xmlns:p14="http://schemas.microsoft.com/office/powerpoint/2010/main" val="32224203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4"/>
            <a:ext cx="7551600" cy="254072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OUTPUT</a:t>
            </a:r>
            <a:endParaRPr dirty="0"/>
          </a:p>
        </p:txBody>
      </p:sp>
      <p:graphicFrame>
        <p:nvGraphicFramePr>
          <p:cNvPr id="515" name="Google Shape;515;p39"/>
          <p:cNvGraphicFramePr/>
          <p:nvPr>
            <p:extLst/>
          </p:nvPr>
        </p:nvGraphicFramePr>
        <p:xfrm>
          <a:off x="372139" y="1012200"/>
          <a:ext cx="8766633" cy="3060934"/>
        </p:xfrm>
        <a:graphic>
          <a:graphicData uri="http://schemas.openxmlformats.org/drawingml/2006/table">
            <a:tbl>
              <a:tblPr>
                <a:noFill/>
                <a:tableStyleId>{5973DA3F-9819-4352-8E93-8A6551559889}</a:tableStyleId>
              </a:tblPr>
              <a:tblGrid>
                <a:gridCol w="573434">
                  <a:extLst>
                    <a:ext uri="{9D8B030D-6E8A-4147-A177-3AD203B41FA5}">
                      <a16:colId xmlns:a16="http://schemas.microsoft.com/office/drawing/2014/main" val="20000"/>
                    </a:ext>
                  </a:extLst>
                </a:gridCol>
                <a:gridCol w="1276632">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5</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Cardinal</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Tom B. Erichsen</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Skagen 21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Stavanger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4006</a:t>
                      </a:r>
                      <a:endParaRPr lang="en-US" dirty="0">
                        <a:effectLst/>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Norway</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866897810"/>
                  </a:ext>
                </a:extLst>
              </a:tr>
            </a:tbl>
          </a:graphicData>
        </a:graphic>
      </p:graphicFrame>
    </p:spTree>
    <p:extLst>
      <p:ext uri="{BB962C8B-B14F-4D97-AF65-F5344CB8AC3E}">
        <p14:creationId xmlns:p14="http://schemas.microsoft.com/office/powerpoint/2010/main" val="4911489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LIMIT Clause</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09</a:t>
            </a:r>
            <a:endParaRPr dirty="0"/>
          </a:p>
        </p:txBody>
      </p:sp>
    </p:spTree>
    <p:extLst>
      <p:ext uri="{BB962C8B-B14F-4D97-AF65-F5344CB8AC3E}">
        <p14:creationId xmlns:p14="http://schemas.microsoft.com/office/powerpoint/2010/main" val="37613263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LIMIT clause is used to specify the number of records to return.</a:t>
            </a:r>
          </a:p>
          <a:p>
            <a:endParaRPr lang="en-US" b="1" dirty="0"/>
          </a:p>
          <a:p>
            <a:r>
              <a:rPr lang="en-US" b="1" dirty="0"/>
              <a:t>The LIMIT clause is useful on large tables with thousands of records. Returning a large number of records can impact performance.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LIMIT Clause</a:t>
            </a:r>
          </a:p>
        </p:txBody>
      </p:sp>
    </p:spTree>
    <p:extLst>
      <p:ext uri="{BB962C8B-B14F-4D97-AF65-F5344CB8AC3E}">
        <p14:creationId xmlns:p14="http://schemas.microsoft.com/office/powerpoint/2010/main" val="34916379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LIMIT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dirty="0" err="1"/>
              <a:t>column_name</a:t>
            </a:r>
            <a:r>
              <a:rPr lang="en-US" b="0" dirty="0"/>
              <a:t>(s)</a:t>
            </a:r>
          </a:p>
          <a:p>
            <a:pPr marL="0" lvl="0" indent="0" algn="l"/>
            <a:r>
              <a:rPr lang="en-US" b="0" dirty="0"/>
              <a:t>FROM </a:t>
            </a:r>
            <a:r>
              <a:rPr lang="en-US" b="0" dirty="0" err="1"/>
              <a:t>table_name</a:t>
            </a:r>
            <a:endParaRPr lang="en-US" b="0" dirty="0"/>
          </a:p>
          <a:p>
            <a:pPr marL="0" lvl="0" indent="0" algn="l"/>
            <a:r>
              <a:rPr lang="en-US" b="0" dirty="0"/>
              <a:t>WHERE condition</a:t>
            </a:r>
          </a:p>
          <a:p>
            <a:pPr marL="0" lvl="0" indent="0" algn="l"/>
            <a:r>
              <a:rPr lang="en-US" b="0" dirty="0"/>
              <a:t>LIMIT number;</a:t>
            </a:r>
            <a:endParaRPr lang="en-US" dirty="0"/>
          </a:p>
        </p:txBody>
      </p:sp>
    </p:spTree>
    <p:extLst>
      <p:ext uri="{BB962C8B-B14F-4D97-AF65-F5344CB8AC3E}">
        <p14:creationId xmlns:p14="http://schemas.microsoft.com/office/powerpoint/2010/main" val="4909671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709051"/>
            <a:ext cx="7551600" cy="300652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 </a:t>
            </a:r>
            <a:r>
              <a:rPr lang="en" dirty="0"/>
              <a:t>TABLE</a:t>
            </a:r>
            <a:endParaRPr dirty="0"/>
          </a:p>
        </p:txBody>
      </p:sp>
      <p:graphicFrame>
        <p:nvGraphicFramePr>
          <p:cNvPr id="515" name="Google Shape;515;p39"/>
          <p:cNvGraphicFramePr/>
          <p:nvPr/>
        </p:nvGraphicFramePr>
        <p:xfrm>
          <a:off x="372139" y="1012200"/>
          <a:ext cx="8766633" cy="3703374"/>
        </p:xfrm>
        <a:graphic>
          <a:graphicData uri="http://schemas.openxmlformats.org/drawingml/2006/table">
            <a:tbl>
              <a:tblPr>
                <a:noFill/>
                <a:tableStyleId>{5973DA3F-9819-4352-8E93-8A6551559889}</a:tableStyleId>
              </a:tblPr>
              <a:tblGrid>
                <a:gridCol w="764531">
                  <a:extLst>
                    <a:ext uri="{9D8B030D-6E8A-4147-A177-3AD203B41FA5}">
                      <a16:colId xmlns:a16="http://schemas.microsoft.com/office/drawing/2014/main" val="20000"/>
                    </a:ext>
                  </a:extLst>
                </a:gridCol>
                <a:gridCol w="1085535">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a:t>
                      </a:r>
                    </a:p>
                    <a:p>
                      <a:pPr marL="0" marR="0" algn="l">
                        <a:lnSpc>
                          <a:spcPct val="107000"/>
                        </a:lnSpc>
                        <a:spcBef>
                          <a:spcPts val="0"/>
                        </a:spcBef>
                        <a:spcAft>
                          <a:spcPts val="0"/>
                        </a:spcAft>
                      </a:pPr>
                      <a:endPar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6540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 FROM Customers</a:t>
            </a:r>
          </a:p>
          <a:p>
            <a:pPr algn="ctr">
              <a:lnSpc>
                <a:spcPct val="150000"/>
              </a:lnSpc>
            </a:pPr>
            <a:r>
              <a:rPr lang="en-US" sz="2000" dirty="0">
                <a:solidFill>
                  <a:schemeClr val="bg1"/>
                </a:solidFill>
              </a:rPr>
              <a:t>LIMIT 3;</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selects the first three records from the "Customers" table:</a:t>
            </a:r>
          </a:p>
          <a:p>
            <a:endParaRPr lang="en-US" sz="1800" b="0" dirty="0"/>
          </a:p>
        </p:txBody>
      </p:sp>
    </p:spTree>
    <p:extLst>
      <p:ext uri="{BB962C8B-B14F-4D97-AF65-F5344CB8AC3E}">
        <p14:creationId xmlns:p14="http://schemas.microsoft.com/office/powerpoint/2010/main" val="1323049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graphicFrame>
        <p:nvGraphicFramePr>
          <p:cNvPr id="3" name="Table 2">
            <a:extLst>
              <a:ext uri="{FF2B5EF4-FFF2-40B4-BE49-F238E27FC236}">
                <a16:creationId xmlns:a16="http://schemas.microsoft.com/office/drawing/2014/main" id="{B9B05505-5B8E-1168-8670-74DAB7334D25}"/>
              </a:ext>
            </a:extLst>
          </p:cNvPr>
          <p:cNvGraphicFramePr>
            <a:graphicFrameLocks noGrp="1"/>
          </p:cNvGraphicFramePr>
          <p:nvPr>
            <p:extLst/>
          </p:nvPr>
        </p:nvGraphicFramePr>
        <p:xfrm>
          <a:off x="437321" y="881301"/>
          <a:ext cx="8428384" cy="3380898"/>
        </p:xfrm>
        <a:graphic>
          <a:graphicData uri="http://schemas.openxmlformats.org/drawingml/2006/table">
            <a:tbl>
              <a:tblPr firstRow="1" firstCol="1" bandRow="1">
                <a:tableStyleId>{3C2FFA5D-87B4-456A-9821-1D502468CF0F}</a:tableStyleId>
              </a:tblPr>
              <a:tblGrid>
                <a:gridCol w="2808860">
                  <a:extLst>
                    <a:ext uri="{9D8B030D-6E8A-4147-A177-3AD203B41FA5}">
                      <a16:colId xmlns:a16="http://schemas.microsoft.com/office/drawing/2014/main" val="1908904985"/>
                    </a:ext>
                  </a:extLst>
                </a:gridCol>
                <a:gridCol w="2809762">
                  <a:extLst>
                    <a:ext uri="{9D8B030D-6E8A-4147-A177-3AD203B41FA5}">
                      <a16:colId xmlns:a16="http://schemas.microsoft.com/office/drawing/2014/main" val="2411315396"/>
                    </a:ext>
                  </a:extLst>
                </a:gridCol>
                <a:gridCol w="2809762">
                  <a:extLst>
                    <a:ext uri="{9D8B030D-6E8A-4147-A177-3AD203B41FA5}">
                      <a16:colId xmlns:a16="http://schemas.microsoft.com/office/drawing/2014/main" val="2577139278"/>
                    </a:ext>
                  </a:extLst>
                </a:gridCol>
              </a:tblGrid>
              <a:tr h="563483">
                <a:tc>
                  <a:txBody>
                    <a:bodyPr/>
                    <a:lstStyle/>
                    <a:p>
                      <a:pPr marL="0" marR="0" algn="just">
                        <a:lnSpc>
                          <a:spcPct val="107000"/>
                        </a:lnSpc>
                        <a:spcBef>
                          <a:spcPts val="0"/>
                        </a:spcBef>
                        <a:spcAft>
                          <a:spcPts val="0"/>
                        </a:spcAft>
                      </a:pPr>
                      <a:r>
                        <a:rPr lang="en-US" sz="1400" u="sng">
                          <a:effectLst/>
                        </a:rPr>
                        <a:t>Stu_No</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Name</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Courses</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4170871348"/>
                  </a:ext>
                </a:extLst>
              </a:tr>
              <a:tr h="563483">
                <a:tc>
                  <a:txBody>
                    <a:bodyPr/>
                    <a:lstStyle/>
                    <a:p>
                      <a:pPr marL="0" marR="0" algn="just">
                        <a:lnSpc>
                          <a:spcPct val="107000"/>
                        </a:lnSpc>
                        <a:spcBef>
                          <a:spcPts val="0"/>
                        </a:spcBef>
                        <a:spcAft>
                          <a:spcPts val="0"/>
                        </a:spcAft>
                      </a:pPr>
                      <a:r>
                        <a:rPr lang="en-US" sz="1400">
                          <a:effectLst/>
                        </a:rPr>
                        <a:t>11</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Sourav</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Web</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380940634"/>
                  </a:ext>
                </a:extLst>
              </a:tr>
              <a:tr h="563483">
                <a:tc>
                  <a:txBody>
                    <a:bodyPr/>
                    <a:lstStyle/>
                    <a:p>
                      <a:pPr marL="0" marR="0" algn="just">
                        <a:lnSpc>
                          <a:spcPct val="107000"/>
                        </a:lnSpc>
                        <a:spcBef>
                          <a:spcPts val="0"/>
                        </a:spcBef>
                        <a:spcAft>
                          <a:spcPts val="0"/>
                        </a:spcAft>
                      </a:pPr>
                      <a:r>
                        <a:rPr lang="en-US" sz="1400">
                          <a:effectLst/>
                        </a:rPr>
                        <a:t>11</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Sourav</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Android</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1315448042"/>
                  </a:ext>
                </a:extLst>
              </a:tr>
              <a:tr h="563483">
                <a:tc>
                  <a:txBody>
                    <a:bodyPr/>
                    <a:lstStyle/>
                    <a:p>
                      <a:pPr marL="0" marR="0" algn="just">
                        <a:lnSpc>
                          <a:spcPct val="107000"/>
                        </a:lnSpc>
                        <a:spcBef>
                          <a:spcPts val="0"/>
                        </a:spcBef>
                        <a:spcAft>
                          <a:spcPts val="0"/>
                        </a:spcAft>
                      </a:pPr>
                      <a:r>
                        <a:rPr lang="en-US" sz="1400">
                          <a:effectLst/>
                        </a:rPr>
                        <a:t>12</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Shiran</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4018796925"/>
                  </a:ext>
                </a:extLst>
              </a:tr>
              <a:tr h="563483">
                <a:tc>
                  <a:txBody>
                    <a:bodyPr/>
                    <a:lstStyle/>
                    <a:p>
                      <a:pPr marL="0" marR="0" algn="just">
                        <a:lnSpc>
                          <a:spcPct val="107000"/>
                        </a:lnSpc>
                        <a:spcBef>
                          <a:spcPts val="0"/>
                        </a:spcBef>
                        <a:spcAft>
                          <a:spcPts val="0"/>
                        </a:spcAft>
                      </a:pPr>
                      <a:r>
                        <a:rPr lang="en-US" sz="1400">
                          <a:effectLst/>
                        </a:rPr>
                        <a:t>13</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Kishon</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264243755"/>
                  </a:ext>
                </a:extLst>
              </a:tr>
              <a:tr h="563483">
                <a:tc>
                  <a:txBody>
                    <a:bodyPr/>
                    <a:lstStyle/>
                    <a:p>
                      <a:pPr marL="0" marR="0" algn="just">
                        <a:lnSpc>
                          <a:spcPct val="107000"/>
                        </a:lnSpc>
                        <a:spcBef>
                          <a:spcPts val="0"/>
                        </a:spcBef>
                        <a:spcAft>
                          <a:spcPts val="0"/>
                        </a:spcAft>
                      </a:pPr>
                      <a:r>
                        <a:rPr lang="en-US" sz="1400">
                          <a:effectLst/>
                        </a:rPr>
                        <a:t>13</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Kishon</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Java</a:t>
                      </a:r>
                      <a:endParaRPr lang="en-US" sz="1100" dirty="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1190505921"/>
                  </a:ext>
                </a:extLst>
              </a:tr>
            </a:tbl>
          </a:graphicData>
        </a:graphic>
      </p:graphicFrame>
      <p:sp>
        <p:nvSpPr>
          <p:cNvPr id="5" name="TextBox 4">
            <a:extLst>
              <a:ext uri="{FF2B5EF4-FFF2-40B4-BE49-F238E27FC236}">
                <a16:creationId xmlns:a16="http://schemas.microsoft.com/office/drawing/2014/main" id="{2147F3EC-3BAB-2B5C-2E55-255183B966E2}"/>
              </a:ext>
            </a:extLst>
          </p:cNvPr>
          <p:cNvSpPr txBox="1"/>
          <p:nvPr/>
        </p:nvSpPr>
        <p:spPr>
          <a:xfrm>
            <a:off x="2146853" y="4492523"/>
            <a:ext cx="8682702" cy="307777"/>
          </a:xfrm>
          <a:prstGeom prst="rect">
            <a:avLst/>
          </a:prstGeom>
          <a:noFill/>
        </p:spPr>
        <p:txBody>
          <a:bodyPr wrap="square" rtlCol="0">
            <a:spAutoFit/>
          </a:bodyPr>
          <a:lstStyle/>
          <a:p>
            <a:r>
              <a:rPr lang="en-US" dirty="0">
                <a:solidFill>
                  <a:schemeClr val="bg1"/>
                </a:solidFill>
              </a:rPr>
              <a:t>There are some values getting repeated but there is just one value in every column.</a:t>
            </a:r>
          </a:p>
        </p:txBody>
      </p:sp>
    </p:spTree>
    <p:extLst>
      <p:ext uri="{BB962C8B-B14F-4D97-AF65-F5344CB8AC3E}">
        <p14:creationId xmlns:p14="http://schemas.microsoft.com/office/powerpoint/2010/main" val="8397886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27465"/>
            <a:ext cx="7551600" cy="278949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372139" y="1012200"/>
          <a:ext cx="8766633" cy="3304754"/>
        </p:xfrm>
        <a:graphic>
          <a:graphicData uri="http://schemas.openxmlformats.org/drawingml/2006/table">
            <a:tbl>
              <a:tblPr>
                <a:noFill/>
                <a:tableStyleId>{5973DA3F-9819-4352-8E93-8A6551559889}</a:tableStyleId>
              </a:tblPr>
              <a:tblGrid>
                <a:gridCol w="552652">
                  <a:extLst>
                    <a:ext uri="{9D8B030D-6E8A-4147-A177-3AD203B41FA5}">
                      <a16:colId xmlns:a16="http://schemas.microsoft.com/office/drawing/2014/main" val="20000"/>
                    </a:ext>
                  </a:extLst>
                </a:gridCol>
                <a:gridCol w="1297414">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110404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MIN() and MAX() Functions</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10</a:t>
            </a:r>
            <a:endParaRPr dirty="0"/>
          </a:p>
        </p:txBody>
      </p:sp>
    </p:spTree>
    <p:extLst>
      <p:ext uri="{BB962C8B-B14F-4D97-AF65-F5344CB8AC3E}">
        <p14:creationId xmlns:p14="http://schemas.microsoft.com/office/powerpoint/2010/main" val="21458297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MIN() function returns the smallest value of the selected column.</a:t>
            </a:r>
          </a:p>
          <a:p>
            <a:endParaRPr lang="en-US" b="1" dirty="0"/>
          </a:p>
          <a:p>
            <a:r>
              <a:rPr lang="en-US" b="1" dirty="0"/>
              <a:t>The MAX() function returns the largest value of the selected column.</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MIN() and MAX() Functions</a:t>
            </a:r>
          </a:p>
        </p:txBody>
      </p:sp>
    </p:spTree>
    <p:extLst>
      <p:ext uri="{BB962C8B-B14F-4D97-AF65-F5344CB8AC3E}">
        <p14:creationId xmlns:p14="http://schemas.microsoft.com/office/powerpoint/2010/main" val="39949950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MIN()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MIN(</a:t>
            </a:r>
            <a:r>
              <a:rPr lang="en-US" b="0" dirty="0" err="1"/>
              <a:t>column_name</a:t>
            </a:r>
            <a:r>
              <a:rPr lang="en-US" b="0" dirty="0"/>
              <a:t>)</a:t>
            </a:r>
          </a:p>
          <a:p>
            <a:pPr marL="0" lvl="0" indent="0" algn="l"/>
            <a:r>
              <a:rPr lang="en-US" b="0" dirty="0"/>
              <a:t>FROM </a:t>
            </a:r>
            <a:r>
              <a:rPr lang="en-US" b="0" dirty="0" err="1"/>
              <a:t>table_name</a:t>
            </a:r>
            <a:endParaRPr lang="en-US" b="0" dirty="0"/>
          </a:p>
          <a:p>
            <a:pPr marL="0" lvl="0" indent="0" algn="l"/>
            <a:r>
              <a:rPr lang="en-US" b="0" dirty="0"/>
              <a:t>WHERE condition;</a:t>
            </a:r>
            <a:endParaRPr lang="en-US" dirty="0"/>
          </a:p>
        </p:txBody>
      </p:sp>
    </p:spTree>
    <p:extLst>
      <p:ext uri="{BB962C8B-B14F-4D97-AF65-F5344CB8AC3E}">
        <p14:creationId xmlns:p14="http://schemas.microsoft.com/office/powerpoint/2010/main" val="6515713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MAX()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MAX(</a:t>
            </a:r>
            <a:r>
              <a:rPr lang="en-US" b="0" dirty="0" err="1"/>
              <a:t>column_name</a:t>
            </a:r>
            <a:r>
              <a:rPr lang="en-US" b="0" dirty="0"/>
              <a:t>)</a:t>
            </a:r>
          </a:p>
          <a:p>
            <a:pPr marL="0" lvl="0" indent="0" algn="l"/>
            <a:r>
              <a:rPr lang="en-US" b="0" dirty="0"/>
              <a:t>FROM </a:t>
            </a:r>
            <a:r>
              <a:rPr lang="en-US" b="0" dirty="0" err="1"/>
              <a:t>table_name</a:t>
            </a:r>
            <a:endParaRPr lang="en-US" b="0" dirty="0"/>
          </a:p>
          <a:p>
            <a:pPr marL="0" lvl="0" indent="0" algn="l"/>
            <a:r>
              <a:rPr lang="en-US" b="0" dirty="0"/>
              <a:t>WHERE condition;</a:t>
            </a:r>
            <a:endParaRPr lang="en-US" dirty="0"/>
          </a:p>
        </p:txBody>
      </p:sp>
    </p:spTree>
    <p:extLst>
      <p:ext uri="{BB962C8B-B14F-4D97-AF65-F5344CB8AC3E}">
        <p14:creationId xmlns:p14="http://schemas.microsoft.com/office/powerpoint/2010/main" val="10555737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COUNT(), AVG() and SUM() Functions</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11</a:t>
            </a:r>
            <a:endParaRPr dirty="0"/>
          </a:p>
        </p:txBody>
      </p:sp>
    </p:spTree>
    <p:extLst>
      <p:ext uri="{BB962C8B-B14F-4D97-AF65-F5344CB8AC3E}">
        <p14:creationId xmlns:p14="http://schemas.microsoft.com/office/powerpoint/2010/main" val="42669934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COUNT() function returns the number of rows that matches a specified criterion.</a:t>
            </a:r>
          </a:p>
          <a:p>
            <a:pPr marL="127000" indent="0">
              <a:buNone/>
            </a:pPr>
            <a:endParaRPr lang="en-US" b="1" dirty="0"/>
          </a:p>
          <a:p>
            <a:r>
              <a:rPr lang="en-US" b="1" dirty="0"/>
              <a:t>The AVG() function returns the average value of a numeric column.</a:t>
            </a:r>
          </a:p>
          <a:p>
            <a:endParaRPr lang="en-US" b="1" dirty="0"/>
          </a:p>
          <a:p>
            <a:r>
              <a:rPr lang="en-US" b="1" dirty="0"/>
              <a:t>The SUM() function returns the total sum of a numeric column.</a:t>
            </a:r>
          </a:p>
          <a:p>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COUNT(), AVG() and SUM() Functions</a:t>
            </a:r>
          </a:p>
        </p:txBody>
      </p:sp>
    </p:spTree>
    <p:extLst>
      <p:ext uri="{BB962C8B-B14F-4D97-AF65-F5344CB8AC3E}">
        <p14:creationId xmlns:p14="http://schemas.microsoft.com/office/powerpoint/2010/main" val="33272333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COUNT()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COUNT(</a:t>
            </a:r>
            <a:r>
              <a:rPr lang="en-US" b="0" dirty="0" err="1"/>
              <a:t>column_name</a:t>
            </a:r>
            <a:r>
              <a:rPr lang="en-US" b="0" dirty="0"/>
              <a:t>)</a:t>
            </a:r>
          </a:p>
          <a:p>
            <a:pPr marL="0" lvl="0" indent="0" algn="l"/>
            <a:r>
              <a:rPr lang="en-US" b="0" dirty="0"/>
              <a:t>FROM </a:t>
            </a:r>
            <a:r>
              <a:rPr lang="en-US" b="0" dirty="0" err="1"/>
              <a:t>table_name</a:t>
            </a:r>
            <a:endParaRPr lang="en-US" b="0" dirty="0"/>
          </a:p>
          <a:p>
            <a:pPr marL="0" lvl="0" indent="0" algn="l"/>
            <a:r>
              <a:rPr lang="en-US" b="0" dirty="0"/>
              <a:t>WHERE condition;</a:t>
            </a:r>
            <a:endParaRPr lang="en-US" dirty="0"/>
          </a:p>
        </p:txBody>
      </p:sp>
    </p:spTree>
    <p:extLst>
      <p:ext uri="{BB962C8B-B14F-4D97-AF65-F5344CB8AC3E}">
        <p14:creationId xmlns:p14="http://schemas.microsoft.com/office/powerpoint/2010/main" val="42629532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AVG()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AVG(</a:t>
            </a:r>
            <a:r>
              <a:rPr lang="en-US" b="0" dirty="0" err="1"/>
              <a:t>column_name</a:t>
            </a:r>
            <a:r>
              <a:rPr lang="en-US" b="0" dirty="0"/>
              <a:t>)</a:t>
            </a:r>
          </a:p>
          <a:p>
            <a:pPr marL="0" lvl="0" indent="0" algn="l"/>
            <a:r>
              <a:rPr lang="en-US" b="0" dirty="0"/>
              <a:t>FROM </a:t>
            </a:r>
            <a:r>
              <a:rPr lang="en-US" b="0" dirty="0" err="1"/>
              <a:t>table_name</a:t>
            </a:r>
            <a:endParaRPr lang="en-US" b="0" dirty="0"/>
          </a:p>
          <a:p>
            <a:pPr marL="0" lvl="0" indent="0" algn="l"/>
            <a:r>
              <a:rPr lang="en-US" b="0" dirty="0"/>
              <a:t>WHERE condition;</a:t>
            </a:r>
            <a:endParaRPr lang="en-US" dirty="0"/>
          </a:p>
        </p:txBody>
      </p:sp>
    </p:spTree>
    <p:extLst>
      <p:ext uri="{BB962C8B-B14F-4D97-AF65-F5344CB8AC3E}">
        <p14:creationId xmlns:p14="http://schemas.microsoft.com/office/powerpoint/2010/main" val="37319441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SUM()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SUM(</a:t>
            </a:r>
            <a:r>
              <a:rPr lang="en-US" b="0" dirty="0" err="1"/>
              <a:t>column_name</a:t>
            </a:r>
            <a:r>
              <a:rPr lang="en-US" b="0" dirty="0"/>
              <a:t>)</a:t>
            </a:r>
          </a:p>
          <a:p>
            <a:pPr marL="0" lvl="0" indent="0" algn="l"/>
            <a:r>
              <a:rPr lang="en-US" b="0" dirty="0"/>
              <a:t>FROM </a:t>
            </a:r>
            <a:r>
              <a:rPr lang="en-US" b="0" dirty="0" err="1"/>
              <a:t>table_name</a:t>
            </a:r>
            <a:endParaRPr lang="en-US" b="0" dirty="0"/>
          </a:p>
          <a:p>
            <a:pPr marL="0" lvl="0" indent="0" algn="l"/>
            <a:r>
              <a:rPr lang="en-US" b="0"/>
              <a:t>WHERE condition;</a:t>
            </a:r>
            <a:endParaRPr lang="en-US" dirty="0"/>
          </a:p>
        </p:txBody>
      </p:sp>
    </p:spTree>
    <p:extLst>
      <p:ext uri="{BB962C8B-B14F-4D97-AF65-F5344CB8AC3E}">
        <p14:creationId xmlns:p14="http://schemas.microsoft.com/office/powerpoint/2010/main" val="20975906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9" y="1973025"/>
            <a:ext cx="6035850" cy="2130900"/>
          </a:xfrm>
          <a:prstGeom prst="rect">
            <a:avLst/>
          </a:prstGeom>
        </p:spPr>
        <p:txBody>
          <a:bodyPr spcFirstLastPara="1" wrap="square" lIns="91425" tIns="91425" rIns="91425" bIns="91425" anchor="t" anchorCtr="0">
            <a:noAutofit/>
          </a:bodyPr>
          <a:lstStyle/>
          <a:p>
            <a:r>
              <a:rPr lang="en-US" dirty="0"/>
              <a:t>MySQL is a relational database management system</a:t>
            </a:r>
          </a:p>
          <a:p>
            <a:r>
              <a:rPr lang="en-US" dirty="0"/>
              <a:t>MySQL is open-source and free</a:t>
            </a:r>
          </a:p>
          <a:p>
            <a:r>
              <a:rPr lang="en-US" dirty="0"/>
              <a:t>MySQL is ideal for both small and large applications</a:t>
            </a:r>
          </a:p>
          <a:p>
            <a:r>
              <a:rPr lang="en-US" dirty="0"/>
              <a:t>MySQL is very fast, reliable, scalable, and easy to use</a:t>
            </a:r>
          </a:p>
          <a:p>
            <a:r>
              <a:rPr lang="en-US" dirty="0"/>
              <a:t>MySQL is cross-platform</a:t>
            </a:r>
          </a:p>
          <a:p>
            <a:r>
              <a:rPr lang="en-US" dirty="0"/>
              <a:t>MySQL is compliant with the ANSI SQL standard</a:t>
            </a:r>
          </a:p>
          <a:p>
            <a:r>
              <a:rPr lang="en-US" dirty="0"/>
              <a:t>MySQL was first released in 1995</a:t>
            </a:r>
          </a:p>
          <a:p>
            <a:r>
              <a:rPr lang="en-US" dirty="0"/>
              <a:t>MySQL is developed, distributed, and supported by Oracle Corporation</a:t>
            </a:r>
          </a:p>
          <a:p>
            <a:r>
              <a:rPr lang="en-US" dirty="0"/>
              <a:t>MySQL is named after co-founder Monty </a:t>
            </a:r>
            <a:r>
              <a:rPr lang="en-US" dirty="0" err="1"/>
              <a:t>Widenius's</a:t>
            </a:r>
            <a:r>
              <a:rPr lang="en-US" dirty="0"/>
              <a:t> daughter: My</a:t>
            </a:r>
            <a:br>
              <a:rPr lang="en-US" dirty="0"/>
            </a:b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INTRODUCTION</a:t>
            </a:r>
            <a:endParaRPr>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1BE12E7-E5D9-434A-8643-5AC694BC876A}"/>
              </a:ext>
            </a:extLst>
          </p:cNvPr>
          <p:cNvPicPr>
            <a:picLocks noChangeAspect="1"/>
          </p:cNvPicPr>
          <p:nvPr/>
        </p:nvPicPr>
        <p:blipFill>
          <a:blip r:embed="rId3"/>
          <a:stretch>
            <a:fillRect/>
          </a:stretch>
        </p:blipFill>
        <p:spPr>
          <a:xfrm>
            <a:off x="5943600" y="1872418"/>
            <a:ext cx="3347261" cy="22315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A relation is said to be in 2NF when it exists in 1NF, while the relation’s every non-prime attribute depends on every candidate key as a whole.</a:t>
            </a:r>
          </a:p>
          <a:p>
            <a:r>
              <a:rPr lang="en-US" b="1" dirty="0"/>
              <a:t>If a relation is in 1NF and all the attributes of the non-primary keys are fully dependent on primary keys, then this relation is known to be in the 2NF or the Second Normal Form.</a:t>
            </a:r>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2NF Normalization</a:t>
            </a:r>
          </a:p>
        </p:txBody>
      </p:sp>
    </p:spTree>
    <p:extLst>
      <p:ext uri="{BB962C8B-B14F-4D97-AF65-F5344CB8AC3E}">
        <p14:creationId xmlns:p14="http://schemas.microsoft.com/office/powerpoint/2010/main" val="8916582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LIKE Operator</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12</a:t>
            </a:r>
            <a:endParaRPr dirty="0"/>
          </a:p>
        </p:txBody>
      </p:sp>
    </p:spTree>
    <p:extLst>
      <p:ext uri="{BB962C8B-B14F-4D97-AF65-F5344CB8AC3E}">
        <p14:creationId xmlns:p14="http://schemas.microsoft.com/office/powerpoint/2010/main" val="39586097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LIKE operator is used in a WHERE clause to search for a specified pattern in a column.</a:t>
            </a:r>
          </a:p>
          <a:p>
            <a:endParaRPr lang="en-US" b="1" dirty="0"/>
          </a:p>
          <a:p>
            <a:r>
              <a:rPr lang="en-US" b="1" dirty="0"/>
              <a:t>There are two wildcards often used in conjunction with the LIKE operator:</a:t>
            </a:r>
          </a:p>
          <a:p>
            <a:endParaRPr lang="en-US" b="1" dirty="0"/>
          </a:p>
          <a:p>
            <a:r>
              <a:rPr lang="en-US" b="1" dirty="0"/>
              <a:t>The percent sign (%) represents zero, one, or multiple characters</a:t>
            </a:r>
          </a:p>
          <a:p>
            <a:r>
              <a:rPr lang="en-US" b="1" dirty="0"/>
              <a:t>The underscore sign (_) represents one, single character</a:t>
            </a:r>
          </a:p>
          <a:p>
            <a:r>
              <a:rPr lang="en-US" b="1" dirty="0"/>
              <a:t>The percent sign and the underscore can also be used in combinations!</a:t>
            </a:r>
          </a:p>
          <a:p>
            <a:endParaRPr lang="en-US" b="1" dirty="0"/>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LIKE Operator</a:t>
            </a:r>
          </a:p>
        </p:txBody>
      </p:sp>
    </p:spTree>
    <p:extLst>
      <p:ext uri="{BB962C8B-B14F-4D97-AF65-F5344CB8AC3E}">
        <p14:creationId xmlns:p14="http://schemas.microsoft.com/office/powerpoint/2010/main" val="17466532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420134"/>
            <a:ext cx="8389028" cy="2130900"/>
          </a:xfrm>
        </p:spPr>
        <p:txBody>
          <a:bodyPr/>
          <a:lstStyle/>
          <a:p>
            <a:endParaRPr lang="en-US" b="1" dirty="0"/>
          </a:p>
          <a:p>
            <a:pPr marL="127000" indent="0">
              <a:buNone/>
            </a:pPr>
            <a:r>
              <a:rPr lang="en-US" b="1" dirty="0"/>
              <a:t>	</a:t>
            </a:r>
            <a:r>
              <a:rPr lang="en-US" sz="2000" b="1" dirty="0"/>
              <a:t>LIKE Operator			Description</a:t>
            </a:r>
            <a:endParaRPr lang="en-US" b="1" dirty="0"/>
          </a:p>
          <a:p>
            <a:pPr>
              <a:lnSpc>
                <a:spcPct val="150000"/>
              </a:lnSpc>
            </a:pPr>
            <a:r>
              <a:rPr lang="en-US" b="1" dirty="0"/>
              <a:t>WHERE </a:t>
            </a:r>
            <a:r>
              <a:rPr lang="en-US" b="1" dirty="0" err="1"/>
              <a:t>CustomerName</a:t>
            </a:r>
            <a:r>
              <a:rPr lang="en-US" b="1" dirty="0"/>
              <a:t> LIKE 'a%’	Finds any values that start with "a"</a:t>
            </a:r>
          </a:p>
          <a:p>
            <a:pPr>
              <a:lnSpc>
                <a:spcPct val="150000"/>
              </a:lnSpc>
            </a:pPr>
            <a:r>
              <a:rPr lang="en-US" b="1" dirty="0"/>
              <a:t>WHERE </a:t>
            </a:r>
            <a:r>
              <a:rPr lang="en-US" b="1" dirty="0" err="1"/>
              <a:t>CustomerName</a:t>
            </a:r>
            <a:r>
              <a:rPr lang="en-US" b="1" dirty="0"/>
              <a:t> LIKE '%a'	Finds any values that end with "a"</a:t>
            </a:r>
          </a:p>
          <a:p>
            <a:pPr>
              <a:lnSpc>
                <a:spcPct val="150000"/>
              </a:lnSpc>
            </a:pPr>
            <a:r>
              <a:rPr lang="en-US" b="1" dirty="0"/>
              <a:t>WHERE </a:t>
            </a:r>
            <a:r>
              <a:rPr lang="en-US" b="1" dirty="0" err="1"/>
              <a:t>CustomerName</a:t>
            </a:r>
            <a:r>
              <a:rPr lang="en-US" b="1" dirty="0"/>
              <a:t> LIKE '%or%'	Finds any values that have "or" in any position</a:t>
            </a:r>
          </a:p>
          <a:p>
            <a:pPr>
              <a:lnSpc>
                <a:spcPct val="150000"/>
              </a:lnSpc>
            </a:pPr>
            <a:r>
              <a:rPr lang="en-US" b="1" dirty="0"/>
              <a:t>WHERE </a:t>
            </a:r>
            <a:r>
              <a:rPr lang="en-US" b="1" dirty="0" err="1"/>
              <a:t>CustomerName</a:t>
            </a:r>
            <a:r>
              <a:rPr lang="en-US" b="1" dirty="0"/>
              <a:t> LIKE '_r%'	Finds any values that have "r" in the second position</a:t>
            </a:r>
          </a:p>
          <a:p>
            <a:r>
              <a:rPr lang="en-US" b="1" dirty="0"/>
              <a:t>WHERE </a:t>
            </a:r>
            <a:r>
              <a:rPr lang="en-US" b="1" dirty="0" err="1"/>
              <a:t>CustomerName</a:t>
            </a:r>
            <a:r>
              <a:rPr lang="en-US" b="1" dirty="0"/>
              <a:t> LIKE 'a_%'	Finds any values that start with "a" and are at least 2 characters in length</a:t>
            </a:r>
          </a:p>
          <a:p>
            <a:r>
              <a:rPr lang="en-US" b="1" dirty="0"/>
              <a:t>WHERE </a:t>
            </a:r>
            <a:r>
              <a:rPr lang="en-US" b="1" dirty="0" err="1"/>
              <a:t>CustomerName</a:t>
            </a:r>
            <a:r>
              <a:rPr lang="en-US" b="1" dirty="0"/>
              <a:t> LIKE 'a__%'	Finds any values that start with "a" and are at least 3 characters in length</a:t>
            </a:r>
          </a:p>
          <a:p>
            <a:r>
              <a:rPr lang="en-US" b="1" dirty="0"/>
              <a:t>WHERE </a:t>
            </a:r>
            <a:r>
              <a:rPr lang="en-US" b="1" dirty="0" err="1"/>
              <a:t>ContactName</a:t>
            </a:r>
            <a:r>
              <a:rPr lang="en-US" b="1" dirty="0"/>
              <a:t> LIKE '</a:t>
            </a:r>
            <a:r>
              <a:rPr lang="en-US" b="1" dirty="0" err="1"/>
              <a:t>a%o</a:t>
            </a:r>
            <a:r>
              <a:rPr lang="en-US" b="1" dirty="0"/>
              <a:t>'	Finds any values that start with "a" and ends with "o"</a:t>
            </a:r>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LIKE Operator</a:t>
            </a:r>
          </a:p>
        </p:txBody>
      </p:sp>
    </p:spTree>
    <p:extLst>
      <p:ext uri="{BB962C8B-B14F-4D97-AF65-F5344CB8AC3E}">
        <p14:creationId xmlns:p14="http://schemas.microsoft.com/office/powerpoint/2010/main" val="32817418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LIKE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column1, column2, ...</a:t>
            </a:r>
          </a:p>
          <a:p>
            <a:pPr marL="0" lvl="0" indent="0" algn="l"/>
            <a:r>
              <a:rPr lang="en-US" b="0" dirty="0"/>
              <a:t>FROM </a:t>
            </a:r>
            <a:r>
              <a:rPr lang="en-US" b="0" dirty="0" err="1"/>
              <a:t>table_name</a:t>
            </a:r>
            <a:endParaRPr lang="en-US" b="0" dirty="0"/>
          </a:p>
          <a:p>
            <a:pPr marL="0" lvl="0" indent="0" algn="l"/>
            <a:r>
              <a:rPr lang="en-US" b="0" dirty="0"/>
              <a:t>WHERE </a:t>
            </a:r>
            <a:r>
              <a:rPr lang="en-US" b="0" dirty="0" err="1"/>
              <a:t>columnN</a:t>
            </a:r>
            <a:r>
              <a:rPr lang="en-US" b="0" dirty="0"/>
              <a:t> LIKE pattern;</a:t>
            </a:r>
            <a:endParaRPr lang="en-US" dirty="0"/>
          </a:p>
        </p:txBody>
      </p:sp>
    </p:spTree>
    <p:extLst>
      <p:ext uri="{BB962C8B-B14F-4D97-AF65-F5344CB8AC3E}">
        <p14:creationId xmlns:p14="http://schemas.microsoft.com/office/powerpoint/2010/main" val="5337267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Wildcard Characters</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13</a:t>
            </a:r>
            <a:endParaRPr dirty="0"/>
          </a:p>
        </p:txBody>
      </p:sp>
    </p:spTree>
    <p:extLst>
      <p:ext uri="{BB962C8B-B14F-4D97-AF65-F5344CB8AC3E}">
        <p14:creationId xmlns:p14="http://schemas.microsoft.com/office/powerpoint/2010/main" val="12636780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A wildcard character is used to substitute one or more characters in a string.</a:t>
            </a:r>
          </a:p>
          <a:p>
            <a:endParaRPr lang="en-US" b="1" dirty="0"/>
          </a:p>
          <a:p>
            <a:r>
              <a:rPr lang="en-US" b="1" dirty="0"/>
              <a:t>Wildcard characters are used with the LIKE operator. The LIKE operator is used in a WHERE clause to search for a specified pattern in a column.</a:t>
            </a:r>
          </a:p>
          <a:p>
            <a:endParaRPr lang="en-US" b="1" dirty="0"/>
          </a:p>
          <a:p>
            <a:endParaRPr lang="en-US" b="1" dirty="0"/>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Wildcard Characters</a:t>
            </a:r>
          </a:p>
        </p:txBody>
      </p:sp>
    </p:spTree>
    <p:extLst>
      <p:ext uri="{BB962C8B-B14F-4D97-AF65-F5344CB8AC3E}">
        <p14:creationId xmlns:p14="http://schemas.microsoft.com/office/powerpoint/2010/main" val="11257409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973677" cy="2130900"/>
          </a:xfrm>
        </p:spPr>
        <p:txBody>
          <a:bodyPr/>
          <a:lstStyle/>
          <a:p>
            <a:endParaRPr lang="en-US" b="1" dirty="0"/>
          </a:p>
          <a:p>
            <a:pPr>
              <a:lnSpc>
                <a:spcPct val="150000"/>
              </a:lnSpc>
            </a:pPr>
            <a:r>
              <a:rPr lang="en-US" b="1" dirty="0"/>
              <a:t>Symbol	Description		Example</a:t>
            </a:r>
          </a:p>
          <a:p>
            <a:pPr>
              <a:lnSpc>
                <a:spcPct val="150000"/>
              </a:lnSpc>
            </a:pPr>
            <a:r>
              <a:rPr lang="en-US" b="1" dirty="0"/>
              <a:t>%	      Represents zero or more characters	bl% finds bl, black, blue, and blob</a:t>
            </a:r>
          </a:p>
          <a:p>
            <a:pPr>
              <a:lnSpc>
                <a:spcPct val="150000"/>
              </a:lnSpc>
            </a:pPr>
            <a:r>
              <a:rPr lang="en-US" b="1" dirty="0"/>
              <a:t>_	      Represents a single character	</a:t>
            </a:r>
            <a:r>
              <a:rPr lang="en-US" b="1" dirty="0" err="1"/>
              <a:t>h_t</a:t>
            </a:r>
            <a:r>
              <a:rPr lang="en-US" b="1" dirty="0"/>
              <a:t> finds hot, hat, and hit</a:t>
            </a:r>
          </a:p>
          <a:p>
            <a:pPr marL="127000" indent="0">
              <a:lnSpc>
                <a:spcPct val="150000"/>
              </a:lnSpc>
              <a:buNone/>
            </a:pPr>
            <a:endParaRPr lang="en-US" b="1" dirty="0"/>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Wildcard Characters</a:t>
            </a:r>
          </a:p>
        </p:txBody>
      </p:sp>
    </p:spTree>
    <p:extLst>
      <p:ext uri="{BB962C8B-B14F-4D97-AF65-F5344CB8AC3E}">
        <p14:creationId xmlns:p14="http://schemas.microsoft.com/office/powerpoint/2010/main" val="15512061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IN Operator</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14</a:t>
            </a:r>
            <a:endParaRPr dirty="0"/>
          </a:p>
        </p:txBody>
      </p:sp>
    </p:spTree>
    <p:extLst>
      <p:ext uri="{BB962C8B-B14F-4D97-AF65-F5344CB8AC3E}">
        <p14:creationId xmlns:p14="http://schemas.microsoft.com/office/powerpoint/2010/main" val="33335618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IN operator allows you to specify multiple values in a WHERE clause.</a:t>
            </a:r>
          </a:p>
          <a:p>
            <a:endParaRPr lang="en-US" b="1" dirty="0"/>
          </a:p>
          <a:p>
            <a:r>
              <a:rPr lang="en-US" b="1" dirty="0"/>
              <a:t>The IN operator is a shorthand for multiple OR conditions.</a:t>
            </a:r>
          </a:p>
          <a:p>
            <a:endParaRPr lang="en-US" b="1" dirty="0"/>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IN Operator</a:t>
            </a:r>
          </a:p>
        </p:txBody>
      </p:sp>
    </p:spTree>
    <p:extLst>
      <p:ext uri="{BB962C8B-B14F-4D97-AF65-F5344CB8AC3E}">
        <p14:creationId xmlns:p14="http://schemas.microsoft.com/office/powerpoint/2010/main" val="30942741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IN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dirty="0" err="1"/>
              <a:t>column_name</a:t>
            </a:r>
            <a:r>
              <a:rPr lang="en-US" b="0" dirty="0"/>
              <a:t>(s)</a:t>
            </a:r>
          </a:p>
          <a:p>
            <a:pPr marL="0" lvl="0" indent="0" algn="l"/>
            <a:r>
              <a:rPr lang="en-US" b="0" dirty="0"/>
              <a:t>FROM </a:t>
            </a:r>
            <a:r>
              <a:rPr lang="en-US" b="0" dirty="0" err="1"/>
              <a:t>table_name</a:t>
            </a:r>
            <a:endParaRPr lang="en-US" b="0" dirty="0"/>
          </a:p>
          <a:p>
            <a:pPr marL="0" lvl="0" indent="0" algn="l"/>
            <a:r>
              <a:rPr lang="en-US" b="0" dirty="0"/>
              <a:t>WHERE </a:t>
            </a:r>
            <a:r>
              <a:rPr lang="en-US" b="0" dirty="0" err="1"/>
              <a:t>column_name</a:t>
            </a:r>
            <a:r>
              <a:rPr lang="en-US" b="0" dirty="0"/>
              <a:t> IN (value1, value2, ...);</a:t>
            </a:r>
            <a:endParaRPr lang="en-US" dirty="0"/>
          </a:p>
        </p:txBody>
      </p:sp>
    </p:spTree>
    <p:extLst>
      <p:ext uri="{BB962C8B-B14F-4D97-AF65-F5344CB8AC3E}">
        <p14:creationId xmlns:p14="http://schemas.microsoft.com/office/powerpoint/2010/main" val="24150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graphicFrame>
        <p:nvGraphicFramePr>
          <p:cNvPr id="13" name="Table 12">
            <a:extLst>
              <a:ext uri="{FF2B5EF4-FFF2-40B4-BE49-F238E27FC236}">
                <a16:creationId xmlns:a16="http://schemas.microsoft.com/office/drawing/2014/main" id="{2C3FC935-8236-2CDA-2BF4-4DDA18882A6E}"/>
              </a:ext>
            </a:extLst>
          </p:cNvPr>
          <p:cNvGraphicFramePr>
            <a:graphicFrameLocks noGrp="1"/>
          </p:cNvGraphicFramePr>
          <p:nvPr>
            <p:extLst/>
          </p:nvPr>
        </p:nvGraphicFramePr>
        <p:xfrm>
          <a:off x="397565" y="1461051"/>
          <a:ext cx="8348872" cy="3210342"/>
        </p:xfrm>
        <a:graphic>
          <a:graphicData uri="http://schemas.openxmlformats.org/drawingml/2006/table">
            <a:tbl>
              <a:tblPr firstRow="1" firstCol="1" bandRow="1">
                <a:tableStyleId>{3C2FFA5D-87B4-456A-9821-1D502468CF0F}</a:tableStyleId>
              </a:tblPr>
              <a:tblGrid>
                <a:gridCol w="2782362">
                  <a:extLst>
                    <a:ext uri="{9D8B030D-6E8A-4147-A177-3AD203B41FA5}">
                      <a16:colId xmlns:a16="http://schemas.microsoft.com/office/drawing/2014/main" val="1572594346"/>
                    </a:ext>
                  </a:extLst>
                </a:gridCol>
                <a:gridCol w="2783255">
                  <a:extLst>
                    <a:ext uri="{9D8B030D-6E8A-4147-A177-3AD203B41FA5}">
                      <a16:colId xmlns:a16="http://schemas.microsoft.com/office/drawing/2014/main" val="2719468915"/>
                    </a:ext>
                  </a:extLst>
                </a:gridCol>
                <a:gridCol w="2783255">
                  <a:extLst>
                    <a:ext uri="{9D8B030D-6E8A-4147-A177-3AD203B41FA5}">
                      <a16:colId xmlns:a16="http://schemas.microsoft.com/office/drawing/2014/main" val="2438163101"/>
                    </a:ext>
                  </a:extLst>
                </a:gridCol>
              </a:tblGrid>
              <a:tr h="535057">
                <a:tc>
                  <a:txBody>
                    <a:bodyPr/>
                    <a:lstStyle/>
                    <a:p>
                      <a:pPr marL="0" marR="0" algn="just">
                        <a:lnSpc>
                          <a:spcPct val="107000"/>
                        </a:lnSpc>
                        <a:spcBef>
                          <a:spcPts val="0"/>
                        </a:spcBef>
                        <a:spcAft>
                          <a:spcPts val="0"/>
                        </a:spcAft>
                      </a:pPr>
                      <a:r>
                        <a:rPr lang="en-US" sz="1400" u="sng">
                          <a:effectLst/>
                        </a:rPr>
                        <a:t>Lecturer_ID</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Course</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Lecturer_Age</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4158251301"/>
                  </a:ext>
                </a:extLst>
              </a:tr>
              <a:tr h="535057">
                <a:tc>
                  <a:txBody>
                    <a:bodyPr/>
                    <a:lstStyle/>
                    <a:p>
                      <a:pPr marL="0" marR="0" algn="just">
                        <a:lnSpc>
                          <a:spcPct val="107000"/>
                        </a:lnSpc>
                        <a:spcBef>
                          <a:spcPts val="0"/>
                        </a:spcBef>
                        <a:spcAft>
                          <a:spcPts val="0"/>
                        </a:spcAft>
                      </a:pPr>
                      <a:r>
                        <a:rPr lang="en-US" sz="1400">
                          <a:effectLst/>
                        </a:rPr>
                        <a:t>1001</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Java</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34</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3247459676"/>
                  </a:ext>
                </a:extLst>
              </a:tr>
              <a:tr h="535057">
                <a:tc>
                  <a:txBody>
                    <a:bodyPr/>
                    <a:lstStyle/>
                    <a:p>
                      <a:pPr marL="0" marR="0" algn="just">
                        <a:lnSpc>
                          <a:spcPct val="107000"/>
                        </a:lnSpc>
                        <a:spcBef>
                          <a:spcPts val="0"/>
                        </a:spcBef>
                        <a:spcAft>
                          <a:spcPts val="0"/>
                        </a:spcAft>
                      </a:pPr>
                      <a:r>
                        <a:rPr lang="en-US" sz="1400">
                          <a:effectLst/>
                        </a:rPr>
                        <a:t>1001</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34</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2748668087"/>
                  </a:ext>
                </a:extLst>
              </a:tr>
              <a:tr h="535057">
                <a:tc>
                  <a:txBody>
                    <a:bodyPr/>
                    <a:lstStyle/>
                    <a:p>
                      <a:pPr marL="0" marR="0" algn="just">
                        <a:lnSpc>
                          <a:spcPct val="107000"/>
                        </a:lnSpc>
                        <a:spcBef>
                          <a:spcPts val="0"/>
                        </a:spcBef>
                        <a:spcAft>
                          <a:spcPts val="0"/>
                        </a:spcAft>
                      </a:pPr>
                      <a:r>
                        <a:rPr lang="en-US" sz="1400">
                          <a:effectLst/>
                        </a:rPr>
                        <a:t>1204</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Web</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29</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4139050316"/>
                  </a:ext>
                </a:extLst>
              </a:tr>
              <a:tr h="535057">
                <a:tc>
                  <a:txBody>
                    <a:bodyPr/>
                    <a:lstStyle/>
                    <a:p>
                      <a:pPr marL="0" marR="0" algn="just">
                        <a:lnSpc>
                          <a:spcPct val="107000"/>
                        </a:lnSpc>
                        <a:spcBef>
                          <a:spcPts val="0"/>
                        </a:spcBef>
                        <a:spcAft>
                          <a:spcPts val="0"/>
                        </a:spcAft>
                      </a:pPr>
                      <a:r>
                        <a:rPr lang="en-US" sz="1400">
                          <a:effectLst/>
                        </a:rPr>
                        <a:t>1212</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Android</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32</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3740650390"/>
                  </a:ext>
                </a:extLst>
              </a:tr>
              <a:tr h="535057">
                <a:tc>
                  <a:txBody>
                    <a:bodyPr/>
                    <a:lstStyle/>
                    <a:p>
                      <a:pPr marL="0" marR="0" algn="just">
                        <a:lnSpc>
                          <a:spcPct val="107000"/>
                        </a:lnSpc>
                        <a:spcBef>
                          <a:spcPts val="0"/>
                        </a:spcBef>
                        <a:spcAft>
                          <a:spcPts val="0"/>
                        </a:spcAft>
                      </a:pPr>
                      <a:r>
                        <a:rPr lang="en-US" sz="1400">
                          <a:effectLst/>
                        </a:rPr>
                        <a:t>1212</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Python</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32</a:t>
                      </a:r>
                      <a:endParaRPr lang="en-US" sz="1100" dirty="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1248215470"/>
                  </a:ext>
                </a:extLst>
              </a:tr>
            </a:tbl>
          </a:graphicData>
        </a:graphic>
      </p:graphicFrame>
      <p:sp>
        <p:nvSpPr>
          <p:cNvPr id="14" name="TextBox 13">
            <a:extLst>
              <a:ext uri="{FF2B5EF4-FFF2-40B4-BE49-F238E27FC236}">
                <a16:creationId xmlns:a16="http://schemas.microsoft.com/office/drawing/2014/main" id="{C062CB02-7087-43E2-F7A9-A62747745152}"/>
              </a:ext>
            </a:extLst>
          </p:cNvPr>
          <p:cNvSpPr txBox="1"/>
          <p:nvPr/>
        </p:nvSpPr>
        <p:spPr>
          <a:xfrm>
            <a:off x="546652" y="894522"/>
            <a:ext cx="3279913" cy="307777"/>
          </a:xfrm>
          <a:prstGeom prst="rect">
            <a:avLst/>
          </a:prstGeom>
          <a:noFill/>
        </p:spPr>
        <p:txBody>
          <a:bodyPr wrap="square" rtlCol="0">
            <a:spAutoFit/>
          </a:bodyPr>
          <a:lstStyle/>
          <a:p>
            <a:r>
              <a:rPr lang="en-US" dirty="0" err="1">
                <a:solidFill>
                  <a:schemeClr val="bg1"/>
                </a:solidFill>
              </a:rPr>
              <a:t>Lecturer_Table</a:t>
            </a:r>
            <a:endParaRPr lang="en-US" dirty="0">
              <a:solidFill>
                <a:schemeClr val="bg1"/>
              </a:solidFill>
            </a:endParaRPr>
          </a:p>
        </p:txBody>
      </p:sp>
    </p:spTree>
    <p:extLst>
      <p:ext uri="{BB962C8B-B14F-4D97-AF65-F5344CB8AC3E}">
        <p14:creationId xmlns:p14="http://schemas.microsoft.com/office/powerpoint/2010/main" val="10093669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IN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799" y="2340323"/>
            <a:ext cx="4232291" cy="1444867"/>
          </a:xfrm>
          <a:prstGeom prst="rect">
            <a:avLst/>
          </a:prstGeom>
        </p:spPr>
        <p:txBody>
          <a:bodyPr spcFirstLastPara="1" wrap="square" lIns="91425" tIns="0" rIns="91425" bIns="0" anchor="ctr" anchorCtr="0">
            <a:noAutofit/>
          </a:bodyPr>
          <a:lstStyle/>
          <a:p>
            <a:pPr marL="0" lvl="0" indent="0" algn="l"/>
            <a:r>
              <a:rPr lang="en-US" b="0" dirty="0"/>
              <a:t>SELECT * FROM Customers</a:t>
            </a:r>
            <a:br>
              <a:rPr lang="en-US" dirty="0"/>
            </a:br>
            <a:r>
              <a:rPr lang="en-US" b="0" dirty="0"/>
              <a:t>WHERE Country IN</a:t>
            </a:r>
          </a:p>
          <a:p>
            <a:pPr marL="0" lvl="0" indent="0" algn="l"/>
            <a:r>
              <a:rPr lang="en-US" b="0" dirty="0"/>
              <a:t>(SELECT Country FROM Suppliers);</a:t>
            </a:r>
            <a:endParaRPr lang="en-US" dirty="0"/>
          </a:p>
        </p:txBody>
      </p:sp>
    </p:spTree>
    <p:extLst>
      <p:ext uri="{BB962C8B-B14F-4D97-AF65-F5344CB8AC3E}">
        <p14:creationId xmlns:p14="http://schemas.microsoft.com/office/powerpoint/2010/main" val="21650470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27465"/>
            <a:ext cx="7551600" cy="300134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extLst/>
          </p:nvPr>
        </p:nvGraphicFramePr>
        <p:xfrm>
          <a:off x="372139" y="1012200"/>
          <a:ext cx="8766633" cy="3516610"/>
        </p:xfrm>
        <a:graphic>
          <a:graphicData uri="http://schemas.openxmlformats.org/drawingml/2006/table">
            <a:tbl>
              <a:tblPr>
                <a:noFill/>
                <a:tableStyleId>{5973DA3F-9819-4352-8E93-8A6551559889}</a:tableStyleId>
              </a:tblPr>
              <a:tblGrid>
                <a:gridCol w="614997">
                  <a:extLst>
                    <a:ext uri="{9D8B030D-6E8A-4147-A177-3AD203B41FA5}">
                      <a16:colId xmlns:a16="http://schemas.microsoft.com/office/drawing/2014/main" val="20000"/>
                    </a:ext>
                  </a:extLst>
                </a:gridCol>
                <a:gridCol w="1235069">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046231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extLst/>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737160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 FROM Customers</a:t>
            </a:r>
            <a:br>
              <a:rPr lang="en-US" sz="3200" dirty="0">
                <a:solidFill>
                  <a:schemeClr val="bg1"/>
                </a:solidFill>
              </a:rPr>
            </a:br>
            <a:r>
              <a:rPr lang="en-US" sz="2000" dirty="0">
                <a:solidFill>
                  <a:schemeClr val="bg1"/>
                </a:solidFill>
              </a:rPr>
              <a:t>WHERE Country IN </a:t>
            </a:r>
          </a:p>
          <a:p>
            <a:pPr algn="ctr">
              <a:lnSpc>
                <a:spcPct val="150000"/>
              </a:lnSpc>
            </a:pPr>
            <a:r>
              <a:rPr lang="en-US" sz="2000" dirty="0">
                <a:solidFill>
                  <a:schemeClr val="bg1"/>
                </a:solidFill>
              </a:rPr>
              <a:t>(SELECT Country FROM Orders);</a:t>
            </a:r>
            <a:endParaRPr lang="en-US" sz="32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selects all customers that are from the same countries as the orders:</a:t>
            </a:r>
            <a:endParaRPr lang="en-US" sz="1000" b="0" dirty="0"/>
          </a:p>
        </p:txBody>
      </p:sp>
    </p:spTree>
    <p:extLst>
      <p:ext uri="{BB962C8B-B14F-4D97-AF65-F5344CB8AC3E}">
        <p14:creationId xmlns:p14="http://schemas.microsoft.com/office/powerpoint/2010/main" val="35076917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42796"/>
            <a:ext cx="7551600" cy="102235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372139" y="1012200"/>
          <a:ext cx="8766633" cy="1552946"/>
        </p:xfrm>
        <a:graphic>
          <a:graphicData uri="http://schemas.openxmlformats.org/drawingml/2006/table">
            <a:tbl>
              <a:tblPr>
                <a:noFill/>
                <a:tableStyleId>{5973DA3F-9819-4352-8E93-8A6551559889}</a:tableStyleId>
              </a:tblPr>
              <a:tblGrid>
                <a:gridCol w="479916">
                  <a:extLst>
                    <a:ext uri="{9D8B030D-6E8A-4147-A177-3AD203B41FA5}">
                      <a16:colId xmlns:a16="http://schemas.microsoft.com/office/drawing/2014/main" val="20000"/>
                    </a:ext>
                  </a:extLst>
                </a:gridCol>
                <a:gridCol w="1370150">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67924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BETWEEN Operator</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15</a:t>
            </a:r>
            <a:endParaRPr dirty="0"/>
          </a:p>
        </p:txBody>
      </p:sp>
    </p:spTree>
    <p:extLst>
      <p:ext uri="{BB962C8B-B14F-4D97-AF65-F5344CB8AC3E}">
        <p14:creationId xmlns:p14="http://schemas.microsoft.com/office/powerpoint/2010/main" val="19204715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BETWEEN operator selects values within a given range. The values can be numbers, text, or dates.</a:t>
            </a:r>
          </a:p>
          <a:p>
            <a:endParaRPr lang="en-US" b="1" dirty="0"/>
          </a:p>
          <a:p>
            <a:r>
              <a:rPr lang="en-US" b="1" dirty="0"/>
              <a:t>The BETWEEN operator is inclusive: begin and end values are included.</a:t>
            </a:r>
          </a:p>
          <a:p>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BETWEEN Operator</a:t>
            </a:r>
          </a:p>
        </p:txBody>
      </p:sp>
    </p:spTree>
    <p:extLst>
      <p:ext uri="{BB962C8B-B14F-4D97-AF65-F5344CB8AC3E}">
        <p14:creationId xmlns:p14="http://schemas.microsoft.com/office/powerpoint/2010/main" val="42572287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BETWEEN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err="1"/>
              <a:t>table_name</a:t>
            </a:r>
            <a:br>
              <a:rPr lang="en-US" dirty="0"/>
            </a:br>
            <a:r>
              <a:rPr lang="en-US" b="0" dirty="0"/>
              <a:t>WHERE </a:t>
            </a:r>
            <a:r>
              <a:rPr lang="en-US" b="0" i="1" dirty="0" err="1"/>
              <a:t>column_name</a:t>
            </a:r>
            <a:r>
              <a:rPr lang="en-US" b="0" i="1" dirty="0"/>
              <a:t> </a:t>
            </a:r>
            <a:r>
              <a:rPr lang="en-US" b="0" dirty="0"/>
              <a:t>BETWEEN </a:t>
            </a:r>
            <a:r>
              <a:rPr lang="en-US" b="0" i="1" dirty="0"/>
              <a:t>value1</a:t>
            </a:r>
            <a:r>
              <a:rPr lang="en-US" b="0" dirty="0"/>
              <a:t> AND </a:t>
            </a:r>
            <a:r>
              <a:rPr lang="en-US" b="0" i="1" dirty="0"/>
              <a:t>value2;</a:t>
            </a:r>
            <a:endParaRPr lang="en-US" dirty="0"/>
          </a:p>
        </p:txBody>
      </p:sp>
    </p:spTree>
    <p:extLst>
      <p:ext uri="{BB962C8B-B14F-4D97-AF65-F5344CB8AC3E}">
        <p14:creationId xmlns:p14="http://schemas.microsoft.com/office/powerpoint/2010/main" val="30984806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extLst/>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629795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 FROM Customers</a:t>
            </a:r>
            <a:br>
              <a:rPr lang="en-US" sz="3200" dirty="0">
                <a:solidFill>
                  <a:schemeClr val="bg1"/>
                </a:solidFill>
              </a:rPr>
            </a:br>
            <a:r>
              <a:rPr lang="en-US" sz="2000" dirty="0">
                <a:solidFill>
                  <a:schemeClr val="bg1"/>
                </a:solidFill>
              </a:rPr>
              <a:t>WHERE </a:t>
            </a:r>
            <a:r>
              <a:rPr lang="en-US" sz="2000" dirty="0" err="1">
                <a:solidFill>
                  <a:schemeClr val="bg1"/>
                </a:solidFill>
              </a:rPr>
              <a:t>CustomerID</a:t>
            </a:r>
            <a:r>
              <a:rPr lang="en-US" sz="2000" dirty="0">
                <a:solidFill>
                  <a:schemeClr val="bg1"/>
                </a:solidFill>
              </a:rPr>
              <a:t> BETWEEN 2 AND 4;</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selects all customers with a </a:t>
            </a:r>
            <a:r>
              <a:rPr lang="en-US" sz="1800" b="0" dirty="0" err="1"/>
              <a:t>customerID</a:t>
            </a:r>
            <a:r>
              <a:rPr lang="en-US" sz="1800" b="0" dirty="0"/>
              <a:t> 2 and 4:</a:t>
            </a:r>
            <a:endParaRPr lang="en-US" sz="600" b="0" dirty="0"/>
          </a:p>
        </p:txBody>
      </p:sp>
    </p:spTree>
    <p:extLst>
      <p:ext uri="{BB962C8B-B14F-4D97-AF65-F5344CB8AC3E}">
        <p14:creationId xmlns:p14="http://schemas.microsoft.com/office/powerpoint/2010/main" val="10595648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14" name="TextBox 13">
            <a:extLst>
              <a:ext uri="{FF2B5EF4-FFF2-40B4-BE49-F238E27FC236}">
                <a16:creationId xmlns:a16="http://schemas.microsoft.com/office/drawing/2014/main" id="{C062CB02-7087-43E2-F7A9-A62747745152}"/>
              </a:ext>
            </a:extLst>
          </p:cNvPr>
          <p:cNvSpPr txBox="1"/>
          <p:nvPr/>
        </p:nvSpPr>
        <p:spPr>
          <a:xfrm>
            <a:off x="546652" y="894522"/>
            <a:ext cx="3279913" cy="307777"/>
          </a:xfrm>
          <a:prstGeom prst="rect">
            <a:avLst/>
          </a:prstGeom>
          <a:noFill/>
        </p:spPr>
        <p:txBody>
          <a:bodyPr wrap="square" rtlCol="0">
            <a:spAutoFit/>
          </a:bodyPr>
          <a:lstStyle/>
          <a:p>
            <a:r>
              <a:rPr lang="en-US" dirty="0" err="1">
                <a:solidFill>
                  <a:schemeClr val="bg1"/>
                </a:solidFill>
              </a:rPr>
              <a:t>Lecturer_Detail_Table</a:t>
            </a:r>
            <a:endParaRPr lang="en-US" dirty="0">
              <a:solidFill>
                <a:schemeClr val="bg1"/>
              </a:solidFill>
            </a:endParaRPr>
          </a:p>
        </p:txBody>
      </p:sp>
      <p:graphicFrame>
        <p:nvGraphicFramePr>
          <p:cNvPr id="3" name="Table 2">
            <a:extLst>
              <a:ext uri="{FF2B5EF4-FFF2-40B4-BE49-F238E27FC236}">
                <a16:creationId xmlns:a16="http://schemas.microsoft.com/office/drawing/2014/main" id="{3489ECF0-A268-32D6-2ACD-7F1A644F81AC}"/>
              </a:ext>
            </a:extLst>
          </p:cNvPr>
          <p:cNvGraphicFramePr>
            <a:graphicFrameLocks noGrp="1"/>
          </p:cNvGraphicFramePr>
          <p:nvPr>
            <p:extLst/>
          </p:nvPr>
        </p:nvGraphicFramePr>
        <p:xfrm>
          <a:off x="377686" y="1563522"/>
          <a:ext cx="8517836" cy="2869332"/>
        </p:xfrm>
        <a:graphic>
          <a:graphicData uri="http://schemas.openxmlformats.org/drawingml/2006/table">
            <a:tbl>
              <a:tblPr firstRow="1" firstCol="1" bandRow="1">
                <a:tableStyleId>{3C2FFA5D-87B4-456A-9821-1D502468CF0F}</a:tableStyleId>
              </a:tblPr>
              <a:tblGrid>
                <a:gridCol w="4258918">
                  <a:extLst>
                    <a:ext uri="{9D8B030D-6E8A-4147-A177-3AD203B41FA5}">
                      <a16:colId xmlns:a16="http://schemas.microsoft.com/office/drawing/2014/main" val="4061194985"/>
                    </a:ext>
                  </a:extLst>
                </a:gridCol>
                <a:gridCol w="4258918">
                  <a:extLst>
                    <a:ext uri="{9D8B030D-6E8A-4147-A177-3AD203B41FA5}">
                      <a16:colId xmlns:a16="http://schemas.microsoft.com/office/drawing/2014/main" val="622203769"/>
                    </a:ext>
                  </a:extLst>
                </a:gridCol>
              </a:tblGrid>
              <a:tr h="717333">
                <a:tc>
                  <a:txBody>
                    <a:bodyPr/>
                    <a:lstStyle/>
                    <a:p>
                      <a:pPr marL="0" marR="0" algn="just">
                        <a:lnSpc>
                          <a:spcPct val="107000"/>
                        </a:lnSpc>
                        <a:spcBef>
                          <a:spcPts val="0"/>
                        </a:spcBef>
                        <a:spcAft>
                          <a:spcPts val="0"/>
                        </a:spcAft>
                      </a:pPr>
                      <a:r>
                        <a:rPr lang="en-US" sz="1400" u="sng">
                          <a:effectLst/>
                        </a:rPr>
                        <a:t>Lecturer_ID</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Lecturer_Age</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1145976956"/>
                  </a:ext>
                </a:extLst>
              </a:tr>
              <a:tr h="717333">
                <a:tc>
                  <a:txBody>
                    <a:bodyPr/>
                    <a:lstStyle/>
                    <a:p>
                      <a:pPr marL="0" marR="0" algn="just">
                        <a:lnSpc>
                          <a:spcPct val="107000"/>
                        </a:lnSpc>
                        <a:spcBef>
                          <a:spcPts val="0"/>
                        </a:spcBef>
                        <a:spcAft>
                          <a:spcPts val="0"/>
                        </a:spcAft>
                      </a:pPr>
                      <a:r>
                        <a:rPr lang="en-US" sz="1400">
                          <a:effectLst/>
                        </a:rPr>
                        <a:t>1001</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34</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2879427408"/>
                  </a:ext>
                </a:extLst>
              </a:tr>
              <a:tr h="717333">
                <a:tc>
                  <a:txBody>
                    <a:bodyPr/>
                    <a:lstStyle/>
                    <a:p>
                      <a:pPr marL="0" marR="0" algn="just">
                        <a:lnSpc>
                          <a:spcPct val="107000"/>
                        </a:lnSpc>
                        <a:spcBef>
                          <a:spcPts val="0"/>
                        </a:spcBef>
                        <a:spcAft>
                          <a:spcPts val="0"/>
                        </a:spcAft>
                      </a:pPr>
                      <a:r>
                        <a:rPr lang="en-US" sz="1400">
                          <a:effectLst/>
                        </a:rPr>
                        <a:t>1204</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29</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3798471593"/>
                  </a:ext>
                </a:extLst>
              </a:tr>
              <a:tr h="717333">
                <a:tc>
                  <a:txBody>
                    <a:bodyPr/>
                    <a:lstStyle/>
                    <a:p>
                      <a:pPr marL="0" marR="0" algn="just">
                        <a:lnSpc>
                          <a:spcPct val="107000"/>
                        </a:lnSpc>
                        <a:spcBef>
                          <a:spcPts val="0"/>
                        </a:spcBef>
                        <a:spcAft>
                          <a:spcPts val="0"/>
                        </a:spcAft>
                      </a:pPr>
                      <a:r>
                        <a:rPr lang="en-US" sz="1400" dirty="0">
                          <a:effectLst/>
                        </a:rPr>
                        <a:t>1212</a:t>
                      </a:r>
                      <a:endParaRPr lang="en-US" sz="1100" dirty="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32</a:t>
                      </a:r>
                      <a:endParaRPr lang="en-US" sz="1100" dirty="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1802282862"/>
                  </a:ext>
                </a:extLst>
              </a:tr>
            </a:tbl>
          </a:graphicData>
        </a:graphic>
      </p:graphicFrame>
    </p:spTree>
    <p:extLst>
      <p:ext uri="{BB962C8B-B14F-4D97-AF65-F5344CB8AC3E}">
        <p14:creationId xmlns:p14="http://schemas.microsoft.com/office/powerpoint/2010/main" val="3961835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155014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372139" y="1012200"/>
          <a:ext cx="8766633" cy="2070344"/>
        </p:xfrm>
        <a:graphic>
          <a:graphicData uri="http://schemas.openxmlformats.org/drawingml/2006/table">
            <a:tbl>
              <a:tblPr>
                <a:noFill/>
                <a:tableStyleId>{5973DA3F-9819-4352-8E93-8A6551559889}</a:tableStyleId>
              </a:tblPr>
              <a:tblGrid>
                <a:gridCol w="583825">
                  <a:extLst>
                    <a:ext uri="{9D8B030D-6E8A-4147-A177-3AD203B41FA5}">
                      <a16:colId xmlns:a16="http://schemas.microsoft.com/office/drawing/2014/main" val="20000"/>
                    </a:ext>
                  </a:extLst>
                </a:gridCol>
                <a:gridCol w="1266241">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150981749"/>
                  </a:ext>
                </a:extLst>
              </a:tr>
            </a:tbl>
          </a:graphicData>
        </a:graphic>
      </p:graphicFrame>
    </p:spTree>
    <p:extLst>
      <p:ext uri="{BB962C8B-B14F-4D97-AF65-F5344CB8AC3E}">
        <p14:creationId xmlns:p14="http://schemas.microsoft.com/office/powerpoint/2010/main" val="6351571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Aliases</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16</a:t>
            </a:r>
            <a:endParaRPr dirty="0"/>
          </a:p>
        </p:txBody>
      </p:sp>
    </p:spTree>
    <p:extLst>
      <p:ext uri="{BB962C8B-B14F-4D97-AF65-F5344CB8AC3E}">
        <p14:creationId xmlns:p14="http://schemas.microsoft.com/office/powerpoint/2010/main" val="42932604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Aliases are used to give a table, or a column in a table, a temporary name.</a:t>
            </a:r>
          </a:p>
          <a:p>
            <a:endParaRPr lang="en-US" b="1" dirty="0"/>
          </a:p>
          <a:p>
            <a:r>
              <a:rPr lang="en-US" b="1" dirty="0"/>
              <a:t>Aliases are often used to make column names more readable.</a:t>
            </a:r>
          </a:p>
          <a:p>
            <a:endParaRPr lang="en-US" b="1" dirty="0"/>
          </a:p>
          <a:p>
            <a:r>
              <a:rPr lang="en-US" b="1" dirty="0"/>
              <a:t>An alias only exists for the duration of that query.</a:t>
            </a:r>
          </a:p>
          <a:p>
            <a:endParaRPr lang="en-US" b="1" dirty="0"/>
          </a:p>
          <a:p>
            <a:r>
              <a:rPr lang="en-US" b="1" dirty="0"/>
              <a:t>An alias is created with the AS keyword.</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Aliases</a:t>
            </a:r>
          </a:p>
        </p:txBody>
      </p:sp>
    </p:spTree>
    <p:extLst>
      <p:ext uri="{BB962C8B-B14F-4D97-AF65-F5344CB8AC3E}">
        <p14:creationId xmlns:p14="http://schemas.microsoft.com/office/powerpoint/2010/main" val="39053651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Alias Column</a:t>
            </a:r>
            <a:br>
              <a:rPr lang="en-US" dirty="0"/>
            </a:br>
            <a:r>
              <a:rPr lang="en-US" b="1" dirty="0"/>
              <a:t>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201118"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dirty="0"/>
              <a:t> AS </a:t>
            </a:r>
            <a:r>
              <a:rPr lang="en-US" b="0" i="1" dirty="0" err="1"/>
              <a:t>alias_name</a:t>
            </a:r>
            <a:br>
              <a:rPr lang="en-US" dirty="0"/>
            </a:br>
            <a:r>
              <a:rPr lang="en-US" b="0" dirty="0"/>
              <a:t>FROM </a:t>
            </a:r>
            <a:r>
              <a:rPr lang="en-US" b="0" i="1" dirty="0" err="1"/>
              <a:t>table_name</a:t>
            </a:r>
            <a:r>
              <a:rPr lang="en-US" b="0" i="1" dirty="0"/>
              <a:t>;</a:t>
            </a:r>
            <a:endParaRPr lang="en-US" dirty="0"/>
          </a:p>
        </p:txBody>
      </p:sp>
    </p:spTree>
    <p:extLst>
      <p:ext uri="{BB962C8B-B14F-4D97-AF65-F5344CB8AC3E}">
        <p14:creationId xmlns:p14="http://schemas.microsoft.com/office/powerpoint/2010/main" val="28304949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Alias Table</a:t>
            </a:r>
            <a:br>
              <a:rPr lang="en-US" dirty="0"/>
            </a:br>
            <a:r>
              <a:rPr lang="en-US" b="1" dirty="0"/>
              <a:t>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201118"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err="1"/>
              <a:t>table_name</a:t>
            </a:r>
            <a:r>
              <a:rPr lang="en-US" b="0" i="1" dirty="0"/>
              <a:t> </a:t>
            </a:r>
            <a:r>
              <a:rPr lang="en-US" b="0" dirty="0"/>
              <a:t>AS </a:t>
            </a:r>
            <a:r>
              <a:rPr lang="en-US" b="0" i="1" dirty="0" err="1"/>
              <a:t>alias_name</a:t>
            </a:r>
            <a:r>
              <a:rPr lang="en-US" b="0" i="1" dirty="0"/>
              <a:t>;</a:t>
            </a:r>
            <a:endParaRPr lang="en-US" dirty="0"/>
          </a:p>
        </p:txBody>
      </p:sp>
    </p:spTree>
    <p:extLst>
      <p:ext uri="{BB962C8B-B14F-4D97-AF65-F5344CB8AC3E}">
        <p14:creationId xmlns:p14="http://schemas.microsoft.com/office/powerpoint/2010/main" val="17824419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055853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705123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945573" y="2807197"/>
            <a:ext cx="7741227"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c.CustomerName</a:t>
            </a:r>
            <a:r>
              <a:rPr lang="en-US" sz="2000" dirty="0">
                <a:solidFill>
                  <a:schemeClr val="bg1"/>
                </a:solidFill>
              </a:rPr>
              <a:t> AS Name, </a:t>
            </a:r>
            <a:r>
              <a:rPr lang="en-US" sz="2000" dirty="0" err="1">
                <a:solidFill>
                  <a:schemeClr val="bg1"/>
                </a:solidFill>
              </a:rPr>
              <a:t>o.OrderID</a:t>
            </a:r>
            <a:r>
              <a:rPr lang="en-US" sz="2000" dirty="0">
                <a:solidFill>
                  <a:schemeClr val="bg1"/>
                </a:solidFill>
              </a:rPr>
              <a:t>, </a:t>
            </a:r>
            <a:r>
              <a:rPr lang="en-US" sz="2000" dirty="0" err="1">
                <a:solidFill>
                  <a:schemeClr val="bg1"/>
                </a:solidFill>
              </a:rPr>
              <a:t>o.OrderDate</a:t>
            </a:r>
            <a:r>
              <a:rPr lang="en-US" sz="2000" dirty="0">
                <a:solidFill>
                  <a:schemeClr val="bg1"/>
                </a:solidFill>
              </a:rPr>
              <a:t>, </a:t>
            </a:r>
          </a:p>
          <a:p>
            <a:pPr algn="ctr">
              <a:lnSpc>
                <a:spcPct val="150000"/>
              </a:lnSpc>
            </a:pPr>
            <a:r>
              <a:rPr lang="en-US" sz="2000" dirty="0">
                <a:solidFill>
                  <a:schemeClr val="bg1"/>
                </a:solidFill>
              </a:rPr>
              <a:t>FROM Customers AS c, Orders AS o</a:t>
            </a:r>
          </a:p>
          <a:p>
            <a:pPr algn="ctr">
              <a:lnSpc>
                <a:spcPct val="150000"/>
              </a:lnSpc>
            </a:pPr>
            <a:r>
              <a:rPr lang="en-US" sz="2000" dirty="0">
                <a:solidFill>
                  <a:schemeClr val="bg1"/>
                </a:solidFill>
              </a:rPr>
              <a:t>WHERE </a:t>
            </a:r>
            <a:r>
              <a:rPr lang="en-US" sz="2000" dirty="0" err="1">
                <a:solidFill>
                  <a:schemeClr val="bg1"/>
                </a:solidFill>
              </a:rPr>
              <a:t>c.CustomerName</a:t>
            </a:r>
            <a:r>
              <a:rPr lang="en-US" sz="2000" dirty="0">
                <a:solidFill>
                  <a:schemeClr val="bg1"/>
                </a:solidFill>
              </a:rPr>
              <a:t>='Around the Horn' AND </a:t>
            </a:r>
            <a:r>
              <a:rPr lang="en-US" sz="2000" dirty="0" err="1">
                <a:solidFill>
                  <a:schemeClr val="bg1"/>
                </a:solidFill>
              </a:rPr>
              <a:t>c.CustomerID</a:t>
            </a:r>
            <a:r>
              <a:rPr lang="en-US" sz="2000" dirty="0">
                <a:solidFill>
                  <a:schemeClr val="bg1"/>
                </a:solidFill>
              </a:rPr>
              <a:t>=</a:t>
            </a:r>
            <a:r>
              <a:rPr lang="en-US" sz="2000" dirty="0" err="1">
                <a:solidFill>
                  <a:schemeClr val="bg1"/>
                </a:solidFill>
              </a:rPr>
              <a:t>o.CustomerID</a:t>
            </a:r>
            <a:r>
              <a:rPr lang="en-US" sz="2000" dirty="0">
                <a:solidFill>
                  <a:schemeClr val="bg1"/>
                </a:solidFill>
              </a:rPr>
              <a:t>;</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selects all the orders from the customer with </a:t>
            </a:r>
            <a:r>
              <a:rPr lang="en-US" sz="1800" b="0" dirty="0" err="1"/>
              <a:t>CustomerID</a:t>
            </a:r>
            <a:r>
              <a:rPr lang="en-US" sz="1800" b="0" dirty="0"/>
              <a:t>=4 (Around the Horn). We use the "Customers" and "Orders" tables, and give them the table aliases of "c" and "o" respectively (Here we use aliases to make the SQL shorter):</a:t>
            </a:r>
            <a:endParaRPr lang="en-US" sz="200" b="0" dirty="0"/>
          </a:p>
        </p:txBody>
      </p:sp>
    </p:spTree>
    <p:extLst>
      <p:ext uri="{BB962C8B-B14F-4D97-AF65-F5344CB8AC3E}">
        <p14:creationId xmlns:p14="http://schemas.microsoft.com/office/powerpoint/2010/main" val="4622421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 y="1553187"/>
            <a:ext cx="9138775" cy="54503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54503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372138" y="1012199"/>
          <a:ext cx="8771863" cy="965455"/>
        </p:xfrm>
        <a:graphic>
          <a:graphicData uri="http://schemas.openxmlformats.org/drawingml/2006/table">
            <a:tbl>
              <a:tblPr>
                <a:noFill/>
                <a:tableStyleId>{5973DA3F-9819-4352-8E93-8A6551559889}</a:tableStyleId>
              </a:tblPr>
              <a:tblGrid>
                <a:gridCol w="1326812">
                  <a:extLst>
                    <a:ext uri="{9D8B030D-6E8A-4147-A177-3AD203B41FA5}">
                      <a16:colId xmlns:a16="http://schemas.microsoft.com/office/drawing/2014/main" val="20000"/>
                    </a:ext>
                  </a:extLst>
                </a:gridCol>
                <a:gridCol w="3576233">
                  <a:extLst>
                    <a:ext uri="{9D8B030D-6E8A-4147-A177-3AD203B41FA5}">
                      <a16:colId xmlns:a16="http://schemas.microsoft.com/office/drawing/2014/main" val="1870250050"/>
                    </a:ext>
                  </a:extLst>
                </a:gridCol>
                <a:gridCol w="2020419">
                  <a:extLst>
                    <a:ext uri="{9D8B030D-6E8A-4147-A177-3AD203B41FA5}">
                      <a16:colId xmlns:a16="http://schemas.microsoft.com/office/drawing/2014/main" val="3863713139"/>
                    </a:ext>
                  </a:extLst>
                </a:gridCol>
                <a:gridCol w="1848399">
                  <a:extLst>
                    <a:ext uri="{9D8B030D-6E8A-4147-A177-3AD203B41FA5}">
                      <a16:colId xmlns:a16="http://schemas.microsoft.com/office/drawing/2014/main" val="20003"/>
                    </a:ext>
                  </a:extLst>
                </a:gridCol>
              </a:tblGrid>
              <a:tr h="538124">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OrderID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OrderDate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2733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sz="1200" dirty="0">
                          <a:effectLst/>
                        </a:rPr>
                        <a:t>10251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sz="1200"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150981749"/>
                  </a:ext>
                </a:extLst>
              </a:tr>
            </a:tbl>
          </a:graphicData>
        </a:graphic>
      </p:graphicFrame>
    </p:spTree>
    <p:extLst>
      <p:ext uri="{BB962C8B-B14F-4D97-AF65-F5344CB8AC3E}">
        <p14:creationId xmlns:p14="http://schemas.microsoft.com/office/powerpoint/2010/main" val="19525077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INNER JOIN</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17</a:t>
            </a:r>
            <a:endParaRPr dirty="0"/>
          </a:p>
        </p:txBody>
      </p:sp>
    </p:spTree>
    <p:extLst>
      <p:ext uri="{BB962C8B-B14F-4D97-AF65-F5344CB8AC3E}">
        <p14:creationId xmlns:p14="http://schemas.microsoft.com/office/powerpoint/2010/main" val="25767024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14" name="TextBox 13">
            <a:extLst>
              <a:ext uri="{FF2B5EF4-FFF2-40B4-BE49-F238E27FC236}">
                <a16:creationId xmlns:a16="http://schemas.microsoft.com/office/drawing/2014/main" id="{C062CB02-7087-43E2-F7A9-A62747745152}"/>
              </a:ext>
            </a:extLst>
          </p:cNvPr>
          <p:cNvSpPr txBox="1"/>
          <p:nvPr/>
        </p:nvSpPr>
        <p:spPr>
          <a:xfrm>
            <a:off x="546652" y="894522"/>
            <a:ext cx="3279913" cy="307777"/>
          </a:xfrm>
          <a:prstGeom prst="rect">
            <a:avLst/>
          </a:prstGeom>
          <a:noFill/>
        </p:spPr>
        <p:txBody>
          <a:bodyPr wrap="square" rtlCol="0">
            <a:spAutoFit/>
          </a:bodyPr>
          <a:lstStyle/>
          <a:p>
            <a:r>
              <a:rPr lang="en-US" dirty="0" err="1">
                <a:solidFill>
                  <a:schemeClr val="bg1"/>
                </a:solidFill>
              </a:rPr>
              <a:t>Lecturer_Course_Table</a:t>
            </a:r>
            <a:endParaRPr lang="en-US" dirty="0">
              <a:solidFill>
                <a:schemeClr val="bg1"/>
              </a:solidFill>
            </a:endParaRPr>
          </a:p>
        </p:txBody>
      </p:sp>
      <p:graphicFrame>
        <p:nvGraphicFramePr>
          <p:cNvPr id="4" name="Table 3">
            <a:extLst>
              <a:ext uri="{FF2B5EF4-FFF2-40B4-BE49-F238E27FC236}">
                <a16:creationId xmlns:a16="http://schemas.microsoft.com/office/drawing/2014/main" id="{6F05B902-F392-A8B8-F851-690319C2C8CC}"/>
              </a:ext>
            </a:extLst>
          </p:cNvPr>
          <p:cNvGraphicFramePr>
            <a:graphicFrameLocks noGrp="1"/>
          </p:cNvGraphicFramePr>
          <p:nvPr>
            <p:extLst/>
          </p:nvPr>
        </p:nvGraphicFramePr>
        <p:xfrm>
          <a:off x="417442" y="1302025"/>
          <a:ext cx="8408506" cy="3329610"/>
        </p:xfrm>
        <a:graphic>
          <a:graphicData uri="http://schemas.openxmlformats.org/drawingml/2006/table">
            <a:tbl>
              <a:tblPr firstRow="1" firstCol="1" bandRow="1">
                <a:tableStyleId>{3C2FFA5D-87B4-456A-9821-1D502468CF0F}</a:tableStyleId>
              </a:tblPr>
              <a:tblGrid>
                <a:gridCol w="4204253">
                  <a:extLst>
                    <a:ext uri="{9D8B030D-6E8A-4147-A177-3AD203B41FA5}">
                      <a16:colId xmlns:a16="http://schemas.microsoft.com/office/drawing/2014/main" val="3511086618"/>
                    </a:ext>
                  </a:extLst>
                </a:gridCol>
                <a:gridCol w="4204253">
                  <a:extLst>
                    <a:ext uri="{9D8B030D-6E8A-4147-A177-3AD203B41FA5}">
                      <a16:colId xmlns:a16="http://schemas.microsoft.com/office/drawing/2014/main" val="1961316812"/>
                    </a:ext>
                  </a:extLst>
                </a:gridCol>
              </a:tblGrid>
              <a:tr h="554935">
                <a:tc>
                  <a:txBody>
                    <a:bodyPr/>
                    <a:lstStyle/>
                    <a:p>
                      <a:pPr marL="0" marR="0" algn="just">
                        <a:lnSpc>
                          <a:spcPct val="107000"/>
                        </a:lnSpc>
                        <a:spcBef>
                          <a:spcPts val="0"/>
                        </a:spcBef>
                        <a:spcAft>
                          <a:spcPts val="0"/>
                        </a:spcAft>
                      </a:pPr>
                      <a:r>
                        <a:rPr lang="en-US" sz="1400" u="sng" dirty="0" err="1">
                          <a:effectLst/>
                        </a:rPr>
                        <a:t>Lecturer_ID</a:t>
                      </a:r>
                      <a:endParaRPr lang="en-US" sz="1100" dirty="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Course</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786281053"/>
                  </a:ext>
                </a:extLst>
              </a:tr>
              <a:tr h="554935">
                <a:tc>
                  <a:txBody>
                    <a:bodyPr/>
                    <a:lstStyle/>
                    <a:p>
                      <a:pPr marL="0" marR="0" algn="just">
                        <a:lnSpc>
                          <a:spcPct val="107000"/>
                        </a:lnSpc>
                        <a:spcBef>
                          <a:spcPts val="0"/>
                        </a:spcBef>
                        <a:spcAft>
                          <a:spcPts val="0"/>
                        </a:spcAft>
                      </a:pPr>
                      <a:r>
                        <a:rPr lang="en-US" sz="1400">
                          <a:effectLst/>
                        </a:rPr>
                        <a:t>1001</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Java</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494639827"/>
                  </a:ext>
                </a:extLst>
              </a:tr>
              <a:tr h="554935">
                <a:tc>
                  <a:txBody>
                    <a:bodyPr/>
                    <a:lstStyle/>
                    <a:p>
                      <a:pPr marL="0" marR="0" algn="just">
                        <a:lnSpc>
                          <a:spcPct val="107000"/>
                        </a:lnSpc>
                        <a:spcBef>
                          <a:spcPts val="0"/>
                        </a:spcBef>
                        <a:spcAft>
                          <a:spcPts val="0"/>
                        </a:spcAft>
                      </a:pPr>
                      <a:r>
                        <a:rPr lang="en-US" sz="1400">
                          <a:effectLst/>
                        </a:rPr>
                        <a:t>1001</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1742689246"/>
                  </a:ext>
                </a:extLst>
              </a:tr>
              <a:tr h="554935">
                <a:tc>
                  <a:txBody>
                    <a:bodyPr/>
                    <a:lstStyle/>
                    <a:p>
                      <a:pPr marL="0" marR="0" algn="just">
                        <a:lnSpc>
                          <a:spcPct val="107000"/>
                        </a:lnSpc>
                        <a:spcBef>
                          <a:spcPts val="0"/>
                        </a:spcBef>
                        <a:spcAft>
                          <a:spcPts val="0"/>
                        </a:spcAft>
                      </a:pPr>
                      <a:r>
                        <a:rPr lang="en-US" sz="1400">
                          <a:effectLst/>
                        </a:rPr>
                        <a:t>1204</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Web</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176851684"/>
                  </a:ext>
                </a:extLst>
              </a:tr>
              <a:tr h="554935">
                <a:tc>
                  <a:txBody>
                    <a:bodyPr/>
                    <a:lstStyle/>
                    <a:p>
                      <a:pPr marL="0" marR="0" algn="just">
                        <a:lnSpc>
                          <a:spcPct val="107000"/>
                        </a:lnSpc>
                        <a:spcBef>
                          <a:spcPts val="0"/>
                        </a:spcBef>
                        <a:spcAft>
                          <a:spcPts val="0"/>
                        </a:spcAft>
                      </a:pPr>
                      <a:r>
                        <a:rPr lang="en-US" sz="1400">
                          <a:effectLst/>
                        </a:rPr>
                        <a:t>1212</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Android</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1923272089"/>
                  </a:ext>
                </a:extLst>
              </a:tr>
              <a:tr h="554935">
                <a:tc>
                  <a:txBody>
                    <a:bodyPr/>
                    <a:lstStyle/>
                    <a:p>
                      <a:pPr marL="0" marR="0" algn="just">
                        <a:lnSpc>
                          <a:spcPct val="107000"/>
                        </a:lnSpc>
                        <a:spcBef>
                          <a:spcPts val="0"/>
                        </a:spcBef>
                        <a:spcAft>
                          <a:spcPts val="0"/>
                        </a:spcAft>
                      </a:pPr>
                      <a:r>
                        <a:rPr lang="en-US" sz="1400">
                          <a:effectLst/>
                        </a:rPr>
                        <a:t>1212</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Python</a:t>
                      </a:r>
                      <a:endParaRPr lang="en-US" sz="1100" dirty="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2683189168"/>
                  </a:ext>
                </a:extLst>
              </a:tr>
            </a:tbl>
          </a:graphicData>
        </a:graphic>
      </p:graphicFrame>
    </p:spTree>
    <p:extLst>
      <p:ext uri="{BB962C8B-B14F-4D97-AF65-F5344CB8AC3E}">
        <p14:creationId xmlns:p14="http://schemas.microsoft.com/office/powerpoint/2010/main" val="16616211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INNER JOIN keyword selects records that have matching values in both tables.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INNER JOIN</a:t>
            </a:r>
          </a:p>
        </p:txBody>
      </p:sp>
      <p:pic>
        <p:nvPicPr>
          <p:cNvPr id="7" name="Picture 6">
            <a:extLst>
              <a:ext uri="{FF2B5EF4-FFF2-40B4-BE49-F238E27FC236}">
                <a16:creationId xmlns:a16="http://schemas.microsoft.com/office/drawing/2014/main" id="{6879462D-D7FE-4484-B2FF-37DE48093939}"/>
              </a:ext>
            </a:extLst>
          </p:cNvPr>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t="6923" r="57020" b="52917"/>
          <a:stretch/>
        </p:blipFill>
        <p:spPr bwMode="auto">
          <a:xfrm>
            <a:off x="2836982" y="2681144"/>
            <a:ext cx="2644140" cy="17970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96258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INNER JOIN</a:t>
            </a:r>
            <a:br>
              <a:rPr lang="en-US" dirty="0"/>
            </a:br>
            <a:r>
              <a:rPr lang="en-US" b="1" dirty="0"/>
              <a:t>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496188"/>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a:t>table1</a:t>
            </a:r>
            <a:br>
              <a:rPr lang="en-US" dirty="0"/>
            </a:br>
            <a:r>
              <a:rPr lang="en-US" b="0" dirty="0"/>
              <a:t>INNER JOIN </a:t>
            </a:r>
            <a:r>
              <a:rPr lang="en-US" b="0" i="1" dirty="0"/>
              <a:t>table2 </a:t>
            </a:r>
            <a:r>
              <a:rPr lang="en-US" b="0" dirty="0"/>
              <a:t>ON </a:t>
            </a:r>
            <a:r>
              <a:rPr lang="en-US" b="0" i="1" dirty="0"/>
              <a:t>table1.column_name </a:t>
            </a:r>
            <a:r>
              <a:rPr lang="en-US" b="0" dirty="0"/>
              <a:t>=</a:t>
            </a:r>
            <a:r>
              <a:rPr lang="en-US" b="0" i="1" dirty="0"/>
              <a:t> table2.column_name</a:t>
            </a:r>
            <a:r>
              <a:rPr lang="en-US" b="0" dirty="0"/>
              <a:t>;</a:t>
            </a:r>
            <a:endParaRPr lang="en-US" dirty="0"/>
          </a:p>
        </p:txBody>
      </p:sp>
    </p:spTree>
    <p:extLst>
      <p:ext uri="{BB962C8B-B14F-4D97-AF65-F5344CB8AC3E}">
        <p14:creationId xmlns:p14="http://schemas.microsoft.com/office/powerpoint/2010/main" val="20038745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37945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128844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923318" y="1993450"/>
            <a:ext cx="7741227"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Orders.OrderID</a:t>
            </a:r>
            <a:r>
              <a:rPr lang="en-US" sz="2000" dirty="0">
                <a:solidFill>
                  <a:schemeClr val="bg1"/>
                </a:solidFill>
              </a:rPr>
              <a:t>, </a:t>
            </a:r>
            <a:r>
              <a:rPr lang="en-US" sz="2000" dirty="0" err="1">
                <a:solidFill>
                  <a:schemeClr val="bg1"/>
                </a:solidFill>
              </a:rPr>
              <a:t>Customers.CustomerName</a:t>
            </a:r>
            <a:endParaRPr lang="en-US" sz="2000" dirty="0">
              <a:solidFill>
                <a:schemeClr val="bg1"/>
              </a:solidFill>
            </a:endParaRPr>
          </a:p>
          <a:p>
            <a:pPr algn="ctr">
              <a:lnSpc>
                <a:spcPct val="150000"/>
              </a:lnSpc>
            </a:pPr>
            <a:r>
              <a:rPr lang="en-US" sz="2000" dirty="0">
                <a:solidFill>
                  <a:schemeClr val="bg1"/>
                </a:solidFill>
              </a:rPr>
              <a:t>FROM Orders</a:t>
            </a:r>
          </a:p>
          <a:p>
            <a:pPr algn="ctr">
              <a:lnSpc>
                <a:spcPct val="150000"/>
              </a:lnSpc>
            </a:pPr>
            <a:r>
              <a:rPr lang="en-US" sz="2000" dirty="0">
                <a:solidFill>
                  <a:schemeClr val="bg1"/>
                </a:solidFill>
              </a:rPr>
              <a:t>INNER JOIN Customers ON </a:t>
            </a:r>
          </a:p>
          <a:p>
            <a:pPr algn="ctr">
              <a:lnSpc>
                <a:spcPct val="150000"/>
              </a:lnSpc>
            </a:pPr>
            <a:r>
              <a:rPr lang="en-US" sz="2000" dirty="0" err="1">
                <a:solidFill>
                  <a:schemeClr val="bg1"/>
                </a:solidFill>
              </a:rPr>
              <a:t>Orders.CustomerID</a:t>
            </a:r>
            <a:r>
              <a:rPr lang="en-US" sz="2000" dirty="0">
                <a:solidFill>
                  <a:schemeClr val="bg1"/>
                </a:solidFill>
              </a:rPr>
              <a:t> = </a:t>
            </a:r>
            <a:r>
              <a:rPr lang="en-US" sz="2000" dirty="0" err="1">
                <a:solidFill>
                  <a:schemeClr val="bg1"/>
                </a:solidFill>
              </a:rPr>
              <a:t>Customers.CustomerID</a:t>
            </a:r>
            <a:r>
              <a:rPr lang="en-US" sz="2000" dirty="0">
                <a:solidFill>
                  <a:schemeClr val="bg1"/>
                </a:solidFill>
              </a:rPr>
              <a:t>;</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selects all orders with customer information:</a:t>
            </a:r>
          </a:p>
          <a:p>
            <a:br>
              <a:rPr lang="en-US" b="0" dirty="0"/>
            </a:br>
            <a:endParaRPr lang="en-US" sz="200" b="0" dirty="0"/>
          </a:p>
        </p:txBody>
      </p:sp>
    </p:spTree>
    <p:extLst>
      <p:ext uri="{BB962C8B-B14F-4D97-AF65-F5344CB8AC3E}">
        <p14:creationId xmlns:p14="http://schemas.microsoft.com/office/powerpoint/2010/main" val="39996295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9144000" cy="246676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OUTPUT</a:t>
            </a:r>
            <a:endParaRPr dirty="0"/>
          </a:p>
        </p:txBody>
      </p:sp>
      <p:graphicFrame>
        <p:nvGraphicFramePr>
          <p:cNvPr id="515" name="Google Shape;515;p39"/>
          <p:cNvGraphicFramePr/>
          <p:nvPr>
            <p:extLst/>
          </p:nvPr>
        </p:nvGraphicFramePr>
        <p:xfrm>
          <a:off x="372139" y="1012200"/>
          <a:ext cx="8766636" cy="2986970"/>
        </p:xfrm>
        <a:graphic>
          <a:graphicData uri="http://schemas.openxmlformats.org/drawingml/2006/table">
            <a:tbl>
              <a:tblPr>
                <a:noFill/>
                <a:tableStyleId>{5973DA3F-9819-4352-8E93-8A6551559889}</a:tableStyleId>
              </a:tblPr>
              <a:tblGrid>
                <a:gridCol w="1515050">
                  <a:extLst>
                    <a:ext uri="{9D8B030D-6E8A-4147-A177-3AD203B41FA5}">
                      <a16:colId xmlns:a16="http://schemas.microsoft.com/office/drawing/2014/main" val="20000"/>
                    </a:ext>
                  </a:extLst>
                </a:gridCol>
                <a:gridCol w="4234330">
                  <a:extLst>
                    <a:ext uri="{9D8B030D-6E8A-4147-A177-3AD203B41FA5}">
                      <a16:colId xmlns:a16="http://schemas.microsoft.com/office/drawing/2014/main" val="1870250050"/>
                    </a:ext>
                  </a:extLst>
                </a:gridCol>
                <a:gridCol w="3017256">
                  <a:extLst>
                    <a:ext uri="{9D8B030D-6E8A-4147-A177-3AD203B41FA5}">
                      <a16:colId xmlns:a16="http://schemas.microsoft.com/office/drawing/2014/main" val="20002"/>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OrderID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10248</a:t>
                      </a:r>
                    </a:p>
                  </a:txBody>
                  <a:tcPr marL="1524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296913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LEFT JOIN</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18</a:t>
            </a:r>
            <a:endParaRPr dirty="0"/>
          </a:p>
        </p:txBody>
      </p:sp>
    </p:spTree>
    <p:extLst>
      <p:ext uri="{BB962C8B-B14F-4D97-AF65-F5344CB8AC3E}">
        <p14:creationId xmlns:p14="http://schemas.microsoft.com/office/powerpoint/2010/main" val="32384578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LEFT JOIN keyword returns all records from the left table (table1), and the matching records (if any) from the right table (table2).</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LEFT JOIN</a:t>
            </a:r>
          </a:p>
        </p:txBody>
      </p:sp>
      <p:pic>
        <p:nvPicPr>
          <p:cNvPr id="6" name="Picture 5">
            <a:extLst>
              <a:ext uri="{FF2B5EF4-FFF2-40B4-BE49-F238E27FC236}">
                <a16:creationId xmlns:a16="http://schemas.microsoft.com/office/drawing/2014/main" id="{ABD9CC40-D424-4176-A905-4A0DFEC543DB}"/>
              </a:ext>
            </a:extLst>
          </p:cNvPr>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t="60000" r="57371"/>
          <a:stretch/>
        </p:blipFill>
        <p:spPr bwMode="auto">
          <a:xfrm>
            <a:off x="2850952" y="2777726"/>
            <a:ext cx="2616200" cy="17856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633220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LEFT JOIN</a:t>
            </a:r>
            <a:br>
              <a:rPr lang="en-US" dirty="0"/>
            </a:br>
            <a:r>
              <a:rPr lang="en-US" b="1" dirty="0"/>
              <a:t>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496188"/>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a:t>table1</a:t>
            </a:r>
            <a:br>
              <a:rPr lang="en-US" dirty="0"/>
            </a:br>
            <a:r>
              <a:rPr lang="en-US" b="0" dirty="0"/>
              <a:t>LEFT JOIN </a:t>
            </a:r>
            <a:r>
              <a:rPr lang="en-US" b="0" i="1" dirty="0"/>
              <a:t>table2</a:t>
            </a:r>
            <a:br>
              <a:rPr lang="en-US" b="0" i="1" dirty="0"/>
            </a:br>
            <a:r>
              <a:rPr lang="en-US" b="0" dirty="0"/>
              <a:t>ON </a:t>
            </a:r>
            <a:r>
              <a:rPr lang="en-US" b="0" i="1" dirty="0"/>
              <a:t>table1.column_name </a:t>
            </a:r>
            <a:r>
              <a:rPr lang="en-US" b="0" dirty="0"/>
              <a:t>=</a:t>
            </a:r>
            <a:r>
              <a:rPr lang="en-US" b="0" i="1" dirty="0"/>
              <a:t> table2.column_name</a:t>
            </a:r>
            <a:r>
              <a:rPr lang="en-US" b="0" dirty="0"/>
              <a:t>;</a:t>
            </a:r>
            <a:endParaRPr lang="en-US" dirty="0"/>
          </a:p>
        </p:txBody>
      </p:sp>
    </p:spTree>
    <p:extLst>
      <p:ext uri="{BB962C8B-B14F-4D97-AF65-F5344CB8AC3E}">
        <p14:creationId xmlns:p14="http://schemas.microsoft.com/office/powerpoint/2010/main" val="11140539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19911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In a relation that is in 1NF or 2NF, when none of the non-primary key attributes transitively depend on their primary keys, then we can say that the relation is in the third normal form of 3NF.</a:t>
            </a:r>
          </a:p>
          <a:p>
            <a:pPr marL="127000" indent="0">
              <a:buNone/>
            </a:pPr>
            <a:endParaRPr lang="en-US" b="1" dirty="0"/>
          </a:p>
          <a:p>
            <a:r>
              <a:rPr lang="en-US" b="1" dirty="0"/>
              <a:t>3NF is used to reduce the data duplication. It is also used to achieve the data integrity.</a:t>
            </a:r>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3NF Normalization</a:t>
            </a:r>
          </a:p>
        </p:txBody>
      </p:sp>
    </p:spTree>
    <p:extLst>
      <p:ext uri="{BB962C8B-B14F-4D97-AF65-F5344CB8AC3E}">
        <p14:creationId xmlns:p14="http://schemas.microsoft.com/office/powerpoint/2010/main" val="19732960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415815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923318" y="1993450"/>
            <a:ext cx="7741227"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Customers.CustomerName</a:t>
            </a:r>
            <a:r>
              <a:rPr lang="en-US" sz="2000" dirty="0">
                <a:solidFill>
                  <a:schemeClr val="bg1"/>
                </a:solidFill>
              </a:rPr>
              <a:t>, </a:t>
            </a:r>
            <a:r>
              <a:rPr lang="en-US" sz="2000" dirty="0" err="1">
                <a:solidFill>
                  <a:schemeClr val="bg1"/>
                </a:solidFill>
              </a:rPr>
              <a:t>Orders.OrderID</a:t>
            </a:r>
            <a:endParaRPr lang="en-US" sz="2000" dirty="0">
              <a:solidFill>
                <a:schemeClr val="bg1"/>
              </a:solidFill>
            </a:endParaRP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LEFT JOIN Orders ON </a:t>
            </a:r>
            <a:r>
              <a:rPr lang="en-US" sz="2000" dirty="0" err="1">
                <a:solidFill>
                  <a:schemeClr val="bg1"/>
                </a:solidFill>
              </a:rPr>
              <a:t>Customers.CustomerID</a:t>
            </a:r>
            <a:r>
              <a:rPr lang="en-US" sz="2000" dirty="0">
                <a:solidFill>
                  <a:schemeClr val="bg1"/>
                </a:solidFill>
              </a:rPr>
              <a:t> = </a:t>
            </a:r>
            <a:r>
              <a:rPr lang="en-US" sz="2000" dirty="0" err="1">
                <a:solidFill>
                  <a:schemeClr val="bg1"/>
                </a:solidFill>
              </a:rPr>
              <a:t>Orders.CustomerID</a:t>
            </a:r>
            <a:endParaRPr lang="en-US" sz="2000" dirty="0">
              <a:solidFill>
                <a:schemeClr val="bg1"/>
              </a:solidFill>
            </a:endParaRPr>
          </a:p>
          <a:p>
            <a:pPr algn="ctr">
              <a:lnSpc>
                <a:spcPct val="150000"/>
              </a:lnSpc>
            </a:pPr>
            <a:r>
              <a:rPr lang="en-US" sz="2000" dirty="0">
                <a:solidFill>
                  <a:schemeClr val="bg1"/>
                </a:solidFill>
              </a:rPr>
              <a:t>ORDER BY </a:t>
            </a:r>
            <a:r>
              <a:rPr lang="en-US" sz="2000" dirty="0" err="1">
                <a:solidFill>
                  <a:schemeClr val="bg1"/>
                </a:solidFill>
              </a:rPr>
              <a:t>Customers.CustomerName</a:t>
            </a:r>
            <a:r>
              <a:rPr lang="en-US" sz="2000" dirty="0">
                <a:solidFill>
                  <a:schemeClr val="bg1"/>
                </a:solidFill>
              </a:rPr>
              <a:t>;</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will select all customers, and any orders they might have:</a:t>
            </a:r>
            <a:br>
              <a:rPr lang="en-US" sz="1800" b="0" dirty="0"/>
            </a:br>
            <a:endParaRPr lang="en-US" sz="100" b="0" dirty="0"/>
          </a:p>
        </p:txBody>
      </p:sp>
    </p:spTree>
    <p:extLst>
      <p:ext uri="{BB962C8B-B14F-4D97-AF65-F5344CB8AC3E}">
        <p14:creationId xmlns:p14="http://schemas.microsoft.com/office/powerpoint/2010/main" val="37430632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9144000" cy="246676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OUTPUT</a:t>
            </a:r>
            <a:endParaRPr dirty="0"/>
          </a:p>
        </p:txBody>
      </p:sp>
      <p:graphicFrame>
        <p:nvGraphicFramePr>
          <p:cNvPr id="515" name="Google Shape;515;p39"/>
          <p:cNvGraphicFramePr/>
          <p:nvPr/>
        </p:nvGraphicFramePr>
        <p:xfrm>
          <a:off x="372139" y="1012200"/>
          <a:ext cx="8766636" cy="2986970"/>
        </p:xfrm>
        <a:graphic>
          <a:graphicData uri="http://schemas.openxmlformats.org/drawingml/2006/table">
            <a:tbl>
              <a:tblPr>
                <a:noFill/>
                <a:tableStyleId>{5973DA3F-9819-4352-8E93-8A6551559889}</a:tableStyleId>
              </a:tblPr>
              <a:tblGrid>
                <a:gridCol w="1515050">
                  <a:extLst>
                    <a:ext uri="{9D8B030D-6E8A-4147-A177-3AD203B41FA5}">
                      <a16:colId xmlns:a16="http://schemas.microsoft.com/office/drawing/2014/main" val="20000"/>
                    </a:ext>
                  </a:extLst>
                </a:gridCol>
                <a:gridCol w="4234330">
                  <a:extLst>
                    <a:ext uri="{9D8B030D-6E8A-4147-A177-3AD203B41FA5}">
                      <a16:colId xmlns:a16="http://schemas.microsoft.com/office/drawing/2014/main" val="1870250050"/>
                    </a:ext>
                  </a:extLst>
                </a:gridCol>
                <a:gridCol w="3017256">
                  <a:extLst>
                    <a:ext uri="{9D8B030D-6E8A-4147-A177-3AD203B41FA5}">
                      <a16:colId xmlns:a16="http://schemas.microsoft.com/office/drawing/2014/main" val="20002"/>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OrderID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10248</a:t>
                      </a:r>
                    </a:p>
                  </a:txBody>
                  <a:tcPr marL="1524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799243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RIGHT JOIN</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19</a:t>
            </a:r>
            <a:endParaRPr dirty="0"/>
          </a:p>
        </p:txBody>
      </p:sp>
    </p:spTree>
    <p:extLst>
      <p:ext uri="{BB962C8B-B14F-4D97-AF65-F5344CB8AC3E}">
        <p14:creationId xmlns:p14="http://schemas.microsoft.com/office/powerpoint/2010/main" val="4059434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RIGHT JOIN keyword returns all records from the right table (table2), and the matching records (if any) from the left table (table1).</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RIGHT JOIN</a:t>
            </a:r>
          </a:p>
        </p:txBody>
      </p:sp>
      <p:pic>
        <p:nvPicPr>
          <p:cNvPr id="7" name="Picture 6">
            <a:extLst>
              <a:ext uri="{FF2B5EF4-FFF2-40B4-BE49-F238E27FC236}">
                <a16:creationId xmlns:a16="http://schemas.microsoft.com/office/drawing/2014/main" id="{198DD7A0-00D6-4E7A-A25B-FF5CB48CDA47}"/>
              </a:ext>
            </a:extLst>
          </p:cNvPr>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56072" t="61385"/>
          <a:stretch/>
        </p:blipFill>
        <p:spPr bwMode="auto">
          <a:xfrm>
            <a:off x="2794437" y="2777726"/>
            <a:ext cx="2729230" cy="17443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68726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RIGHT JOIN</a:t>
            </a:r>
            <a:br>
              <a:rPr lang="en-US" dirty="0"/>
            </a:br>
            <a:r>
              <a:rPr lang="en-US" b="1" dirty="0"/>
              <a:t>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496188"/>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a:t>table1</a:t>
            </a:r>
            <a:br>
              <a:rPr lang="en-US" dirty="0"/>
            </a:br>
            <a:r>
              <a:rPr lang="en-US" b="0" dirty="0"/>
              <a:t>RIGHT JOIN </a:t>
            </a:r>
            <a:r>
              <a:rPr lang="en-US" b="0" i="1" dirty="0"/>
              <a:t>table2</a:t>
            </a:r>
            <a:br>
              <a:rPr lang="en-US" b="0" i="1" dirty="0"/>
            </a:br>
            <a:r>
              <a:rPr lang="en-US" b="0" dirty="0"/>
              <a:t>ON </a:t>
            </a:r>
            <a:r>
              <a:rPr lang="en-US" b="0" i="1" dirty="0"/>
              <a:t>table1.column_name </a:t>
            </a:r>
            <a:r>
              <a:rPr lang="en-US" b="0" dirty="0"/>
              <a:t>=</a:t>
            </a:r>
            <a:r>
              <a:rPr lang="en-US" b="0" i="1" dirty="0"/>
              <a:t> table2.column_name</a:t>
            </a:r>
            <a:r>
              <a:rPr lang="en-US" b="0" dirty="0"/>
              <a:t>;</a:t>
            </a:r>
            <a:endParaRPr lang="en-US" dirty="0"/>
          </a:p>
        </p:txBody>
      </p:sp>
    </p:spTree>
    <p:extLst>
      <p:ext uri="{BB962C8B-B14F-4D97-AF65-F5344CB8AC3E}">
        <p14:creationId xmlns:p14="http://schemas.microsoft.com/office/powerpoint/2010/main" val="28975863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021240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30898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923318" y="1993450"/>
            <a:ext cx="7741227"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Customers.CustomerName</a:t>
            </a:r>
            <a:r>
              <a:rPr lang="en-US" sz="2000" dirty="0">
                <a:solidFill>
                  <a:schemeClr val="bg1"/>
                </a:solidFill>
              </a:rPr>
              <a:t>, </a:t>
            </a:r>
            <a:r>
              <a:rPr lang="en-US" sz="2000" dirty="0" err="1">
                <a:solidFill>
                  <a:schemeClr val="bg1"/>
                </a:solidFill>
              </a:rPr>
              <a:t>Orders.OrderID</a:t>
            </a:r>
            <a:endParaRPr lang="en-US" sz="2000" dirty="0">
              <a:solidFill>
                <a:schemeClr val="bg1"/>
              </a:solidFill>
            </a:endParaRP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RIGHT JOIN Orders ON </a:t>
            </a:r>
            <a:r>
              <a:rPr lang="en-US" sz="2000" dirty="0" err="1">
                <a:solidFill>
                  <a:schemeClr val="bg1"/>
                </a:solidFill>
              </a:rPr>
              <a:t>Customers.CustomerID</a:t>
            </a:r>
            <a:r>
              <a:rPr lang="en-US" sz="2000" dirty="0">
                <a:solidFill>
                  <a:schemeClr val="bg1"/>
                </a:solidFill>
              </a:rPr>
              <a:t> = </a:t>
            </a:r>
            <a:r>
              <a:rPr lang="en-US" sz="2000" dirty="0" err="1">
                <a:solidFill>
                  <a:schemeClr val="bg1"/>
                </a:solidFill>
              </a:rPr>
              <a:t>Orders.CustomerID</a:t>
            </a:r>
            <a:endParaRPr lang="en-US" sz="2000" dirty="0">
              <a:solidFill>
                <a:schemeClr val="bg1"/>
              </a:solidFill>
            </a:endParaRPr>
          </a:p>
          <a:p>
            <a:pPr algn="ctr">
              <a:lnSpc>
                <a:spcPct val="150000"/>
              </a:lnSpc>
            </a:pPr>
            <a:r>
              <a:rPr lang="en-US" sz="2000" dirty="0">
                <a:solidFill>
                  <a:schemeClr val="bg1"/>
                </a:solidFill>
              </a:rPr>
              <a:t>ORDER BY </a:t>
            </a:r>
            <a:r>
              <a:rPr lang="en-US" sz="2000" dirty="0" err="1">
                <a:solidFill>
                  <a:schemeClr val="bg1"/>
                </a:solidFill>
              </a:rPr>
              <a:t>Customers.CustomerName</a:t>
            </a:r>
            <a:r>
              <a:rPr lang="en-US" sz="2000" dirty="0">
                <a:solidFill>
                  <a:schemeClr val="bg1"/>
                </a:solidFill>
              </a:rPr>
              <a:t>;</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will select all customers, and any orders they might have:</a:t>
            </a:r>
            <a:br>
              <a:rPr lang="en-US" sz="1800" b="0" dirty="0"/>
            </a:br>
            <a:endParaRPr lang="en-US" sz="100" b="0" dirty="0"/>
          </a:p>
        </p:txBody>
      </p:sp>
    </p:spTree>
    <p:extLst>
      <p:ext uri="{BB962C8B-B14F-4D97-AF65-F5344CB8AC3E}">
        <p14:creationId xmlns:p14="http://schemas.microsoft.com/office/powerpoint/2010/main" val="20058314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9144000" cy="263441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OUTPUT</a:t>
            </a:r>
            <a:endParaRPr dirty="0"/>
          </a:p>
        </p:txBody>
      </p:sp>
      <p:graphicFrame>
        <p:nvGraphicFramePr>
          <p:cNvPr id="515" name="Google Shape;515;p39"/>
          <p:cNvGraphicFramePr/>
          <p:nvPr>
            <p:extLst/>
          </p:nvPr>
        </p:nvGraphicFramePr>
        <p:xfrm>
          <a:off x="372139" y="1012200"/>
          <a:ext cx="8766636" cy="3154620"/>
        </p:xfrm>
        <a:graphic>
          <a:graphicData uri="http://schemas.openxmlformats.org/drawingml/2006/table">
            <a:tbl>
              <a:tblPr>
                <a:noFill/>
                <a:tableStyleId>{5973DA3F-9819-4352-8E93-8A6551559889}</a:tableStyleId>
              </a:tblPr>
              <a:tblGrid>
                <a:gridCol w="1515050">
                  <a:extLst>
                    <a:ext uri="{9D8B030D-6E8A-4147-A177-3AD203B41FA5}">
                      <a16:colId xmlns:a16="http://schemas.microsoft.com/office/drawing/2014/main" val="20000"/>
                    </a:ext>
                  </a:extLst>
                </a:gridCol>
                <a:gridCol w="4234330">
                  <a:extLst>
                    <a:ext uri="{9D8B030D-6E8A-4147-A177-3AD203B41FA5}">
                      <a16:colId xmlns:a16="http://schemas.microsoft.com/office/drawing/2014/main" val="1870250050"/>
                    </a:ext>
                  </a:extLst>
                </a:gridCol>
                <a:gridCol w="3017256">
                  <a:extLst>
                    <a:ext uri="{9D8B030D-6E8A-4147-A177-3AD203B41FA5}">
                      <a16:colId xmlns:a16="http://schemas.microsoft.com/office/drawing/2014/main" val="20002"/>
                    </a:ext>
                  </a:extLst>
                </a:gridCol>
              </a:tblGrid>
              <a:tr h="453791">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OrderID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10248</a:t>
                      </a:r>
                    </a:p>
                  </a:txBody>
                  <a:tcPr marL="1524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snabbköp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507188">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NULL</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dirty="0">
                          <a:effectLst/>
                        </a:rPr>
                        <a:t>10254</a:t>
                      </a:r>
                    </a:p>
                    <a:p>
                      <a:pPr algn="l" fontAlgn="t"/>
                      <a:endParaRPr lang="en-US" dirty="0">
                        <a:effectLst/>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492618403"/>
                  </a:ext>
                </a:extLst>
              </a:tr>
            </a:tbl>
          </a:graphicData>
        </a:graphic>
      </p:graphicFrame>
    </p:spTree>
    <p:extLst>
      <p:ext uri="{BB962C8B-B14F-4D97-AF65-F5344CB8AC3E}">
        <p14:creationId xmlns:p14="http://schemas.microsoft.com/office/powerpoint/2010/main" val="15749908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14" name="TextBox 13">
            <a:extLst>
              <a:ext uri="{FF2B5EF4-FFF2-40B4-BE49-F238E27FC236}">
                <a16:creationId xmlns:a16="http://schemas.microsoft.com/office/drawing/2014/main" id="{C062CB02-7087-43E2-F7A9-A62747745152}"/>
              </a:ext>
            </a:extLst>
          </p:cNvPr>
          <p:cNvSpPr txBox="1"/>
          <p:nvPr/>
        </p:nvSpPr>
        <p:spPr>
          <a:xfrm>
            <a:off x="546652" y="894522"/>
            <a:ext cx="3279913" cy="307777"/>
          </a:xfrm>
          <a:prstGeom prst="rect">
            <a:avLst/>
          </a:prstGeom>
          <a:noFill/>
        </p:spPr>
        <p:txBody>
          <a:bodyPr wrap="square" rtlCol="0">
            <a:spAutoFit/>
          </a:bodyPr>
          <a:lstStyle/>
          <a:p>
            <a:r>
              <a:rPr lang="en-US" dirty="0" err="1">
                <a:solidFill>
                  <a:schemeClr val="bg1"/>
                </a:solidFill>
              </a:rPr>
              <a:t>Student_Table</a:t>
            </a:r>
            <a:endParaRPr lang="en-US" dirty="0">
              <a:solidFill>
                <a:schemeClr val="bg1"/>
              </a:solidFill>
            </a:endParaRPr>
          </a:p>
        </p:txBody>
      </p:sp>
      <p:graphicFrame>
        <p:nvGraphicFramePr>
          <p:cNvPr id="4" name="Table 3">
            <a:extLst>
              <a:ext uri="{FF2B5EF4-FFF2-40B4-BE49-F238E27FC236}">
                <a16:creationId xmlns:a16="http://schemas.microsoft.com/office/drawing/2014/main" id="{6472ED0D-A882-0B4E-9C02-A2C8811EFFFA}"/>
              </a:ext>
            </a:extLst>
          </p:cNvPr>
          <p:cNvGraphicFramePr>
            <a:graphicFrameLocks noGrp="1"/>
          </p:cNvGraphicFramePr>
          <p:nvPr>
            <p:extLst/>
          </p:nvPr>
        </p:nvGraphicFramePr>
        <p:xfrm>
          <a:off x="407503" y="1311965"/>
          <a:ext cx="8497955" cy="3289854"/>
        </p:xfrm>
        <a:graphic>
          <a:graphicData uri="http://schemas.openxmlformats.org/drawingml/2006/table">
            <a:tbl>
              <a:tblPr firstRow="1" firstCol="1" bandRow="1">
                <a:tableStyleId>{3C2FFA5D-87B4-456A-9821-1D502468CF0F}</a:tableStyleId>
              </a:tblPr>
              <a:tblGrid>
                <a:gridCol w="1699591">
                  <a:extLst>
                    <a:ext uri="{9D8B030D-6E8A-4147-A177-3AD203B41FA5}">
                      <a16:colId xmlns:a16="http://schemas.microsoft.com/office/drawing/2014/main" val="2902747149"/>
                    </a:ext>
                  </a:extLst>
                </a:gridCol>
                <a:gridCol w="1699591">
                  <a:extLst>
                    <a:ext uri="{9D8B030D-6E8A-4147-A177-3AD203B41FA5}">
                      <a16:colId xmlns:a16="http://schemas.microsoft.com/office/drawing/2014/main" val="2744753063"/>
                    </a:ext>
                  </a:extLst>
                </a:gridCol>
                <a:gridCol w="1699591">
                  <a:extLst>
                    <a:ext uri="{9D8B030D-6E8A-4147-A177-3AD203B41FA5}">
                      <a16:colId xmlns:a16="http://schemas.microsoft.com/office/drawing/2014/main" val="1020882540"/>
                    </a:ext>
                  </a:extLst>
                </a:gridCol>
                <a:gridCol w="1699591">
                  <a:extLst>
                    <a:ext uri="{9D8B030D-6E8A-4147-A177-3AD203B41FA5}">
                      <a16:colId xmlns:a16="http://schemas.microsoft.com/office/drawing/2014/main" val="1929256162"/>
                    </a:ext>
                  </a:extLst>
                </a:gridCol>
                <a:gridCol w="1699591">
                  <a:extLst>
                    <a:ext uri="{9D8B030D-6E8A-4147-A177-3AD203B41FA5}">
                      <a16:colId xmlns:a16="http://schemas.microsoft.com/office/drawing/2014/main" val="2878057239"/>
                    </a:ext>
                  </a:extLst>
                </a:gridCol>
              </a:tblGrid>
              <a:tr h="548309">
                <a:tc>
                  <a:txBody>
                    <a:bodyPr/>
                    <a:lstStyle/>
                    <a:p>
                      <a:pPr marL="0" marR="0" algn="just">
                        <a:lnSpc>
                          <a:spcPct val="107000"/>
                        </a:lnSpc>
                        <a:spcBef>
                          <a:spcPts val="0"/>
                        </a:spcBef>
                        <a:spcAft>
                          <a:spcPts val="0"/>
                        </a:spcAft>
                      </a:pPr>
                      <a:r>
                        <a:rPr lang="en-US" sz="1400" u="sng">
                          <a:effectLst/>
                        </a:rPr>
                        <a:t>Stu_No</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Name</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u="sng">
                          <a:effectLst/>
                        </a:rPr>
                        <a:t>Postcode</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City</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Province</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3734137895"/>
                  </a:ext>
                </a:extLst>
              </a:tr>
              <a:tr h="548309">
                <a:tc>
                  <a:txBody>
                    <a:bodyPr/>
                    <a:lstStyle/>
                    <a:p>
                      <a:pPr marL="0" marR="0" algn="just">
                        <a:lnSpc>
                          <a:spcPct val="107000"/>
                        </a:lnSpc>
                        <a:spcBef>
                          <a:spcPts val="0"/>
                        </a:spcBef>
                        <a:spcAft>
                          <a:spcPts val="0"/>
                        </a:spcAft>
                      </a:pPr>
                      <a:r>
                        <a:rPr lang="en-US" sz="1400">
                          <a:effectLst/>
                        </a:rPr>
                        <a:t>11</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Sourav</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40000</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Jaffna</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North</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401939173"/>
                  </a:ext>
                </a:extLst>
              </a:tr>
              <a:tr h="548309">
                <a:tc>
                  <a:txBody>
                    <a:bodyPr/>
                    <a:lstStyle/>
                    <a:p>
                      <a:pPr marL="0" marR="0" algn="just">
                        <a:lnSpc>
                          <a:spcPct val="107000"/>
                        </a:lnSpc>
                        <a:spcBef>
                          <a:spcPts val="0"/>
                        </a:spcBef>
                        <a:spcAft>
                          <a:spcPts val="0"/>
                        </a:spcAft>
                      </a:pPr>
                      <a:r>
                        <a:rPr lang="en-US" sz="1400">
                          <a:effectLst/>
                        </a:rPr>
                        <a:t>12</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Shiran</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31000</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Trincomalee</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East</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3973572483"/>
                  </a:ext>
                </a:extLst>
              </a:tr>
              <a:tr h="548309">
                <a:tc>
                  <a:txBody>
                    <a:bodyPr/>
                    <a:lstStyle/>
                    <a:p>
                      <a:pPr marL="0" marR="0" algn="just">
                        <a:lnSpc>
                          <a:spcPct val="107000"/>
                        </a:lnSpc>
                        <a:spcBef>
                          <a:spcPts val="0"/>
                        </a:spcBef>
                        <a:spcAft>
                          <a:spcPts val="0"/>
                        </a:spcAft>
                      </a:pPr>
                      <a:r>
                        <a:rPr lang="en-US" sz="1400">
                          <a:effectLst/>
                        </a:rPr>
                        <a:t>13</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Kishon</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90000</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Badulla</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Uva</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786003136"/>
                  </a:ext>
                </a:extLst>
              </a:tr>
              <a:tr h="548309">
                <a:tc>
                  <a:txBody>
                    <a:bodyPr/>
                    <a:lstStyle/>
                    <a:p>
                      <a:pPr marL="0" marR="0" algn="just">
                        <a:lnSpc>
                          <a:spcPct val="107000"/>
                        </a:lnSpc>
                        <a:spcBef>
                          <a:spcPts val="0"/>
                        </a:spcBef>
                        <a:spcAft>
                          <a:spcPts val="0"/>
                        </a:spcAft>
                      </a:pPr>
                      <a:r>
                        <a:rPr lang="en-US" sz="1400">
                          <a:effectLst/>
                        </a:rPr>
                        <a:t>14</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Stephan</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00800</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Borella</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West</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2150304684"/>
                  </a:ext>
                </a:extLst>
              </a:tr>
              <a:tr h="548309">
                <a:tc>
                  <a:txBody>
                    <a:bodyPr/>
                    <a:lstStyle/>
                    <a:p>
                      <a:pPr marL="0" marR="0" algn="just">
                        <a:lnSpc>
                          <a:spcPct val="107000"/>
                        </a:lnSpc>
                        <a:spcBef>
                          <a:spcPts val="0"/>
                        </a:spcBef>
                        <a:spcAft>
                          <a:spcPts val="0"/>
                        </a:spcAft>
                      </a:pPr>
                      <a:r>
                        <a:rPr lang="en-US" sz="1400">
                          <a:effectLst/>
                        </a:rPr>
                        <a:t>15</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Biet</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20400</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Peradeniya</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Central</a:t>
                      </a:r>
                      <a:endParaRPr lang="en-US" sz="1100" dirty="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1543925688"/>
                  </a:ext>
                </a:extLst>
              </a:tr>
            </a:tbl>
          </a:graphicData>
        </a:graphic>
      </p:graphicFrame>
    </p:spTree>
    <p:extLst>
      <p:ext uri="{BB962C8B-B14F-4D97-AF65-F5344CB8AC3E}">
        <p14:creationId xmlns:p14="http://schemas.microsoft.com/office/powerpoint/2010/main" val="3442161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CROSS JOIN</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20</a:t>
            </a:r>
            <a:endParaRPr dirty="0"/>
          </a:p>
        </p:txBody>
      </p:sp>
    </p:spTree>
    <p:extLst>
      <p:ext uri="{BB962C8B-B14F-4D97-AF65-F5344CB8AC3E}">
        <p14:creationId xmlns:p14="http://schemas.microsoft.com/office/powerpoint/2010/main" val="17261130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CROSS JOIN keyword returns all records from both tables (table1 and table2).</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CROSS JOIN</a:t>
            </a:r>
          </a:p>
        </p:txBody>
      </p:sp>
      <p:pic>
        <p:nvPicPr>
          <p:cNvPr id="3" name="Picture 2">
            <a:extLst>
              <a:ext uri="{FF2B5EF4-FFF2-40B4-BE49-F238E27FC236}">
                <a16:creationId xmlns:a16="http://schemas.microsoft.com/office/drawing/2014/main" id="{44858843-7143-4F6A-90F0-C21FD83F5BE8}"/>
              </a:ext>
            </a:extLst>
          </p:cNvPr>
          <p:cNvPicPr>
            <a:picLocks noChangeAspect="1"/>
          </p:cNvPicPr>
          <p:nvPr/>
        </p:nvPicPr>
        <p:blipFill>
          <a:blip r:embed="rId2">
            <a:duotone>
              <a:prstClr val="black"/>
              <a:schemeClr val="accent2">
                <a:tint val="45000"/>
                <a:satMod val="400000"/>
              </a:schemeClr>
            </a:duotone>
          </a:blip>
          <a:stretch>
            <a:fillRect/>
          </a:stretch>
        </p:blipFill>
        <p:spPr>
          <a:xfrm>
            <a:off x="2808671" y="2674334"/>
            <a:ext cx="2700762" cy="1810669"/>
          </a:xfrm>
          <a:prstGeom prst="rect">
            <a:avLst/>
          </a:prstGeom>
        </p:spPr>
      </p:pic>
    </p:spTree>
    <p:extLst>
      <p:ext uri="{BB962C8B-B14F-4D97-AF65-F5344CB8AC3E}">
        <p14:creationId xmlns:p14="http://schemas.microsoft.com/office/powerpoint/2010/main" val="16775113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CROSS JOIN</a:t>
            </a:r>
            <a:br>
              <a:rPr lang="en-US" dirty="0"/>
            </a:br>
            <a:r>
              <a:rPr lang="en-US" b="1" dirty="0"/>
              <a:t>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496188"/>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a:t>table1</a:t>
            </a:r>
            <a:br>
              <a:rPr lang="en-US" dirty="0"/>
            </a:br>
            <a:r>
              <a:rPr lang="en-US" b="0" dirty="0"/>
              <a:t>CROSS JOIN </a:t>
            </a:r>
            <a:r>
              <a:rPr lang="en-US" b="0" i="1" dirty="0"/>
              <a:t>table2</a:t>
            </a:r>
            <a:r>
              <a:rPr lang="en-US" b="0" dirty="0"/>
              <a:t>;</a:t>
            </a:r>
            <a:endParaRPr lang="en-US" dirty="0"/>
          </a:p>
        </p:txBody>
      </p:sp>
    </p:spTree>
    <p:extLst>
      <p:ext uri="{BB962C8B-B14F-4D97-AF65-F5344CB8AC3E}">
        <p14:creationId xmlns:p14="http://schemas.microsoft.com/office/powerpoint/2010/main" val="4881507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1032741"/>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extLst/>
          </p:nvPr>
        </p:nvGraphicFramePr>
        <p:xfrm>
          <a:off x="372139" y="1012200"/>
          <a:ext cx="8766633" cy="1552946"/>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bl>
          </a:graphicData>
        </a:graphic>
      </p:graphicFrame>
    </p:spTree>
    <p:extLst>
      <p:ext uri="{BB962C8B-B14F-4D97-AF65-F5344CB8AC3E}">
        <p14:creationId xmlns:p14="http://schemas.microsoft.com/office/powerpoint/2010/main" val="38002725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8"/>
            <a:ext cx="7551600" cy="13425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extLst/>
          </p:nvPr>
        </p:nvGraphicFramePr>
        <p:xfrm>
          <a:off x="372139" y="1012201"/>
          <a:ext cx="8766638" cy="190981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bl>
          </a:graphicData>
        </a:graphic>
      </p:graphicFrame>
    </p:spTree>
    <p:extLst>
      <p:ext uri="{BB962C8B-B14F-4D97-AF65-F5344CB8AC3E}">
        <p14:creationId xmlns:p14="http://schemas.microsoft.com/office/powerpoint/2010/main" val="11560910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923318" y="1993450"/>
            <a:ext cx="7741227"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Customers.CustomerName</a:t>
            </a:r>
            <a:r>
              <a:rPr lang="en-US" sz="2000" dirty="0">
                <a:solidFill>
                  <a:schemeClr val="bg1"/>
                </a:solidFill>
              </a:rPr>
              <a:t>, </a:t>
            </a:r>
            <a:r>
              <a:rPr lang="en-US" sz="2000" dirty="0" err="1">
                <a:solidFill>
                  <a:schemeClr val="bg1"/>
                </a:solidFill>
              </a:rPr>
              <a:t>Orders.OrderID</a:t>
            </a:r>
            <a:endParaRPr lang="en-US" sz="2000" dirty="0">
              <a:solidFill>
                <a:schemeClr val="bg1"/>
              </a:solidFill>
            </a:endParaRP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CROSS JOIN Orders</a:t>
            </a:r>
          </a:p>
          <a:p>
            <a:pPr algn="ctr">
              <a:lnSpc>
                <a:spcPct val="150000"/>
              </a:lnSpc>
            </a:pPr>
            <a:r>
              <a:rPr lang="en-US" sz="2000" dirty="0">
                <a:solidFill>
                  <a:schemeClr val="bg1"/>
                </a:solidFill>
              </a:rPr>
              <a:t>ORDER BY </a:t>
            </a:r>
            <a:r>
              <a:rPr lang="en-US" sz="2000" dirty="0" err="1">
                <a:solidFill>
                  <a:schemeClr val="bg1"/>
                </a:solidFill>
              </a:rPr>
              <a:t>CustomerName</a:t>
            </a:r>
            <a:r>
              <a:rPr lang="en-US" sz="2000" dirty="0">
                <a:solidFill>
                  <a:schemeClr val="bg1"/>
                </a:solidFill>
              </a:rPr>
              <a:t>;</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selects all customers, and all orders:</a:t>
            </a:r>
            <a:endParaRPr lang="en-US" sz="100" b="0" dirty="0"/>
          </a:p>
        </p:txBody>
      </p:sp>
    </p:spTree>
    <p:extLst>
      <p:ext uri="{BB962C8B-B14F-4D97-AF65-F5344CB8AC3E}">
        <p14:creationId xmlns:p14="http://schemas.microsoft.com/office/powerpoint/2010/main" val="30150257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9144000" cy="263441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372139" y="1012200"/>
          <a:ext cx="8766636" cy="3082688"/>
        </p:xfrm>
        <a:graphic>
          <a:graphicData uri="http://schemas.openxmlformats.org/drawingml/2006/table">
            <a:tbl>
              <a:tblPr>
                <a:noFill/>
                <a:tableStyleId>{5973DA3F-9819-4352-8E93-8A6551559889}</a:tableStyleId>
              </a:tblPr>
              <a:tblGrid>
                <a:gridCol w="1515050">
                  <a:extLst>
                    <a:ext uri="{9D8B030D-6E8A-4147-A177-3AD203B41FA5}">
                      <a16:colId xmlns:a16="http://schemas.microsoft.com/office/drawing/2014/main" val="20000"/>
                    </a:ext>
                  </a:extLst>
                </a:gridCol>
                <a:gridCol w="4234330">
                  <a:extLst>
                    <a:ext uri="{9D8B030D-6E8A-4147-A177-3AD203B41FA5}">
                      <a16:colId xmlns:a16="http://schemas.microsoft.com/office/drawing/2014/main" val="1870250050"/>
                    </a:ext>
                  </a:extLst>
                </a:gridCol>
                <a:gridCol w="3017256">
                  <a:extLst>
                    <a:ext uri="{9D8B030D-6E8A-4147-A177-3AD203B41FA5}">
                      <a16:colId xmlns:a16="http://schemas.microsoft.com/office/drawing/2014/main" val="20002"/>
                    </a:ext>
                  </a:extLst>
                </a:gridCol>
              </a:tblGrid>
              <a:tr h="453791">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OrderID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10248</a:t>
                      </a:r>
                    </a:p>
                  </a:txBody>
                  <a:tcPr marL="1524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10248</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507188">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492618403"/>
                  </a:ext>
                </a:extLst>
              </a:tr>
            </a:tbl>
          </a:graphicData>
        </a:graphic>
      </p:graphicFrame>
    </p:spTree>
    <p:extLst>
      <p:ext uri="{BB962C8B-B14F-4D97-AF65-F5344CB8AC3E}">
        <p14:creationId xmlns:p14="http://schemas.microsoft.com/office/powerpoint/2010/main" val="38299507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MySQL Self Join</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21</a:t>
            </a:r>
            <a:endParaRPr dirty="0"/>
          </a:p>
        </p:txBody>
      </p:sp>
    </p:spTree>
    <p:extLst>
      <p:ext uri="{BB962C8B-B14F-4D97-AF65-F5344CB8AC3E}">
        <p14:creationId xmlns:p14="http://schemas.microsoft.com/office/powerpoint/2010/main" val="41006328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A self join is a regular join, but the table is joined with itself.</a:t>
            </a:r>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Self Join</a:t>
            </a:r>
          </a:p>
        </p:txBody>
      </p:sp>
    </p:spTree>
    <p:extLst>
      <p:ext uri="{BB962C8B-B14F-4D97-AF65-F5344CB8AC3E}">
        <p14:creationId xmlns:p14="http://schemas.microsoft.com/office/powerpoint/2010/main" val="19068908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Self Join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dirty="0" err="1"/>
              <a:t>column_name</a:t>
            </a:r>
            <a:r>
              <a:rPr lang="en-US" b="0" dirty="0"/>
              <a:t>(s)</a:t>
            </a:r>
          </a:p>
          <a:p>
            <a:pPr marL="0" lvl="0" indent="0" algn="l"/>
            <a:r>
              <a:rPr lang="en-US" b="0" dirty="0"/>
              <a:t>FROM table1 T1, table1 T2</a:t>
            </a:r>
          </a:p>
          <a:p>
            <a:pPr marL="0" lvl="0" indent="0" algn="l"/>
            <a:r>
              <a:rPr lang="en-US" b="0" dirty="0"/>
              <a:t>WHERE condition;</a:t>
            </a:r>
            <a:endParaRPr lang="en-US" dirty="0"/>
          </a:p>
        </p:txBody>
      </p:sp>
      <p:sp>
        <p:nvSpPr>
          <p:cNvPr id="2" name="TextBox 1">
            <a:extLst>
              <a:ext uri="{FF2B5EF4-FFF2-40B4-BE49-F238E27FC236}">
                <a16:creationId xmlns:a16="http://schemas.microsoft.com/office/drawing/2014/main" id="{FB823B29-DE27-D348-5DCD-467166A556EE}"/>
              </a:ext>
            </a:extLst>
          </p:cNvPr>
          <p:cNvSpPr txBox="1"/>
          <p:nvPr/>
        </p:nvSpPr>
        <p:spPr>
          <a:xfrm>
            <a:off x="3668232" y="4380614"/>
            <a:ext cx="6368903" cy="738664"/>
          </a:xfrm>
          <a:prstGeom prst="rect">
            <a:avLst/>
          </a:prstGeom>
          <a:noFill/>
        </p:spPr>
        <p:txBody>
          <a:bodyPr wrap="square" rtlCol="0">
            <a:spAutoFit/>
          </a:bodyPr>
          <a:lstStyle/>
          <a:p>
            <a:r>
              <a:rPr lang="en-US" dirty="0">
                <a:solidFill>
                  <a:schemeClr val="bg1"/>
                </a:solidFill>
              </a:rPr>
              <a:t>T1 and T2 are different table aliases for the same table</a:t>
            </a:r>
            <a:r>
              <a:rPr lang="en-US" dirty="0"/>
              <a:t>.</a:t>
            </a:r>
          </a:p>
          <a:p>
            <a:endParaRPr lang="en-US" dirty="0"/>
          </a:p>
          <a:p>
            <a:endParaRPr lang="en-US" dirty="0"/>
          </a:p>
        </p:txBody>
      </p:sp>
    </p:spTree>
    <p:extLst>
      <p:ext uri="{BB962C8B-B14F-4D97-AF65-F5344CB8AC3E}">
        <p14:creationId xmlns:p14="http://schemas.microsoft.com/office/powerpoint/2010/main" val="38539072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14" name="TextBox 13">
            <a:extLst>
              <a:ext uri="{FF2B5EF4-FFF2-40B4-BE49-F238E27FC236}">
                <a16:creationId xmlns:a16="http://schemas.microsoft.com/office/drawing/2014/main" id="{C062CB02-7087-43E2-F7A9-A62747745152}"/>
              </a:ext>
            </a:extLst>
          </p:cNvPr>
          <p:cNvSpPr txBox="1"/>
          <p:nvPr/>
        </p:nvSpPr>
        <p:spPr>
          <a:xfrm>
            <a:off x="546652" y="894522"/>
            <a:ext cx="3279913" cy="307777"/>
          </a:xfrm>
          <a:prstGeom prst="rect">
            <a:avLst/>
          </a:prstGeom>
          <a:noFill/>
        </p:spPr>
        <p:txBody>
          <a:bodyPr wrap="square" rtlCol="0">
            <a:spAutoFit/>
          </a:bodyPr>
          <a:lstStyle/>
          <a:p>
            <a:r>
              <a:rPr lang="en-US" dirty="0" err="1">
                <a:solidFill>
                  <a:schemeClr val="bg1"/>
                </a:solidFill>
              </a:rPr>
              <a:t>Student_Table</a:t>
            </a:r>
            <a:endParaRPr lang="en-US" dirty="0">
              <a:solidFill>
                <a:schemeClr val="bg1"/>
              </a:solidFill>
            </a:endParaRPr>
          </a:p>
        </p:txBody>
      </p:sp>
      <p:graphicFrame>
        <p:nvGraphicFramePr>
          <p:cNvPr id="3" name="Table 2">
            <a:extLst>
              <a:ext uri="{FF2B5EF4-FFF2-40B4-BE49-F238E27FC236}">
                <a16:creationId xmlns:a16="http://schemas.microsoft.com/office/drawing/2014/main" id="{8393C58D-9E46-78F1-F7CA-C30DEA92BB73}"/>
              </a:ext>
            </a:extLst>
          </p:cNvPr>
          <p:cNvGraphicFramePr>
            <a:graphicFrameLocks noGrp="1"/>
          </p:cNvGraphicFramePr>
          <p:nvPr>
            <p:extLst/>
          </p:nvPr>
        </p:nvGraphicFramePr>
        <p:xfrm>
          <a:off x="417442" y="1272208"/>
          <a:ext cx="8338931" cy="3528090"/>
        </p:xfrm>
        <a:graphic>
          <a:graphicData uri="http://schemas.openxmlformats.org/drawingml/2006/table">
            <a:tbl>
              <a:tblPr firstRow="1" firstCol="1" bandRow="1">
                <a:tableStyleId>{3C2FFA5D-87B4-456A-9821-1D502468CF0F}</a:tableStyleId>
              </a:tblPr>
              <a:tblGrid>
                <a:gridCol w="2779049">
                  <a:extLst>
                    <a:ext uri="{9D8B030D-6E8A-4147-A177-3AD203B41FA5}">
                      <a16:colId xmlns:a16="http://schemas.microsoft.com/office/drawing/2014/main" val="1429400504"/>
                    </a:ext>
                  </a:extLst>
                </a:gridCol>
                <a:gridCol w="2779941">
                  <a:extLst>
                    <a:ext uri="{9D8B030D-6E8A-4147-A177-3AD203B41FA5}">
                      <a16:colId xmlns:a16="http://schemas.microsoft.com/office/drawing/2014/main" val="1064607026"/>
                    </a:ext>
                  </a:extLst>
                </a:gridCol>
                <a:gridCol w="2779941">
                  <a:extLst>
                    <a:ext uri="{9D8B030D-6E8A-4147-A177-3AD203B41FA5}">
                      <a16:colId xmlns:a16="http://schemas.microsoft.com/office/drawing/2014/main" val="2464677085"/>
                    </a:ext>
                  </a:extLst>
                </a:gridCol>
              </a:tblGrid>
              <a:tr h="588015">
                <a:tc>
                  <a:txBody>
                    <a:bodyPr/>
                    <a:lstStyle/>
                    <a:p>
                      <a:pPr marL="0" marR="0" algn="just">
                        <a:lnSpc>
                          <a:spcPct val="107000"/>
                        </a:lnSpc>
                        <a:spcBef>
                          <a:spcPts val="0"/>
                        </a:spcBef>
                        <a:spcAft>
                          <a:spcPts val="0"/>
                        </a:spcAft>
                      </a:pPr>
                      <a:r>
                        <a:rPr lang="en-US" sz="1400" u="sng">
                          <a:effectLst/>
                        </a:rPr>
                        <a:t>Stu_No</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Name</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u="sng">
                          <a:effectLst/>
                        </a:rPr>
                        <a:t>Postcode</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273650746"/>
                  </a:ext>
                </a:extLst>
              </a:tr>
              <a:tr h="588015">
                <a:tc>
                  <a:txBody>
                    <a:bodyPr/>
                    <a:lstStyle/>
                    <a:p>
                      <a:pPr marL="0" marR="0" algn="just">
                        <a:lnSpc>
                          <a:spcPct val="107000"/>
                        </a:lnSpc>
                        <a:spcBef>
                          <a:spcPts val="0"/>
                        </a:spcBef>
                        <a:spcAft>
                          <a:spcPts val="0"/>
                        </a:spcAft>
                      </a:pPr>
                      <a:r>
                        <a:rPr lang="en-US" sz="1400">
                          <a:effectLst/>
                        </a:rPr>
                        <a:t>11</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Sourav</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40000</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1433618969"/>
                  </a:ext>
                </a:extLst>
              </a:tr>
              <a:tr h="588015">
                <a:tc>
                  <a:txBody>
                    <a:bodyPr/>
                    <a:lstStyle/>
                    <a:p>
                      <a:pPr marL="0" marR="0" algn="just">
                        <a:lnSpc>
                          <a:spcPct val="107000"/>
                        </a:lnSpc>
                        <a:spcBef>
                          <a:spcPts val="0"/>
                        </a:spcBef>
                        <a:spcAft>
                          <a:spcPts val="0"/>
                        </a:spcAft>
                      </a:pPr>
                      <a:r>
                        <a:rPr lang="en-US" sz="1400">
                          <a:effectLst/>
                        </a:rPr>
                        <a:t>12</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Shiran</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31000</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1134336053"/>
                  </a:ext>
                </a:extLst>
              </a:tr>
              <a:tr h="588015">
                <a:tc>
                  <a:txBody>
                    <a:bodyPr/>
                    <a:lstStyle/>
                    <a:p>
                      <a:pPr marL="0" marR="0" algn="just">
                        <a:lnSpc>
                          <a:spcPct val="107000"/>
                        </a:lnSpc>
                        <a:spcBef>
                          <a:spcPts val="0"/>
                        </a:spcBef>
                        <a:spcAft>
                          <a:spcPts val="0"/>
                        </a:spcAft>
                      </a:pPr>
                      <a:r>
                        <a:rPr lang="en-US" sz="1400">
                          <a:effectLst/>
                        </a:rPr>
                        <a:t>13</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Kishon</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90000</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553978346"/>
                  </a:ext>
                </a:extLst>
              </a:tr>
              <a:tr h="588015">
                <a:tc>
                  <a:txBody>
                    <a:bodyPr/>
                    <a:lstStyle/>
                    <a:p>
                      <a:pPr marL="0" marR="0" algn="just">
                        <a:lnSpc>
                          <a:spcPct val="107000"/>
                        </a:lnSpc>
                        <a:spcBef>
                          <a:spcPts val="0"/>
                        </a:spcBef>
                        <a:spcAft>
                          <a:spcPts val="0"/>
                        </a:spcAft>
                      </a:pPr>
                      <a:r>
                        <a:rPr lang="en-US" sz="1400">
                          <a:effectLst/>
                        </a:rPr>
                        <a:t>14</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Stephan</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00800</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112051252"/>
                  </a:ext>
                </a:extLst>
              </a:tr>
              <a:tr h="588015">
                <a:tc>
                  <a:txBody>
                    <a:bodyPr/>
                    <a:lstStyle/>
                    <a:p>
                      <a:pPr marL="0" marR="0" algn="just">
                        <a:lnSpc>
                          <a:spcPct val="107000"/>
                        </a:lnSpc>
                        <a:spcBef>
                          <a:spcPts val="0"/>
                        </a:spcBef>
                        <a:spcAft>
                          <a:spcPts val="0"/>
                        </a:spcAft>
                      </a:pPr>
                      <a:r>
                        <a:rPr lang="en-US" sz="1400">
                          <a:effectLst/>
                        </a:rPr>
                        <a:t>15</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Biet</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20400</a:t>
                      </a:r>
                      <a:endParaRPr lang="en-US" sz="1100" dirty="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1470711391"/>
                  </a:ext>
                </a:extLst>
              </a:tr>
            </a:tbl>
          </a:graphicData>
        </a:graphic>
      </p:graphicFrame>
    </p:spTree>
    <p:extLst>
      <p:ext uri="{BB962C8B-B14F-4D97-AF65-F5344CB8AC3E}">
        <p14:creationId xmlns:p14="http://schemas.microsoft.com/office/powerpoint/2010/main" val="39653022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6242" y="1798983"/>
            <a:ext cx="9160241" cy="205278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1003852" y="1008152"/>
            <a:ext cx="8134923"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STUDENT </a:t>
            </a:r>
            <a:r>
              <a:rPr lang="en" dirty="0"/>
              <a:t>TABLE</a:t>
            </a:r>
            <a:endParaRPr dirty="0"/>
          </a:p>
        </p:txBody>
      </p:sp>
      <p:graphicFrame>
        <p:nvGraphicFramePr>
          <p:cNvPr id="515" name="Google Shape;515;p39"/>
          <p:cNvGraphicFramePr/>
          <p:nvPr>
            <p:extLst/>
          </p:nvPr>
        </p:nvGraphicFramePr>
        <p:xfrm>
          <a:off x="546652" y="1276270"/>
          <a:ext cx="8597347" cy="2575500"/>
        </p:xfrm>
        <a:graphic>
          <a:graphicData uri="http://schemas.openxmlformats.org/drawingml/2006/table">
            <a:tbl>
              <a:tblPr>
                <a:noFill/>
                <a:tableStyleId>{5973DA3F-9819-4352-8E93-8A6551559889}</a:tableStyleId>
              </a:tblPr>
              <a:tblGrid>
                <a:gridCol w="455440">
                  <a:extLst>
                    <a:ext uri="{9D8B030D-6E8A-4147-A177-3AD203B41FA5}">
                      <a16:colId xmlns:a16="http://schemas.microsoft.com/office/drawing/2014/main" val="20000"/>
                    </a:ext>
                  </a:extLst>
                </a:gridCol>
                <a:gridCol w="2220947">
                  <a:extLst>
                    <a:ext uri="{9D8B030D-6E8A-4147-A177-3AD203B41FA5}">
                      <a16:colId xmlns:a16="http://schemas.microsoft.com/office/drawing/2014/main" val="20001"/>
                    </a:ext>
                  </a:extLst>
                </a:gridCol>
                <a:gridCol w="2276465">
                  <a:extLst>
                    <a:ext uri="{9D8B030D-6E8A-4147-A177-3AD203B41FA5}">
                      <a16:colId xmlns:a16="http://schemas.microsoft.com/office/drawing/2014/main" val="1870250050"/>
                    </a:ext>
                  </a:extLst>
                </a:gridCol>
                <a:gridCol w="2007607">
                  <a:extLst>
                    <a:ext uri="{9D8B030D-6E8A-4147-A177-3AD203B41FA5}">
                      <a16:colId xmlns:a16="http://schemas.microsoft.com/office/drawing/2014/main" val="2923691942"/>
                    </a:ext>
                  </a:extLst>
                </a:gridCol>
                <a:gridCol w="1636888">
                  <a:extLst>
                    <a:ext uri="{9D8B030D-6E8A-4147-A177-3AD203B41FA5}">
                      <a16:colId xmlns:a16="http://schemas.microsoft.com/office/drawing/2014/main" val="3089930336"/>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Student_ID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Course_ID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Duration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Peter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3</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Brian</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28817186"/>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Shane</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28611635"/>
                  </a:ext>
                </a:extLst>
              </a:tr>
            </a:tbl>
          </a:graphicData>
        </a:graphic>
      </p:graphicFrame>
    </p:spTree>
    <p:extLst>
      <p:ext uri="{BB962C8B-B14F-4D97-AF65-F5344CB8AC3E}">
        <p14:creationId xmlns:p14="http://schemas.microsoft.com/office/powerpoint/2010/main" val="19749127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s1.student_id, s1.name  </a:t>
            </a:r>
          </a:p>
          <a:p>
            <a:pPr algn="ctr">
              <a:lnSpc>
                <a:spcPct val="150000"/>
              </a:lnSpc>
            </a:pPr>
            <a:r>
              <a:rPr lang="en-US" sz="2000" dirty="0">
                <a:solidFill>
                  <a:schemeClr val="bg1"/>
                </a:solidFill>
              </a:rPr>
              <a:t>FROM student AS s1, student s2  </a:t>
            </a:r>
          </a:p>
          <a:p>
            <a:pPr algn="ctr">
              <a:lnSpc>
                <a:spcPct val="150000"/>
              </a:lnSpc>
            </a:pPr>
            <a:r>
              <a:rPr lang="en-US" sz="2000" dirty="0">
                <a:solidFill>
                  <a:schemeClr val="bg1"/>
                </a:solidFill>
              </a:rPr>
              <a:t>WHERE s1.student_id=s2.student_id  </a:t>
            </a:r>
          </a:p>
          <a:p>
            <a:pPr algn="ctr">
              <a:lnSpc>
                <a:spcPct val="150000"/>
              </a:lnSpc>
            </a:pPr>
            <a:r>
              <a:rPr lang="en-US" sz="2000" dirty="0">
                <a:solidFill>
                  <a:schemeClr val="bg1"/>
                </a:solidFill>
              </a:rPr>
              <a:t>AND s1.course_id&lt;&gt;s2.course_id;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get all the result (</a:t>
            </a:r>
            <a:r>
              <a:rPr lang="en-US" sz="1800" b="0" dirty="0" err="1"/>
              <a:t>student_id</a:t>
            </a:r>
            <a:r>
              <a:rPr lang="en-US" sz="1800" b="0" dirty="0"/>
              <a:t> and name) from the table where </a:t>
            </a:r>
            <a:r>
              <a:rPr lang="en-US" sz="1800" b="0" dirty="0" err="1"/>
              <a:t>student_id</a:t>
            </a:r>
            <a:r>
              <a:rPr lang="en-US" sz="1800" b="0" dirty="0"/>
              <a:t> is equal, and </a:t>
            </a:r>
            <a:r>
              <a:rPr lang="en-US" sz="1800" b="0" dirty="0" err="1"/>
              <a:t>course_id</a:t>
            </a:r>
            <a:r>
              <a:rPr lang="en-US" sz="1800" b="0" dirty="0"/>
              <a:t> is not equal.</a:t>
            </a:r>
          </a:p>
        </p:txBody>
      </p:sp>
    </p:spTree>
    <p:extLst>
      <p:ext uri="{BB962C8B-B14F-4D97-AF65-F5344CB8AC3E}">
        <p14:creationId xmlns:p14="http://schemas.microsoft.com/office/powerpoint/2010/main" val="9623663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6242" y="1662585"/>
            <a:ext cx="9160241" cy="207574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1013791" y="1012200"/>
            <a:ext cx="8124984" cy="66900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STUDENT </a:t>
            </a:r>
            <a:r>
              <a:rPr lang="en" dirty="0"/>
              <a:t>TABLE</a:t>
            </a:r>
            <a:endParaRPr dirty="0"/>
          </a:p>
        </p:txBody>
      </p:sp>
      <p:graphicFrame>
        <p:nvGraphicFramePr>
          <p:cNvPr id="515" name="Google Shape;515;p39"/>
          <p:cNvGraphicFramePr/>
          <p:nvPr>
            <p:extLst/>
          </p:nvPr>
        </p:nvGraphicFramePr>
        <p:xfrm>
          <a:off x="1008566" y="1162830"/>
          <a:ext cx="8135433" cy="2575500"/>
        </p:xfrm>
        <a:graphic>
          <a:graphicData uri="http://schemas.openxmlformats.org/drawingml/2006/table">
            <a:tbl>
              <a:tblPr>
                <a:noFill/>
                <a:tableStyleId>{5973DA3F-9819-4352-8E93-8A6551559889}</a:tableStyleId>
              </a:tblPr>
              <a:tblGrid>
                <a:gridCol w="1111675">
                  <a:extLst>
                    <a:ext uri="{9D8B030D-6E8A-4147-A177-3AD203B41FA5}">
                      <a16:colId xmlns:a16="http://schemas.microsoft.com/office/drawing/2014/main" val="20000"/>
                    </a:ext>
                  </a:extLst>
                </a:gridCol>
                <a:gridCol w="3284492">
                  <a:extLst>
                    <a:ext uri="{9D8B030D-6E8A-4147-A177-3AD203B41FA5}">
                      <a16:colId xmlns:a16="http://schemas.microsoft.com/office/drawing/2014/main" val="20001"/>
                    </a:ext>
                  </a:extLst>
                </a:gridCol>
                <a:gridCol w="3739266">
                  <a:extLst>
                    <a:ext uri="{9D8B030D-6E8A-4147-A177-3AD203B41FA5}">
                      <a16:colId xmlns:a16="http://schemas.microsoft.com/office/drawing/2014/main" val="1870250050"/>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Student_ID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Shane</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Peter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28817186"/>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28611635"/>
                  </a:ext>
                </a:extLst>
              </a:tr>
            </a:tbl>
          </a:graphicData>
        </a:graphic>
      </p:graphicFrame>
    </p:spTree>
    <p:extLst>
      <p:ext uri="{BB962C8B-B14F-4D97-AF65-F5344CB8AC3E}">
        <p14:creationId xmlns:p14="http://schemas.microsoft.com/office/powerpoint/2010/main" val="27023525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UNION Operator</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22</a:t>
            </a:r>
            <a:endParaRPr dirty="0"/>
          </a:p>
        </p:txBody>
      </p:sp>
    </p:spTree>
    <p:extLst>
      <p:ext uri="{BB962C8B-B14F-4D97-AF65-F5344CB8AC3E}">
        <p14:creationId xmlns:p14="http://schemas.microsoft.com/office/powerpoint/2010/main" val="25435002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pPr marL="127000" indent="0">
              <a:buNone/>
            </a:pPr>
            <a:r>
              <a:rPr lang="en-US" b="1" dirty="0"/>
              <a:t>The UNION operator is used to combine the result-set of two or more SELECT statements.</a:t>
            </a:r>
          </a:p>
          <a:p>
            <a:endParaRPr lang="en-US" b="1" dirty="0"/>
          </a:p>
          <a:p>
            <a:r>
              <a:rPr lang="en-US" b="1" dirty="0"/>
              <a:t>Every SELECT statement within UNION must have the same number of columns</a:t>
            </a:r>
          </a:p>
          <a:p>
            <a:r>
              <a:rPr lang="en-US" b="1" dirty="0"/>
              <a:t>The columns must also have similar data types</a:t>
            </a:r>
          </a:p>
          <a:p>
            <a:r>
              <a:rPr lang="en-US" b="1" dirty="0"/>
              <a:t>The columns in every SELECT statement must also be in the same order</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UNION Operator</a:t>
            </a:r>
          </a:p>
        </p:txBody>
      </p:sp>
    </p:spTree>
    <p:extLst>
      <p:ext uri="{BB962C8B-B14F-4D97-AF65-F5344CB8AC3E}">
        <p14:creationId xmlns:p14="http://schemas.microsoft.com/office/powerpoint/2010/main" val="39440101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UNION </a:t>
            </a:r>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325809" cy="1468019"/>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r>
              <a:rPr lang="en-US" b="0" dirty="0"/>
              <a:t> FROM </a:t>
            </a:r>
            <a:r>
              <a:rPr lang="en-US" b="0" i="1" dirty="0"/>
              <a:t>table1</a:t>
            </a:r>
            <a:br>
              <a:rPr lang="en-US" dirty="0"/>
            </a:br>
            <a:r>
              <a:rPr lang="en-US" b="0" dirty="0"/>
              <a:t>UNION</a:t>
            </a:r>
            <a:br>
              <a:rPr lang="en-US" dirty="0"/>
            </a:br>
            <a:r>
              <a:rPr lang="en-US" b="0" dirty="0"/>
              <a:t>SELECT </a:t>
            </a:r>
            <a:r>
              <a:rPr lang="en-US" b="0" i="1" dirty="0" err="1"/>
              <a:t>column_name</a:t>
            </a:r>
            <a:r>
              <a:rPr lang="en-US" b="0" i="1" dirty="0"/>
              <a:t>(s)</a:t>
            </a:r>
            <a:r>
              <a:rPr lang="en-US" b="0" dirty="0"/>
              <a:t> FROM </a:t>
            </a:r>
            <a:r>
              <a:rPr lang="en-US" b="0" i="1" dirty="0"/>
              <a:t>table2</a:t>
            </a:r>
            <a:r>
              <a:rPr lang="en-US" b="0" dirty="0"/>
              <a:t>;</a:t>
            </a:r>
            <a:endParaRPr lang="en-US" dirty="0"/>
          </a:p>
        </p:txBody>
      </p:sp>
    </p:spTree>
    <p:extLst>
      <p:ext uri="{BB962C8B-B14F-4D97-AF65-F5344CB8AC3E}">
        <p14:creationId xmlns:p14="http://schemas.microsoft.com/office/powerpoint/2010/main" val="11953574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64038E-6B35-4F84-BA98-3FEE0DD128B1}"/>
              </a:ext>
            </a:extLst>
          </p:cNvPr>
          <p:cNvSpPr>
            <a:spLocks noGrp="1"/>
          </p:cNvSpPr>
          <p:nvPr>
            <p:ph type="title"/>
          </p:nvPr>
        </p:nvSpPr>
        <p:spPr>
          <a:xfrm>
            <a:off x="560824" y="1168325"/>
            <a:ext cx="8583175" cy="669000"/>
          </a:xfrm>
        </p:spPr>
        <p:txBody>
          <a:bodyPr/>
          <a:lstStyle/>
          <a:p>
            <a:r>
              <a:rPr lang="en-US" b="0" dirty="0"/>
              <a:t>MySQL UNION ALL Statement</a:t>
            </a:r>
            <a:br>
              <a:rPr lang="en-US" b="0" dirty="0"/>
            </a:br>
            <a:br>
              <a:rPr lang="en-US" dirty="0"/>
            </a:br>
            <a:endParaRPr lang="en-US" dirty="0"/>
          </a:p>
        </p:txBody>
      </p:sp>
      <p:sp>
        <p:nvSpPr>
          <p:cNvPr id="8" name="Rectangle 3">
            <a:extLst>
              <a:ext uri="{FF2B5EF4-FFF2-40B4-BE49-F238E27FC236}">
                <a16:creationId xmlns:a16="http://schemas.microsoft.com/office/drawing/2014/main" id="{EE5CAEC1-1A1E-48B7-B203-EE962C8D4D38}"/>
              </a:ext>
            </a:extLst>
          </p:cNvPr>
          <p:cNvSpPr>
            <a:spLocks noGrp="1" noChangeArrowheads="1"/>
          </p:cNvSpPr>
          <p:nvPr>
            <p:ph type="body" idx="1"/>
          </p:nvPr>
        </p:nvSpPr>
        <p:spPr bwMode="auto">
          <a:xfrm>
            <a:off x="747721" y="1875338"/>
            <a:ext cx="67907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lvl="0" indent="0">
              <a:buClrTx/>
              <a:buSzTx/>
              <a:buNone/>
            </a:pPr>
            <a:r>
              <a:rPr lang="en-US" altLang="en-US" sz="1800" dirty="0">
                <a:solidFill>
                  <a:schemeClr val="bg1"/>
                </a:solidFill>
              </a:rPr>
              <a:t>The UNION operator selects only distinct values by default. To allow duplicate values, use UNION ALL</a:t>
            </a:r>
          </a:p>
        </p:txBody>
      </p:sp>
      <p:sp>
        <p:nvSpPr>
          <p:cNvPr id="9" name="Google Shape;368;p31">
            <a:extLst>
              <a:ext uri="{FF2B5EF4-FFF2-40B4-BE49-F238E27FC236}">
                <a16:creationId xmlns:a16="http://schemas.microsoft.com/office/drawing/2014/main" id="{BBA81A4C-637E-4D7D-A7A8-867F8B638793}"/>
              </a:ext>
            </a:extLst>
          </p:cNvPr>
          <p:cNvSpPr txBox="1">
            <a:spLocks/>
          </p:cNvSpPr>
          <p:nvPr/>
        </p:nvSpPr>
        <p:spPr>
          <a:xfrm>
            <a:off x="747720" y="2873088"/>
            <a:ext cx="5876363" cy="402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b="0" dirty="0"/>
              <a:t>UNION ALL </a:t>
            </a:r>
            <a:r>
              <a:rPr lang="en-US" dirty="0"/>
              <a:t>Syntax</a:t>
            </a:r>
            <a:br>
              <a:rPr lang="en-US" dirty="0"/>
            </a:br>
            <a:endParaRPr lang="en-US" dirty="0"/>
          </a:p>
          <a:p>
            <a:pPr algn="ctr"/>
            <a:endParaRPr lang="en-US" dirty="0"/>
          </a:p>
        </p:txBody>
      </p:sp>
      <p:sp>
        <p:nvSpPr>
          <p:cNvPr id="10" name="Google Shape;369;p31">
            <a:extLst>
              <a:ext uri="{FF2B5EF4-FFF2-40B4-BE49-F238E27FC236}">
                <a16:creationId xmlns:a16="http://schemas.microsoft.com/office/drawing/2014/main" id="{91CA0BDD-7512-4D80-BAB4-26674939B456}"/>
              </a:ext>
            </a:extLst>
          </p:cNvPr>
          <p:cNvSpPr txBox="1">
            <a:spLocks/>
          </p:cNvSpPr>
          <p:nvPr/>
        </p:nvSpPr>
        <p:spPr>
          <a:xfrm flipH="1">
            <a:off x="747721" y="3275988"/>
            <a:ext cx="4100400" cy="1444867"/>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None/>
            </a:pPr>
            <a:r>
              <a:rPr lang="en-US" dirty="0"/>
              <a:t>SELECT </a:t>
            </a:r>
            <a:r>
              <a:rPr lang="en-US" i="1" dirty="0" err="1"/>
              <a:t>column_name</a:t>
            </a:r>
            <a:r>
              <a:rPr lang="en-US" i="1" dirty="0"/>
              <a:t>(s)</a:t>
            </a:r>
            <a:r>
              <a:rPr lang="en-US" dirty="0"/>
              <a:t> FROM </a:t>
            </a:r>
            <a:r>
              <a:rPr lang="en-US" i="1" dirty="0"/>
              <a:t>table1</a:t>
            </a:r>
            <a:br>
              <a:rPr lang="en-US" dirty="0"/>
            </a:br>
            <a:r>
              <a:rPr lang="en-US" dirty="0"/>
              <a:t>UNION ALL</a:t>
            </a:r>
            <a:br>
              <a:rPr lang="en-US" dirty="0"/>
            </a:br>
            <a:r>
              <a:rPr lang="en-US" dirty="0"/>
              <a:t>SELECT </a:t>
            </a:r>
            <a:r>
              <a:rPr lang="en-US" i="1" dirty="0" err="1"/>
              <a:t>column_name</a:t>
            </a:r>
            <a:r>
              <a:rPr lang="en-US" i="1" dirty="0"/>
              <a:t>(s)</a:t>
            </a:r>
            <a:r>
              <a:rPr lang="en-US" dirty="0"/>
              <a:t> FROM </a:t>
            </a:r>
            <a:r>
              <a:rPr lang="en-US" i="1" dirty="0"/>
              <a:t>table2 </a:t>
            </a:r>
            <a:r>
              <a:rPr lang="en-US" dirty="0"/>
              <a:t>;</a:t>
            </a:r>
          </a:p>
          <a:p>
            <a:pPr marL="0" indent="0">
              <a:buNone/>
            </a:pPr>
            <a:endParaRPr lang="en-US" dirty="0"/>
          </a:p>
        </p:txBody>
      </p:sp>
    </p:spTree>
    <p:extLst>
      <p:ext uri="{BB962C8B-B14F-4D97-AF65-F5344CB8AC3E}">
        <p14:creationId xmlns:p14="http://schemas.microsoft.com/office/powerpoint/2010/main" val="38458870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74889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440755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923318" y="1993450"/>
            <a:ext cx="7741227"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Country FROM Customers</a:t>
            </a:r>
          </a:p>
          <a:p>
            <a:pPr algn="ctr">
              <a:lnSpc>
                <a:spcPct val="150000"/>
              </a:lnSpc>
            </a:pPr>
            <a:r>
              <a:rPr lang="en-US" sz="2000" dirty="0">
                <a:solidFill>
                  <a:schemeClr val="bg1"/>
                </a:solidFill>
              </a:rPr>
              <a:t>UNION</a:t>
            </a:r>
          </a:p>
          <a:p>
            <a:pPr algn="ctr">
              <a:lnSpc>
                <a:spcPct val="150000"/>
              </a:lnSpc>
            </a:pPr>
            <a:r>
              <a:rPr lang="en-US" sz="2000" dirty="0">
                <a:solidFill>
                  <a:schemeClr val="bg1"/>
                </a:solidFill>
              </a:rPr>
              <a:t>SELECT Country FROM Orders</a:t>
            </a:r>
          </a:p>
          <a:p>
            <a:pPr algn="ctr">
              <a:lnSpc>
                <a:spcPct val="150000"/>
              </a:lnSpc>
            </a:pPr>
            <a:r>
              <a:rPr lang="en-US" sz="2000" dirty="0">
                <a:solidFill>
                  <a:schemeClr val="bg1"/>
                </a:solidFill>
              </a:rPr>
              <a:t>ORDER BY Country;</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returns the cities (only distinct values) from both the "Customers" and the “Orders" table:</a:t>
            </a:r>
          </a:p>
          <a:p>
            <a:br>
              <a:rPr lang="en-US" b="0" dirty="0"/>
            </a:br>
            <a:br>
              <a:rPr lang="en-US" sz="1800" b="0" dirty="0"/>
            </a:br>
            <a:endParaRPr lang="en-US" sz="100" b="0" dirty="0"/>
          </a:p>
        </p:txBody>
      </p:sp>
    </p:spTree>
    <p:extLst>
      <p:ext uri="{BB962C8B-B14F-4D97-AF65-F5344CB8AC3E}">
        <p14:creationId xmlns:p14="http://schemas.microsoft.com/office/powerpoint/2010/main" val="24325478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14" name="TextBox 13">
            <a:extLst>
              <a:ext uri="{FF2B5EF4-FFF2-40B4-BE49-F238E27FC236}">
                <a16:creationId xmlns:a16="http://schemas.microsoft.com/office/drawing/2014/main" id="{C062CB02-7087-43E2-F7A9-A62747745152}"/>
              </a:ext>
            </a:extLst>
          </p:cNvPr>
          <p:cNvSpPr txBox="1"/>
          <p:nvPr/>
        </p:nvSpPr>
        <p:spPr>
          <a:xfrm>
            <a:off x="546652" y="894522"/>
            <a:ext cx="3279913" cy="307777"/>
          </a:xfrm>
          <a:prstGeom prst="rect">
            <a:avLst/>
          </a:prstGeom>
          <a:noFill/>
        </p:spPr>
        <p:txBody>
          <a:bodyPr wrap="square" rtlCol="0">
            <a:spAutoFit/>
          </a:bodyPr>
          <a:lstStyle/>
          <a:p>
            <a:r>
              <a:rPr lang="en-US" dirty="0" err="1">
                <a:solidFill>
                  <a:schemeClr val="bg1"/>
                </a:solidFill>
              </a:rPr>
              <a:t>Student_City_Table</a:t>
            </a:r>
            <a:endParaRPr lang="en-US" dirty="0">
              <a:solidFill>
                <a:schemeClr val="bg1"/>
              </a:solidFill>
            </a:endParaRPr>
          </a:p>
        </p:txBody>
      </p:sp>
      <p:graphicFrame>
        <p:nvGraphicFramePr>
          <p:cNvPr id="4" name="Table 3">
            <a:extLst>
              <a:ext uri="{FF2B5EF4-FFF2-40B4-BE49-F238E27FC236}">
                <a16:creationId xmlns:a16="http://schemas.microsoft.com/office/drawing/2014/main" id="{838AEF65-C6F2-9BA7-9D3C-FB7D2E741876}"/>
              </a:ext>
            </a:extLst>
          </p:cNvPr>
          <p:cNvGraphicFramePr>
            <a:graphicFrameLocks noGrp="1"/>
          </p:cNvGraphicFramePr>
          <p:nvPr>
            <p:extLst/>
          </p:nvPr>
        </p:nvGraphicFramePr>
        <p:xfrm>
          <a:off x="397565" y="1341782"/>
          <a:ext cx="8348869" cy="3339546"/>
        </p:xfrm>
        <a:graphic>
          <a:graphicData uri="http://schemas.openxmlformats.org/drawingml/2006/table">
            <a:tbl>
              <a:tblPr firstRow="1" firstCol="1" bandRow="1">
                <a:tableStyleId>{3C2FFA5D-87B4-456A-9821-1D502468CF0F}</a:tableStyleId>
              </a:tblPr>
              <a:tblGrid>
                <a:gridCol w="2782361">
                  <a:extLst>
                    <a:ext uri="{9D8B030D-6E8A-4147-A177-3AD203B41FA5}">
                      <a16:colId xmlns:a16="http://schemas.microsoft.com/office/drawing/2014/main" val="188805938"/>
                    </a:ext>
                  </a:extLst>
                </a:gridCol>
                <a:gridCol w="2783254">
                  <a:extLst>
                    <a:ext uri="{9D8B030D-6E8A-4147-A177-3AD203B41FA5}">
                      <a16:colId xmlns:a16="http://schemas.microsoft.com/office/drawing/2014/main" val="1326168506"/>
                    </a:ext>
                  </a:extLst>
                </a:gridCol>
                <a:gridCol w="2783254">
                  <a:extLst>
                    <a:ext uri="{9D8B030D-6E8A-4147-A177-3AD203B41FA5}">
                      <a16:colId xmlns:a16="http://schemas.microsoft.com/office/drawing/2014/main" val="1115374099"/>
                    </a:ext>
                  </a:extLst>
                </a:gridCol>
              </a:tblGrid>
              <a:tr h="556591">
                <a:tc>
                  <a:txBody>
                    <a:bodyPr/>
                    <a:lstStyle/>
                    <a:p>
                      <a:pPr marL="0" marR="0" algn="just">
                        <a:lnSpc>
                          <a:spcPct val="107000"/>
                        </a:lnSpc>
                        <a:spcBef>
                          <a:spcPts val="0"/>
                        </a:spcBef>
                        <a:spcAft>
                          <a:spcPts val="0"/>
                        </a:spcAft>
                      </a:pPr>
                      <a:r>
                        <a:rPr lang="en-US" sz="1400" u="sng">
                          <a:effectLst/>
                        </a:rPr>
                        <a:t>Postcode</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City</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Province</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2016193516"/>
                  </a:ext>
                </a:extLst>
              </a:tr>
              <a:tr h="556591">
                <a:tc>
                  <a:txBody>
                    <a:bodyPr/>
                    <a:lstStyle/>
                    <a:p>
                      <a:pPr marL="0" marR="0" algn="just">
                        <a:lnSpc>
                          <a:spcPct val="107000"/>
                        </a:lnSpc>
                        <a:spcBef>
                          <a:spcPts val="0"/>
                        </a:spcBef>
                        <a:spcAft>
                          <a:spcPts val="0"/>
                        </a:spcAft>
                      </a:pPr>
                      <a:r>
                        <a:rPr lang="en-US" sz="1400">
                          <a:effectLst/>
                        </a:rPr>
                        <a:t>40000</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Jaffna</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North</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1647907971"/>
                  </a:ext>
                </a:extLst>
              </a:tr>
              <a:tr h="556591">
                <a:tc>
                  <a:txBody>
                    <a:bodyPr/>
                    <a:lstStyle/>
                    <a:p>
                      <a:pPr marL="0" marR="0" algn="just">
                        <a:lnSpc>
                          <a:spcPct val="107000"/>
                        </a:lnSpc>
                        <a:spcBef>
                          <a:spcPts val="0"/>
                        </a:spcBef>
                        <a:spcAft>
                          <a:spcPts val="0"/>
                        </a:spcAft>
                      </a:pPr>
                      <a:r>
                        <a:rPr lang="en-US" sz="1400">
                          <a:effectLst/>
                        </a:rPr>
                        <a:t>31000</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Trincomalee</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East</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2861327601"/>
                  </a:ext>
                </a:extLst>
              </a:tr>
              <a:tr h="556591">
                <a:tc>
                  <a:txBody>
                    <a:bodyPr/>
                    <a:lstStyle/>
                    <a:p>
                      <a:pPr marL="0" marR="0" algn="just">
                        <a:lnSpc>
                          <a:spcPct val="107000"/>
                        </a:lnSpc>
                        <a:spcBef>
                          <a:spcPts val="0"/>
                        </a:spcBef>
                        <a:spcAft>
                          <a:spcPts val="0"/>
                        </a:spcAft>
                      </a:pPr>
                      <a:r>
                        <a:rPr lang="en-US" sz="1400">
                          <a:effectLst/>
                        </a:rPr>
                        <a:t>90000</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Badulla</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Uva</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2645896040"/>
                  </a:ext>
                </a:extLst>
              </a:tr>
              <a:tr h="556591">
                <a:tc>
                  <a:txBody>
                    <a:bodyPr/>
                    <a:lstStyle/>
                    <a:p>
                      <a:pPr marL="0" marR="0" algn="just">
                        <a:lnSpc>
                          <a:spcPct val="107000"/>
                        </a:lnSpc>
                        <a:spcBef>
                          <a:spcPts val="0"/>
                        </a:spcBef>
                        <a:spcAft>
                          <a:spcPts val="0"/>
                        </a:spcAft>
                      </a:pPr>
                      <a:r>
                        <a:rPr lang="en-US" sz="1400">
                          <a:effectLst/>
                        </a:rPr>
                        <a:t>00800</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Borella</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West</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3275172865"/>
                  </a:ext>
                </a:extLst>
              </a:tr>
              <a:tr h="556591">
                <a:tc>
                  <a:txBody>
                    <a:bodyPr/>
                    <a:lstStyle/>
                    <a:p>
                      <a:pPr marL="0" marR="0" algn="just">
                        <a:lnSpc>
                          <a:spcPct val="107000"/>
                        </a:lnSpc>
                        <a:spcBef>
                          <a:spcPts val="0"/>
                        </a:spcBef>
                        <a:spcAft>
                          <a:spcPts val="0"/>
                        </a:spcAft>
                      </a:pPr>
                      <a:r>
                        <a:rPr lang="en-US" sz="1400">
                          <a:effectLst/>
                        </a:rPr>
                        <a:t>20400</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a:effectLst/>
                        </a:rPr>
                        <a:t>Peradeniya</a:t>
                      </a:r>
                      <a:endParaRPr lang="en-US" sz="110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400" dirty="0">
                          <a:effectLst/>
                        </a:rPr>
                        <a:t>Central</a:t>
                      </a:r>
                      <a:endParaRPr lang="en-US" sz="1100" dirty="0">
                        <a:effectLst/>
                        <a:latin typeface="Calibri" panose="020F0502020204030204" pitchFamily="34" charset="0"/>
                        <a:ea typeface="Calibri" panose="020F0502020204030204" pitchFamily="34" charset="0"/>
                        <a:cs typeface="Iskoola Pota" panose="020B0604020202020204" pitchFamily="34" charset="0"/>
                      </a:endParaRPr>
                    </a:p>
                  </a:txBody>
                  <a:tcPr marL="68580" marR="68580" marT="0" marB="0"/>
                </a:tc>
                <a:extLst>
                  <a:ext uri="{0D108BD9-81ED-4DB2-BD59-A6C34878D82A}">
                    <a16:rowId xmlns:a16="http://schemas.microsoft.com/office/drawing/2014/main" val="2933155186"/>
                  </a:ext>
                </a:extLst>
              </a:tr>
            </a:tbl>
          </a:graphicData>
        </a:graphic>
      </p:graphicFrame>
    </p:spTree>
    <p:extLst>
      <p:ext uri="{BB962C8B-B14F-4D97-AF65-F5344CB8AC3E}">
        <p14:creationId xmlns:p14="http://schemas.microsoft.com/office/powerpoint/2010/main" val="14021086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123235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extLst/>
          </p:nvPr>
        </p:nvGraphicFramePr>
        <p:xfrm>
          <a:off x="372138" y="1012200"/>
          <a:ext cx="8771861" cy="1752560"/>
        </p:xfrm>
        <a:graphic>
          <a:graphicData uri="http://schemas.openxmlformats.org/drawingml/2006/table">
            <a:tbl>
              <a:tblPr>
                <a:noFill/>
                <a:tableStyleId>{5973DA3F-9819-4352-8E93-8A6551559889}</a:tableStyleId>
              </a:tblPr>
              <a:tblGrid>
                <a:gridCol w="2464580">
                  <a:extLst>
                    <a:ext uri="{9D8B030D-6E8A-4147-A177-3AD203B41FA5}">
                      <a16:colId xmlns:a16="http://schemas.microsoft.com/office/drawing/2014/main" val="20000"/>
                    </a:ext>
                  </a:extLst>
                </a:gridCol>
                <a:gridCol w="6307281">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885163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GROUP BY Statement</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23</a:t>
            </a:r>
            <a:endParaRPr dirty="0"/>
          </a:p>
        </p:txBody>
      </p:sp>
    </p:spTree>
    <p:extLst>
      <p:ext uri="{BB962C8B-B14F-4D97-AF65-F5344CB8AC3E}">
        <p14:creationId xmlns:p14="http://schemas.microsoft.com/office/powerpoint/2010/main" val="11044725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GROUP BY statement groups rows that have the same values into summary rows, like "find the number of customers in each country".</a:t>
            </a:r>
          </a:p>
          <a:p>
            <a:endParaRPr lang="en-US" b="1" dirty="0"/>
          </a:p>
          <a:p>
            <a:r>
              <a:rPr lang="en-US" b="1" dirty="0"/>
              <a:t>The GROUP BY statement is often used with aggregate functions (COUNT(), MAX(), MIN(), SUM(), AVG()) to group the result-set by one or more columns.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GROUP BY Statement</a:t>
            </a:r>
          </a:p>
        </p:txBody>
      </p:sp>
    </p:spTree>
    <p:extLst>
      <p:ext uri="{BB962C8B-B14F-4D97-AF65-F5344CB8AC3E}">
        <p14:creationId xmlns:p14="http://schemas.microsoft.com/office/powerpoint/2010/main" val="4011042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GROUP BY </a:t>
            </a:r>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325809" cy="1468019"/>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err="1"/>
              <a:t>table_name</a:t>
            </a:r>
            <a:br>
              <a:rPr lang="en-US" dirty="0"/>
            </a:br>
            <a:r>
              <a:rPr lang="en-US" b="0" dirty="0"/>
              <a:t>WHERE </a:t>
            </a:r>
            <a:r>
              <a:rPr lang="en-US" b="0" i="1" dirty="0"/>
              <a:t>condition</a:t>
            </a:r>
            <a:br>
              <a:rPr lang="en-US" dirty="0"/>
            </a:br>
            <a:r>
              <a:rPr lang="en-US" b="0" dirty="0"/>
              <a:t>GROUP BY </a:t>
            </a:r>
            <a:r>
              <a:rPr lang="en-US" b="0" i="1" dirty="0" err="1"/>
              <a:t>column_name</a:t>
            </a:r>
            <a:r>
              <a:rPr lang="en-US" b="0" i="1" dirty="0"/>
              <a:t>(s)</a:t>
            </a:r>
            <a:br>
              <a:rPr lang="en-US" b="0" i="1" dirty="0"/>
            </a:br>
            <a:r>
              <a:rPr lang="en-US" b="0" dirty="0"/>
              <a:t>ORDER BY </a:t>
            </a:r>
            <a:r>
              <a:rPr lang="en-US" b="0" i="1" dirty="0" err="1"/>
              <a:t>column_name</a:t>
            </a:r>
            <a:r>
              <a:rPr lang="en-US" b="0" i="1" dirty="0"/>
              <a:t>(s);</a:t>
            </a:r>
            <a:endParaRPr lang="en-US" dirty="0"/>
          </a:p>
        </p:txBody>
      </p:sp>
    </p:spTree>
    <p:extLst>
      <p:ext uri="{BB962C8B-B14F-4D97-AF65-F5344CB8AC3E}">
        <p14:creationId xmlns:p14="http://schemas.microsoft.com/office/powerpoint/2010/main" val="19480904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317567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923318" y="1993450"/>
            <a:ext cx="7741227"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COUNT(</a:t>
            </a:r>
            <a:r>
              <a:rPr lang="en-US" sz="2000" dirty="0" err="1">
                <a:solidFill>
                  <a:schemeClr val="bg1"/>
                </a:solidFill>
              </a:rPr>
              <a:t>CustomerID</a:t>
            </a:r>
            <a:r>
              <a:rPr lang="en-US" sz="2000" dirty="0">
                <a:solidFill>
                  <a:schemeClr val="bg1"/>
                </a:solidFill>
              </a:rPr>
              <a:t>), Country</a:t>
            </a: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GROUP BY Country;</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lists the number of customers in each country:</a:t>
            </a:r>
            <a:br>
              <a:rPr lang="en-US" b="0" dirty="0"/>
            </a:br>
            <a:br>
              <a:rPr lang="en-US" sz="1800" b="0" dirty="0"/>
            </a:br>
            <a:endParaRPr lang="en-US" sz="100" b="0" dirty="0"/>
          </a:p>
        </p:txBody>
      </p:sp>
    </p:spTree>
    <p:extLst>
      <p:ext uri="{BB962C8B-B14F-4D97-AF65-F5344CB8AC3E}">
        <p14:creationId xmlns:p14="http://schemas.microsoft.com/office/powerpoint/2010/main" val="13813344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0552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372139" y="1012200"/>
          <a:ext cx="8766635" cy="2575500"/>
        </p:xfrm>
        <a:graphic>
          <a:graphicData uri="http://schemas.openxmlformats.org/drawingml/2006/table">
            <a:tbl>
              <a:tblPr>
                <a:noFill/>
                <a:tableStyleId>{5973DA3F-9819-4352-8E93-8A6551559889}</a:tableStyleId>
              </a:tblPr>
              <a:tblGrid>
                <a:gridCol w="1455179">
                  <a:extLst>
                    <a:ext uri="{9D8B030D-6E8A-4147-A177-3AD203B41FA5}">
                      <a16:colId xmlns:a16="http://schemas.microsoft.com/office/drawing/2014/main" val="20000"/>
                    </a:ext>
                  </a:extLst>
                </a:gridCol>
                <a:gridCol w="4887646">
                  <a:extLst>
                    <a:ext uri="{9D8B030D-6E8A-4147-A177-3AD203B41FA5}">
                      <a16:colId xmlns:a16="http://schemas.microsoft.com/office/drawing/2014/main" val="20001"/>
                    </a:ext>
                  </a:extLst>
                </a:gridCol>
                <a:gridCol w="2423810">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a:t>
                      </a: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68508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HAVING Clause</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24</a:t>
            </a:r>
            <a:endParaRPr dirty="0"/>
          </a:p>
        </p:txBody>
      </p:sp>
    </p:spTree>
    <p:extLst>
      <p:ext uri="{BB962C8B-B14F-4D97-AF65-F5344CB8AC3E}">
        <p14:creationId xmlns:p14="http://schemas.microsoft.com/office/powerpoint/2010/main" val="12250546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HAVING clause was added to SQL because the WHERE keyword cannot be used with aggregate functions.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HAVING Clause</a:t>
            </a:r>
          </a:p>
        </p:txBody>
      </p:sp>
    </p:spTree>
    <p:extLst>
      <p:ext uri="{BB962C8B-B14F-4D97-AF65-F5344CB8AC3E}">
        <p14:creationId xmlns:p14="http://schemas.microsoft.com/office/powerpoint/2010/main" val="23274370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HAVING </a:t>
            </a:r>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325809" cy="1468019"/>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err="1"/>
              <a:t>table_name</a:t>
            </a:r>
            <a:br>
              <a:rPr lang="en-US" dirty="0"/>
            </a:br>
            <a:r>
              <a:rPr lang="en-US" b="0" dirty="0"/>
              <a:t>WHERE </a:t>
            </a:r>
            <a:r>
              <a:rPr lang="en-US" b="0" i="1" dirty="0"/>
              <a:t>condition</a:t>
            </a:r>
            <a:br>
              <a:rPr lang="en-US" dirty="0"/>
            </a:br>
            <a:r>
              <a:rPr lang="en-US" b="0" dirty="0"/>
              <a:t>GROUP BY </a:t>
            </a:r>
            <a:r>
              <a:rPr lang="en-US" b="0" i="1" dirty="0" err="1"/>
              <a:t>column_name</a:t>
            </a:r>
            <a:r>
              <a:rPr lang="en-US" b="0" i="1" dirty="0"/>
              <a:t>(s)</a:t>
            </a:r>
            <a:br>
              <a:rPr lang="en-US" b="0" i="1" dirty="0"/>
            </a:br>
            <a:r>
              <a:rPr lang="en-US" b="0" dirty="0"/>
              <a:t>HAVING </a:t>
            </a:r>
            <a:r>
              <a:rPr lang="en-US" b="0" i="1" dirty="0"/>
              <a:t>condition</a:t>
            </a:r>
            <a:br>
              <a:rPr lang="en-US" b="0" i="1" dirty="0"/>
            </a:br>
            <a:r>
              <a:rPr lang="en-US" b="0" dirty="0"/>
              <a:t>ORDER BY </a:t>
            </a:r>
            <a:r>
              <a:rPr lang="en-US" b="0" i="1" dirty="0" err="1"/>
              <a:t>column_name</a:t>
            </a:r>
            <a:r>
              <a:rPr lang="en-US" b="0" i="1" dirty="0"/>
              <a:t>(s);</a:t>
            </a:r>
            <a:endParaRPr lang="en-US" dirty="0"/>
          </a:p>
        </p:txBody>
      </p:sp>
    </p:spTree>
    <p:extLst>
      <p:ext uri="{BB962C8B-B14F-4D97-AF65-F5344CB8AC3E}">
        <p14:creationId xmlns:p14="http://schemas.microsoft.com/office/powerpoint/2010/main" val="27635641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6D802B-9977-4597-A969-450FD5EFBFF9}"/>
              </a:ext>
            </a:extLst>
          </p:cNvPr>
          <p:cNvSpPr>
            <a:spLocks noGrp="1"/>
          </p:cNvSpPr>
          <p:nvPr>
            <p:ph type="ctrTitle"/>
          </p:nvPr>
        </p:nvSpPr>
        <p:spPr/>
        <p:txBody>
          <a:bodyPr/>
          <a:lstStyle/>
          <a:p>
            <a:r>
              <a:rPr lang="en-US" dirty="0"/>
              <a:t>MYSQL </a:t>
            </a:r>
            <a:br>
              <a:rPr lang="en-US" dirty="0"/>
            </a:br>
            <a:r>
              <a:rPr lang="en-US" dirty="0"/>
              <a:t>DATA TYPES</a:t>
            </a:r>
          </a:p>
        </p:txBody>
      </p:sp>
    </p:spTree>
    <p:extLst>
      <p:ext uri="{BB962C8B-B14F-4D97-AF65-F5344CB8AC3E}">
        <p14:creationId xmlns:p14="http://schemas.microsoft.com/office/powerpoint/2010/main" val="9543755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267655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923318" y="1993450"/>
            <a:ext cx="7741227"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COUNT(</a:t>
            </a:r>
            <a:r>
              <a:rPr lang="en-US" sz="2000" dirty="0" err="1">
                <a:solidFill>
                  <a:schemeClr val="bg1"/>
                </a:solidFill>
              </a:rPr>
              <a:t>CustomerID</a:t>
            </a:r>
            <a:r>
              <a:rPr lang="en-US" sz="2000" dirty="0">
                <a:solidFill>
                  <a:schemeClr val="bg1"/>
                </a:solidFill>
              </a:rPr>
              <a:t>), Country</a:t>
            </a: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GROUP BY Country</a:t>
            </a:r>
          </a:p>
          <a:p>
            <a:pPr algn="ctr">
              <a:lnSpc>
                <a:spcPct val="150000"/>
              </a:lnSpc>
            </a:pPr>
            <a:r>
              <a:rPr lang="en-US" sz="2000" dirty="0">
                <a:solidFill>
                  <a:schemeClr val="bg1"/>
                </a:solidFill>
              </a:rPr>
              <a:t>HAVING COUNT(</a:t>
            </a:r>
            <a:r>
              <a:rPr lang="en-US" sz="2000" dirty="0" err="1">
                <a:solidFill>
                  <a:schemeClr val="bg1"/>
                </a:solidFill>
              </a:rPr>
              <a:t>CustomerID</a:t>
            </a:r>
            <a:r>
              <a:rPr lang="en-US" sz="2000" dirty="0">
                <a:solidFill>
                  <a:schemeClr val="bg1"/>
                </a:solidFill>
              </a:rPr>
              <a:t>) &gt; 1;</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lists the number of customers in each country. Only include countries with more than 5 customers:</a:t>
            </a:r>
            <a:br>
              <a:rPr lang="en-US" sz="1800" b="0" dirty="0"/>
            </a:br>
            <a:endParaRPr lang="en-US" sz="100" b="0" dirty="0"/>
          </a:p>
        </p:txBody>
      </p:sp>
    </p:spTree>
    <p:extLst>
      <p:ext uri="{BB962C8B-B14F-4D97-AF65-F5344CB8AC3E}">
        <p14:creationId xmlns:p14="http://schemas.microsoft.com/office/powerpoint/2010/main" val="20958018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82088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372139" y="1012200"/>
          <a:ext cx="8766636" cy="1341090"/>
        </p:xfrm>
        <a:graphic>
          <a:graphicData uri="http://schemas.openxmlformats.org/drawingml/2006/table">
            <a:tbl>
              <a:tblPr>
                <a:noFill/>
                <a:tableStyleId>{5973DA3F-9819-4352-8E93-8A6551559889}</a:tableStyleId>
              </a:tblPr>
              <a:tblGrid>
                <a:gridCol w="1770509">
                  <a:extLst>
                    <a:ext uri="{9D8B030D-6E8A-4147-A177-3AD203B41FA5}">
                      <a16:colId xmlns:a16="http://schemas.microsoft.com/office/drawing/2014/main" val="20000"/>
                    </a:ext>
                  </a:extLst>
                </a:gridCol>
                <a:gridCol w="4047090">
                  <a:extLst>
                    <a:ext uri="{9D8B030D-6E8A-4147-A177-3AD203B41FA5}">
                      <a16:colId xmlns:a16="http://schemas.microsoft.com/office/drawing/2014/main" val="20001"/>
                    </a:ext>
                  </a:extLst>
                </a:gridCol>
                <a:gridCol w="2949037">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a:t>
                      </a: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Mexcio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518645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EXISTS Operator</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25</a:t>
            </a:r>
            <a:endParaRPr dirty="0"/>
          </a:p>
        </p:txBody>
      </p:sp>
    </p:spTree>
    <p:extLst>
      <p:ext uri="{BB962C8B-B14F-4D97-AF65-F5344CB8AC3E}">
        <p14:creationId xmlns:p14="http://schemas.microsoft.com/office/powerpoint/2010/main" val="31959818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EXISTS operator is used to test for the existence of any record in a subquery.</a:t>
            </a:r>
          </a:p>
          <a:p>
            <a:endParaRPr lang="en-US" b="1" dirty="0"/>
          </a:p>
          <a:p>
            <a:r>
              <a:rPr lang="en-US" b="1" dirty="0"/>
              <a:t>The EXISTS operator returns TRUE if the subquery returns one or more records.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EXISTS Operator</a:t>
            </a:r>
          </a:p>
        </p:txBody>
      </p:sp>
    </p:spTree>
    <p:extLst>
      <p:ext uri="{BB962C8B-B14F-4D97-AF65-F5344CB8AC3E}">
        <p14:creationId xmlns:p14="http://schemas.microsoft.com/office/powerpoint/2010/main" val="34294739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EXISTS </a:t>
            </a:r>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275609" y="2267586"/>
            <a:ext cx="4592782" cy="1468019"/>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err="1"/>
              <a:t>table_name</a:t>
            </a:r>
            <a:br>
              <a:rPr lang="en-US" dirty="0"/>
            </a:br>
            <a:r>
              <a:rPr lang="en-US" b="0" dirty="0"/>
              <a:t>WHERE EXISTS</a:t>
            </a:r>
            <a:br>
              <a:rPr lang="en-US" dirty="0"/>
            </a:br>
            <a:r>
              <a:rPr lang="en-US" b="0" dirty="0"/>
              <a:t>(SELECT </a:t>
            </a:r>
            <a:r>
              <a:rPr lang="en-US" b="0" i="1" dirty="0" err="1"/>
              <a:t>column_name</a:t>
            </a:r>
            <a:r>
              <a:rPr lang="en-US" b="0" i="1" dirty="0"/>
              <a:t> </a:t>
            </a:r>
            <a:r>
              <a:rPr lang="en-US" b="0" dirty="0"/>
              <a:t>FROM </a:t>
            </a:r>
            <a:r>
              <a:rPr lang="en-US" b="0" i="1" dirty="0" err="1"/>
              <a:t>table_name</a:t>
            </a:r>
            <a:r>
              <a:rPr lang="en-US" b="0" dirty="0"/>
              <a:t> WHERE </a:t>
            </a:r>
            <a:r>
              <a:rPr lang="en-US" b="0" i="1" dirty="0"/>
              <a:t>condition</a:t>
            </a:r>
            <a:r>
              <a:rPr lang="en-US" b="0" dirty="0"/>
              <a:t>);</a:t>
            </a:r>
            <a:endParaRPr lang="en-US" dirty="0"/>
          </a:p>
        </p:txBody>
      </p:sp>
    </p:spTree>
    <p:extLst>
      <p:ext uri="{BB962C8B-B14F-4D97-AF65-F5344CB8AC3E}">
        <p14:creationId xmlns:p14="http://schemas.microsoft.com/office/powerpoint/2010/main" val="30668364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809218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576695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98329" y="1993450"/>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WHERE EXISTS</a:t>
            </a:r>
          </a:p>
          <a:p>
            <a:pPr algn="ctr">
              <a:lnSpc>
                <a:spcPct val="150000"/>
              </a:lnSpc>
            </a:pPr>
            <a:r>
              <a:rPr lang="en-US" sz="2000" dirty="0">
                <a:solidFill>
                  <a:schemeClr val="bg1"/>
                </a:solidFill>
              </a:rPr>
              <a:t> (SELECT </a:t>
            </a:r>
            <a:r>
              <a:rPr lang="en-US" sz="2000" dirty="0" err="1">
                <a:solidFill>
                  <a:schemeClr val="bg1"/>
                </a:solidFill>
              </a:rPr>
              <a:t>OrderID</a:t>
            </a:r>
            <a:r>
              <a:rPr lang="en-US" sz="2000" dirty="0">
                <a:solidFill>
                  <a:schemeClr val="bg1"/>
                </a:solidFill>
              </a:rPr>
              <a:t> FROM Orders WHERE</a:t>
            </a:r>
          </a:p>
          <a:p>
            <a:pPr algn="ctr">
              <a:lnSpc>
                <a:spcPct val="150000"/>
              </a:lnSpc>
            </a:pPr>
            <a:r>
              <a:rPr lang="en-US" sz="2000" dirty="0">
                <a:solidFill>
                  <a:schemeClr val="bg1"/>
                </a:solidFill>
              </a:rPr>
              <a:t> </a:t>
            </a:r>
            <a:r>
              <a:rPr lang="en-US" sz="2000" dirty="0" err="1">
                <a:solidFill>
                  <a:schemeClr val="bg1"/>
                </a:solidFill>
              </a:rPr>
              <a:t>Customers.CustomerID</a:t>
            </a:r>
            <a:r>
              <a:rPr lang="en-US" sz="2000" dirty="0">
                <a:solidFill>
                  <a:schemeClr val="bg1"/>
                </a:solidFill>
              </a:rPr>
              <a:t>= </a:t>
            </a:r>
            <a:r>
              <a:rPr lang="en-US" sz="2000" dirty="0" err="1">
                <a:solidFill>
                  <a:schemeClr val="bg1"/>
                </a:solidFill>
              </a:rPr>
              <a:t>Orders.OrderID</a:t>
            </a:r>
            <a:r>
              <a:rPr lang="en-US" sz="2000" dirty="0">
                <a:solidFill>
                  <a:schemeClr val="bg1"/>
                </a:solidFill>
              </a:rPr>
              <a:t> AND Country = SriLanka);</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returns TRUE and lists the Customers with a product Country is SriLanka:</a:t>
            </a:r>
            <a:endParaRPr lang="en-US" sz="100" b="0" dirty="0"/>
          </a:p>
        </p:txBody>
      </p:sp>
    </p:spTree>
    <p:extLst>
      <p:ext uri="{BB962C8B-B14F-4D97-AF65-F5344CB8AC3E}">
        <p14:creationId xmlns:p14="http://schemas.microsoft.com/office/powerpoint/2010/main" val="39264497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1444211"/>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372139" y="1012200"/>
          <a:ext cx="8766633" cy="1964416"/>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08464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8183627" cy="3056175"/>
          </a:xfrm>
        </p:spPr>
        <p:txBody>
          <a:bodyPr/>
          <a:lstStyle/>
          <a:p>
            <a:pPr marL="127000" indent="0">
              <a:lnSpc>
                <a:spcPct val="150000"/>
              </a:lnSpc>
              <a:buNone/>
            </a:pPr>
            <a:r>
              <a:rPr lang="en-US" sz="2000" b="1" dirty="0"/>
              <a:t>Data type		Description</a:t>
            </a:r>
            <a:r>
              <a:rPr lang="en-US" dirty="0"/>
              <a:t>	</a:t>
            </a:r>
          </a:p>
          <a:p>
            <a:pPr>
              <a:lnSpc>
                <a:spcPct val="150000"/>
              </a:lnSpc>
            </a:pPr>
            <a:r>
              <a:rPr lang="en-US" dirty="0"/>
              <a:t>CHAR(size)	A FIXED length string (can contain letters, numbers, and special 			characters). The size parameter specifies the column length in 			characters - can be from 0 to 255. Default is 1</a:t>
            </a:r>
          </a:p>
          <a:p>
            <a:pPr>
              <a:lnSpc>
                <a:spcPct val="150000"/>
              </a:lnSpc>
            </a:pPr>
            <a:r>
              <a:rPr lang="en-US" dirty="0"/>
              <a:t>VARCHAR(size)	A VARIABLE length string (can contain letters, numbers, and special 		characters). The size parameter specifies the maximum column length in 		characters - can be from 0 to 65535</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String Data Types</a:t>
            </a:r>
          </a:p>
        </p:txBody>
      </p:sp>
    </p:spTree>
    <p:extLst>
      <p:ext uri="{BB962C8B-B14F-4D97-AF65-F5344CB8AC3E}">
        <p14:creationId xmlns:p14="http://schemas.microsoft.com/office/powerpoint/2010/main" val="1964629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ANY and ALL Operators</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26</a:t>
            </a:r>
            <a:endParaRPr dirty="0"/>
          </a:p>
        </p:txBody>
      </p:sp>
    </p:spTree>
    <p:extLst>
      <p:ext uri="{BB962C8B-B14F-4D97-AF65-F5344CB8AC3E}">
        <p14:creationId xmlns:p14="http://schemas.microsoft.com/office/powerpoint/2010/main" val="14850328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ANY and ALL operators allow you to perform a comparison between a single column value and a range of other values.</a:t>
            </a:r>
          </a:p>
          <a:p>
            <a:endParaRPr lang="en-US" b="1" dirty="0"/>
          </a:p>
          <a:p>
            <a:endParaRPr lang="en-US" b="1" dirty="0"/>
          </a:p>
          <a:p>
            <a:endParaRPr lang="en-US" b="1" dirty="0"/>
          </a:p>
          <a:p>
            <a:endParaRPr lang="en-US" b="1" dirty="0"/>
          </a:p>
          <a:p>
            <a:pPr marL="127000" indent="0">
              <a:buNone/>
            </a:pPr>
            <a:r>
              <a:rPr lang="en-US" sz="2000" b="1" dirty="0"/>
              <a:t>Note</a:t>
            </a:r>
            <a:r>
              <a:rPr lang="en-US" b="1" dirty="0"/>
              <a:t> :-</a:t>
            </a:r>
            <a:r>
              <a:rPr lang="en-US" dirty="0"/>
              <a:t> The </a:t>
            </a:r>
            <a:r>
              <a:rPr lang="en-US" i="1" dirty="0"/>
              <a:t>operator</a:t>
            </a:r>
            <a:r>
              <a:rPr lang="en-US" dirty="0"/>
              <a:t> must be a standard comparison operator (=, &lt;&gt;, !=, &gt;, &gt;=, &lt;, or 	&lt;=).</a:t>
            </a: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ANY and ALL Operators</a:t>
            </a:r>
          </a:p>
        </p:txBody>
      </p:sp>
    </p:spTree>
    <p:extLst>
      <p:ext uri="{BB962C8B-B14F-4D97-AF65-F5344CB8AC3E}">
        <p14:creationId xmlns:p14="http://schemas.microsoft.com/office/powerpoint/2010/main" val="36714395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ANY operator:</a:t>
            </a:r>
          </a:p>
          <a:p>
            <a:endParaRPr lang="en-US" b="1" dirty="0"/>
          </a:p>
          <a:p>
            <a:pPr lvl="1"/>
            <a:r>
              <a:rPr lang="en-US" b="1" dirty="0"/>
              <a:t>returns a </a:t>
            </a:r>
            <a:r>
              <a:rPr lang="en-US" b="1" dirty="0" err="1"/>
              <a:t>boolean</a:t>
            </a:r>
            <a:r>
              <a:rPr lang="en-US" b="1" dirty="0"/>
              <a:t> value as a result</a:t>
            </a:r>
          </a:p>
          <a:p>
            <a:pPr lvl="1"/>
            <a:r>
              <a:rPr lang="en-US" b="1" dirty="0"/>
              <a:t>returns TRUE if ANY of the subquery values meet the condition</a:t>
            </a:r>
          </a:p>
          <a:p>
            <a:pPr marL="584200" lvl="1" indent="0">
              <a:buNone/>
            </a:pPr>
            <a:endParaRPr lang="en-US" b="1" dirty="0"/>
          </a:p>
          <a:p>
            <a:r>
              <a:rPr lang="en-US" b="1" dirty="0"/>
              <a:t>ANY means that the condition will be true if the operation is true for any of the values in the range.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The ANY Operator</a:t>
            </a:r>
          </a:p>
        </p:txBody>
      </p:sp>
    </p:spTree>
    <p:extLst>
      <p:ext uri="{BB962C8B-B14F-4D97-AF65-F5344CB8AC3E}">
        <p14:creationId xmlns:p14="http://schemas.microsoft.com/office/powerpoint/2010/main" val="13732756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ANY</a:t>
            </a:r>
            <a:r>
              <a:rPr lang="en-US" dirty="0"/>
              <a:t> </a:t>
            </a:r>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275609" y="2267586"/>
            <a:ext cx="4592782" cy="1468019"/>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err="1"/>
              <a:t>table_name</a:t>
            </a:r>
            <a:br>
              <a:rPr lang="en-US" dirty="0"/>
            </a:br>
            <a:r>
              <a:rPr lang="en-US" b="0" dirty="0"/>
              <a:t>WHERE </a:t>
            </a:r>
            <a:r>
              <a:rPr lang="en-US" b="0" i="1" dirty="0" err="1"/>
              <a:t>column_name</a:t>
            </a:r>
            <a:r>
              <a:rPr lang="en-US" b="0" i="1" dirty="0"/>
              <a:t> operator</a:t>
            </a:r>
            <a:r>
              <a:rPr lang="en-US" b="0" dirty="0"/>
              <a:t> ANY</a:t>
            </a:r>
            <a:br>
              <a:rPr lang="en-US" dirty="0"/>
            </a:br>
            <a:r>
              <a:rPr lang="en-US" b="0" dirty="0"/>
              <a:t>  (SELECT </a:t>
            </a:r>
            <a:r>
              <a:rPr lang="en-US" b="0" i="1" dirty="0" err="1"/>
              <a:t>column_name</a:t>
            </a:r>
            <a:br>
              <a:rPr lang="en-US" b="0" i="1" dirty="0"/>
            </a:br>
            <a:r>
              <a:rPr lang="en-US" b="0" i="1" dirty="0"/>
              <a:t>  </a:t>
            </a:r>
            <a:r>
              <a:rPr lang="en-US" b="0" dirty="0"/>
              <a:t>FROM </a:t>
            </a:r>
            <a:r>
              <a:rPr lang="en-US" b="0" i="1" dirty="0" err="1"/>
              <a:t>table_name</a:t>
            </a:r>
            <a:br>
              <a:rPr lang="en-US" b="0" i="1" dirty="0"/>
            </a:br>
            <a:r>
              <a:rPr lang="en-US" b="0" i="1" dirty="0"/>
              <a:t>  </a:t>
            </a:r>
            <a:r>
              <a:rPr lang="en-US" b="0" dirty="0"/>
              <a:t>WHERE </a:t>
            </a:r>
            <a:r>
              <a:rPr lang="en-US" b="0" i="1" dirty="0"/>
              <a:t>condition</a:t>
            </a:r>
            <a:r>
              <a:rPr lang="en-US" b="0" dirty="0"/>
              <a:t>);</a:t>
            </a:r>
            <a:endParaRPr lang="en-US" dirty="0"/>
          </a:p>
        </p:txBody>
      </p:sp>
    </p:spTree>
    <p:extLst>
      <p:ext uri="{BB962C8B-B14F-4D97-AF65-F5344CB8AC3E}">
        <p14:creationId xmlns:p14="http://schemas.microsoft.com/office/powerpoint/2010/main" val="31046121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ALL operator:</a:t>
            </a:r>
          </a:p>
          <a:p>
            <a:endParaRPr lang="en-US" b="1" dirty="0"/>
          </a:p>
          <a:p>
            <a:pPr lvl="1"/>
            <a:r>
              <a:rPr lang="en-US" b="1" dirty="0"/>
              <a:t>returns a </a:t>
            </a:r>
            <a:r>
              <a:rPr lang="en-US" b="1" dirty="0" err="1"/>
              <a:t>boolean</a:t>
            </a:r>
            <a:r>
              <a:rPr lang="en-US" b="1" dirty="0"/>
              <a:t> value as a result</a:t>
            </a:r>
          </a:p>
          <a:p>
            <a:pPr lvl="1"/>
            <a:r>
              <a:rPr lang="en-US" b="1" dirty="0"/>
              <a:t>returns TRUE if ALL of the subquery values meet the condition</a:t>
            </a:r>
          </a:p>
          <a:p>
            <a:pPr lvl="1"/>
            <a:r>
              <a:rPr lang="en-US" b="1" dirty="0"/>
              <a:t>is used with SELECT, WHERE and HAVING statements</a:t>
            </a:r>
          </a:p>
          <a:p>
            <a:pPr marL="584200" lvl="1" indent="0">
              <a:buNone/>
            </a:pPr>
            <a:endParaRPr lang="en-US" b="1" dirty="0"/>
          </a:p>
          <a:p>
            <a:r>
              <a:rPr lang="en-US" b="1" dirty="0"/>
              <a:t>ALL means that the condition will be true only if the operation is true for all values in the range.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The ALL Operator</a:t>
            </a:r>
          </a:p>
        </p:txBody>
      </p:sp>
    </p:spTree>
    <p:extLst>
      <p:ext uri="{BB962C8B-B14F-4D97-AF65-F5344CB8AC3E}">
        <p14:creationId xmlns:p14="http://schemas.microsoft.com/office/powerpoint/2010/main" val="15862407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ALL</a:t>
            </a:r>
            <a:r>
              <a:rPr lang="en-US" dirty="0"/>
              <a:t> </a:t>
            </a:r>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275609" y="2267586"/>
            <a:ext cx="4592782" cy="1468019"/>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err="1"/>
              <a:t>table_name</a:t>
            </a:r>
            <a:br>
              <a:rPr lang="en-US" dirty="0"/>
            </a:br>
            <a:r>
              <a:rPr lang="en-US" b="0" dirty="0"/>
              <a:t>WHERE </a:t>
            </a:r>
            <a:r>
              <a:rPr lang="en-US" b="0" i="1" dirty="0" err="1"/>
              <a:t>column_name</a:t>
            </a:r>
            <a:r>
              <a:rPr lang="en-US" b="0" i="1" dirty="0"/>
              <a:t> operator</a:t>
            </a:r>
            <a:r>
              <a:rPr lang="en-US" b="0" dirty="0"/>
              <a:t> ALL</a:t>
            </a:r>
            <a:br>
              <a:rPr lang="en-US" dirty="0"/>
            </a:br>
            <a:r>
              <a:rPr lang="en-US" b="0" dirty="0"/>
              <a:t>  (SELECT </a:t>
            </a:r>
            <a:r>
              <a:rPr lang="en-US" b="0" i="1" dirty="0" err="1"/>
              <a:t>column_name</a:t>
            </a:r>
            <a:br>
              <a:rPr lang="en-US" b="0" i="1" dirty="0"/>
            </a:br>
            <a:r>
              <a:rPr lang="en-US" b="0" i="1" dirty="0"/>
              <a:t>  </a:t>
            </a:r>
            <a:r>
              <a:rPr lang="en-US" b="0" dirty="0"/>
              <a:t>FROM </a:t>
            </a:r>
            <a:r>
              <a:rPr lang="en-US" b="0" i="1" dirty="0" err="1"/>
              <a:t>table_name</a:t>
            </a:r>
            <a:br>
              <a:rPr lang="en-US" b="0" i="1" dirty="0"/>
            </a:br>
            <a:r>
              <a:rPr lang="en-US" b="0" i="1" dirty="0"/>
              <a:t>  </a:t>
            </a:r>
            <a:r>
              <a:rPr lang="en-US" b="0" dirty="0"/>
              <a:t>WHERE </a:t>
            </a:r>
            <a:r>
              <a:rPr lang="en-US" b="0" i="1" dirty="0"/>
              <a:t>condition</a:t>
            </a:r>
            <a:r>
              <a:rPr lang="en-US" b="0" dirty="0"/>
              <a:t>);</a:t>
            </a:r>
            <a:endParaRPr lang="en-US" dirty="0"/>
          </a:p>
        </p:txBody>
      </p:sp>
    </p:spTree>
    <p:extLst>
      <p:ext uri="{BB962C8B-B14F-4D97-AF65-F5344CB8AC3E}">
        <p14:creationId xmlns:p14="http://schemas.microsoft.com/office/powerpoint/2010/main" val="15682641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168544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786912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98330" y="2346741"/>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p>
          <a:p>
            <a:pPr algn="ctr">
              <a:lnSpc>
                <a:spcPct val="150000"/>
              </a:lnSpc>
            </a:pPr>
            <a:r>
              <a:rPr lang="en-US" sz="2000" dirty="0">
                <a:solidFill>
                  <a:schemeClr val="bg1"/>
                </a:solidFill>
              </a:rPr>
              <a:t>FROM Customer</a:t>
            </a:r>
          </a:p>
          <a:p>
            <a:pPr algn="ctr">
              <a:lnSpc>
                <a:spcPct val="150000"/>
              </a:lnSpc>
            </a:pPr>
            <a:r>
              <a:rPr lang="en-US" sz="2000" dirty="0">
                <a:solidFill>
                  <a:schemeClr val="bg1"/>
                </a:solidFill>
              </a:rPr>
              <a:t>WHERE Country = ANY</a:t>
            </a:r>
          </a:p>
          <a:p>
            <a:pPr algn="ctr">
              <a:lnSpc>
                <a:spcPct val="150000"/>
              </a:lnSpc>
            </a:pPr>
            <a:r>
              <a:rPr lang="en-US" sz="2000" dirty="0">
                <a:solidFill>
                  <a:schemeClr val="bg1"/>
                </a:solidFill>
              </a:rPr>
              <a:t>  (SELECT Country</a:t>
            </a:r>
          </a:p>
          <a:p>
            <a:pPr algn="ctr">
              <a:lnSpc>
                <a:spcPct val="150000"/>
              </a:lnSpc>
            </a:pPr>
            <a:r>
              <a:rPr lang="en-US" sz="2000" dirty="0">
                <a:solidFill>
                  <a:schemeClr val="bg1"/>
                </a:solidFill>
              </a:rPr>
              <a:t>  FROM Orders</a:t>
            </a:r>
          </a:p>
          <a:p>
            <a:pPr algn="ctr">
              <a:lnSpc>
                <a:spcPct val="150000"/>
              </a:lnSpc>
            </a:pPr>
            <a:r>
              <a:rPr lang="en-US" sz="2000" dirty="0">
                <a:solidFill>
                  <a:schemeClr val="bg1"/>
                </a:solidFill>
              </a:rPr>
              <a:t>  WHERE </a:t>
            </a:r>
            <a:r>
              <a:rPr lang="en-US" sz="2000" dirty="0" err="1">
                <a:solidFill>
                  <a:schemeClr val="bg1"/>
                </a:solidFill>
              </a:rPr>
              <a:t>PostalCode</a:t>
            </a:r>
            <a:r>
              <a:rPr lang="en-US" sz="2000" dirty="0">
                <a:solidFill>
                  <a:schemeClr val="bg1"/>
                </a:solidFill>
              </a:rPr>
              <a:t> = 40000);</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lists the All if it finds ANY records in the Orders table has </a:t>
            </a:r>
            <a:r>
              <a:rPr lang="en-US" sz="1800" b="0" dirty="0" err="1"/>
              <a:t>PostalCode</a:t>
            </a:r>
            <a:r>
              <a:rPr lang="en-US" sz="1800" b="0" dirty="0"/>
              <a:t> equal to 40000 (this will return TRUE because the </a:t>
            </a:r>
            <a:r>
              <a:rPr lang="en-US" sz="1800" b="0" dirty="0" err="1"/>
              <a:t>PostalCode</a:t>
            </a:r>
            <a:r>
              <a:rPr lang="en-US" sz="1800" b="0" dirty="0"/>
              <a:t> column has some values of 40000):</a:t>
            </a:r>
            <a:endParaRPr lang="en-US" sz="100" b="0" dirty="0"/>
          </a:p>
        </p:txBody>
      </p:sp>
    </p:spTree>
    <p:extLst>
      <p:ext uri="{BB962C8B-B14F-4D97-AF65-F5344CB8AC3E}">
        <p14:creationId xmlns:p14="http://schemas.microsoft.com/office/powerpoint/2010/main" val="7792790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1444211"/>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372139" y="1012200"/>
          <a:ext cx="8766633" cy="1964416"/>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043518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28514" y="1776549"/>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sz="6000" dirty="0"/>
              <a:t>Entity Relationship Diagram</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8183627" cy="3056175"/>
          </a:xfrm>
        </p:spPr>
        <p:txBody>
          <a:bodyPr/>
          <a:lstStyle/>
          <a:p>
            <a:pPr marL="127000" indent="0">
              <a:lnSpc>
                <a:spcPct val="150000"/>
              </a:lnSpc>
              <a:buNone/>
            </a:pPr>
            <a:r>
              <a:rPr lang="en-US" sz="2000" b="1" dirty="0"/>
              <a:t>Data type		Description</a:t>
            </a:r>
            <a:r>
              <a:rPr lang="en-US" dirty="0"/>
              <a:t>	</a:t>
            </a:r>
          </a:p>
          <a:p>
            <a:pPr>
              <a:lnSpc>
                <a:spcPct val="150000"/>
              </a:lnSpc>
            </a:pPr>
            <a:r>
              <a:rPr lang="en-US" dirty="0"/>
              <a:t>BINARY(size)		Equal to CHAR(), but stores binary byte strings. The size 			parameter specifies the column length in bytes. Default is 1</a:t>
            </a:r>
          </a:p>
          <a:p>
            <a:pPr>
              <a:lnSpc>
                <a:spcPct val="150000"/>
              </a:lnSpc>
            </a:pPr>
            <a:r>
              <a:rPr lang="en-US" dirty="0"/>
              <a:t>VARBINARY(size)		Equal to VARCHAR(), but stores binary byte strings. The size 			parameter specifies the maximum column length in bytes.</a:t>
            </a:r>
          </a:p>
          <a:p>
            <a:pPr>
              <a:lnSpc>
                <a:spcPct val="150000"/>
              </a:lnSpc>
            </a:pPr>
            <a:r>
              <a:rPr lang="en-US" dirty="0"/>
              <a:t>TINYBLOB		For BLOBs (Binary Large </a:t>
            </a:r>
            <a:r>
              <a:rPr lang="en-US" dirty="0" err="1"/>
              <a:t>OBjects</a:t>
            </a:r>
            <a:r>
              <a:rPr lang="en-US" dirty="0"/>
              <a:t>). Max length: 255 bytes</a:t>
            </a:r>
          </a:p>
          <a:p>
            <a:pPr>
              <a:lnSpc>
                <a:spcPct val="150000"/>
              </a:lnSpc>
            </a:pPr>
            <a:r>
              <a:rPr lang="en-US" dirty="0"/>
              <a:t>TINYTEXT		Holds a string with a maximum length of 255 characters</a:t>
            </a:r>
          </a:p>
          <a:p>
            <a:pPr>
              <a:lnSpc>
                <a:spcPct val="150000"/>
              </a:lnSpc>
            </a:pPr>
            <a:r>
              <a:rPr lang="en-US" dirty="0"/>
              <a:t>TEXT(size)		Holds a string with a maximum length of 65,535 bytes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String Data Types</a:t>
            </a:r>
          </a:p>
        </p:txBody>
      </p:sp>
    </p:spTree>
    <p:extLst>
      <p:ext uri="{BB962C8B-B14F-4D97-AF65-F5344CB8AC3E}">
        <p14:creationId xmlns:p14="http://schemas.microsoft.com/office/powerpoint/2010/main" val="15807842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INSERT INTO SELECT Statement</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27</a:t>
            </a:r>
            <a:endParaRPr dirty="0"/>
          </a:p>
        </p:txBody>
      </p:sp>
    </p:spTree>
    <p:extLst>
      <p:ext uri="{BB962C8B-B14F-4D97-AF65-F5344CB8AC3E}">
        <p14:creationId xmlns:p14="http://schemas.microsoft.com/office/powerpoint/2010/main" val="15080708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INSERT INTO SELECT statement copies data from one table and inserts it into another table.</a:t>
            </a:r>
          </a:p>
          <a:p>
            <a:endParaRPr lang="en-US" b="1" dirty="0"/>
          </a:p>
          <a:p>
            <a:r>
              <a:rPr lang="en-US" b="1" dirty="0"/>
              <a:t>The INSERT INTO SELECT statement requires that the data types in source and target tables matches.</a:t>
            </a:r>
          </a:p>
          <a:p>
            <a:endParaRPr lang="en-US" b="1" dirty="0"/>
          </a:p>
          <a:p>
            <a:endParaRPr lang="en-US" b="1" dirty="0"/>
          </a:p>
          <a:p>
            <a:pPr marL="127000" indent="0">
              <a:buNone/>
            </a:pPr>
            <a:endParaRPr lang="en-US" b="1" dirty="0"/>
          </a:p>
          <a:p>
            <a:pPr marL="127000" indent="0">
              <a:buNone/>
            </a:pPr>
            <a:r>
              <a:rPr lang="en-US" sz="2000" b="1" dirty="0"/>
              <a:t>Note</a:t>
            </a:r>
            <a:r>
              <a:rPr lang="en-US" b="1" dirty="0"/>
              <a:t> :-</a:t>
            </a:r>
            <a:r>
              <a:rPr lang="en-US" dirty="0"/>
              <a:t> The existing records in the target table are unaffected.</a:t>
            </a: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INSERT INTO SELECT Statement</a:t>
            </a:r>
          </a:p>
        </p:txBody>
      </p:sp>
    </p:spTree>
    <p:extLst>
      <p:ext uri="{BB962C8B-B14F-4D97-AF65-F5344CB8AC3E}">
        <p14:creationId xmlns:p14="http://schemas.microsoft.com/office/powerpoint/2010/main" val="16456283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634327"/>
          </a:xfrm>
          <a:prstGeom prst="rect">
            <a:avLst/>
          </a:prstGeom>
        </p:spPr>
        <p:txBody>
          <a:bodyPr spcFirstLastPara="1" wrap="square" lIns="91425" tIns="0" rIns="91425" bIns="91425" anchor="t" anchorCtr="0">
            <a:noAutofit/>
          </a:bodyPr>
          <a:lstStyle/>
          <a:p>
            <a:r>
              <a:rPr lang="en-US" b="1" dirty="0"/>
              <a:t>INSERT INTO SELECT</a:t>
            </a:r>
            <a:r>
              <a:rPr lang="en-US" dirty="0"/>
              <a:t> </a:t>
            </a:r>
            <a:r>
              <a:rPr lang="en-US" b="1" dirty="0"/>
              <a:t>Syntax </a:t>
            </a:r>
            <a:br>
              <a:rPr lang="en-US" b="1" dirty="0"/>
            </a:br>
            <a:r>
              <a:rPr lang="en-US" sz="1800" dirty="0"/>
              <a:t>Copy all Columns</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48346" y="2488621"/>
            <a:ext cx="4592782" cy="1468019"/>
          </a:xfrm>
          <a:prstGeom prst="rect">
            <a:avLst/>
          </a:prstGeom>
        </p:spPr>
        <p:txBody>
          <a:bodyPr spcFirstLastPara="1" wrap="square" lIns="91425" tIns="0" rIns="91425" bIns="0" anchor="ctr" anchorCtr="0">
            <a:noAutofit/>
          </a:bodyPr>
          <a:lstStyle/>
          <a:p>
            <a:pPr marL="0" lvl="0" indent="0" algn="l"/>
            <a:r>
              <a:rPr lang="en-US" b="0" dirty="0"/>
              <a:t>INSERT INTO </a:t>
            </a:r>
            <a:r>
              <a:rPr lang="en-US" b="0" i="1" dirty="0"/>
              <a:t>table2</a:t>
            </a:r>
            <a:br>
              <a:rPr lang="en-US" dirty="0"/>
            </a:br>
            <a:r>
              <a:rPr lang="en-US" b="0" dirty="0"/>
              <a:t>SELECT * FROM </a:t>
            </a:r>
            <a:r>
              <a:rPr lang="en-US" b="0" i="1" dirty="0"/>
              <a:t>table1</a:t>
            </a:r>
            <a:br>
              <a:rPr lang="en-US" b="0" i="1" dirty="0"/>
            </a:br>
            <a:r>
              <a:rPr lang="en-US" b="0" dirty="0"/>
              <a:t>WHERE </a:t>
            </a:r>
            <a:r>
              <a:rPr lang="en-US" b="0" i="1" dirty="0"/>
              <a:t>condition</a:t>
            </a:r>
            <a:r>
              <a:rPr lang="en-US" b="0" dirty="0"/>
              <a:t>;</a:t>
            </a:r>
            <a:endParaRPr lang="en-US" dirty="0"/>
          </a:p>
        </p:txBody>
      </p:sp>
    </p:spTree>
    <p:extLst>
      <p:ext uri="{BB962C8B-B14F-4D97-AF65-F5344CB8AC3E}">
        <p14:creationId xmlns:p14="http://schemas.microsoft.com/office/powerpoint/2010/main" val="40981164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634327"/>
          </a:xfrm>
          <a:prstGeom prst="rect">
            <a:avLst/>
          </a:prstGeom>
        </p:spPr>
        <p:txBody>
          <a:bodyPr spcFirstLastPara="1" wrap="square" lIns="91425" tIns="0" rIns="91425" bIns="91425" anchor="t" anchorCtr="0">
            <a:noAutofit/>
          </a:bodyPr>
          <a:lstStyle/>
          <a:p>
            <a:r>
              <a:rPr lang="en-US" b="1" dirty="0"/>
              <a:t>INSERT INTO SELECT</a:t>
            </a:r>
            <a:r>
              <a:rPr lang="en-US" dirty="0"/>
              <a:t> </a:t>
            </a:r>
            <a:r>
              <a:rPr lang="en-US" b="1" dirty="0"/>
              <a:t>Syntax </a:t>
            </a:r>
            <a:br>
              <a:rPr lang="en-US" b="1" dirty="0"/>
            </a:br>
            <a:r>
              <a:rPr lang="en-US" sz="1800" dirty="0"/>
              <a:t>Copy Some Columns</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48346" y="2571749"/>
            <a:ext cx="4592782" cy="1468019"/>
          </a:xfrm>
          <a:prstGeom prst="rect">
            <a:avLst/>
          </a:prstGeom>
        </p:spPr>
        <p:txBody>
          <a:bodyPr spcFirstLastPara="1" wrap="square" lIns="91425" tIns="0" rIns="91425" bIns="0" anchor="ctr" anchorCtr="0">
            <a:noAutofit/>
          </a:bodyPr>
          <a:lstStyle/>
          <a:p>
            <a:pPr marL="0" lvl="0" indent="0" algn="l"/>
            <a:r>
              <a:rPr lang="en-US" b="0" dirty="0"/>
              <a:t>INSERT INTO </a:t>
            </a:r>
            <a:r>
              <a:rPr lang="en-US" b="0" i="1" dirty="0"/>
              <a:t>table2 </a:t>
            </a:r>
            <a:r>
              <a:rPr lang="en-US" b="0" dirty="0"/>
              <a:t>(</a:t>
            </a:r>
            <a:r>
              <a:rPr lang="en-US" b="0" i="1" dirty="0"/>
              <a:t>column1</a:t>
            </a:r>
            <a:r>
              <a:rPr lang="en-US" b="0" dirty="0"/>
              <a:t>, </a:t>
            </a:r>
            <a:r>
              <a:rPr lang="en-US" b="0" i="1" dirty="0"/>
              <a:t>column2</a:t>
            </a:r>
            <a:r>
              <a:rPr lang="en-US" b="0" dirty="0"/>
              <a:t>, </a:t>
            </a:r>
            <a:r>
              <a:rPr lang="en-US" b="0" i="1" dirty="0"/>
              <a:t>column3</a:t>
            </a:r>
            <a:r>
              <a:rPr lang="en-US" b="0" dirty="0"/>
              <a:t>, ...)</a:t>
            </a:r>
            <a:br>
              <a:rPr lang="en-US" dirty="0"/>
            </a:br>
            <a:r>
              <a:rPr lang="en-US" b="0" dirty="0"/>
              <a:t>SELECT </a:t>
            </a:r>
            <a:r>
              <a:rPr lang="en-US" b="0" i="1" dirty="0"/>
              <a:t>column1</a:t>
            </a:r>
            <a:r>
              <a:rPr lang="en-US" b="0" dirty="0"/>
              <a:t>, </a:t>
            </a:r>
            <a:r>
              <a:rPr lang="en-US" b="0" i="1" dirty="0"/>
              <a:t>column2</a:t>
            </a:r>
            <a:r>
              <a:rPr lang="en-US" b="0" dirty="0"/>
              <a:t>, </a:t>
            </a:r>
            <a:r>
              <a:rPr lang="en-US" b="0" i="1" dirty="0"/>
              <a:t>column3</a:t>
            </a:r>
            <a:r>
              <a:rPr lang="en-US" b="0" dirty="0"/>
              <a:t>, ...</a:t>
            </a:r>
            <a:br>
              <a:rPr lang="en-US" dirty="0"/>
            </a:br>
            <a:r>
              <a:rPr lang="en-US" b="0" dirty="0"/>
              <a:t>FROM </a:t>
            </a:r>
            <a:r>
              <a:rPr lang="en-US" b="0" i="1" dirty="0"/>
              <a:t>table1 </a:t>
            </a:r>
            <a:r>
              <a:rPr lang="en-US" b="0" dirty="0"/>
              <a:t>WHERE </a:t>
            </a:r>
            <a:r>
              <a:rPr lang="en-US" b="0" i="1" dirty="0"/>
              <a:t>condition</a:t>
            </a:r>
            <a:r>
              <a:rPr lang="en-US" b="0" dirty="0"/>
              <a:t>;</a:t>
            </a:r>
            <a:endParaRPr lang="en-US" dirty="0"/>
          </a:p>
        </p:txBody>
      </p:sp>
    </p:spTree>
    <p:extLst>
      <p:ext uri="{BB962C8B-B14F-4D97-AF65-F5344CB8AC3E}">
        <p14:creationId xmlns:p14="http://schemas.microsoft.com/office/powerpoint/2010/main" val="24745944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196160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extLst/>
          </p:nvPr>
        </p:nvGraphicFramePr>
        <p:xfrm>
          <a:off x="372139" y="1012200"/>
          <a:ext cx="8766633" cy="2481814"/>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656714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223937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extLst/>
          </p:nvPr>
        </p:nvGraphicFramePr>
        <p:xfrm>
          <a:off x="372139" y="1012201"/>
          <a:ext cx="8766638" cy="280659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dirty="0" err="1">
                          <a:effectLst/>
                        </a:rPr>
                        <a:t>OrderName</a:t>
                      </a:r>
                      <a:endParaRPr lang="en-US" b="1" dirty="0">
                        <a:effectLst/>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Tom</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Parker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Trinco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Jonny</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Kandy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Peter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722362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240726"/>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INSERT INTO Customers (</a:t>
            </a:r>
            <a:r>
              <a:rPr lang="en-US" sz="2000" dirty="0" err="1">
                <a:solidFill>
                  <a:schemeClr val="bg1"/>
                </a:solidFill>
              </a:rPr>
              <a:t>CustomerName</a:t>
            </a:r>
            <a:r>
              <a:rPr lang="en-US" sz="2000" dirty="0">
                <a:solidFill>
                  <a:schemeClr val="bg1"/>
                </a:solidFill>
              </a:rPr>
              <a:t>, City, Country)</a:t>
            </a:r>
          </a:p>
          <a:p>
            <a:pPr algn="ctr">
              <a:lnSpc>
                <a:spcPct val="150000"/>
              </a:lnSpc>
            </a:pPr>
            <a:r>
              <a:rPr lang="en-US" sz="2000" dirty="0">
                <a:solidFill>
                  <a:schemeClr val="bg1"/>
                </a:solidFill>
              </a:rPr>
              <a:t>SELECT </a:t>
            </a:r>
            <a:r>
              <a:rPr lang="en-US" sz="2000" dirty="0" err="1">
                <a:solidFill>
                  <a:schemeClr val="bg1"/>
                </a:solidFill>
              </a:rPr>
              <a:t>OrderName</a:t>
            </a:r>
            <a:r>
              <a:rPr lang="en-US" sz="2000" dirty="0">
                <a:solidFill>
                  <a:schemeClr val="bg1"/>
                </a:solidFill>
              </a:rPr>
              <a:t>, City, Country FROM Orders;</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copies “Orders" into "Customers" (the columns that are not filled with data, will contain NULL):</a:t>
            </a:r>
            <a:endParaRPr lang="en-US" sz="100" b="0" dirty="0"/>
          </a:p>
        </p:txBody>
      </p:sp>
    </p:spTree>
    <p:extLst>
      <p:ext uri="{BB962C8B-B14F-4D97-AF65-F5344CB8AC3E}">
        <p14:creationId xmlns:p14="http://schemas.microsoft.com/office/powerpoint/2010/main" val="39875835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319601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372139" y="1012200"/>
          <a:ext cx="8766633" cy="3716224"/>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dirty="0">
                          <a:effectLst/>
                        </a:rPr>
                        <a:t>Tom</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dirty="0">
                          <a:effectLst/>
                        </a:rPr>
                        <a:t>Parker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Trinco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89663674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dirty="0">
                          <a:effectLst/>
                        </a:rPr>
                        <a:t>Jonny</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Kandy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310718354"/>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sz="1150" dirty="0">
                          <a:effectLst/>
                        </a:rPr>
                        <a:t>Peter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182253899"/>
                  </a:ext>
                </a:extLst>
              </a:tr>
            </a:tbl>
          </a:graphicData>
        </a:graphic>
      </p:graphicFrame>
    </p:spTree>
    <p:extLst>
      <p:ext uri="{BB962C8B-B14F-4D97-AF65-F5344CB8AC3E}">
        <p14:creationId xmlns:p14="http://schemas.microsoft.com/office/powerpoint/2010/main" val="1179987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CASE Statement</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28</a:t>
            </a:r>
            <a:endParaRPr dirty="0"/>
          </a:p>
        </p:txBody>
      </p:sp>
    </p:spTree>
    <p:extLst>
      <p:ext uri="{BB962C8B-B14F-4D97-AF65-F5344CB8AC3E}">
        <p14:creationId xmlns:p14="http://schemas.microsoft.com/office/powerpoint/2010/main" val="9743870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CASE statement goes through conditions and returns a value when the first condition is met (like an if-then-else statement). So, once a condition is true, it will stop reading and return the result. If no conditions are true, it returns the value in the ELSE clause.</a:t>
            </a:r>
          </a:p>
          <a:p>
            <a:endParaRPr lang="en-US" b="1" dirty="0"/>
          </a:p>
          <a:p>
            <a:r>
              <a:rPr lang="en-US" b="1" dirty="0"/>
              <a:t>If there is no ELSE part and no conditions are true, it returns NULL.</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CASE Statement</a:t>
            </a:r>
          </a:p>
        </p:txBody>
      </p:sp>
    </p:spTree>
    <p:extLst>
      <p:ext uri="{BB962C8B-B14F-4D97-AF65-F5344CB8AC3E}">
        <p14:creationId xmlns:p14="http://schemas.microsoft.com/office/powerpoint/2010/main" val="2567760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8183627" cy="3056175"/>
          </a:xfrm>
        </p:spPr>
        <p:txBody>
          <a:bodyPr/>
          <a:lstStyle/>
          <a:p>
            <a:pPr marL="127000" indent="0">
              <a:lnSpc>
                <a:spcPct val="150000"/>
              </a:lnSpc>
              <a:buNone/>
            </a:pPr>
            <a:r>
              <a:rPr lang="en-US" sz="2000" b="1" dirty="0"/>
              <a:t>Data type		Description</a:t>
            </a:r>
            <a:r>
              <a:rPr lang="en-US" dirty="0"/>
              <a:t>	</a:t>
            </a:r>
          </a:p>
          <a:p>
            <a:pPr>
              <a:lnSpc>
                <a:spcPct val="200000"/>
              </a:lnSpc>
            </a:pPr>
            <a:r>
              <a:rPr lang="en-US" dirty="0"/>
              <a:t>BLOB(size)	For BLOBs (Binary Large </a:t>
            </a:r>
            <a:r>
              <a:rPr lang="en-US" dirty="0" err="1"/>
              <a:t>OBjects</a:t>
            </a:r>
            <a:r>
              <a:rPr lang="en-US" dirty="0"/>
              <a:t>). Holds up to 65,535 bytes of data</a:t>
            </a:r>
          </a:p>
          <a:p>
            <a:pPr>
              <a:lnSpc>
                <a:spcPct val="200000"/>
              </a:lnSpc>
            </a:pPr>
            <a:r>
              <a:rPr lang="en-US" dirty="0"/>
              <a:t>MEDIUMTEXT	Holds a string with a maximum length of 16,777,215 characters</a:t>
            </a:r>
          </a:p>
          <a:p>
            <a:pPr>
              <a:lnSpc>
                <a:spcPct val="200000"/>
              </a:lnSpc>
            </a:pPr>
            <a:r>
              <a:rPr lang="en-US" dirty="0"/>
              <a:t>MEDIUMBLOB	For BLOBs (Binary Large </a:t>
            </a:r>
            <a:r>
              <a:rPr lang="en-US" dirty="0" err="1"/>
              <a:t>OBjects</a:t>
            </a:r>
            <a:r>
              <a:rPr lang="en-US" dirty="0"/>
              <a:t>). Holds up to 16,777,215 bytes of data</a:t>
            </a:r>
          </a:p>
          <a:p>
            <a:pPr>
              <a:lnSpc>
                <a:spcPct val="200000"/>
              </a:lnSpc>
            </a:pPr>
            <a:r>
              <a:rPr lang="en-US" dirty="0"/>
              <a:t>LONGTEXT	Holds a string with a maximum length of 4,294,967,295 characters</a:t>
            </a:r>
          </a:p>
          <a:p>
            <a:pPr>
              <a:lnSpc>
                <a:spcPct val="200000"/>
              </a:lnSpc>
            </a:pPr>
            <a:r>
              <a:rPr lang="en-US" dirty="0"/>
              <a:t>LONGBLOB	For BLOBs (Binary Large </a:t>
            </a:r>
            <a:r>
              <a:rPr lang="en-US" dirty="0" err="1"/>
              <a:t>OBjects</a:t>
            </a:r>
            <a:r>
              <a:rPr lang="en-US" dirty="0"/>
              <a:t>). Holds up to 4,294,967,295 bytes of data</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String Data Types</a:t>
            </a:r>
          </a:p>
        </p:txBody>
      </p:sp>
    </p:spTree>
    <p:extLst>
      <p:ext uri="{BB962C8B-B14F-4D97-AF65-F5344CB8AC3E}">
        <p14:creationId xmlns:p14="http://schemas.microsoft.com/office/powerpoint/2010/main" val="27351906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CASE</a:t>
            </a:r>
            <a:r>
              <a:rPr lang="en-US" dirty="0"/>
              <a:t> </a:t>
            </a:r>
            <a:r>
              <a:rPr lang="en-US" b="1" dirty="0"/>
              <a:t>S</a:t>
            </a:r>
            <a:r>
              <a:rPr lang="en-US" dirty="0"/>
              <a:t>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pPr marL="0" lvl="0" indent="0" algn="l"/>
            <a:r>
              <a:rPr lang="en-US" b="0" dirty="0"/>
              <a:t>CASE</a:t>
            </a:r>
            <a:br>
              <a:rPr lang="en-US" dirty="0"/>
            </a:br>
            <a:r>
              <a:rPr lang="en-US" b="0" dirty="0"/>
              <a:t>    WHEN </a:t>
            </a:r>
            <a:r>
              <a:rPr lang="en-US" b="0" i="1" dirty="0"/>
              <a:t>condition1</a:t>
            </a:r>
            <a:r>
              <a:rPr lang="en-US" b="0" dirty="0"/>
              <a:t> THEN </a:t>
            </a:r>
            <a:r>
              <a:rPr lang="en-US" b="0" i="1" dirty="0"/>
              <a:t>result1</a:t>
            </a:r>
            <a:br>
              <a:rPr lang="en-US" dirty="0"/>
            </a:br>
            <a:r>
              <a:rPr lang="en-US" b="0" dirty="0"/>
              <a:t>    WHEN </a:t>
            </a:r>
            <a:r>
              <a:rPr lang="en-US" b="0" i="1" dirty="0"/>
              <a:t>condition2</a:t>
            </a:r>
            <a:r>
              <a:rPr lang="en-US" b="0" dirty="0"/>
              <a:t> THEN </a:t>
            </a:r>
            <a:r>
              <a:rPr lang="en-US" b="0" i="1" dirty="0"/>
              <a:t>result2</a:t>
            </a:r>
            <a:br>
              <a:rPr lang="en-US" dirty="0"/>
            </a:br>
            <a:r>
              <a:rPr lang="en-US" b="0" dirty="0"/>
              <a:t>    WHEN </a:t>
            </a:r>
            <a:r>
              <a:rPr lang="en-US" b="0" i="1" dirty="0" err="1"/>
              <a:t>conditionN</a:t>
            </a:r>
            <a:r>
              <a:rPr lang="en-US" b="0" dirty="0"/>
              <a:t> THEN </a:t>
            </a:r>
            <a:r>
              <a:rPr lang="en-US" b="0" i="1" dirty="0" err="1"/>
              <a:t>resultN</a:t>
            </a:r>
            <a:br>
              <a:rPr lang="en-US" dirty="0"/>
            </a:br>
            <a:r>
              <a:rPr lang="en-US" b="0" dirty="0"/>
              <a:t>    ELSE </a:t>
            </a:r>
            <a:r>
              <a:rPr lang="en-US" b="0" i="1" dirty="0"/>
              <a:t>result</a:t>
            </a:r>
            <a:br>
              <a:rPr lang="en-US" dirty="0"/>
            </a:br>
            <a:r>
              <a:rPr lang="en-US" b="0" dirty="0"/>
              <a:t>END;</a:t>
            </a:r>
            <a:endParaRPr lang="en-US" dirty="0"/>
          </a:p>
        </p:txBody>
      </p:sp>
    </p:spTree>
    <p:extLst>
      <p:ext uri="{BB962C8B-B14F-4D97-AF65-F5344CB8AC3E}">
        <p14:creationId xmlns:p14="http://schemas.microsoft.com/office/powerpoint/2010/main" val="37366151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extLst/>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Queens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37497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1844275"/>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CustomerID</a:t>
            </a:r>
            <a:r>
              <a:rPr lang="en-US" sz="2000" dirty="0">
                <a:solidFill>
                  <a:schemeClr val="bg1"/>
                </a:solidFill>
              </a:rPr>
              <a:t>, City,</a:t>
            </a:r>
          </a:p>
          <a:p>
            <a:pPr algn="ctr">
              <a:lnSpc>
                <a:spcPct val="150000"/>
              </a:lnSpc>
            </a:pPr>
            <a:r>
              <a:rPr lang="en-US" sz="2000" dirty="0">
                <a:solidFill>
                  <a:schemeClr val="bg1"/>
                </a:solidFill>
              </a:rPr>
              <a:t>CASE</a:t>
            </a:r>
          </a:p>
          <a:p>
            <a:pPr algn="ctr">
              <a:lnSpc>
                <a:spcPct val="150000"/>
              </a:lnSpc>
            </a:pPr>
            <a:r>
              <a:rPr lang="en-US" sz="2000" dirty="0">
                <a:solidFill>
                  <a:schemeClr val="bg1"/>
                </a:solidFill>
              </a:rPr>
              <a:t>    WHEN City = </a:t>
            </a:r>
            <a:r>
              <a:rPr lang="en-US" sz="2000" dirty="0">
                <a:solidFill>
                  <a:schemeClr val="bg1"/>
                </a:solidFill>
                <a:latin typeface="Verdana" panose="020B0604030504040204" pitchFamily="34" charset="0"/>
                <a:ea typeface="Times New Roman" panose="02020603050405020304" pitchFamily="18" charset="0"/>
                <a:cs typeface="Times New Roman" panose="02020603050405020304" pitchFamily="18" charset="0"/>
              </a:rPr>
              <a:t>México D.F.</a:t>
            </a:r>
            <a:r>
              <a:rPr lang="en-US" sz="18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 </a:t>
            </a:r>
            <a:r>
              <a:rPr lang="en-US" sz="2000" dirty="0">
                <a:solidFill>
                  <a:schemeClr val="bg1"/>
                </a:solidFill>
              </a:rPr>
              <a:t>THEN 'The country is Mexico'</a:t>
            </a:r>
          </a:p>
          <a:p>
            <a:pPr algn="ctr">
              <a:lnSpc>
                <a:spcPct val="150000"/>
              </a:lnSpc>
            </a:pPr>
            <a:r>
              <a:rPr lang="en-US" sz="2000" dirty="0">
                <a:solidFill>
                  <a:schemeClr val="bg1"/>
                </a:solidFill>
              </a:rPr>
              <a:t>    WHEN City = </a:t>
            </a:r>
            <a:r>
              <a:rPr lang="en-US" sz="2000" dirty="0">
                <a:solidFill>
                  <a:schemeClr val="bg1"/>
                </a:solidFill>
                <a:latin typeface="Verdana" panose="020B0604030504040204" pitchFamily="34" charset="0"/>
                <a:ea typeface="Times New Roman" panose="02020603050405020304" pitchFamily="18" charset="0"/>
                <a:cs typeface="Times New Roman" panose="02020603050405020304" pitchFamily="18" charset="0"/>
              </a:rPr>
              <a:t>Berlin </a:t>
            </a:r>
            <a:r>
              <a:rPr lang="en-US" sz="2000" dirty="0">
                <a:solidFill>
                  <a:schemeClr val="bg1"/>
                </a:solidFill>
              </a:rPr>
              <a:t>THEN 'The country is Germany'</a:t>
            </a:r>
          </a:p>
          <a:p>
            <a:pPr algn="ctr">
              <a:lnSpc>
                <a:spcPct val="150000"/>
              </a:lnSpc>
            </a:pPr>
            <a:r>
              <a:rPr lang="en-US" sz="2000" dirty="0">
                <a:solidFill>
                  <a:schemeClr val="bg1"/>
                </a:solidFill>
              </a:rPr>
              <a:t>    ELSE 'The country is UK'</a:t>
            </a:r>
          </a:p>
          <a:p>
            <a:pPr algn="ctr">
              <a:lnSpc>
                <a:spcPct val="150000"/>
              </a:lnSpc>
            </a:pPr>
            <a:r>
              <a:rPr lang="en-US" sz="2000" dirty="0">
                <a:solidFill>
                  <a:schemeClr val="bg1"/>
                </a:solidFill>
              </a:rPr>
              <a:t>END AS </a:t>
            </a:r>
            <a:r>
              <a:rPr lang="en-US" sz="2000" dirty="0" err="1">
                <a:solidFill>
                  <a:schemeClr val="bg1"/>
                </a:solidFill>
              </a:rPr>
              <a:t>CountryName</a:t>
            </a:r>
            <a:endParaRPr lang="en-US" sz="2000" dirty="0">
              <a:solidFill>
                <a:schemeClr val="bg1"/>
              </a:solidFill>
            </a:endParaRPr>
          </a:p>
          <a:p>
            <a:pPr algn="ctr">
              <a:lnSpc>
                <a:spcPct val="150000"/>
              </a:lnSpc>
            </a:pPr>
            <a:r>
              <a:rPr lang="en-US" sz="2000" dirty="0">
                <a:solidFill>
                  <a:schemeClr val="bg1"/>
                </a:solidFill>
              </a:rPr>
              <a:t>FROM Customers;</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goes through conditions and returns a value when the first condition is met:</a:t>
            </a:r>
            <a:endParaRPr lang="en-US" sz="100" b="0" dirty="0"/>
          </a:p>
        </p:txBody>
      </p:sp>
    </p:spTree>
    <p:extLst>
      <p:ext uri="{BB962C8B-B14F-4D97-AF65-F5344CB8AC3E}">
        <p14:creationId xmlns:p14="http://schemas.microsoft.com/office/powerpoint/2010/main" val="28137455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46676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nvPr>
        </p:nvGraphicFramePr>
        <p:xfrm>
          <a:off x="372139" y="1012200"/>
          <a:ext cx="8771861" cy="2986970"/>
        </p:xfrm>
        <a:graphic>
          <a:graphicData uri="http://schemas.openxmlformats.org/drawingml/2006/table">
            <a:tbl>
              <a:tblPr>
                <a:noFill/>
                <a:tableStyleId>{5973DA3F-9819-4352-8E93-8A6551559889}</a:tableStyleId>
              </a:tblPr>
              <a:tblGrid>
                <a:gridCol w="1390299">
                  <a:extLst>
                    <a:ext uri="{9D8B030D-6E8A-4147-A177-3AD203B41FA5}">
                      <a16:colId xmlns:a16="http://schemas.microsoft.com/office/drawing/2014/main" val="20000"/>
                    </a:ext>
                  </a:extLst>
                </a:gridCol>
                <a:gridCol w="3177993">
                  <a:extLst>
                    <a:ext uri="{9D8B030D-6E8A-4147-A177-3AD203B41FA5}">
                      <a16:colId xmlns:a16="http://schemas.microsoft.com/office/drawing/2014/main" val="20001"/>
                    </a:ext>
                  </a:extLst>
                </a:gridCol>
                <a:gridCol w="1887827">
                  <a:extLst>
                    <a:ext uri="{9D8B030D-6E8A-4147-A177-3AD203B41FA5}">
                      <a16:colId xmlns:a16="http://schemas.microsoft.com/office/drawing/2014/main" val="3863713139"/>
                    </a:ext>
                  </a:extLst>
                </a:gridCol>
                <a:gridCol w="2315742">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 Country is 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 Country is 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 Country is 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 Country is 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Queens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 Country is 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607759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NULL Functions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29</a:t>
            </a:r>
            <a:endParaRPr dirty="0"/>
          </a:p>
        </p:txBody>
      </p:sp>
    </p:spTree>
    <p:extLst>
      <p:ext uri="{BB962C8B-B14F-4D97-AF65-F5344CB8AC3E}">
        <p14:creationId xmlns:p14="http://schemas.microsoft.com/office/powerpoint/2010/main" val="4158783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MySQL IFNULL() function lets you return an alternative value if an expression is NULL.</a:t>
            </a:r>
          </a:p>
          <a:p>
            <a:endParaRPr lang="en-US" b="1" dirty="0"/>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IFNULL() Function</a:t>
            </a:r>
          </a:p>
        </p:txBody>
      </p:sp>
    </p:spTree>
    <p:extLst>
      <p:ext uri="{BB962C8B-B14F-4D97-AF65-F5344CB8AC3E}">
        <p14:creationId xmlns:p14="http://schemas.microsoft.com/office/powerpoint/2010/main" val="1078557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6241" y="1662585"/>
            <a:ext cx="7551600" cy="214298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825910" y="1008152"/>
            <a:ext cx="8312865"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PRODUCT </a:t>
            </a:r>
            <a:r>
              <a:rPr lang="en" dirty="0"/>
              <a:t>TABLE</a:t>
            </a:r>
            <a:endParaRPr dirty="0"/>
          </a:p>
        </p:txBody>
      </p:sp>
      <p:graphicFrame>
        <p:nvGraphicFramePr>
          <p:cNvPr id="515" name="Google Shape;515;p39"/>
          <p:cNvGraphicFramePr/>
          <p:nvPr>
            <p:extLst/>
          </p:nvPr>
        </p:nvGraphicFramePr>
        <p:xfrm>
          <a:off x="238539" y="1138622"/>
          <a:ext cx="8905462" cy="2666950"/>
        </p:xfrm>
        <a:graphic>
          <a:graphicData uri="http://schemas.openxmlformats.org/drawingml/2006/table">
            <a:tbl>
              <a:tblPr>
                <a:noFill/>
                <a:tableStyleId>{5973DA3F-9819-4352-8E93-8A6551559889}</a:tableStyleId>
              </a:tblPr>
              <a:tblGrid>
                <a:gridCol w="588915">
                  <a:extLst>
                    <a:ext uri="{9D8B030D-6E8A-4147-A177-3AD203B41FA5}">
                      <a16:colId xmlns:a16="http://schemas.microsoft.com/office/drawing/2014/main" val="20000"/>
                    </a:ext>
                  </a:extLst>
                </a:gridCol>
                <a:gridCol w="1739980">
                  <a:extLst>
                    <a:ext uri="{9D8B030D-6E8A-4147-A177-3AD203B41FA5}">
                      <a16:colId xmlns:a16="http://schemas.microsoft.com/office/drawing/2014/main" val="20001"/>
                    </a:ext>
                  </a:extLst>
                </a:gridCol>
                <a:gridCol w="1980897">
                  <a:extLst>
                    <a:ext uri="{9D8B030D-6E8A-4147-A177-3AD203B41FA5}">
                      <a16:colId xmlns:a16="http://schemas.microsoft.com/office/drawing/2014/main" val="1870250050"/>
                    </a:ext>
                  </a:extLst>
                </a:gridCol>
                <a:gridCol w="1746948">
                  <a:extLst>
                    <a:ext uri="{9D8B030D-6E8A-4147-A177-3AD203B41FA5}">
                      <a16:colId xmlns:a16="http://schemas.microsoft.com/office/drawing/2014/main" val="2923691942"/>
                    </a:ext>
                  </a:extLst>
                </a:gridCol>
                <a:gridCol w="1424361">
                  <a:extLst>
                    <a:ext uri="{9D8B030D-6E8A-4147-A177-3AD203B41FA5}">
                      <a16:colId xmlns:a16="http://schemas.microsoft.com/office/drawing/2014/main" val="3089930336"/>
                    </a:ext>
                  </a:extLst>
                </a:gridCol>
                <a:gridCol w="1424361">
                  <a:extLst>
                    <a:ext uri="{9D8B030D-6E8A-4147-A177-3AD203B41FA5}">
                      <a16:colId xmlns:a16="http://schemas.microsoft.com/office/drawing/2014/main" val="1864695765"/>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0" i="0" u="none" strike="noStrike" cap="none" dirty="0" err="1">
                          <a:solidFill>
                            <a:srgbClr val="000000"/>
                          </a:solidFill>
                          <a:effectLst/>
                          <a:latin typeface="Verdana" panose="020B0604030504040204" pitchFamily="34" charset="0"/>
                          <a:ea typeface="Verdana" panose="020B0604030504040204" pitchFamily="34" charset="0"/>
                          <a:cs typeface="Arial"/>
                          <a:sym typeface="Arial"/>
                        </a:rPr>
                        <a:t>P_Id</a:t>
                      </a:r>
                      <a:endParaRPr lang="en-US" sz="1150" b="0" dirty="0">
                        <a:effectLst/>
                        <a:latin typeface="Verdana" panose="020B0604030504040204" pitchFamily="34" charset="0"/>
                        <a:ea typeface="Verdana" panose="020B060403050404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ProductName</a:t>
                      </a:r>
                      <a:endParaRPr lang="en-US" sz="1150" b="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0" i="0" u="none" strike="noStrike" cap="none">
                          <a:solidFill>
                            <a:srgbClr val="000000"/>
                          </a:solidFill>
                          <a:effectLst/>
                          <a:latin typeface="Verdana" panose="020B0604030504040204" pitchFamily="34" charset="0"/>
                          <a:ea typeface="Verdana" panose="020B0604030504040204" pitchFamily="34" charset="0"/>
                          <a:cs typeface="Arial"/>
                          <a:sym typeface="Arial"/>
                        </a:rPr>
                        <a:t>UnitPrice</a:t>
                      </a:r>
                      <a:endParaRPr lang="en-US" sz="1150" b="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0" i="0" u="none" strike="noStrike" cap="none" dirty="0" err="1">
                          <a:solidFill>
                            <a:srgbClr val="000000"/>
                          </a:solidFill>
                          <a:effectLst/>
                          <a:latin typeface="Verdana" panose="020B0604030504040204" pitchFamily="34" charset="0"/>
                          <a:ea typeface="Verdana" panose="020B0604030504040204" pitchFamily="34" charset="0"/>
                          <a:cs typeface="Arial"/>
                          <a:sym typeface="Arial"/>
                        </a:rPr>
                        <a:t>UnitsInStock</a:t>
                      </a:r>
                      <a:endParaRPr lang="en-US" sz="1150" b="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dirty="0" err="1">
                          <a:effectLst/>
                          <a:latin typeface="Verdana" panose="020B0604030504040204" pitchFamily="34" charset="0"/>
                          <a:ea typeface="Verdana" panose="020B0604030504040204" pitchFamily="34" charset="0"/>
                          <a:cs typeface="Times New Roman" panose="02020603050405020304" pitchFamily="18" charset="0"/>
                        </a:rPr>
                        <a:t>UnitsOnOrder</a:t>
                      </a: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sz="1150" dirty="0">
                          <a:effectLst/>
                          <a:latin typeface="Verdana" panose="020B0604030504040204" pitchFamily="34" charset="0"/>
                          <a:ea typeface="Verdana" panose="020B0604030504040204" pitchFamily="34" charset="0"/>
                        </a:rPr>
                        <a:t>1</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a:effectLst/>
                          <a:latin typeface="Verdana" panose="020B0604030504040204" pitchFamily="34" charset="0"/>
                          <a:ea typeface="Verdana" panose="020B0604030504040204" pitchFamily="34" charset="0"/>
                        </a:rPr>
                        <a:t>Jarlsberg</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a:effectLst/>
                          <a:latin typeface="Verdana" panose="020B0604030504040204" pitchFamily="34" charset="0"/>
                          <a:ea typeface="Verdana" panose="020B0604030504040204" pitchFamily="34" charset="0"/>
                        </a:rPr>
                        <a:t>10.45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a:effectLst/>
                          <a:latin typeface="Verdana" panose="020B0604030504040204" pitchFamily="34" charset="0"/>
                          <a:ea typeface="Verdana" panose="020B0604030504040204" pitchFamily="34" charset="0"/>
                        </a:rPr>
                        <a:t>16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dirty="0">
                          <a:effectLst/>
                          <a:latin typeface="Verdana" panose="020B0604030504040204" pitchFamily="34" charset="0"/>
                          <a:ea typeface="Verdana" panose="020B0604030504040204" pitchFamily="34" charset="0"/>
                        </a:rPr>
                        <a:t>15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algn="l" fontAlgn="t"/>
                      <a:endParaRPr lang="en-US" dirty="0">
                        <a:effectLst/>
                      </a:endParaRPr>
                    </a:p>
                  </a:txBody>
                  <a:tcPr marL="152400" marR="76200" marT="76200" marB="76200">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50" dirty="0">
                          <a:effectLst/>
                          <a:latin typeface="Verdana" panose="020B0604030504040204" pitchFamily="34" charset="0"/>
                          <a:ea typeface="Verdana" panose="020B0604030504040204" pitchFamily="34" charset="0"/>
                        </a:rPr>
                        <a:t>  2</a:t>
                      </a:r>
                    </a:p>
                    <a:p>
                      <a:pPr algn="l" fontAlgn="t"/>
                      <a:endParaRPr lang="en-US" sz="1150" dirty="0">
                        <a:effectLst/>
                        <a:latin typeface="Verdana" panose="020B0604030504040204" pitchFamily="34" charset="0"/>
                        <a:ea typeface="Verdana" panose="020B0604030504040204" pitchFamily="34"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50" dirty="0">
                          <a:effectLst/>
                          <a:latin typeface="Verdana" panose="020B0604030504040204" pitchFamily="34" charset="0"/>
                          <a:ea typeface="Verdana" panose="020B0604030504040204" pitchFamily="34" charset="0"/>
                        </a:rPr>
                        <a:t>Mascarpone</a:t>
                      </a:r>
                    </a:p>
                    <a:p>
                      <a:pPr algn="l" fontAlgn="t"/>
                      <a:endParaRPr lang="en-US" sz="1150" dirty="0">
                        <a:effectLst/>
                        <a:latin typeface="Verdana" panose="020B0604030504040204" pitchFamily="34" charset="0"/>
                        <a:ea typeface="Verdana" panose="020B0604030504040204" pitchFamily="34"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50" dirty="0">
                          <a:effectLst/>
                          <a:latin typeface="Verdana" panose="020B0604030504040204" pitchFamily="34" charset="0"/>
                          <a:ea typeface="Verdana" panose="020B0604030504040204" pitchFamily="34" charset="0"/>
                        </a:rPr>
                        <a:t>32.56</a:t>
                      </a:r>
                    </a:p>
                    <a:p>
                      <a:pPr algn="l" fontAlgn="t"/>
                      <a:endParaRPr lang="en-US" sz="1150" dirty="0">
                        <a:effectLst/>
                        <a:latin typeface="Verdana" panose="020B0604030504040204" pitchFamily="34" charset="0"/>
                        <a:ea typeface="Verdana" panose="020B0604030504040204" pitchFamily="34"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50" dirty="0">
                          <a:effectLst/>
                          <a:latin typeface="Verdana" panose="020B0604030504040204" pitchFamily="34" charset="0"/>
                          <a:ea typeface="Verdana" panose="020B0604030504040204" pitchFamily="34" charset="0"/>
                        </a:rPr>
                        <a:t> 23</a:t>
                      </a:r>
                    </a:p>
                    <a:p>
                      <a:pPr algn="l" fontAlgn="t"/>
                      <a:endParaRPr lang="en-US" sz="1150" dirty="0">
                        <a:effectLst/>
                        <a:latin typeface="Verdana" panose="020B0604030504040204" pitchFamily="34" charset="0"/>
                        <a:ea typeface="Verdana" panose="020B0604030504040204" pitchFamily="34"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endParaRPr lang="en-US" dirty="0">
                        <a:effectLst/>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sz="1150">
                          <a:effectLst/>
                          <a:latin typeface="Verdana" panose="020B0604030504040204" pitchFamily="34" charset="0"/>
                          <a:ea typeface="Verdana" panose="020B0604030504040204" pitchFamily="34" charset="0"/>
                        </a:rPr>
                        <a:t>3</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a:effectLst/>
                          <a:latin typeface="Verdana" panose="020B0604030504040204" pitchFamily="34" charset="0"/>
                          <a:ea typeface="Verdana" panose="020B0604030504040204" pitchFamily="34" charset="0"/>
                        </a:rPr>
                        <a:t>Gorgonzola</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a:effectLst/>
                          <a:latin typeface="Verdana" panose="020B0604030504040204" pitchFamily="34" charset="0"/>
                          <a:ea typeface="Verdana" panose="020B0604030504040204" pitchFamily="34" charset="0"/>
                        </a:rPr>
                        <a:t>15.67</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dirty="0">
                          <a:effectLst/>
                          <a:latin typeface="Verdana" panose="020B0604030504040204" pitchFamily="34" charset="0"/>
                          <a:ea typeface="Verdana" panose="020B0604030504040204" pitchFamily="34" charset="0"/>
                        </a:rPr>
                        <a:t>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28817186"/>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28611635"/>
                  </a:ext>
                </a:extLst>
              </a:tr>
            </a:tbl>
          </a:graphicData>
        </a:graphic>
      </p:graphicFrame>
    </p:spTree>
    <p:extLst>
      <p:ext uri="{BB962C8B-B14F-4D97-AF65-F5344CB8AC3E}">
        <p14:creationId xmlns:p14="http://schemas.microsoft.com/office/powerpoint/2010/main" val="12729418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IFNULL()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341844" cy="1444867"/>
          </a:xfrm>
          <a:prstGeom prst="rect">
            <a:avLst/>
          </a:prstGeom>
        </p:spPr>
        <p:txBody>
          <a:bodyPr spcFirstLastPara="1" wrap="square" lIns="91425" tIns="0" rIns="91425" bIns="0" anchor="ctr" anchorCtr="0">
            <a:noAutofit/>
          </a:bodyPr>
          <a:lstStyle/>
          <a:p>
            <a:pPr marL="0" lvl="0" indent="0" algn="l"/>
            <a:r>
              <a:rPr lang="en-US" b="0" dirty="0"/>
              <a:t>SELECT ProductName, </a:t>
            </a:r>
            <a:r>
              <a:rPr lang="en-US" b="0" dirty="0" err="1"/>
              <a:t>UnitPrice</a:t>
            </a:r>
            <a:r>
              <a:rPr lang="en-US" b="0" dirty="0"/>
              <a:t> * (</a:t>
            </a:r>
            <a:r>
              <a:rPr lang="en-US" b="0" dirty="0" err="1"/>
              <a:t>UnitsInStock</a:t>
            </a:r>
            <a:r>
              <a:rPr lang="en-US" b="0" dirty="0"/>
              <a:t> + IFNULL(</a:t>
            </a:r>
            <a:r>
              <a:rPr lang="en-US" b="0" dirty="0" err="1"/>
              <a:t>UnitsOnOrder</a:t>
            </a:r>
            <a:r>
              <a:rPr lang="en-US" b="0" dirty="0"/>
              <a:t>, 0)) AS Digit</a:t>
            </a:r>
          </a:p>
          <a:p>
            <a:pPr marL="0" lvl="0" indent="0" algn="l"/>
            <a:r>
              <a:rPr lang="en-US" b="0" dirty="0"/>
              <a:t>FROM Products;</a:t>
            </a:r>
            <a:endParaRPr lang="en-US" dirty="0"/>
          </a:p>
        </p:txBody>
      </p:sp>
    </p:spTree>
    <p:extLst>
      <p:ext uri="{BB962C8B-B14F-4D97-AF65-F5344CB8AC3E}">
        <p14:creationId xmlns:p14="http://schemas.microsoft.com/office/powerpoint/2010/main" val="23229966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6241" y="1662585"/>
            <a:ext cx="7551600" cy="214298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825910" y="1008152"/>
            <a:ext cx="8312865"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PRODUCT </a:t>
            </a:r>
            <a:r>
              <a:rPr lang="en" dirty="0"/>
              <a:t>TABLE</a:t>
            </a:r>
            <a:endParaRPr dirty="0"/>
          </a:p>
        </p:txBody>
      </p:sp>
      <p:graphicFrame>
        <p:nvGraphicFramePr>
          <p:cNvPr id="515" name="Google Shape;515;p39"/>
          <p:cNvGraphicFramePr/>
          <p:nvPr>
            <p:extLst/>
          </p:nvPr>
        </p:nvGraphicFramePr>
        <p:xfrm>
          <a:off x="248355" y="1138622"/>
          <a:ext cx="8895645" cy="2666950"/>
        </p:xfrm>
        <a:graphic>
          <a:graphicData uri="http://schemas.openxmlformats.org/drawingml/2006/table">
            <a:tbl>
              <a:tblPr>
                <a:noFill/>
                <a:tableStyleId>{5973DA3F-9819-4352-8E93-8A6551559889}</a:tableStyleId>
              </a:tblPr>
              <a:tblGrid>
                <a:gridCol w="573629">
                  <a:extLst>
                    <a:ext uri="{9D8B030D-6E8A-4147-A177-3AD203B41FA5}">
                      <a16:colId xmlns:a16="http://schemas.microsoft.com/office/drawing/2014/main" val="20000"/>
                    </a:ext>
                  </a:extLst>
                </a:gridCol>
                <a:gridCol w="4722041">
                  <a:extLst>
                    <a:ext uri="{9D8B030D-6E8A-4147-A177-3AD203B41FA5}">
                      <a16:colId xmlns:a16="http://schemas.microsoft.com/office/drawing/2014/main" val="1870250050"/>
                    </a:ext>
                  </a:extLst>
                </a:gridCol>
                <a:gridCol w="3599975">
                  <a:extLst>
                    <a:ext uri="{9D8B030D-6E8A-4147-A177-3AD203B41FA5}">
                      <a16:colId xmlns:a16="http://schemas.microsoft.com/office/drawing/2014/main" val="2923691942"/>
                    </a:ext>
                  </a:extLst>
                </a:gridCol>
              </a:tblGrid>
              <a:tr h="509273">
                <a:tc>
                  <a:txBody>
                    <a:bodyPr/>
                    <a:lstStyle/>
                    <a:p>
                      <a:pPr marL="0" lvl="0" indent="0" algn="r" rtl="0">
                        <a:spcBef>
                          <a:spcPts val="0"/>
                        </a:spcBef>
                        <a:spcAft>
                          <a:spcPts val="0"/>
                        </a:spcAft>
                        <a:buNone/>
                      </a:pPr>
                      <a:endParaRPr sz="2500" b="1" dirty="0">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ProductName</a:t>
                      </a:r>
                      <a:endParaRPr lang="en-US" sz="1150" b="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Digit</a:t>
                      </a:r>
                      <a:endParaRPr lang="en-US" sz="1150" b="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sz="1150" dirty="0">
                          <a:effectLst/>
                          <a:latin typeface="Verdana" panose="020B0604030504040204" pitchFamily="34" charset="0"/>
                          <a:ea typeface="Verdana" panose="020B0604030504040204" pitchFamily="34" charset="0"/>
                        </a:rPr>
                        <a:t>Jarlsberg</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dirty="0">
                          <a:effectLst/>
                          <a:latin typeface="Verdana" panose="020B0604030504040204" pitchFamily="34" charset="0"/>
                          <a:ea typeface="Verdana" panose="020B0604030504040204" pitchFamily="34" charset="0"/>
                        </a:rPr>
                        <a:t>323.95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algn="l" fontAlgn="t"/>
                      <a:endParaRPr lang="en-US" dirty="0">
                        <a:effectLst/>
                      </a:endParaRPr>
                    </a:p>
                  </a:txBody>
                  <a:tcPr marL="152400" marR="76200" marT="76200" marB="76200">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50" dirty="0">
                          <a:effectLst/>
                          <a:latin typeface="Verdana" panose="020B0604030504040204" pitchFamily="34" charset="0"/>
                          <a:ea typeface="Verdana" panose="020B0604030504040204" pitchFamily="34" charset="0"/>
                        </a:rPr>
                        <a:t>Mascarpone</a:t>
                      </a:r>
                    </a:p>
                    <a:p>
                      <a:pPr algn="l" fontAlgn="t"/>
                      <a:endParaRPr lang="en-US" sz="1150" dirty="0">
                        <a:effectLst/>
                        <a:latin typeface="Verdana" panose="020B0604030504040204" pitchFamily="34" charset="0"/>
                        <a:ea typeface="Verdana" panose="020B0604030504040204" pitchFamily="34"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50" dirty="0">
                          <a:effectLst/>
                          <a:latin typeface="Verdana" panose="020B0604030504040204" pitchFamily="34" charset="0"/>
                          <a:ea typeface="Verdana" panose="020B0604030504040204" pitchFamily="34" charset="0"/>
                        </a:rPr>
                        <a:t>748.88</a:t>
                      </a:r>
                    </a:p>
                    <a:p>
                      <a:pPr algn="l" fontAlgn="t"/>
                      <a:endParaRPr lang="en-US" sz="1150" dirty="0">
                        <a:effectLst/>
                        <a:latin typeface="Verdana" panose="020B0604030504040204" pitchFamily="34" charset="0"/>
                        <a:ea typeface="Verdana" panose="020B0604030504040204" pitchFamily="34"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sz="1150">
                          <a:effectLst/>
                          <a:latin typeface="Verdana" panose="020B0604030504040204" pitchFamily="34" charset="0"/>
                          <a:ea typeface="Verdana" panose="020B0604030504040204" pitchFamily="34" charset="0"/>
                        </a:rPr>
                        <a:t>Gorgonzola</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dirty="0">
                          <a:effectLst/>
                          <a:latin typeface="Verdana" panose="020B0604030504040204" pitchFamily="34" charset="0"/>
                          <a:ea typeface="Verdana" panose="020B0604030504040204" pitchFamily="34" charset="0"/>
                        </a:rPr>
                        <a:t>141.03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28817186"/>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28611635"/>
                  </a:ext>
                </a:extLst>
              </a:tr>
            </a:tbl>
          </a:graphicData>
        </a:graphic>
      </p:graphicFrame>
    </p:spTree>
    <p:extLst>
      <p:ext uri="{BB962C8B-B14F-4D97-AF65-F5344CB8AC3E}">
        <p14:creationId xmlns:p14="http://schemas.microsoft.com/office/powerpoint/2010/main" val="26757385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COALESCE()Syntax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ProductName, </a:t>
            </a:r>
            <a:r>
              <a:rPr lang="en-US" b="0" dirty="0" err="1"/>
              <a:t>UnitPrice</a:t>
            </a:r>
            <a:r>
              <a:rPr lang="en-US" b="0" dirty="0"/>
              <a:t> * (</a:t>
            </a:r>
            <a:r>
              <a:rPr lang="en-US" b="0" dirty="0" err="1"/>
              <a:t>UnitsInStock</a:t>
            </a:r>
            <a:r>
              <a:rPr lang="en-US" b="0" dirty="0"/>
              <a:t> + COALESCE(</a:t>
            </a:r>
            <a:r>
              <a:rPr lang="en-US" b="0" dirty="0" err="1"/>
              <a:t>UnitsOnOrder</a:t>
            </a:r>
            <a:r>
              <a:rPr lang="en-US" b="0" dirty="0"/>
              <a:t>, 0))</a:t>
            </a:r>
          </a:p>
          <a:p>
            <a:pPr marL="0" lvl="0" indent="0" algn="l"/>
            <a:r>
              <a:rPr lang="en-US" b="0" dirty="0"/>
              <a:t>FROM Products;</a:t>
            </a:r>
            <a:endParaRPr lang="en-US" dirty="0"/>
          </a:p>
        </p:txBody>
      </p:sp>
    </p:spTree>
    <p:extLst>
      <p:ext uri="{BB962C8B-B14F-4D97-AF65-F5344CB8AC3E}">
        <p14:creationId xmlns:p14="http://schemas.microsoft.com/office/powerpoint/2010/main" val="7161593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8365537" cy="3056175"/>
          </a:xfrm>
        </p:spPr>
        <p:txBody>
          <a:bodyPr/>
          <a:lstStyle/>
          <a:p>
            <a:pPr marL="127000" indent="0">
              <a:lnSpc>
                <a:spcPct val="150000"/>
              </a:lnSpc>
              <a:buNone/>
            </a:pPr>
            <a:r>
              <a:rPr lang="en-US" sz="2000" b="1" dirty="0"/>
              <a:t>Data type		Description</a:t>
            </a:r>
            <a:r>
              <a:rPr lang="en-US" dirty="0"/>
              <a:t>	</a:t>
            </a:r>
          </a:p>
          <a:p>
            <a:pPr>
              <a:lnSpc>
                <a:spcPct val="150000"/>
              </a:lnSpc>
            </a:pPr>
            <a:r>
              <a:rPr lang="en-US" dirty="0"/>
              <a:t>ENUM(val1, val2, val3, ...)	A string object that can have only one value, chosen from a 			list of possible values. You can list up to 65535 values in an 			ENUM list. If a value is inserted that is not in the list, a 			blank value will be inserted. The values are sorted in the 			order you enter them</a:t>
            </a:r>
          </a:p>
          <a:p>
            <a:pPr>
              <a:lnSpc>
                <a:spcPct val="150000"/>
              </a:lnSpc>
            </a:pPr>
            <a:r>
              <a:rPr lang="en-US" dirty="0"/>
              <a:t>SET(val1, val2, val3, ...)	A string object that can have 0 or more values, chosen from a 			list of possible values. You can list up to 64 values in a SET list</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String Data Types</a:t>
            </a:r>
          </a:p>
        </p:txBody>
      </p:sp>
    </p:spTree>
    <p:extLst>
      <p:ext uri="{BB962C8B-B14F-4D97-AF65-F5344CB8AC3E}">
        <p14:creationId xmlns:p14="http://schemas.microsoft.com/office/powerpoint/2010/main" val="7101131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Comments</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30</a:t>
            </a:r>
            <a:endParaRPr dirty="0"/>
          </a:p>
        </p:txBody>
      </p:sp>
    </p:spTree>
    <p:extLst>
      <p:ext uri="{BB962C8B-B14F-4D97-AF65-F5344CB8AC3E}">
        <p14:creationId xmlns:p14="http://schemas.microsoft.com/office/powerpoint/2010/main" val="19916534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598725"/>
          </a:xfrm>
        </p:spPr>
        <p:txBody>
          <a:bodyPr/>
          <a:lstStyle/>
          <a:p>
            <a:r>
              <a:rPr lang="en-US" dirty="0"/>
              <a:t>Comments are used to explain sections of SQL statements, or to prevent execution of SQL statements.</a:t>
            </a:r>
          </a:p>
          <a:p>
            <a:endParaRPr lang="en-US" b="1" dirty="0"/>
          </a:p>
          <a:p>
            <a:endParaRPr lang="en-US" b="1" dirty="0"/>
          </a:p>
          <a:p>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Comments</a:t>
            </a:r>
          </a:p>
        </p:txBody>
      </p:sp>
      <p:sp>
        <p:nvSpPr>
          <p:cNvPr id="6" name="Google Shape;368;p31">
            <a:extLst>
              <a:ext uri="{FF2B5EF4-FFF2-40B4-BE49-F238E27FC236}">
                <a16:creationId xmlns:a16="http://schemas.microsoft.com/office/drawing/2014/main" id="{63968C10-2380-42B8-B193-0FCB5381F98F}"/>
              </a:ext>
            </a:extLst>
          </p:cNvPr>
          <p:cNvSpPr txBox="1">
            <a:spLocks/>
          </p:cNvSpPr>
          <p:nvPr/>
        </p:nvSpPr>
        <p:spPr>
          <a:xfrm>
            <a:off x="737329" y="2635575"/>
            <a:ext cx="5876363" cy="402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b="0" dirty="0"/>
              <a:t>Single Line Comments</a:t>
            </a:r>
          </a:p>
          <a:p>
            <a:br>
              <a:rPr lang="en-US" dirty="0"/>
            </a:br>
            <a:endParaRPr lang="en-US" dirty="0"/>
          </a:p>
          <a:p>
            <a:pPr algn="ctr"/>
            <a:endParaRPr lang="en-US" dirty="0"/>
          </a:p>
        </p:txBody>
      </p:sp>
      <p:sp>
        <p:nvSpPr>
          <p:cNvPr id="7" name="Text Placeholder 4">
            <a:extLst>
              <a:ext uri="{FF2B5EF4-FFF2-40B4-BE49-F238E27FC236}">
                <a16:creationId xmlns:a16="http://schemas.microsoft.com/office/drawing/2014/main" id="{4E00F34F-95BF-41AE-8B6C-29D5075FF74E}"/>
              </a:ext>
            </a:extLst>
          </p:cNvPr>
          <p:cNvSpPr txBox="1">
            <a:spLocks/>
          </p:cNvSpPr>
          <p:nvPr/>
        </p:nvSpPr>
        <p:spPr>
          <a:xfrm>
            <a:off x="609498" y="3155374"/>
            <a:ext cx="7692837" cy="5987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r>
              <a:rPr lang="en-US" b="1" dirty="0"/>
              <a:t>Single line comments start with --.</a:t>
            </a:r>
          </a:p>
          <a:p>
            <a:endParaRPr lang="en-US" b="1" dirty="0"/>
          </a:p>
          <a:p>
            <a:r>
              <a:rPr lang="en-US" b="1" dirty="0"/>
              <a:t>Any text between -- and the end of the line will be ignored (will not be executed).</a:t>
            </a:r>
          </a:p>
          <a:p>
            <a:endParaRPr lang="en-US" b="1" dirty="0"/>
          </a:p>
          <a:p>
            <a:pPr marL="127000" indent="0">
              <a:buNone/>
            </a:pPr>
            <a:endParaRPr lang="en-US" b="1" dirty="0"/>
          </a:p>
          <a:p>
            <a:endParaRPr lang="en-US" b="1" dirty="0"/>
          </a:p>
        </p:txBody>
      </p:sp>
    </p:spTree>
    <p:extLst>
      <p:ext uri="{BB962C8B-B14F-4D97-AF65-F5344CB8AC3E}">
        <p14:creationId xmlns:p14="http://schemas.microsoft.com/office/powerpoint/2010/main" val="34315383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240726"/>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rgbClr val="00B050"/>
                </a:solidFill>
              </a:rPr>
              <a:t>-- Select all:</a:t>
            </a:r>
          </a:p>
          <a:p>
            <a:pPr algn="ctr">
              <a:lnSpc>
                <a:spcPct val="150000"/>
              </a:lnSpc>
            </a:pPr>
            <a:r>
              <a:rPr lang="en-US" sz="2000" dirty="0">
                <a:solidFill>
                  <a:schemeClr val="bg1"/>
                </a:solidFill>
              </a:rPr>
              <a:t>SELECT * FROM Customers;</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example uses a single-line comment as an explanation:</a:t>
            </a:r>
            <a:endParaRPr lang="en-US" sz="100" b="0" dirty="0"/>
          </a:p>
        </p:txBody>
      </p:sp>
    </p:spTree>
    <p:extLst>
      <p:ext uri="{BB962C8B-B14F-4D97-AF65-F5344CB8AC3E}">
        <p14:creationId xmlns:p14="http://schemas.microsoft.com/office/powerpoint/2010/main" val="31676702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598725"/>
          </a:xfrm>
        </p:spPr>
        <p:txBody>
          <a:bodyPr/>
          <a:lstStyle/>
          <a:p>
            <a:r>
              <a:rPr lang="en-US" dirty="0"/>
              <a:t>Comments are used to explain sections of SQL statements, or to prevent execution of SQL statements.</a:t>
            </a:r>
          </a:p>
          <a:p>
            <a:endParaRPr lang="en-US" b="1" dirty="0"/>
          </a:p>
          <a:p>
            <a:endParaRPr lang="en-US" b="1" dirty="0"/>
          </a:p>
          <a:p>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Comments</a:t>
            </a:r>
          </a:p>
        </p:txBody>
      </p:sp>
      <p:sp>
        <p:nvSpPr>
          <p:cNvPr id="6" name="Google Shape;368;p31">
            <a:extLst>
              <a:ext uri="{FF2B5EF4-FFF2-40B4-BE49-F238E27FC236}">
                <a16:creationId xmlns:a16="http://schemas.microsoft.com/office/drawing/2014/main" id="{63968C10-2380-42B8-B193-0FCB5381F98F}"/>
              </a:ext>
            </a:extLst>
          </p:cNvPr>
          <p:cNvSpPr txBox="1">
            <a:spLocks/>
          </p:cNvSpPr>
          <p:nvPr/>
        </p:nvSpPr>
        <p:spPr>
          <a:xfrm>
            <a:off x="93093" y="2662112"/>
            <a:ext cx="5876363" cy="402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pPr algn="ctr"/>
            <a:r>
              <a:rPr lang="en-US" b="0" dirty="0"/>
              <a:t>Multi-line Comments</a:t>
            </a:r>
          </a:p>
          <a:p>
            <a:pPr algn="ctr"/>
            <a:endParaRPr lang="en-US" dirty="0"/>
          </a:p>
        </p:txBody>
      </p:sp>
      <p:sp>
        <p:nvSpPr>
          <p:cNvPr id="7" name="Text Placeholder 4">
            <a:extLst>
              <a:ext uri="{FF2B5EF4-FFF2-40B4-BE49-F238E27FC236}">
                <a16:creationId xmlns:a16="http://schemas.microsoft.com/office/drawing/2014/main" id="{4E00F34F-95BF-41AE-8B6C-29D5075FF74E}"/>
              </a:ext>
            </a:extLst>
          </p:cNvPr>
          <p:cNvSpPr txBox="1">
            <a:spLocks/>
          </p:cNvSpPr>
          <p:nvPr/>
        </p:nvSpPr>
        <p:spPr>
          <a:xfrm>
            <a:off x="609498" y="3155374"/>
            <a:ext cx="7692837" cy="5987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r>
              <a:rPr lang="en-US" b="1" dirty="0"/>
              <a:t>Multi-line comments start with /* and end with */.</a:t>
            </a:r>
          </a:p>
          <a:p>
            <a:endParaRPr lang="en-US" b="1" dirty="0"/>
          </a:p>
          <a:p>
            <a:r>
              <a:rPr lang="en-US" b="1" dirty="0"/>
              <a:t>Any text between /* and */ will be ignored.</a:t>
            </a:r>
          </a:p>
          <a:p>
            <a:endParaRPr lang="en-US" b="1" dirty="0"/>
          </a:p>
          <a:p>
            <a:pPr marL="127000" indent="0">
              <a:buNone/>
            </a:pPr>
            <a:endParaRPr lang="en-US" b="1" dirty="0"/>
          </a:p>
        </p:txBody>
      </p:sp>
    </p:spTree>
    <p:extLst>
      <p:ext uri="{BB962C8B-B14F-4D97-AF65-F5344CB8AC3E}">
        <p14:creationId xmlns:p14="http://schemas.microsoft.com/office/powerpoint/2010/main" val="1696101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240726"/>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rgbClr val="00B050"/>
                </a:solidFill>
              </a:rPr>
              <a:t>/*Select all the columns</a:t>
            </a:r>
          </a:p>
          <a:p>
            <a:pPr algn="ctr">
              <a:lnSpc>
                <a:spcPct val="150000"/>
              </a:lnSpc>
            </a:pPr>
            <a:r>
              <a:rPr lang="en-US" sz="2000" dirty="0">
                <a:solidFill>
                  <a:srgbClr val="00B050"/>
                </a:solidFill>
              </a:rPr>
              <a:t>of all the records</a:t>
            </a:r>
          </a:p>
          <a:p>
            <a:pPr algn="ctr">
              <a:lnSpc>
                <a:spcPct val="150000"/>
              </a:lnSpc>
            </a:pPr>
            <a:r>
              <a:rPr lang="en-US" sz="2000" dirty="0">
                <a:solidFill>
                  <a:srgbClr val="00B050"/>
                </a:solidFill>
              </a:rPr>
              <a:t>in the Customers table:*/</a:t>
            </a:r>
          </a:p>
          <a:p>
            <a:pPr algn="ctr">
              <a:lnSpc>
                <a:spcPct val="150000"/>
              </a:lnSpc>
            </a:pPr>
            <a:r>
              <a:rPr lang="en-US" sz="2000" dirty="0">
                <a:solidFill>
                  <a:schemeClr val="bg1"/>
                </a:solidFill>
              </a:rPr>
              <a:t>SELECT * FROM Customers;</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dirty="0"/>
              <a:t>The following example uses a multi-line comment as an explanation:</a:t>
            </a:r>
            <a:endParaRPr lang="en-US" sz="100" b="0" dirty="0"/>
          </a:p>
        </p:txBody>
      </p:sp>
    </p:spTree>
    <p:extLst>
      <p:ext uri="{BB962C8B-B14F-4D97-AF65-F5344CB8AC3E}">
        <p14:creationId xmlns:p14="http://schemas.microsoft.com/office/powerpoint/2010/main" val="28331166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Operators</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31</a:t>
            </a:r>
            <a:endParaRPr dirty="0"/>
          </a:p>
        </p:txBody>
      </p:sp>
    </p:spTree>
    <p:extLst>
      <p:ext uri="{BB962C8B-B14F-4D97-AF65-F5344CB8AC3E}">
        <p14:creationId xmlns:p14="http://schemas.microsoft.com/office/powerpoint/2010/main" val="25725326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598725"/>
          </a:xfrm>
        </p:spPr>
        <p:txBody>
          <a:bodyPr/>
          <a:lstStyle/>
          <a:p>
            <a:pPr marL="127000" indent="0">
              <a:lnSpc>
                <a:spcPct val="150000"/>
              </a:lnSpc>
              <a:buNone/>
            </a:pPr>
            <a:r>
              <a:rPr lang="en-US" sz="2000" b="1" dirty="0"/>
              <a:t>Operator		Description</a:t>
            </a:r>
            <a:r>
              <a:rPr lang="en-US" dirty="0"/>
              <a:t>	</a:t>
            </a:r>
          </a:p>
          <a:p>
            <a:pPr>
              <a:lnSpc>
                <a:spcPct val="150000"/>
              </a:lnSpc>
            </a:pPr>
            <a:r>
              <a:rPr lang="en-US" dirty="0"/>
              <a:t>+			    Add	</a:t>
            </a:r>
          </a:p>
          <a:p>
            <a:pPr>
              <a:lnSpc>
                <a:spcPct val="150000"/>
              </a:lnSpc>
            </a:pPr>
            <a:r>
              <a:rPr lang="en-US" dirty="0"/>
              <a:t>-			    Subtract	</a:t>
            </a:r>
          </a:p>
          <a:p>
            <a:pPr>
              <a:lnSpc>
                <a:spcPct val="150000"/>
              </a:lnSpc>
            </a:pPr>
            <a:r>
              <a:rPr lang="en-US" dirty="0"/>
              <a:t>*			    Multiply	</a:t>
            </a:r>
          </a:p>
          <a:p>
            <a:pPr>
              <a:lnSpc>
                <a:spcPct val="150000"/>
              </a:lnSpc>
            </a:pPr>
            <a:r>
              <a:rPr lang="en-US" dirty="0"/>
              <a:t>/			    Divide	</a:t>
            </a:r>
          </a:p>
          <a:p>
            <a:pPr>
              <a:lnSpc>
                <a:spcPct val="150000"/>
              </a:lnSpc>
            </a:pPr>
            <a:r>
              <a:rPr lang="en-US" dirty="0"/>
              <a:t>%			    Modulo</a:t>
            </a:r>
            <a:endParaRPr lang="en-US" b="1" dirty="0"/>
          </a:p>
          <a:p>
            <a:endParaRPr lang="en-US" b="1" dirty="0"/>
          </a:p>
          <a:p>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Arithmetic Operators</a:t>
            </a:r>
          </a:p>
        </p:txBody>
      </p:sp>
    </p:spTree>
    <p:extLst>
      <p:ext uri="{BB962C8B-B14F-4D97-AF65-F5344CB8AC3E}">
        <p14:creationId xmlns:p14="http://schemas.microsoft.com/office/powerpoint/2010/main" val="29016668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598725"/>
          </a:xfrm>
        </p:spPr>
        <p:txBody>
          <a:bodyPr/>
          <a:lstStyle/>
          <a:p>
            <a:pPr marL="127000" indent="0">
              <a:lnSpc>
                <a:spcPct val="150000"/>
              </a:lnSpc>
              <a:buNone/>
            </a:pPr>
            <a:r>
              <a:rPr lang="en-US" sz="2000" b="1" dirty="0"/>
              <a:t>Operator		Description</a:t>
            </a:r>
            <a:r>
              <a:rPr lang="en-US" dirty="0"/>
              <a:t>	</a:t>
            </a:r>
          </a:p>
          <a:p>
            <a:pPr>
              <a:lnSpc>
                <a:spcPct val="200000"/>
              </a:lnSpc>
            </a:pPr>
            <a:r>
              <a:rPr lang="en-US" dirty="0"/>
              <a:t>&amp;			     Bitwise AND</a:t>
            </a:r>
          </a:p>
          <a:p>
            <a:pPr>
              <a:lnSpc>
                <a:spcPct val="200000"/>
              </a:lnSpc>
            </a:pPr>
            <a:r>
              <a:rPr lang="en-US" dirty="0"/>
              <a:t>|			     Bitwise OR</a:t>
            </a:r>
          </a:p>
          <a:p>
            <a:pPr>
              <a:lnSpc>
                <a:spcPct val="200000"/>
              </a:lnSpc>
            </a:pPr>
            <a:r>
              <a:rPr lang="en-US" dirty="0"/>
              <a:t>^			     Bitwise exclusive OR</a:t>
            </a:r>
          </a:p>
          <a:p>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Bitwise Operators</a:t>
            </a:r>
          </a:p>
        </p:txBody>
      </p:sp>
    </p:spTree>
    <p:extLst>
      <p:ext uri="{BB962C8B-B14F-4D97-AF65-F5344CB8AC3E}">
        <p14:creationId xmlns:p14="http://schemas.microsoft.com/office/powerpoint/2010/main" val="26487196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598725"/>
          </a:xfrm>
        </p:spPr>
        <p:txBody>
          <a:bodyPr/>
          <a:lstStyle/>
          <a:p>
            <a:pPr marL="127000" indent="0">
              <a:lnSpc>
                <a:spcPct val="150000"/>
              </a:lnSpc>
              <a:buNone/>
            </a:pPr>
            <a:r>
              <a:rPr lang="en-US" sz="2000" b="1" dirty="0"/>
              <a:t>Operator		Description</a:t>
            </a:r>
            <a:r>
              <a:rPr lang="en-US" dirty="0"/>
              <a:t>	</a:t>
            </a:r>
          </a:p>
          <a:p>
            <a:pPr>
              <a:lnSpc>
                <a:spcPct val="150000"/>
              </a:lnSpc>
            </a:pPr>
            <a:r>
              <a:rPr lang="en-US" dirty="0"/>
              <a:t>=			     Equal to	</a:t>
            </a:r>
          </a:p>
          <a:p>
            <a:pPr>
              <a:lnSpc>
                <a:spcPct val="150000"/>
              </a:lnSpc>
            </a:pPr>
            <a:r>
              <a:rPr lang="en-US" dirty="0"/>
              <a:t>&gt;			     Greater than	</a:t>
            </a:r>
          </a:p>
          <a:p>
            <a:pPr>
              <a:lnSpc>
                <a:spcPct val="150000"/>
              </a:lnSpc>
            </a:pPr>
            <a:r>
              <a:rPr lang="en-US" dirty="0"/>
              <a:t>&lt;			     Less than	</a:t>
            </a:r>
          </a:p>
          <a:p>
            <a:pPr>
              <a:lnSpc>
                <a:spcPct val="150000"/>
              </a:lnSpc>
            </a:pPr>
            <a:r>
              <a:rPr lang="en-US" dirty="0"/>
              <a:t>&gt;=			     Greater than or equal to	</a:t>
            </a:r>
          </a:p>
          <a:p>
            <a:pPr>
              <a:lnSpc>
                <a:spcPct val="150000"/>
              </a:lnSpc>
            </a:pPr>
            <a:r>
              <a:rPr lang="en-US" dirty="0"/>
              <a:t>&lt;=			     Less than or equal to	</a:t>
            </a:r>
          </a:p>
          <a:p>
            <a:pPr>
              <a:lnSpc>
                <a:spcPct val="150000"/>
              </a:lnSpc>
            </a:pPr>
            <a:r>
              <a:rPr lang="en-US" dirty="0"/>
              <a:t>&lt;&gt;			     Not equal to</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Comparison Operators</a:t>
            </a:r>
          </a:p>
        </p:txBody>
      </p:sp>
    </p:spTree>
    <p:extLst>
      <p:ext uri="{BB962C8B-B14F-4D97-AF65-F5344CB8AC3E}">
        <p14:creationId xmlns:p14="http://schemas.microsoft.com/office/powerpoint/2010/main" val="38688263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560824" y="1570674"/>
            <a:ext cx="7692837" cy="3719945"/>
          </a:xfrm>
        </p:spPr>
        <p:txBody>
          <a:bodyPr/>
          <a:lstStyle/>
          <a:p>
            <a:pPr marL="127000" indent="0">
              <a:lnSpc>
                <a:spcPct val="150000"/>
              </a:lnSpc>
              <a:buNone/>
            </a:pPr>
            <a:r>
              <a:rPr lang="en-US" sz="2000" b="1" dirty="0"/>
              <a:t>Operator		Description</a:t>
            </a:r>
            <a:r>
              <a:rPr lang="en-US" dirty="0"/>
              <a:t>	</a:t>
            </a:r>
          </a:p>
          <a:p>
            <a:pPr>
              <a:lnSpc>
                <a:spcPct val="150000"/>
              </a:lnSpc>
            </a:pPr>
            <a:r>
              <a:rPr lang="en-US" dirty="0"/>
              <a:t>+=			     Add equals</a:t>
            </a:r>
          </a:p>
          <a:p>
            <a:pPr>
              <a:lnSpc>
                <a:spcPct val="150000"/>
              </a:lnSpc>
            </a:pPr>
            <a:r>
              <a:rPr lang="en-US" dirty="0"/>
              <a:t>-=			     Subtract equals</a:t>
            </a:r>
          </a:p>
          <a:p>
            <a:pPr>
              <a:lnSpc>
                <a:spcPct val="150000"/>
              </a:lnSpc>
            </a:pPr>
            <a:r>
              <a:rPr lang="en-US" dirty="0"/>
              <a:t>*=			     Multiply equals</a:t>
            </a:r>
          </a:p>
          <a:p>
            <a:pPr>
              <a:lnSpc>
                <a:spcPct val="150000"/>
              </a:lnSpc>
            </a:pPr>
            <a:r>
              <a:rPr lang="en-US" dirty="0"/>
              <a:t>/=			     Divide equals</a:t>
            </a:r>
          </a:p>
          <a:p>
            <a:pPr>
              <a:lnSpc>
                <a:spcPct val="150000"/>
              </a:lnSpc>
            </a:pPr>
            <a:r>
              <a:rPr lang="en-US" dirty="0"/>
              <a:t>%=			     Modulo equals</a:t>
            </a:r>
          </a:p>
          <a:p>
            <a:pPr>
              <a:lnSpc>
                <a:spcPct val="150000"/>
              </a:lnSpc>
            </a:pPr>
            <a:r>
              <a:rPr lang="en-US" dirty="0"/>
              <a:t>&amp;=			     Bitwise AND equals</a:t>
            </a:r>
          </a:p>
          <a:p>
            <a:pPr>
              <a:lnSpc>
                <a:spcPct val="150000"/>
              </a:lnSpc>
            </a:pPr>
            <a:r>
              <a:rPr lang="en-US" dirty="0"/>
              <a:t>^-=			     Bitwise exclusive equals</a:t>
            </a:r>
          </a:p>
          <a:p>
            <a:pPr>
              <a:lnSpc>
                <a:spcPct val="150000"/>
              </a:lnSpc>
            </a:pPr>
            <a:r>
              <a:rPr lang="en-US" dirty="0"/>
              <a:t>|*=			     Bitwise OR equals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Compound Operators</a:t>
            </a:r>
          </a:p>
        </p:txBody>
      </p:sp>
    </p:spTree>
    <p:extLst>
      <p:ext uri="{BB962C8B-B14F-4D97-AF65-F5344CB8AC3E}">
        <p14:creationId xmlns:p14="http://schemas.microsoft.com/office/powerpoint/2010/main" val="15570000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89231" y="1973025"/>
            <a:ext cx="8585804" cy="3056175"/>
          </a:xfrm>
        </p:spPr>
        <p:txBody>
          <a:bodyPr/>
          <a:lstStyle/>
          <a:p>
            <a:pPr marL="127000" indent="0">
              <a:lnSpc>
                <a:spcPct val="150000"/>
              </a:lnSpc>
              <a:buNone/>
            </a:pPr>
            <a:r>
              <a:rPr lang="en-US" sz="2000" b="1" dirty="0"/>
              <a:t>Data type		Description</a:t>
            </a:r>
            <a:r>
              <a:rPr lang="en-US" dirty="0"/>
              <a:t>	</a:t>
            </a:r>
          </a:p>
          <a:p>
            <a:pPr>
              <a:lnSpc>
                <a:spcPct val="150000"/>
              </a:lnSpc>
            </a:pPr>
            <a:r>
              <a:rPr lang="en-US" dirty="0"/>
              <a:t>BIT(size)		A bit-value type. The number of bits per value is specified in size. 			The size parameter can hold a value from 1 to 64. The default 				value for size is 1.</a:t>
            </a:r>
          </a:p>
          <a:p>
            <a:pPr>
              <a:lnSpc>
                <a:spcPct val="150000"/>
              </a:lnSpc>
            </a:pPr>
            <a:r>
              <a:rPr lang="en-US" dirty="0"/>
              <a:t>TINYINT(size)		A very small integer. Signed range is from -128 to 127. Unsigned 			range is from 0 to 255. The size parameter specifies the 				maximum display width (which is 255)</a:t>
            </a:r>
          </a:p>
          <a:p>
            <a:pPr>
              <a:lnSpc>
                <a:spcPct val="150000"/>
              </a:lnSpc>
            </a:pPr>
            <a:r>
              <a:rPr lang="en-US" dirty="0"/>
              <a:t>BOOL			Zero is considered as false, nonzero values are considered as true.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Numeric Data Types</a:t>
            </a:r>
          </a:p>
        </p:txBody>
      </p:sp>
    </p:spTree>
    <p:extLst>
      <p:ext uri="{BB962C8B-B14F-4D97-AF65-F5344CB8AC3E}">
        <p14:creationId xmlns:p14="http://schemas.microsoft.com/office/powerpoint/2010/main" val="9595697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560824" y="1570674"/>
            <a:ext cx="8583176" cy="3719945"/>
          </a:xfrm>
        </p:spPr>
        <p:txBody>
          <a:bodyPr/>
          <a:lstStyle/>
          <a:p>
            <a:pPr marL="127000" indent="0">
              <a:lnSpc>
                <a:spcPct val="150000"/>
              </a:lnSpc>
              <a:buNone/>
            </a:pPr>
            <a:r>
              <a:rPr lang="en-US" sz="2000" b="1" dirty="0"/>
              <a:t>Operator		Description</a:t>
            </a:r>
            <a:r>
              <a:rPr lang="en-US" dirty="0"/>
              <a:t>	</a:t>
            </a:r>
          </a:p>
          <a:p>
            <a:pPr>
              <a:lnSpc>
                <a:spcPct val="150000"/>
              </a:lnSpc>
            </a:pPr>
            <a:r>
              <a:rPr lang="en-US" dirty="0"/>
              <a:t>ALL			     TRUE if all of the subquery values meet the condition	</a:t>
            </a:r>
          </a:p>
          <a:p>
            <a:pPr>
              <a:lnSpc>
                <a:spcPct val="150000"/>
              </a:lnSpc>
            </a:pPr>
            <a:r>
              <a:rPr lang="en-US" dirty="0"/>
              <a:t>AND			     TRUE if all the conditions separated by AND is TRUE	</a:t>
            </a:r>
          </a:p>
          <a:p>
            <a:pPr>
              <a:lnSpc>
                <a:spcPct val="150000"/>
              </a:lnSpc>
            </a:pPr>
            <a:r>
              <a:rPr lang="en-US" dirty="0"/>
              <a:t>ANY	     		     TRUE if any of the subquery values meet the condition	</a:t>
            </a:r>
          </a:p>
          <a:p>
            <a:pPr>
              <a:lnSpc>
                <a:spcPct val="150000"/>
              </a:lnSpc>
            </a:pPr>
            <a:r>
              <a:rPr lang="en-US" dirty="0"/>
              <a:t>BETWEEN		     TRUE if the operand is within the range of comparisons	</a:t>
            </a:r>
          </a:p>
          <a:p>
            <a:pPr>
              <a:lnSpc>
                <a:spcPct val="150000"/>
              </a:lnSpc>
            </a:pPr>
            <a:r>
              <a:rPr lang="en-US" dirty="0"/>
              <a:t>EXISTS		     TRUE if the subquery returns one or more records	</a:t>
            </a:r>
          </a:p>
          <a:p>
            <a:pPr>
              <a:lnSpc>
                <a:spcPct val="150000"/>
              </a:lnSpc>
            </a:pPr>
            <a:r>
              <a:rPr lang="en-US" dirty="0"/>
              <a:t>IN		        	     TRUE if the operand is equal to one of a list of expressions	</a:t>
            </a:r>
          </a:p>
          <a:p>
            <a:pPr>
              <a:lnSpc>
                <a:spcPct val="150000"/>
              </a:lnSpc>
            </a:pPr>
            <a:r>
              <a:rPr lang="en-US" dirty="0"/>
              <a:t>LIKE			     TRUE if the operand matches a pattern	</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Logical Operators</a:t>
            </a:r>
            <a:br>
              <a:rPr lang="en-US" b="0" dirty="0"/>
            </a:br>
            <a:br>
              <a:rPr lang="en-US" dirty="0"/>
            </a:br>
            <a:endParaRPr lang="en-US" b="0" dirty="0"/>
          </a:p>
        </p:txBody>
      </p:sp>
    </p:spTree>
    <p:extLst>
      <p:ext uri="{BB962C8B-B14F-4D97-AF65-F5344CB8AC3E}">
        <p14:creationId xmlns:p14="http://schemas.microsoft.com/office/powerpoint/2010/main" val="17344409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560824" y="1570674"/>
            <a:ext cx="8583176" cy="3719945"/>
          </a:xfrm>
        </p:spPr>
        <p:txBody>
          <a:bodyPr/>
          <a:lstStyle/>
          <a:p>
            <a:pPr marL="127000" indent="0">
              <a:lnSpc>
                <a:spcPct val="150000"/>
              </a:lnSpc>
              <a:buNone/>
            </a:pPr>
            <a:r>
              <a:rPr lang="en-US" sz="2000" b="1" dirty="0"/>
              <a:t>Operator		Description</a:t>
            </a:r>
            <a:r>
              <a:rPr lang="en-US" dirty="0"/>
              <a:t>	</a:t>
            </a:r>
          </a:p>
          <a:p>
            <a:pPr>
              <a:lnSpc>
                <a:spcPct val="150000"/>
              </a:lnSpc>
            </a:pPr>
            <a:r>
              <a:rPr lang="en-US" dirty="0"/>
              <a:t>NOT			     Displays a record if the condition(s) is NOT TRUE	</a:t>
            </a:r>
          </a:p>
          <a:p>
            <a:pPr>
              <a:lnSpc>
                <a:spcPct val="150000"/>
              </a:lnSpc>
            </a:pPr>
            <a:r>
              <a:rPr lang="en-US" dirty="0"/>
              <a:t>OR			     TRUE if any of the conditions separated by OR is TRUE	</a:t>
            </a:r>
          </a:p>
          <a:p>
            <a:pPr>
              <a:lnSpc>
                <a:spcPct val="150000"/>
              </a:lnSpc>
            </a:pPr>
            <a:r>
              <a:rPr lang="en-US" dirty="0"/>
              <a:t>SOME			     TRUE if any of the subquery values meet the condition	</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Logical Operators</a:t>
            </a:r>
            <a:br>
              <a:rPr lang="en-US" b="0" dirty="0"/>
            </a:br>
            <a:br>
              <a:rPr lang="en-US" dirty="0"/>
            </a:br>
            <a:endParaRPr lang="en-US" b="0" dirty="0"/>
          </a:p>
        </p:txBody>
      </p:sp>
    </p:spTree>
    <p:extLst>
      <p:ext uri="{BB962C8B-B14F-4D97-AF65-F5344CB8AC3E}">
        <p14:creationId xmlns:p14="http://schemas.microsoft.com/office/powerpoint/2010/main" val="37247802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04FD8E-50B9-445A-8047-2ACD6C199AB3}"/>
              </a:ext>
            </a:extLst>
          </p:cNvPr>
          <p:cNvSpPr>
            <a:spLocks noGrp="1"/>
          </p:cNvSpPr>
          <p:nvPr>
            <p:ph type="ctrTitle"/>
          </p:nvPr>
        </p:nvSpPr>
        <p:spPr/>
        <p:txBody>
          <a:bodyPr/>
          <a:lstStyle/>
          <a:p>
            <a:r>
              <a:rPr lang="en-US" b="0" dirty="0"/>
              <a:t>MySQL Functions</a:t>
            </a:r>
            <a:endParaRPr lang="en-US" dirty="0"/>
          </a:p>
        </p:txBody>
      </p:sp>
      <p:sp>
        <p:nvSpPr>
          <p:cNvPr id="4" name="Subtitle 3">
            <a:extLst>
              <a:ext uri="{FF2B5EF4-FFF2-40B4-BE49-F238E27FC236}">
                <a16:creationId xmlns:a16="http://schemas.microsoft.com/office/drawing/2014/main" id="{12414A1A-0A13-4303-90FB-3B3E974FC7D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23230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560824" y="1923865"/>
            <a:ext cx="8416515"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dirty="0"/>
              <a:t>ASCII			Returns the ASCII value for the specific character</a:t>
            </a:r>
          </a:p>
          <a:p>
            <a:pPr>
              <a:lnSpc>
                <a:spcPct val="150000"/>
              </a:lnSpc>
            </a:pPr>
            <a:r>
              <a:rPr lang="en-US" dirty="0"/>
              <a:t>CHAR_LENGTH		Returns the length of a string (in characters)</a:t>
            </a:r>
          </a:p>
          <a:p>
            <a:pPr>
              <a:lnSpc>
                <a:spcPct val="150000"/>
              </a:lnSpc>
            </a:pPr>
            <a:r>
              <a:rPr lang="en-US" dirty="0"/>
              <a:t>CHARACTER_LENGTH	Returns the length of a string (in characters)</a:t>
            </a:r>
          </a:p>
          <a:p>
            <a:pPr>
              <a:lnSpc>
                <a:spcPct val="150000"/>
              </a:lnSpc>
            </a:pPr>
            <a:r>
              <a:rPr lang="en-US" dirty="0"/>
              <a:t>CONCAT		Adds two or more expressions together</a:t>
            </a:r>
          </a:p>
          <a:p>
            <a:pPr>
              <a:lnSpc>
                <a:spcPct val="150000"/>
              </a:lnSpc>
            </a:pPr>
            <a:r>
              <a:rPr lang="en-US" dirty="0"/>
              <a:t>CONCAT_WS		Adds two or more expressions together with a separator</a:t>
            </a:r>
          </a:p>
          <a:p>
            <a:pPr>
              <a:lnSpc>
                <a:spcPct val="150000"/>
              </a:lnSpc>
            </a:pPr>
            <a:r>
              <a:rPr lang="en-US" dirty="0"/>
              <a:t>FIELD			Returns the index position of a value in a list of values</a:t>
            </a:r>
          </a:p>
          <a:p>
            <a:pPr>
              <a:lnSpc>
                <a:spcPct val="150000"/>
              </a:lnSpc>
            </a:pPr>
            <a:r>
              <a:rPr lang="en-US" dirty="0"/>
              <a:t>FIND_IN_SET		Returns the position of a string within a list of strings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String Functions</a:t>
            </a:r>
            <a:br>
              <a:rPr lang="en-US" b="0" dirty="0"/>
            </a:br>
            <a:br>
              <a:rPr lang="en-US" b="0" dirty="0"/>
            </a:br>
            <a:endParaRPr lang="en-US" b="0" dirty="0"/>
          </a:p>
        </p:txBody>
      </p:sp>
    </p:spTree>
    <p:extLst>
      <p:ext uri="{BB962C8B-B14F-4D97-AF65-F5344CB8AC3E}">
        <p14:creationId xmlns:p14="http://schemas.microsoft.com/office/powerpoint/2010/main" val="33830163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76610" y="1697723"/>
            <a:ext cx="8416515" cy="2657969"/>
          </a:xfrm>
        </p:spPr>
        <p:txBody>
          <a:bodyPr/>
          <a:lstStyle/>
          <a:p>
            <a:pPr marL="127000" indent="0">
              <a:lnSpc>
                <a:spcPct val="150000"/>
              </a:lnSpc>
              <a:buNone/>
            </a:pPr>
            <a:r>
              <a:rPr lang="en-US" dirty="0"/>
              <a:t>   </a:t>
            </a:r>
            <a:r>
              <a:rPr lang="en-US" sz="1800" b="1" dirty="0"/>
              <a:t>Function			Description</a:t>
            </a:r>
          </a:p>
          <a:p>
            <a:r>
              <a:rPr lang="en-US" sz="1800" dirty="0"/>
              <a:t>FORMAT	Formats a number to a format like "#,###,###.##", rounded to a 			specified number of decimal places</a:t>
            </a:r>
          </a:p>
          <a:p>
            <a:pPr marL="127000" indent="0">
              <a:buNone/>
            </a:pPr>
            <a:endParaRPr lang="en-US" sz="1800" dirty="0"/>
          </a:p>
          <a:p>
            <a:r>
              <a:rPr lang="en-US" sz="1800" dirty="0"/>
              <a:t>INSERT	Inserts a string within a string at the specified position and for a 			certain number of characters</a:t>
            </a:r>
          </a:p>
          <a:p>
            <a:endParaRPr lang="en-US" sz="1800" dirty="0"/>
          </a:p>
          <a:p>
            <a:r>
              <a:rPr lang="en-US" sz="1800" dirty="0"/>
              <a:t>INSTR	Returns the position of the first occurrence of a string in another 			string</a:t>
            </a:r>
          </a:p>
          <a:p>
            <a:pPr>
              <a:lnSpc>
                <a:spcPct val="150000"/>
              </a:lnSpc>
            </a:pPr>
            <a:r>
              <a:rPr lang="en-US" sz="1800" dirty="0"/>
              <a:t>LCASE	Converts a string to lower-case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String Functions</a:t>
            </a:r>
            <a:br>
              <a:rPr lang="en-US" b="0" dirty="0"/>
            </a:br>
            <a:br>
              <a:rPr lang="en-US" b="0" dirty="0"/>
            </a:br>
            <a:br>
              <a:rPr lang="en-US" b="0" dirty="0"/>
            </a:br>
            <a:endParaRPr lang="en-US" b="0" dirty="0"/>
          </a:p>
        </p:txBody>
      </p:sp>
    </p:spTree>
    <p:extLst>
      <p:ext uri="{BB962C8B-B14F-4D97-AF65-F5344CB8AC3E}">
        <p14:creationId xmlns:p14="http://schemas.microsoft.com/office/powerpoint/2010/main" val="3728867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76610" y="1697723"/>
            <a:ext cx="8416515"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sz="1800" dirty="0"/>
              <a:t>LEFT		Extracts a number of characters from a string (starting from left)</a:t>
            </a:r>
          </a:p>
          <a:p>
            <a:pPr>
              <a:lnSpc>
                <a:spcPct val="200000"/>
              </a:lnSpc>
            </a:pPr>
            <a:r>
              <a:rPr lang="en-US" sz="1800" dirty="0"/>
              <a:t>LENGTH	Returns the length of a string (in bytes)</a:t>
            </a:r>
          </a:p>
          <a:p>
            <a:r>
              <a:rPr lang="en-US" sz="1800" dirty="0"/>
              <a:t>LOCATE	Returns the position of the first occurrence of a substring in a 			string</a:t>
            </a:r>
          </a:p>
          <a:p>
            <a:pPr>
              <a:lnSpc>
                <a:spcPct val="150000"/>
              </a:lnSpc>
            </a:pPr>
            <a:r>
              <a:rPr lang="en-US" sz="1800" dirty="0"/>
              <a:t>LOWER	Converts a string to lower-case</a:t>
            </a:r>
          </a:p>
          <a:p>
            <a:pPr>
              <a:lnSpc>
                <a:spcPct val="150000"/>
              </a:lnSpc>
            </a:pPr>
            <a:r>
              <a:rPr lang="en-US" sz="1800" dirty="0"/>
              <a:t>LPAD		Left-pads a string with another string, to a certain length</a:t>
            </a:r>
          </a:p>
          <a:p>
            <a:pPr>
              <a:lnSpc>
                <a:spcPct val="150000"/>
              </a:lnSpc>
            </a:pPr>
            <a:r>
              <a:rPr lang="en-US" sz="1800" dirty="0"/>
              <a:t>LTRIM	Removes leading spaces from a string</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String Functions</a:t>
            </a:r>
            <a:br>
              <a:rPr lang="en-US" b="0" dirty="0"/>
            </a:br>
            <a:br>
              <a:rPr lang="en-US" b="0" dirty="0"/>
            </a:br>
            <a:br>
              <a:rPr lang="en-US" b="0" dirty="0"/>
            </a:br>
            <a:endParaRPr lang="en-US" b="0" dirty="0"/>
          </a:p>
        </p:txBody>
      </p:sp>
    </p:spTree>
    <p:extLst>
      <p:ext uri="{BB962C8B-B14F-4D97-AF65-F5344CB8AC3E}">
        <p14:creationId xmlns:p14="http://schemas.microsoft.com/office/powerpoint/2010/main" val="38836087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76610" y="1628897"/>
            <a:ext cx="8416515" cy="2657969"/>
          </a:xfrm>
        </p:spPr>
        <p:txBody>
          <a:bodyPr/>
          <a:lstStyle/>
          <a:p>
            <a:pPr marL="127000" indent="0">
              <a:lnSpc>
                <a:spcPct val="150000"/>
              </a:lnSpc>
              <a:buNone/>
            </a:pPr>
            <a:r>
              <a:rPr lang="en-US" dirty="0"/>
              <a:t>   </a:t>
            </a:r>
            <a:r>
              <a:rPr lang="en-US" sz="1800" b="1" dirty="0"/>
              <a:t>Function			Description</a:t>
            </a:r>
          </a:p>
          <a:p>
            <a:r>
              <a:rPr lang="en-US" sz="1800" dirty="0"/>
              <a:t>MID		Extracts a substring from a string (starting at any position)</a:t>
            </a:r>
          </a:p>
          <a:p>
            <a:pPr marL="127000" indent="0">
              <a:buNone/>
            </a:pPr>
            <a:endParaRPr lang="en-US" sz="1800" dirty="0"/>
          </a:p>
          <a:p>
            <a:r>
              <a:rPr lang="en-US" sz="1800" dirty="0"/>
              <a:t>POSITION	Returns the position of the first occurrence of a substring in a 			string</a:t>
            </a:r>
          </a:p>
          <a:p>
            <a:pPr>
              <a:lnSpc>
                <a:spcPct val="200000"/>
              </a:lnSpc>
            </a:pPr>
            <a:r>
              <a:rPr lang="en-US" sz="1800" dirty="0"/>
              <a:t>REPEAT	Repeats a string as many times as specified</a:t>
            </a:r>
          </a:p>
          <a:p>
            <a:r>
              <a:rPr lang="en-US" sz="1800" dirty="0"/>
              <a:t>REPLACE	Replaces all occurrences of a substring within a string, with a new 		substring</a:t>
            </a:r>
          </a:p>
          <a:p>
            <a:pPr>
              <a:lnSpc>
                <a:spcPct val="150000"/>
              </a:lnSpc>
            </a:pPr>
            <a:r>
              <a:rPr lang="en-US" sz="1800" dirty="0"/>
              <a:t>REVERSE	Reverses a string and returns the result</a:t>
            </a:r>
          </a:p>
          <a:p>
            <a:pPr>
              <a:lnSpc>
                <a:spcPct val="150000"/>
              </a:lnSpc>
            </a:pPr>
            <a:r>
              <a:rPr lang="en-US" sz="1800" dirty="0"/>
              <a:t>RIGHT	Extracts a number of characters from a string (starting from right)</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String Functions</a:t>
            </a:r>
            <a:br>
              <a:rPr lang="en-US" b="0" dirty="0"/>
            </a:br>
            <a:br>
              <a:rPr lang="en-US" b="0" dirty="0"/>
            </a:br>
            <a:br>
              <a:rPr lang="en-US" b="0" dirty="0"/>
            </a:br>
            <a:endParaRPr lang="en-US" b="0" dirty="0"/>
          </a:p>
        </p:txBody>
      </p:sp>
    </p:spTree>
    <p:extLst>
      <p:ext uri="{BB962C8B-B14F-4D97-AF65-F5344CB8AC3E}">
        <p14:creationId xmlns:p14="http://schemas.microsoft.com/office/powerpoint/2010/main" val="38651340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76610" y="1628897"/>
            <a:ext cx="8416515" cy="2657969"/>
          </a:xfrm>
        </p:spPr>
        <p:txBody>
          <a:bodyPr/>
          <a:lstStyle/>
          <a:p>
            <a:pPr marL="127000" indent="0">
              <a:lnSpc>
                <a:spcPct val="150000"/>
              </a:lnSpc>
              <a:buNone/>
            </a:pPr>
            <a:r>
              <a:rPr lang="en-US" dirty="0"/>
              <a:t>   </a:t>
            </a:r>
            <a:r>
              <a:rPr lang="en-US" sz="1800" b="1" dirty="0"/>
              <a:t>Function			Description</a:t>
            </a:r>
          </a:p>
          <a:p>
            <a:r>
              <a:rPr lang="en-US" sz="1800" dirty="0"/>
              <a:t>MID		Extracts a substring from a string (starting at any position)</a:t>
            </a:r>
          </a:p>
          <a:p>
            <a:pPr marL="127000" indent="0">
              <a:buNone/>
            </a:pPr>
            <a:endParaRPr lang="en-US" sz="1800" dirty="0"/>
          </a:p>
          <a:p>
            <a:r>
              <a:rPr lang="en-US" sz="1800" dirty="0"/>
              <a:t>POSITION	Returns the position of the first occurrence of a substring in a 			string</a:t>
            </a:r>
          </a:p>
          <a:p>
            <a:pPr>
              <a:lnSpc>
                <a:spcPct val="200000"/>
              </a:lnSpc>
            </a:pPr>
            <a:r>
              <a:rPr lang="en-US" sz="1800" dirty="0"/>
              <a:t>REPEAT	Repeats a string as many times as specified</a:t>
            </a:r>
          </a:p>
          <a:p>
            <a:r>
              <a:rPr lang="en-US" sz="1800" dirty="0"/>
              <a:t>REPLACE	Replaces all occurrences of a substring within a string, with a new 		substring</a:t>
            </a:r>
          </a:p>
          <a:p>
            <a:pPr>
              <a:lnSpc>
                <a:spcPct val="150000"/>
              </a:lnSpc>
            </a:pPr>
            <a:r>
              <a:rPr lang="en-US" sz="1800" dirty="0"/>
              <a:t>REVERSE	Reverses a string and returns the result</a:t>
            </a:r>
          </a:p>
          <a:p>
            <a:pPr>
              <a:lnSpc>
                <a:spcPct val="150000"/>
              </a:lnSpc>
            </a:pPr>
            <a:r>
              <a:rPr lang="en-US" sz="1800" dirty="0"/>
              <a:t>RIGHT	Extracts a number of characters from a string (starting from right)</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String Functions</a:t>
            </a:r>
            <a:br>
              <a:rPr lang="en-US" b="0" dirty="0"/>
            </a:br>
            <a:br>
              <a:rPr lang="en-US" b="0" dirty="0"/>
            </a:br>
            <a:br>
              <a:rPr lang="en-US" b="0" dirty="0"/>
            </a:br>
            <a:endParaRPr lang="en-US" b="0" dirty="0"/>
          </a:p>
        </p:txBody>
      </p:sp>
    </p:spTree>
    <p:extLst>
      <p:ext uri="{BB962C8B-B14F-4D97-AF65-F5344CB8AC3E}">
        <p14:creationId xmlns:p14="http://schemas.microsoft.com/office/powerpoint/2010/main" val="14592695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76610" y="1628897"/>
            <a:ext cx="8570745"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sz="1800" dirty="0"/>
              <a:t>RPAD	Right-pads a string with another string, to a certain length</a:t>
            </a:r>
          </a:p>
          <a:p>
            <a:pPr>
              <a:lnSpc>
                <a:spcPct val="150000"/>
              </a:lnSpc>
            </a:pPr>
            <a:r>
              <a:rPr lang="en-US" sz="1800" dirty="0"/>
              <a:t>RTRIM	Removes trailing spaces from a string</a:t>
            </a:r>
          </a:p>
          <a:p>
            <a:pPr>
              <a:lnSpc>
                <a:spcPct val="150000"/>
              </a:lnSpc>
            </a:pPr>
            <a:r>
              <a:rPr lang="en-US" sz="1800" dirty="0"/>
              <a:t>SPACE	Returns a string of the specified number of space characters</a:t>
            </a:r>
          </a:p>
          <a:p>
            <a:pPr>
              <a:lnSpc>
                <a:spcPct val="150000"/>
              </a:lnSpc>
            </a:pPr>
            <a:r>
              <a:rPr lang="en-US" sz="1800" dirty="0"/>
              <a:t>STRCMP	Compares two strings</a:t>
            </a:r>
          </a:p>
          <a:p>
            <a:pPr>
              <a:lnSpc>
                <a:spcPct val="150000"/>
              </a:lnSpc>
            </a:pPr>
            <a:r>
              <a:rPr lang="en-US" sz="1800" dirty="0"/>
              <a:t>SUBSTR	Extracts a substring from a string (starting at any position)</a:t>
            </a:r>
          </a:p>
          <a:p>
            <a:pPr>
              <a:lnSpc>
                <a:spcPct val="150000"/>
              </a:lnSpc>
            </a:pPr>
            <a:r>
              <a:rPr lang="en-US" sz="1800" dirty="0"/>
              <a:t>SUBSTRING	Extracts a substring from a string (starting at any position)</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String Functions</a:t>
            </a:r>
            <a:br>
              <a:rPr lang="en-US" b="0" dirty="0"/>
            </a:br>
            <a:br>
              <a:rPr lang="en-US" b="0" dirty="0"/>
            </a:br>
            <a:br>
              <a:rPr lang="en-US" b="0" dirty="0"/>
            </a:br>
            <a:endParaRPr lang="en-US" b="0" dirty="0"/>
          </a:p>
        </p:txBody>
      </p:sp>
    </p:spTree>
    <p:extLst>
      <p:ext uri="{BB962C8B-B14F-4D97-AF65-F5344CB8AC3E}">
        <p14:creationId xmlns:p14="http://schemas.microsoft.com/office/powerpoint/2010/main" val="3990824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String Functions</a:t>
            </a:r>
            <a:br>
              <a:rPr lang="en-US" b="0" dirty="0"/>
            </a:br>
            <a:br>
              <a:rPr lang="en-US" b="0" dirty="0"/>
            </a:br>
            <a:br>
              <a:rPr lang="en-US" b="0" dirty="0"/>
            </a:br>
            <a:endParaRPr lang="en-US" b="0" dirty="0"/>
          </a:p>
        </p:txBody>
      </p:sp>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86627" y="1943529"/>
            <a:ext cx="8570745" cy="2657969"/>
          </a:xfrm>
        </p:spPr>
        <p:txBody>
          <a:bodyPr/>
          <a:lstStyle/>
          <a:p>
            <a:pPr marL="127000" indent="0">
              <a:lnSpc>
                <a:spcPct val="150000"/>
              </a:lnSpc>
              <a:buNone/>
            </a:pPr>
            <a:r>
              <a:rPr lang="en-US" dirty="0"/>
              <a:t>   </a:t>
            </a:r>
            <a:r>
              <a:rPr lang="en-US" sz="1800" b="1" dirty="0"/>
              <a:t>Function			Description</a:t>
            </a:r>
          </a:p>
          <a:p>
            <a:pPr marL="127000" indent="0">
              <a:lnSpc>
                <a:spcPct val="150000"/>
              </a:lnSpc>
              <a:buNone/>
            </a:pPr>
            <a:endParaRPr lang="en-US" sz="1800" b="1" dirty="0"/>
          </a:p>
          <a:p>
            <a:r>
              <a:rPr lang="en-US" sz="1800" dirty="0"/>
              <a:t>SUBSTRING_INDEX	Returns a substring of a string before a specified number 			of delimiter occurs</a:t>
            </a:r>
          </a:p>
          <a:p>
            <a:pPr>
              <a:lnSpc>
                <a:spcPct val="150000"/>
              </a:lnSpc>
            </a:pPr>
            <a:r>
              <a:rPr lang="en-US" sz="1800" dirty="0"/>
              <a:t>TRIM			Removes leading and trailing spaces from a string</a:t>
            </a:r>
          </a:p>
          <a:p>
            <a:pPr>
              <a:lnSpc>
                <a:spcPct val="150000"/>
              </a:lnSpc>
            </a:pPr>
            <a:r>
              <a:rPr lang="en-US" sz="1800" dirty="0"/>
              <a:t>UCASE		Converts a string to upper-case</a:t>
            </a:r>
          </a:p>
          <a:p>
            <a:pPr>
              <a:lnSpc>
                <a:spcPct val="150000"/>
              </a:lnSpc>
            </a:pPr>
            <a:r>
              <a:rPr lang="en-US" sz="1800" dirty="0"/>
              <a:t>UPPER		Converts a string to upper-case</a:t>
            </a:r>
          </a:p>
        </p:txBody>
      </p:sp>
    </p:spTree>
    <p:extLst>
      <p:ext uri="{BB962C8B-B14F-4D97-AF65-F5344CB8AC3E}">
        <p14:creationId xmlns:p14="http://schemas.microsoft.com/office/powerpoint/2010/main" val="23342761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89231" y="1973025"/>
            <a:ext cx="8585804" cy="3056175"/>
          </a:xfrm>
        </p:spPr>
        <p:txBody>
          <a:bodyPr/>
          <a:lstStyle/>
          <a:p>
            <a:pPr marL="127000" indent="0">
              <a:lnSpc>
                <a:spcPct val="150000"/>
              </a:lnSpc>
              <a:buNone/>
            </a:pPr>
            <a:r>
              <a:rPr lang="en-US" sz="2000" b="1" dirty="0"/>
              <a:t>Data type		Description</a:t>
            </a:r>
            <a:r>
              <a:rPr lang="en-US" dirty="0"/>
              <a:t>	</a:t>
            </a:r>
          </a:p>
          <a:p>
            <a:pPr>
              <a:lnSpc>
                <a:spcPct val="150000"/>
              </a:lnSpc>
            </a:pPr>
            <a:r>
              <a:rPr lang="en-US" dirty="0"/>
              <a:t>BOOLEAN		Equal to BOOL</a:t>
            </a:r>
          </a:p>
          <a:p>
            <a:pPr>
              <a:lnSpc>
                <a:spcPct val="150000"/>
              </a:lnSpc>
            </a:pPr>
            <a:r>
              <a:rPr lang="en-US" dirty="0"/>
              <a:t>SMALLINT(size)		A small integer. Signed range is from -32768 to 32767. Unsigned 			range is from 0 to 65535. The size parameter specifies the 				maximum display width (which is 255)</a:t>
            </a:r>
          </a:p>
          <a:p>
            <a:pPr>
              <a:lnSpc>
                <a:spcPct val="150000"/>
              </a:lnSpc>
            </a:pPr>
            <a:r>
              <a:rPr lang="en-US" dirty="0"/>
              <a:t>MEDIUMINT(size)		A medium integer. Signed range is from -8388608 to 8388607. 				Unsigned range is from 0 to 16777215. The size parameter specifies 			the maximum display width (which is 255)</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Numeric Data Types</a:t>
            </a:r>
          </a:p>
        </p:txBody>
      </p:sp>
    </p:spTree>
    <p:extLst>
      <p:ext uri="{BB962C8B-B14F-4D97-AF65-F5344CB8AC3E}">
        <p14:creationId xmlns:p14="http://schemas.microsoft.com/office/powerpoint/2010/main" val="39950904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86627" y="1943529"/>
            <a:ext cx="8570745"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sz="1800" dirty="0"/>
              <a:t>ABS			Returns the absolute value of a number</a:t>
            </a:r>
          </a:p>
          <a:p>
            <a:pPr>
              <a:lnSpc>
                <a:spcPct val="150000"/>
              </a:lnSpc>
            </a:pPr>
            <a:r>
              <a:rPr lang="en-US" sz="1800" dirty="0"/>
              <a:t>ACOS		Returns the arc cosine of a number</a:t>
            </a:r>
          </a:p>
          <a:p>
            <a:pPr>
              <a:lnSpc>
                <a:spcPct val="150000"/>
              </a:lnSpc>
            </a:pPr>
            <a:r>
              <a:rPr lang="en-US" sz="1800" dirty="0"/>
              <a:t>ASIN			Returns the arc sine of a number</a:t>
            </a:r>
          </a:p>
          <a:p>
            <a:pPr>
              <a:lnSpc>
                <a:spcPct val="150000"/>
              </a:lnSpc>
            </a:pPr>
            <a:r>
              <a:rPr lang="en-US" sz="1800" dirty="0"/>
              <a:t>ATAN		Returns the arc tangent of one or two numbers</a:t>
            </a:r>
          </a:p>
          <a:p>
            <a:pPr>
              <a:lnSpc>
                <a:spcPct val="150000"/>
              </a:lnSpc>
            </a:pPr>
            <a:r>
              <a:rPr lang="en-US" sz="1800" dirty="0"/>
              <a:t>ATAN2		Returns the arc tangent of two numbers</a:t>
            </a:r>
          </a:p>
          <a:p>
            <a:pPr>
              <a:lnSpc>
                <a:spcPct val="150000"/>
              </a:lnSpc>
            </a:pPr>
            <a:r>
              <a:rPr lang="en-US" sz="1800" dirty="0"/>
              <a:t>AVG			Returns the average value of an expression</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Numeric Functions</a:t>
            </a: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6433952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86627" y="1943529"/>
            <a:ext cx="8570745"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sz="1800" dirty="0"/>
              <a:t>CEIL			Returns the smallest integer value that is &gt;= to a number</a:t>
            </a:r>
          </a:p>
          <a:p>
            <a:pPr>
              <a:lnSpc>
                <a:spcPct val="150000"/>
              </a:lnSpc>
            </a:pPr>
            <a:r>
              <a:rPr lang="en-US" sz="1800" dirty="0"/>
              <a:t>CEILING		Returns the smallest integer value that is &gt;= to a number</a:t>
            </a:r>
          </a:p>
          <a:p>
            <a:pPr>
              <a:lnSpc>
                <a:spcPct val="150000"/>
              </a:lnSpc>
            </a:pPr>
            <a:r>
              <a:rPr lang="en-US" sz="1800" dirty="0"/>
              <a:t>COS			Returns the cosine of a number</a:t>
            </a:r>
          </a:p>
          <a:p>
            <a:pPr>
              <a:lnSpc>
                <a:spcPct val="150000"/>
              </a:lnSpc>
            </a:pPr>
            <a:r>
              <a:rPr lang="en-US" sz="1800" dirty="0"/>
              <a:t>COT			Returns the cotangent of a number</a:t>
            </a:r>
          </a:p>
          <a:p>
            <a:pPr>
              <a:lnSpc>
                <a:spcPct val="150000"/>
              </a:lnSpc>
            </a:pPr>
            <a:r>
              <a:rPr lang="en-US" sz="1800" dirty="0"/>
              <a:t>COUNT		Returns the number of records returned by a select query</a:t>
            </a:r>
          </a:p>
          <a:p>
            <a:pPr>
              <a:lnSpc>
                <a:spcPct val="150000"/>
              </a:lnSpc>
            </a:pPr>
            <a:r>
              <a:rPr lang="en-US" sz="1800" dirty="0"/>
              <a:t>DEGREES		Converts a value in radians to degrees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Numeric Functions</a:t>
            </a: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2063594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86627" y="1943529"/>
            <a:ext cx="8570745"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sz="1800" dirty="0"/>
              <a:t>DIV			Used for integer division</a:t>
            </a:r>
          </a:p>
          <a:p>
            <a:pPr>
              <a:lnSpc>
                <a:spcPct val="150000"/>
              </a:lnSpc>
            </a:pPr>
            <a:r>
              <a:rPr lang="en-US" sz="1800" dirty="0"/>
              <a:t>EXP			Returns e raised to the power of a specified number</a:t>
            </a:r>
          </a:p>
          <a:p>
            <a:pPr>
              <a:lnSpc>
                <a:spcPct val="150000"/>
              </a:lnSpc>
            </a:pPr>
            <a:r>
              <a:rPr lang="en-US" sz="1800" dirty="0"/>
              <a:t>FLOOR		Returns the largest integer value that is &lt;= to a number</a:t>
            </a:r>
          </a:p>
          <a:p>
            <a:pPr>
              <a:lnSpc>
                <a:spcPct val="150000"/>
              </a:lnSpc>
            </a:pPr>
            <a:r>
              <a:rPr lang="en-US" sz="1800" dirty="0"/>
              <a:t>GREATEST		Returns the greatest value of the list of arguments</a:t>
            </a:r>
          </a:p>
          <a:p>
            <a:pPr>
              <a:lnSpc>
                <a:spcPct val="150000"/>
              </a:lnSpc>
            </a:pPr>
            <a:r>
              <a:rPr lang="en-US" sz="1800" dirty="0"/>
              <a:t>LEAST		Returns the smallest value of the list of arguments</a:t>
            </a:r>
          </a:p>
          <a:p>
            <a:pPr>
              <a:lnSpc>
                <a:spcPct val="150000"/>
              </a:lnSpc>
            </a:pPr>
            <a:r>
              <a:rPr lang="en-US" sz="1800" dirty="0"/>
              <a:t>LN			Returns the natural logarithm of a number</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Numeric Functions</a:t>
            </a: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27705403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86627" y="1943529"/>
            <a:ext cx="8857373" cy="2657969"/>
          </a:xfrm>
        </p:spPr>
        <p:txBody>
          <a:bodyPr/>
          <a:lstStyle/>
          <a:p>
            <a:pPr marL="127000" indent="0">
              <a:lnSpc>
                <a:spcPct val="150000"/>
              </a:lnSpc>
              <a:buNone/>
            </a:pPr>
            <a:r>
              <a:rPr lang="en-US" dirty="0"/>
              <a:t>   </a:t>
            </a:r>
            <a:r>
              <a:rPr lang="en-US" sz="1800" b="1" dirty="0"/>
              <a:t>Function			Description</a:t>
            </a:r>
          </a:p>
          <a:p>
            <a:r>
              <a:rPr lang="en-US" sz="1800" dirty="0"/>
              <a:t>LOG			Returns the natural logarithm of a number, or the 				logarithm of a number to a specified base</a:t>
            </a:r>
          </a:p>
          <a:p>
            <a:pPr>
              <a:lnSpc>
                <a:spcPct val="150000"/>
              </a:lnSpc>
            </a:pPr>
            <a:r>
              <a:rPr lang="en-US" sz="1800" dirty="0"/>
              <a:t>LOG10		Returns the natural logarithm of a number to base 10</a:t>
            </a:r>
          </a:p>
          <a:p>
            <a:pPr>
              <a:lnSpc>
                <a:spcPct val="150000"/>
              </a:lnSpc>
            </a:pPr>
            <a:r>
              <a:rPr lang="en-US" sz="1800" dirty="0"/>
              <a:t>LOG2			Returns the natural logarithm of a number to base 2</a:t>
            </a:r>
          </a:p>
          <a:p>
            <a:pPr>
              <a:lnSpc>
                <a:spcPct val="150000"/>
              </a:lnSpc>
            </a:pPr>
            <a:r>
              <a:rPr lang="en-US" sz="1800" dirty="0"/>
              <a:t>MAX			Returns the maximum value in a set of values</a:t>
            </a:r>
          </a:p>
          <a:p>
            <a:pPr>
              <a:lnSpc>
                <a:spcPct val="150000"/>
              </a:lnSpc>
            </a:pPr>
            <a:r>
              <a:rPr lang="en-US" sz="1800" dirty="0"/>
              <a:t>MIN			Returns the minimum value in a set of values</a:t>
            </a:r>
          </a:p>
          <a:p>
            <a:pPr>
              <a:lnSpc>
                <a:spcPct val="150000"/>
              </a:lnSpc>
            </a:pPr>
            <a:r>
              <a:rPr lang="en-US" sz="1800" dirty="0"/>
              <a:t>MOD			Returns the remainder of a number divided by another number</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Numeric Functions</a:t>
            </a: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4279559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787440"/>
            <a:ext cx="8857373"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sz="1800" dirty="0"/>
              <a:t>PI			Returns the value of PI</a:t>
            </a:r>
          </a:p>
          <a:p>
            <a:r>
              <a:rPr lang="en-US" sz="1800" dirty="0"/>
              <a:t>POW			Returns the value of a number raised to the power of another 			number</a:t>
            </a:r>
          </a:p>
          <a:p>
            <a:r>
              <a:rPr lang="en-US" sz="1800" dirty="0"/>
              <a:t>POWER		Returns the value of a number raised to the power of another 			number</a:t>
            </a:r>
          </a:p>
          <a:p>
            <a:pPr>
              <a:lnSpc>
                <a:spcPct val="150000"/>
              </a:lnSpc>
            </a:pPr>
            <a:r>
              <a:rPr lang="en-US" sz="1800" dirty="0"/>
              <a:t>RADIANS		Converts a degree value into radians</a:t>
            </a:r>
          </a:p>
          <a:p>
            <a:pPr>
              <a:lnSpc>
                <a:spcPct val="150000"/>
              </a:lnSpc>
            </a:pPr>
            <a:r>
              <a:rPr lang="en-US" sz="1800" dirty="0"/>
              <a:t>RAND		Returns a random number</a:t>
            </a:r>
          </a:p>
          <a:p>
            <a:pPr>
              <a:lnSpc>
                <a:spcPct val="150000"/>
              </a:lnSpc>
            </a:pPr>
            <a:r>
              <a:rPr lang="en-US" sz="1800" dirty="0"/>
              <a:t>ROUND		Rounds a number to a specified number of decimal places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Numeric Functions</a:t>
            </a: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10666056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787440"/>
            <a:ext cx="8857373"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sz="1800" dirty="0"/>
              <a:t>SIGN			Returns the sign of a number</a:t>
            </a:r>
          </a:p>
          <a:p>
            <a:pPr>
              <a:lnSpc>
                <a:spcPct val="150000"/>
              </a:lnSpc>
            </a:pPr>
            <a:r>
              <a:rPr lang="en-US" sz="1800" dirty="0"/>
              <a:t>SIN			Returns the sine of a number</a:t>
            </a:r>
          </a:p>
          <a:p>
            <a:pPr>
              <a:lnSpc>
                <a:spcPct val="150000"/>
              </a:lnSpc>
            </a:pPr>
            <a:r>
              <a:rPr lang="en-US" sz="1800" dirty="0"/>
              <a:t>SQRT			Returns the square root of a number</a:t>
            </a:r>
          </a:p>
          <a:p>
            <a:pPr>
              <a:lnSpc>
                <a:spcPct val="150000"/>
              </a:lnSpc>
            </a:pPr>
            <a:r>
              <a:rPr lang="en-US" sz="1800" dirty="0"/>
              <a:t>SUM			Calculates the sum of a set of values</a:t>
            </a:r>
          </a:p>
          <a:p>
            <a:pPr>
              <a:lnSpc>
                <a:spcPct val="150000"/>
              </a:lnSpc>
            </a:pPr>
            <a:r>
              <a:rPr lang="en-US" sz="1800" dirty="0"/>
              <a:t>TAN			Returns the tangent of a number</a:t>
            </a:r>
          </a:p>
          <a:p>
            <a:pPr>
              <a:lnSpc>
                <a:spcPct val="150000"/>
              </a:lnSpc>
            </a:pPr>
            <a:r>
              <a:rPr lang="en-US" sz="1800" dirty="0"/>
              <a:t>TRUNCATE		Truncates a number to the specified number of decimal places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Numeric Functions</a:t>
            </a: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15479884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DATE &amp; TIME FUNCTIONS</a:t>
            </a:r>
            <a:endParaRPr dirty="0"/>
          </a:p>
        </p:txBody>
      </p:sp>
      <p:sp>
        <p:nvSpPr>
          <p:cNvPr id="661" name="Google Shape;661;p43"/>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p>
            <a:r>
              <a:rPr lang="en-US" dirty="0"/>
              <a:t>CURDATE() Function</a:t>
            </a:r>
          </a:p>
          <a:p>
            <a:endParaRPr lang="en-US"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2" name="Google Shape;662;p43"/>
          <p:cNvSpPr txBox="1">
            <a:spLocks noGrp="1"/>
          </p:cNvSpPr>
          <p:nvPr>
            <p:ph type="title"/>
          </p:nvPr>
        </p:nvSpPr>
        <p:spPr>
          <a:xfrm>
            <a:off x="6120882" y="1483567"/>
            <a:ext cx="2472611" cy="799558"/>
          </a:xfrm>
          <a:prstGeom prst="rect">
            <a:avLst/>
          </a:prstGeom>
        </p:spPr>
        <p:txBody>
          <a:bodyPr spcFirstLastPara="1" wrap="square" lIns="91425" tIns="91425" rIns="91425" bIns="91425" anchor="b" anchorCtr="0">
            <a:noAutofit/>
          </a:bodyPr>
          <a:lstStyle/>
          <a:p>
            <a:pPr lvl="0"/>
            <a:r>
              <a:rPr lang="en-US" sz="1400" b="0" dirty="0"/>
              <a:t>SELECT CURDATE();</a:t>
            </a:r>
            <a:br>
              <a:rPr lang="en-US" sz="1600" b="0" dirty="0"/>
            </a:br>
            <a:endParaRPr sz="1600" dirty="0"/>
          </a:p>
        </p:txBody>
      </p:sp>
      <p:sp>
        <p:nvSpPr>
          <p:cNvPr id="663" name="Google Shape;663;p43"/>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p>
            <a:pPr marL="0" lvl="0" indent="0"/>
            <a:r>
              <a:rPr lang="en-US" dirty="0"/>
              <a:t>ADDDATE() function </a:t>
            </a:r>
            <a:endParaRPr dirty="0"/>
          </a:p>
          <a:p>
            <a:pPr marL="0" lvl="0" indent="0" algn="ctr" rtl="0">
              <a:spcBef>
                <a:spcPts val="0"/>
              </a:spcBef>
              <a:spcAft>
                <a:spcPts val="0"/>
              </a:spcAft>
              <a:buNone/>
            </a:pPr>
            <a:endParaRPr dirty="0"/>
          </a:p>
        </p:txBody>
      </p:sp>
      <p:sp>
        <p:nvSpPr>
          <p:cNvPr id="664" name="Google Shape;664;p43"/>
          <p:cNvSpPr txBox="1">
            <a:spLocks noGrp="1"/>
          </p:cNvSpPr>
          <p:nvPr>
            <p:ph type="title" idx="3"/>
          </p:nvPr>
        </p:nvSpPr>
        <p:spPr>
          <a:xfrm>
            <a:off x="550507" y="1483567"/>
            <a:ext cx="2547256" cy="799558"/>
          </a:xfrm>
          <a:prstGeom prst="rect">
            <a:avLst/>
          </a:prstGeom>
        </p:spPr>
        <p:txBody>
          <a:bodyPr spcFirstLastPara="1" wrap="square" lIns="91425" tIns="91425" rIns="91425" bIns="91425" anchor="b" anchorCtr="0">
            <a:noAutofit/>
          </a:bodyPr>
          <a:lstStyle/>
          <a:p>
            <a:pPr lvl="0"/>
            <a:r>
              <a:rPr lang="en-US" sz="1400" b="0" dirty="0"/>
              <a:t>SELECT ADDDATE("2017-06-15", INTERVAL 10 DAY);</a:t>
            </a:r>
            <a:endParaRPr sz="1400" dirty="0"/>
          </a:p>
        </p:txBody>
      </p:sp>
      <p:sp>
        <p:nvSpPr>
          <p:cNvPr id="665" name="Google Shape;665;p43"/>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p>
            <a:pPr marL="0" lvl="0" indent="0"/>
            <a:r>
              <a:rPr lang="en-US" dirty="0"/>
              <a:t>ADDTIME() function </a:t>
            </a:r>
            <a:endParaRPr dirty="0"/>
          </a:p>
          <a:p>
            <a:pPr marL="0" lvl="0" indent="0" algn="ctr" rtl="0">
              <a:spcBef>
                <a:spcPts val="0"/>
              </a:spcBef>
              <a:spcAft>
                <a:spcPts val="0"/>
              </a:spcAft>
              <a:buNone/>
            </a:pPr>
            <a:endParaRPr dirty="0"/>
          </a:p>
        </p:txBody>
      </p:sp>
      <p:sp>
        <p:nvSpPr>
          <p:cNvPr id="666" name="Google Shape;666;p43"/>
          <p:cNvSpPr txBox="1">
            <a:spLocks noGrp="1"/>
          </p:cNvSpPr>
          <p:nvPr>
            <p:ph type="title" idx="5"/>
          </p:nvPr>
        </p:nvSpPr>
        <p:spPr>
          <a:xfrm>
            <a:off x="3275045" y="1483567"/>
            <a:ext cx="2668555" cy="799558"/>
          </a:xfrm>
          <a:prstGeom prst="rect">
            <a:avLst/>
          </a:prstGeom>
        </p:spPr>
        <p:txBody>
          <a:bodyPr spcFirstLastPara="1" wrap="square" lIns="91425" tIns="91425" rIns="91425" bIns="91425" anchor="b" anchorCtr="0">
            <a:noAutofit/>
          </a:bodyPr>
          <a:lstStyle/>
          <a:p>
            <a:pPr lvl="0"/>
            <a:r>
              <a:rPr lang="en-US" sz="1500" b="0" dirty="0"/>
              <a:t>SELECT ADDTIME("2017-06-15 09:34:21", "2");</a:t>
            </a:r>
            <a:endParaRPr sz="1500" dirty="0"/>
          </a:p>
        </p:txBody>
      </p:sp>
      <p:sp>
        <p:nvSpPr>
          <p:cNvPr id="667" name="Google Shape;667;p43"/>
          <p:cNvSpPr txBox="1">
            <a:spLocks noGrp="1"/>
          </p:cNvSpPr>
          <p:nvPr>
            <p:ph type="subTitle" idx="6"/>
          </p:nvPr>
        </p:nvSpPr>
        <p:spPr>
          <a:xfrm>
            <a:off x="6416724" y="3826425"/>
            <a:ext cx="1962166" cy="664200"/>
          </a:xfrm>
          <a:prstGeom prst="rect">
            <a:avLst/>
          </a:prstGeom>
        </p:spPr>
        <p:txBody>
          <a:bodyPr spcFirstLastPara="1" wrap="square" lIns="91425" tIns="91425" rIns="91425" bIns="91425" anchor="t" anchorCtr="0">
            <a:noAutofit/>
          </a:bodyPr>
          <a:lstStyle/>
          <a:p>
            <a:r>
              <a:rPr lang="en-US" dirty="0"/>
              <a:t>CURRENT_TIMESTAMP() Function</a:t>
            </a: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8" name="Google Shape;668;p43"/>
          <p:cNvSpPr txBox="1">
            <a:spLocks noGrp="1"/>
          </p:cNvSpPr>
          <p:nvPr>
            <p:ph type="title" idx="7"/>
          </p:nvPr>
        </p:nvSpPr>
        <p:spPr>
          <a:xfrm>
            <a:off x="6120881" y="3026867"/>
            <a:ext cx="2472611" cy="799558"/>
          </a:xfrm>
          <a:prstGeom prst="rect">
            <a:avLst/>
          </a:prstGeom>
        </p:spPr>
        <p:txBody>
          <a:bodyPr spcFirstLastPara="1" wrap="square" lIns="91425" tIns="91425" rIns="91425" bIns="91425" anchor="b" anchorCtr="0">
            <a:noAutofit/>
          </a:bodyPr>
          <a:lstStyle/>
          <a:p>
            <a:pPr lvl="0"/>
            <a:r>
              <a:rPr lang="en-US" sz="1400" b="0" dirty="0"/>
              <a:t>SELECT CURRENT_TIMESTAMP();</a:t>
            </a:r>
            <a:endParaRPr sz="1400" dirty="0"/>
          </a:p>
        </p:txBody>
      </p:sp>
      <p:sp>
        <p:nvSpPr>
          <p:cNvPr id="669" name="Google Shape;669;p43"/>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p>
            <a:r>
              <a:rPr lang="en-US" dirty="0"/>
              <a:t>CURRENT_DATE() </a:t>
            </a:r>
          </a:p>
          <a:p>
            <a:pPr marL="0" indent="0"/>
            <a:r>
              <a:rPr lang="en-US" dirty="0"/>
              <a:t>Function</a:t>
            </a: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70" name="Google Shape;670;p43"/>
          <p:cNvSpPr txBox="1">
            <a:spLocks noGrp="1"/>
          </p:cNvSpPr>
          <p:nvPr>
            <p:ph type="title" idx="9"/>
          </p:nvPr>
        </p:nvSpPr>
        <p:spPr>
          <a:xfrm>
            <a:off x="550507" y="3026867"/>
            <a:ext cx="2547256" cy="799558"/>
          </a:xfrm>
          <a:prstGeom prst="rect">
            <a:avLst/>
          </a:prstGeom>
        </p:spPr>
        <p:txBody>
          <a:bodyPr spcFirstLastPara="1" wrap="square" lIns="91425" tIns="91425" rIns="91425" bIns="91425" anchor="b" anchorCtr="0">
            <a:noAutofit/>
          </a:bodyPr>
          <a:lstStyle/>
          <a:p>
            <a:pPr lvl="0"/>
            <a:r>
              <a:rPr lang="en-US" sz="1400" b="0" dirty="0"/>
              <a:t>SELECT CURRENT_DATE();</a:t>
            </a:r>
            <a:endParaRPr sz="1400" dirty="0"/>
          </a:p>
        </p:txBody>
      </p:sp>
      <p:sp>
        <p:nvSpPr>
          <p:cNvPr id="671" name="Google Shape;671;p43"/>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p>
            <a:r>
              <a:rPr lang="en-US" dirty="0"/>
              <a:t>CURRENT_TIME() </a:t>
            </a:r>
          </a:p>
          <a:p>
            <a:pPr marL="0" indent="0"/>
            <a:r>
              <a:rPr lang="en-US" dirty="0"/>
              <a:t>Function</a:t>
            </a: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72" name="Google Shape;672;p43"/>
          <p:cNvSpPr txBox="1">
            <a:spLocks noGrp="1"/>
          </p:cNvSpPr>
          <p:nvPr>
            <p:ph type="title" idx="14"/>
          </p:nvPr>
        </p:nvSpPr>
        <p:spPr>
          <a:xfrm>
            <a:off x="3275045" y="3026867"/>
            <a:ext cx="2668555" cy="799558"/>
          </a:xfrm>
          <a:prstGeom prst="rect">
            <a:avLst/>
          </a:prstGeom>
        </p:spPr>
        <p:txBody>
          <a:bodyPr spcFirstLastPara="1" wrap="square" lIns="91425" tIns="91425" rIns="91425" bIns="91425" anchor="b" anchorCtr="0">
            <a:noAutofit/>
          </a:bodyPr>
          <a:lstStyle/>
          <a:p>
            <a:r>
              <a:rPr lang="en-US" sz="1400" b="0" dirty="0"/>
              <a:t>SELECT CURRENT_TIME();</a:t>
            </a:r>
            <a:br>
              <a:rPr lang="en-US" sz="1400" b="0" dirty="0"/>
            </a:br>
            <a:endParaRPr sz="1400" dirty="0"/>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lvl="0"/>
            <a:r>
              <a:rPr lang="en-US" dirty="0"/>
              <a:t>DATE &amp; TIME FUNCTIONS</a:t>
            </a:r>
            <a:endParaRPr dirty="0"/>
          </a:p>
        </p:txBody>
      </p:sp>
      <p:sp>
        <p:nvSpPr>
          <p:cNvPr id="661" name="Google Shape;661;p43"/>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p>
            <a:r>
              <a:rPr lang="en-US" dirty="0"/>
              <a:t>DATEDIFF() Function</a:t>
            </a:r>
          </a:p>
          <a:p>
            <a:endParaRPr lang="en-US"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2" name="Google Shape;662;p43"/>
          <p:cNvSpPr txBox="1">
            <a:spLocks noGrp="1"/>
          </p:cNvSpPr>
          <p:nvPr>
            <p:ph type="title"/>
          </p:nvPr>
        </p:nvSpPr>
        <p:spPr>
          <a:xfrm>
            <a:off x="6120882" y="1483567"/>
            <a:ext cx="2472611" cy="799558"/>
          </a:xfrm>
          <a:prstGeom prst="rect">
            <a:avLst/>
          </a:prstGeom>
        </p:spPr>
        <p:txBody>
          <a:bodyPr spcFirstLastPara="1" wrap="square" lIns="91425" tIns="91425" rIns="91425" bIns="91425" anchor="b" anchorCtr="0">
            <a:noAutofit/>
          </a:bodyPr>
          <a:lstStyle/>
          <a:p>
            <a:pPr lvl="0"/>
            <a:r>
              <a:rPr lang="en-US" sz="1400" b="0" dirty="0"/>
              <a:t>SELECT DATEDIFF</a:t>
            </a:r>
            <a:br>
              <a:rPr lang="en-US" sz="1400" b="0" dirty="0"/>
            </a:br>
            <a:r>
              <a:rPr lang="en-US" sz="1400" b="0" dirty="0"/>
              <a:t>("2017-06-25", </a:t>
            </a:r>
            <a:br>
              <a:rPr lang="en-US" sz="1400" b="0" dirty="0"/>
            </a:br>
            <a:r>
              <a:rPr lang="en-US" sz="1400" b="0" dirty="0"/>
              <a:t>"2017-06-15");</a:t>
            </a:r>
            <a:endParaRPr sz="1050" dirty="0"/>
          </a:p>
        </p:txBody>
      </p:sp>
      <p:sp>
        <p:nvSpPr>
          <p:cNvPr id="663" name="Google Shape;663;p43"/>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p>
            <a:pPr marL="0" lvl="0" indent="0"/>
            <a:r>
              <a:rPr lang="en-US" dirty="0"/>
              <a:t>CURTIME() function </a:t>
            </a:r>
            <a:endParaRPr dirty="0"/>
          </a:p>
          <a:p>
            <a:pPr marL="0" lvl="0" indent="0" algn="ctr" rtl="0">
              <a:spcBef>
                <a:spcPts val="0"/>
              </a:spcBef>
              <a:spcAft>
                <a:spcPts val="0"/>
              </a:spcAft>
              <a:buNone/>
            </a:pPr>
            <a:endParaRPr dirty="0"/>
          </a:p>
        </p:txBody>
      </p:sp>
      <p:sp>
        <p:nvSpPr>
          <p:cNvPr id="664" name="Google Shape;664;p43"/>
          <p:cNvSpPr txBox="1">
            <a:spLocks noGrp="1"/>
          </p:cNvSpPr>
          <p:nvPr>
            <p:ph type="title" idx="3"/>
          </p:nvPr>
        </p:nvSpPr>
        <p:spPr>
          <a:xfrm>
            <a:off x="550507" y="1483567"/>
            <a:ext cx="2547256" cy="799558"/>
          </a:xfrm>
          <a:prstGeom prst="rect">
            <a:avLst/>
          </a:prstGeom>
        </p:spPr>
        <p:txBody>
          <a:bodyPr spcFirstLastPara="1" wrap="square" lIns="91425" tIns="91425" rIns="91425" bIns="91425" anchor="b" anchorCtr="0">
            <a:noAutofit/>
          </a:bodyPr>
          <a:lstStyle/>
          <a:p>
            <a:pPr lvl="0"/>
            <a:r>
              <a:rPr lang="en-US" sz="1400" b="0" dirty="0"/>
              <a:t>SELECT CURTIME();</a:t>
            </a:r>
            <a:br>
              <a:rPr lang="en-US" sz="1400" b="0" dirty="0"/>
            </a:br>
            <a:endParaRPr sz="1000" dirty="0"/>
          </a:p>
        </p:txBody>
      </p:sp>
      <p:sp>
        <p:nvSpPr>
          <p:cNvPr id="665" name="Google Shape;665;p43"/>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p>
            <a:r>
              <a:rPr lang="en-US" dirty="0"/>
              <a:t>DATE() Function</a:t>
            </a:r>
          </a:p>
          <a:p>
            <a:pPr marL="0" lvl="0" indent="0" algn="ctr" rtl="0">
              <a:spcBef>
                <a:spcPts val="0"/>
              </a:spcBef>
              <a:spcAft>
                <a:spcPts val="0"/>
              </a:spcAft>
              <a:buNone/>
            </a:pPr>
            <a:endParaRPr dirty="0"/>
          </a:p>
        </p:txBody>
      </p:sp>
      <p:sp>
        <p:nvSpPr>
          <p:cNvPr id="666" name="Google Shape;666;p43"/>
          <p:cNvSpPr txBox="1">
            <a:spLocks noGrp="1"/>
          </p:cNvSpPr>
          <p:nvPr>
            <p:ph type="title" idx="5"/>
          </p:nvPr>
        </p:nvSpPr>
        <p:spPr>
          <a:xfrm>
            <a:off x="3275045" y="1483567"/>
            <a:ext cx="2668555" cy="799558"/>
          </a:xfrm>
          <a:prstGeom prst="rect">
            <a:avLst/>
          </a:prstGeom>
        </p:spPr>
        <p:txBody>
          <a:bodyPr spcFirstLastPara="1" wrap="square" lIns="91425" tIns="91425" rIns="91425" bIns="91425" anchor="b" anchorCtr="0">
            <a:noAutofit/>
          </a:bodyPr>
          <a:lstStyle/>
          <a:p>
            <a:r>
              <a:rPr lang="en-US" sz="1400" b="0" dirty="0"/>
              <a:t>SELECT DATE("2017-06-15");</a:t>
            </a:r>
            <a:endParaRPr sz="1050" dirty="0"/>
          </a:p>
        </p:txBody>
      </p:sp>
      <p:sp>
        <p:nvSpPr>
          <p:cNvPr id="667" name="Google Shape;667;p43"/>
          <p:cNvSpPr txBox="1">
            <a:spLocks noGrp="1"/>
          </p:cNvSpPr>
          <p:nvPr>
            <p:ph type="subTitle" idx="6"/>
          </p:nvPr>
        </p:nvSpPr>
        <p:spPr>
          <a:xfrm>
            <a:off x="6416724" y="3826425"/>
            <a:ext cx="1962166" cy="664200"/>
          </a:xfrm>
          <a:prstGeom prst="rect">
            <a:avLst/>
          </a:prstGeom>
        </p:spPr>
        <p:txBody>
          <a:bodyPr spcFirstLastPara="1" wrap="square" lIns="91425" tIns="91425" rIns="91425" bIns="91425" anchor="t" anchorCtr="0">
            <a:noAutofit/>
          </a:bodyPr>
          <a:lstStyle/>
          <a:p>
            <a:r>
              <a:rPr lang="en-US" dirty="0"/>
              <a:t>DATE_SUB() Function</a:t>
            </a: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8" name="Google Shape;668;p43"/>
          <p:cNvSpPr txBox="1">
            <a:spLocks noGrp="1"/>
          </p:cNvSpPr>
          <p:nvPr>
            <p:ph type="title" idx="7"/>
          </p:nvPr>
        </p:nvSpPr>
        <p:spPr>
          <a:xfrm>
            <a:off x="6120881" y="3026867"/>
            <a:ext cx="2472611" cy="799558"/>
          </a:xfrm>
          <a:prstGeom prst="rect">
            <a:avLst/>
          </a:prstGeom>
        </p:spPr>
        <p:txBody>
          <a:bodyPr spcFirstLastPara="1" wrap="square" lIns="91425" tIns="91425" rIns="91425" bIns="91425" anchor="b" anchorCtr="0">
            <a:noAutofit/>
          </a:bodyPr>
          <a:lstStyle/>
          <a:p>
            <a:pPr lvl="0"/>
            <a:r>
              <a:rPr lang="en-US" sz="1400" b="0" dirty="0"/>
              <a:t>SELECT DATE_SUB("2017-06-15", INTERVAL 10 DAY);</a:t>
            </a:r>
            <a:endParaRPr sz="1000" dirty="0"/>
          </a:p>
        </p:txBody>
      </p:sp>
      <p:sp>
        <p:nvSpPr>
          <p:cNvPr id="669" name="Google Shape;669;p43"/>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p>
            <a:r>
              <a:rPr lang="en-US" dirty="0"/>
              <a:t>DATE_ADD() Function</a:t>
            </a: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70" name="Google Shape;670;p43"/>
          <p:cNvSpPr txBox="1">
            <a:spLocks noGrp="1"/>
          </p:cNvSpPr>
          <p:nvPr>
            <p:ph type="title" idx="9"/>
          </p:nvPr>
        </p:nvSpPr>
        <p:spPr>
          <a:xfrm>
            <a:off x="550507" y="3026867"/>
            <a:ext cx="2547256" cy="799558"/>
          </a:xfrm>
          <a:prstGeom prst="rect">
            <a:avLst/>
          </a:prstGeom>
        </p:spPr>
        <p:txBody>
          <a:bodyPr spcFirstLastPara="1" wrap="square" lIns="91425" tIns="91425" rIns="91425" bIns="91425" anchor="b" anchorCtr="0">
            <a:noAutofit/>
          </a:bodyPr>
          <a:lstStyle/>
          <a:p>
            <a:pPr lvl="0"/>
            <a:r>
              <a:rPr lang="en-US" sz="1400" b="0" dirty="0"/>
              <a:t>SELECT DATE_ADD("2017-06-15", INTERVAL 10 DAY);</a:t>
            </a:r>
            <a:endParaRPr sz="1000" dirty="0"/>
          </a:p>
        </p:txBody>
      </p:sp>
      <p:sp>
        <p:nvSpPr>
          <p:cNvPr id="671" name="Google Shape;671;p43"/>
          <p:cNvSpPr txBox="1">
            <a:spLocks noGrp="1"/>
          </p:cNvSpPr>
          <p:nvPr>
            <p:ph type="subTitle" idx="13"/>
          </p:nvPr>
        </p:nvSpPr>
        <p:spPr>
          <a:xfrm>
            <a:off x="3624149" y="3826425"/>
            <a:ext cx="2067523" cy="664200"/>
          </a:xfrm>
          <a:prstGeom prst="rect">
            <a:avLst/>
          </a:prstGeom>
        </p:spPr>
        <p:txBody>
          <a:bodyPr spcFirstLastPara="1" wrap="square" lIns="91425" tIns="91425" rIns="91425" bIns="91425" anchor="t" anchorCtr="0">
            <a:noAutofit/>
          </a:bodyPr>
          <a:lstStyle/>
          <a:p>
            <a:r>
              <a:rPr lang="en-US" dirty="0"/>
              <a:t>DATE_FORMAT() Function</a:t>
            </a: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72" name="Google Shape;672;p43"/>
          <p:cNvSpPr txBox="1">
            <a:spLocks noGrp="1"/>
          </p:cNvSpPr>
          <p:nvPr>
            <p:ph type="title" idx="14"/>
          </p:nvPr>
        </p:nvSpPr>
        <p:spPr>
          <a:xfrm>
            <a:off x="3275045" y="3026867"/>
            <a:ext cx="2668555" cy="799558"/>
          </a:xfrm>
          <a:prstGeom prst="rect">
            <a:avLst/>
          </a:prstGeom>
        </p:spPr>
        <p:txBody>
          <a:bodyPr spcFirstLastPara="1" wrap="square" lIns="91425" tIns="91425" rIns="91425" bIns="91425" anchor="b" anchorCtr="0">
            <a:noAutofit/>
          </a:bodyPr>
          <a:lstStyle/>
          <a:p>
            <a:r>
              <a:rPr lang="fr-FR" sz="1400" b="0" dirty="0"/>
              <a:t>SELECT DATE_FORMAT("2017-06-15", "%Y");</a:t>
            </a:r>
            <a:br>
              <a:rPr lang="fr-FR" sz="1400" b="0" dirty="0"/>
            </a:br>
            <a:endParaRPr sz="1000" dirty="0"/>
          </a:p>
        </p:txBody>
      </p:sp>
    </p:spTree>
    <p:extLst>
      <p:ext uri="{BB962C8B-B14F-4D97-AF65-F5344CB8AC3E}">
        <p14:creationId xmlns:p14="http://schemas.microsoft.com/office/powerpoint/2010/main" val="978113048"/>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lvl="0"/>
            <a:r>
              <a:rPr lang="en-US" dirty="0"/>
              <a:t>DATE &amp; TIME FUNCTIONS</a:t>
            </a:r>
            <a:endParaRPr dirty="0"/>
          </a:p>
        </p:txBody>
      </p:sp>
      <p:sp>
        <p:nvSpPr>
          <p:cNvPr id="661" name="Google Shape;661;p43"/>
          <p:cNvSpPr txBox="1">
            <a:spLocks noGrp="1"/>
          </p:cNvSpPr>
          <p:nvPr>
            <p:ph type="subTitle" idx="1"/>
          </p:nvPr>
        </p:nvSpPr>
        <p:spPr>
          <a:xfrm>
            <a:off x="6416723" y="2283125"/>
            <a:ext cx="2036811" cy="664200"/>
          </a:xfrm>
          <a:prstGeom prst="rect">
            <a:avLst/>
          </a:prstGeom>
        </p:spPr>
        <p:txBody>
          <a:bodyPr spcFirstLastPara="1" wrap="square" lIns="91425" tIns="91425" rIns="91425" bIns="91425" anchor="t" anchorCtr="0">
            <a:noAutofit/>
          </a:bodyPr>
          <a:lstStyle/>
          <a:p>
            <a:r>
              <a:rPr lang="en-US" dirty="0"/>
              <a:t>DAYOFMONTH() Function</a:t>
            </a:r>
          </a:p>
          <a:p>
            <a:endParaRPr lang="en-US"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2" name="Google Shape;662;p43"/>
          <p:cNvSpPr txBox="1">
            <a:spLocks noGrp="1"/>
          </p:cNvSpPr>
          <p:nvPr>
            <p:ph type="title"/>
          </p:nvPr>
        </p:nvSpPr>
        <p:spPr>
          <a:xfrm>
            <a:off x="6120882" y="1483567"/>
            <a:ext cx="2472611" cy="799558"/>
          </a:xfrm>
          <a:prstGeom prst="rect">
            <a:avLst/>
          </a:prstGeom>
        </p:spPr>
        <p:txBody>
          <a:bodyPr spcFirstLastPara="1" wrap="square" lIns="91425" tIns="91425" rIns="91425" bIns="91425" anchor="b" anchorCtr="0">
            <a:noAutofit/>
          </a:bodyPr>
          <a:lstStyle/>
          <a:p>
            <a:pPr lvl="0"/>
            <a:r>
              <a:rPr lang="en-US" sz="1400" b="0" dirty="0"/>
              <a:t>SELECT DAYOFMONTH("2017-06-15");</a:t>
            </a:r>
            <a:endParaRPr sz="700" dirty="0"/>
          </a:p>
        </p:txBody>
      </p:sp>
      <p:sp>
        <p:nvSpPr>
          <p:cNvPr id="663" name="Google Shape;663;p43"/>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p>
            <a:r>
              <a:rPr lang="en-US" dirty="0"/>
              <a:t>DAY() Function</a:t>
            </a:r>
          </a:p>
          <a:p>
            <a:pPr marL="0" lvl="0" indent="0" algn="ctr" rtl="0">
              <a:spcBef>
                <a:spcPts val="0"/>
              </a:spcBef>
              <a:spcAft>
                <a:spcPts val="0"/>
              </a:spcAft>
              <a:buNone/>
            </a:pPr>
            <a:endParaRPr dirty="0"/>
          </a:p>
        </p:txBody>
      </p:sp>
      <p:sp>
        <p:nvSpPr>
          <p:cNvPr id="664" name="Google Shape;664;p43"/>
          <p:cNvSpPr txBox="1">
            <a:spLocks noGrp="1"/>
          </p:cNvSpPr>
          <p:nvPr>
            <p:ph type="title" idx="3"/>
          </p:nvPr>
        </p:nvSpPr>
        <p:spPr>
          <a:xfrm>
            <a:off x="550507" y="1483567"/>
            <a:ext cx="2547256" cy="799558"/>
          </a:xfrm>
          <a:prstGeom prst="rect">
            <a:avLst/>
          </a:prstGeom>
        </p:spPr>
        <p:txBody>
          <a:bodyPr spcFirstLastPara="1" wrap="square" lIns="91425" tIns="91425" rIns="91425" bIns="91425" anchor="b" anchorCtr="0">
            <a:noAutofit/>
          </a:bodyPr>
          <a:lstStyle/>
          <a:p>
            <a:pPr lvl="0"/>
            <a:r>
              <a:rPr lang="en-US" sz="1400" b="0" dirty="0"/>
              <a:t>SELECT DAY("2017-06-15");</a:t>
            </a:r>
            <a:endParaRPr sz="1400" dirty="0"/>
          </a:p>
        </p:txBody>
      </p:sp>
      <p:sp>
        <p:nvSpPr>
          <p:cNvPr id="665" name="Google Shape;665;p43"/>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p>
            <a:r>
              <a:rPr lang="en-US" dirty="0"/>
              <a:t>DAYNAME() Function</a:t>
            </a:r>
          </a:p>
          <a:p>
            <a:pPr marL="0" lvl="0" indent="0" algn="ctr" rtl="0">
              <a:spcBef>
                <a:spcPts val="0"/>
              </a:spcBef>
              <a:spcAft>
                <a:spcPts val="0"/>
              </a:spcAft>
              <a:buNone/>
            </a:pPr>
            <a:endParaRPr dirty="0"/>
          </a:p>
        </p:txBody>
      </p:sp>
      <p:sp>
        <p:nvSpPr>
          <p:cNvPr id="666" name="Google Shape;666;p43"/>
          <p:cNvSpPr txBox="1">
            <a:spLocks noGrp="1"/>
          </p:cNvSpPr>
          <p:nvPr>
            <p:ph type="title" idx="5"/>
          </p:nvPr>
        </p:nvSpPr>
        <p:spPr>
          <a:xfrm>
            <a:off x="3275045" y="1483567"/>
            <a:ext cx="2668555" cy="799558"/>
          </a:xfrm>
          <a:prstGeom prst="rect">
            <a:avLst/>
          </a:prstGeom>
        </p:spPr>
        <p:txBody>
          <a:bodyPr spcFirstLastPara="1" wrap="square" lIns="91425" tIns="91425" rIns="91425" bIns="91425" anchor="b" anchorCtr="0">
            <a:noAutofit/>
          </a:bodyPr>
          <a:lstStyle/>
          <a:p>
            <a:r>
              <a:rPr lang="en-US" sz="1400" b="0" dirty="0"/>
              <a:t>SELECT DAYNAME("2017-06-15");</a:t>
            </a:r>
            <a:endParaRPr sz="700" dirty="0"/>
          </a:p>
        </p:txBody>
      </p:sp>
      <p:sp>
        <p:nvSpPr>
          <p:cNvPr id="667" name="Google Shape;667;p43"/>
          <p:cNvSpPr txBox="1">
            <a:spLocks noGrp="1"/>
          </p:cNvSpPr>
          <p:nvPr>
            <p:ph type="subTitle" idx="6"/>
          </p:nvPr>
        </p:nvSpPr>
        <p:spPr>
          <a:xfrm>
            <a:off x="6416724" y="3826425"/>
            <a:ext cx="1962166" cy="664200"/>
          </a:xfrm>
          <a:prstGeom prst="rect">
            <a:avLst/>
          </a:prstGeom>
        </p:spPr>
        <p:txBody>
          <a:bodyPr spcFirstLastPara="1" wrap="square" lIns="91425" tIns="91425" rIns="91425" bIns="91425" anchor="t" anchorCtr="0">
            <a:noAutofit/>
          </a:bodyPr>
          <a:lstStyle/>
          <a:p>
            <a:r>
              <a:rPr lang="en-US" dirty="0"/>
              <a:t>EXTRACT() Function</a:t>
            </a: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68" name="Google Shape;668;p43"/>
          <p:cNvSpPr txBox="1">
            <a:spLocks noGrp="1"/>
          </p:cNvSpPr>
          <p:nvPr>
            <p:ph type="title" idx="7"/>
          </p:nvPr>
        </p:nvSpPr>
        <p:spPr>
          <a:xfrm>
            <a:off x="6120881" y="3026867"/>
            <a:ext cx="2472611" cy="799558"/>
          </a:xfrm>
          <a:prstGeom prst="rect">
            <a:avLst/>
          </a:prstGeom>
        </p:spPr>
        <p:txBody>
          <a:bodyPr spcFirstLastPara="1" wrap="square" lIns="91425" tIns="91425" rIns="91425" bIns="91425" anchor="b" anchorCtr="0">
            <a:noAutofit/>
          </a:bodyPr>
          <a:lstStyle/>
          <a:p>
            <a:pPr lvl="0"/>
            <a:r>
              <a:rPr lang="en-US" sz="1400" b="0" dirty="0"/>
              <a:t>SELECT EXTRACT(MONTH FROM "2017-06-15");</a:t>
            </a:r>
            <a:endParaRPr sz="600" dirty="0"/>
          </a:p>
        </p:txBody>
      </p:sp>
      <p:sp>
        <p:nvSpPr>
          <p:cNvPr id="669" name="Google Shape;669;p43"/>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p>
            <a:r>
              <a:rPr lang="en-US" dirty="0"/>
              <a:t>DAYOFWEEK() Function</a:t>
            </a: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70" name="Google Shape;670;p43"/>
          <p:cNvSpPr txBox="1">
            <a:spLocks noGrp="1"/>
          </p:cNvSpPr>
          <p:nvPr>
            <p:ph type="title" idx="9"/>
          </p:nvPr>
        </p:nvSpPr>
        <p:spPr>
          <a:xfrm>
            <a:off x="550507" y="3026867"/>
            <a:ext cx="2547256" cy="799558"/>
          </a:xfrm>
          <a:prstGeom prst="rect">
            <a:avLst/>
          </a:prstGeom>
        </p:spPr>
        <p:txBody>
          <a:bodyPr spcFirstLastPara="1" wrap="square" lIns="91425" tIns="91425" rIns="91425" bIns="91425" anchor="b" anchorCtr="0">
            <a:noAutofit/>
          </a:bodyPr>
          <a:lstStyle/>
          <a:p>
            <a:pPr lvl="0"/>
            <a:r>
              <a:rPr lang="en-US" sz="1400" b="0" dirty="0"/>
              <a:t>SELECT DAYOFWEEK("2017-06-15");</a:t>
            </a:r>
            <a:endParaRPr sz="600" dirty="0"/>
          </a:p>
        </p:txBody>
      </p:sp>
      <p:sp>
        <p:nvSpPr>
          <p:cNvPr id="671" name="Google Shape;671;p43"/>
          <p:cNvSpPr txBox="1">
            <a:spLocks noGrp="1"/>
          </p:cNvSpPr>
          <p:nvPr>
            <p:ph type="subTitle" idx="13"/>
          </p:nvPr>
        </p:nvSpPr>
        <p:spPr>
          <a:xfrm>
            <a:off x="3624149" y="3826425"/>
            <a:ext cx="2067523" cy="664200"/>
          </a:xfrm>
          <a:prstGeom prst="rect">
            <a:avLst/>
          </a:prstGeom>
        </p:spPr>
        <p:txBody>
          <a:bodyPr spcFirstLastPara="1" wrap="square" lIns="91425" tIns="91425" rIns="91425" bIns="91425" anchor="t" anchorCtr="0">
            <a:noAutofit/>
          </a:bodyPr>
          <a:lstStyle/>
          <a:p>
            <a:r>
              <a:rPr lang="en-US" dirty="0"/>
              <a:t>DAYOFYEAR() Function</a:t>
            </a: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672" name="Google Shape;672;p43"/>
          <p:cNvSpPr txBox="1">
            <a:spLocks noGrp="1"/>
          </p:cNvSpPr>
          <p:nvPr>
            <p:ph type="title" idx="14"/>
          </p:nvPr>
        </p:nvSpPr>
        <p:spPr>
          <a:xfrm>
            <a:off x="3275045" y="3026867"/>
            <a:ext cx="2668555" cy="799558"/>
          </a:xfrm>
          <a:prstGeom prst="rect">
            <a:avLst/>
          </a:prstGeom>
        </p:spPr>
        <p:txBody>
          <a:bodyPr spcFirstLastPara="1" wrap="square" lIns="91425" tIns="91425" rIns="91425" bIns="91425" anchor="b" anchorCtr="0">
            <a:noAutofit/>
          </a:bodyPr>
          <a:lstStyle/>
          <a:p>
            <a:r>
              <a:rPr lang="en-US" sz="1400" b="0" dirty="0"/>
              <a:t>SELECT DAYOFYEAR("2017-06-15");</a:t>
            </a:r>
            <a:endParaRPr sz="1400" dirty="0"/>
          </a:p>
        </p:txBody>
      </p:sp>
    </p:spTree>
    <p:extLst>
      <p:ext uri="{BB962C8B-B14F-4D97-AF65-F5344CB8AC3E}">
        <p14:creationId xmlns:p14="http://schemas.microsoft.com/office/powerpoint/2010/main" val="3219565897"/>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DATE &amp; TIME FUNCTIONS</a:t>
            </a:r>
            <a:endParaRPr dirty="0"/>
          </a:p>
        </p:txBody>
      </p:sp>
      <p:sp>
        <p:nvSpPr>
          <p:cNvPr id="661" name="Google Shape;661;p43"/>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LOCALTIMESTAMP()</a:t>
            </a:r>
          </a:p>
        </p:txBody>
      </p:sp>
      <p:sp>
        <p:nvSpPr>
          <p:cNvPr id="662" name="Google Shape;662;p43"/>
          <p:cNvSpPr txBox="1">
            <a:spLocks noGrp="1"/>
          </p:cNvSpPr>
          <p:nvPr>
            <p:ph type="title"/>
          </p:nvPr>
        </p:nvSpPr>
        <p:spPr>
          <a:xfrm>
            <a:off x="6120882" y="1483567"/>
            <a:ext cx="2472611"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LOCALTIMESTAMP();</a:t>
            </a:r>
          </a:p>
        </p:txBody>
      </p:sp>
      <p:sp>
        <p:nvSpPr>
          <p:cNvPr id="663" name="Google Shape;663;p43"/>
          <p:cNvSpPr txBox="1">
            <a:spLocks noGrp="1"/>
          </p:cNvSpPr>
          <p:nvPr>
            <p:ph type="subTitle" idx="2"/>
          </p:nvPr>
        </p:nvSpPr>
        <p:spPr>
          <a:xfrm>
            <a:off x="930908" y="2362667"/>
            <a:ext cx="160357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MAKETIME()</a:t>
            </a:r>
          </a:p>
        </p:txBody>
      </p:sp>
      <p:sp>
        <p:nvSpPr>
          <p:cNvPr id="664" name="Google Shape;664;p43"/>
          <p:cNvSpPr txBox="1">
            <a:spLocks noGrp="1"/>
          </p:cNvSpPr>
          <p:nvPr>
            <p:ph type="title" idx="3"/>
          </p:nvPr>
        </p:nvSpPr>
        <p:spPr>
          <a:xfrm>
            <a:off x="550507" y="1483567"/>
            <a:ext cx="2547256" cy="799558"/>
          </a:xfrm>
          <a:prstGeom prst="rect">
            <a:avLst/>
          </a:prstGeom>
        </p:spPr>
        <p:txBody>
          <a:bodyPr spcFirstLastPara="1" wrap="square" lIns="91425" tIns="91425" rIns="91425" bIns="91425" anchor="b" anchorCtr="0">
            <a:noAutofit/>
          </a:bodyPr>
          <a:lstStyle/>
          <a:p>
            <a:pPr lvl="0"/>
            <a:r>
              <a:rPr lang="en-US" sz="1400" dirty="0"/>
              <a:t>SELECT MAKETIME(11, 35, 4);</a:t>
            </a:r>
          </a:p>
        </p:txBody>
      </p:sp>
      <p:sp>
        <p:nvSpPr>
          <p:cNvPr id="665" name="Google Shape;665;p43"/>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MAKEDATE()</a:t>
            </a:r>
          </a:p>
        </p:txBody>
      </p:sp>
      <p:sp>
        <p:nvSpPr>
          <p:cNvPr id="666" name="Google Shape;666;p43"/>
          <p:cNvSpPr txBox="1">
            <a:spLocks noGrp="1"/>
          </p:cNvSpPr>
          <p:nvPr>
            <p:ph type="title" idx="5"/>
          </p:nvPr>
        </p:nvSpPr>
        <p:spPr>
          <a:xfrm>
            <a:off x="3275045" y="1483567"/>
            <a:ext cx="2668555"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MAKEDATE(2017, 3);</a:t>
            </a:r>
          </a:p>
        </p:txBody>
      </p:sp>
      <p:sp>
        <p:nvSpPr>
          <p:cNvPr id="667" name="Google Shape;667;p43"/>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HOUR()</a:t>
            </a:r>
          </a:p>
        </p:txBody>
      </p:sp>
      <p:sp>
        <p:nvSpPr>
          <p:cNvPr id="668" name="Google Shape;668;p43"/>
          <p:cNvSpPr txBox="1">
            <a:spLocks noGrp="1"/>
          </p:cNvSpPr>
          <p:nvPr>
            <p:ph type="title" idx="7"/>
          </p:nvPr>
        </p:nvSpPr>
        <p:spPr>
          <a:xfrm>
            <a:off x="6120881" y="2860376"/>
            <a:ext cx="2472611" cy="96604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HOUR("2017-06-20 09:34:00");</a:t>
            </a:r>
          </a:p>
        </p:txBody>
      </p:sp>
      <p:sp>
        <p:nvSpPr>
          <p:cNvPr id="669" name="Google Shape;669;p43"/>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LOCALTIME()</a:t>
            </a:r>
          </a:p>
        </p:txBody>
      </p:sp>
      <p:sp>
        <p:nvSpPr>
          <p:cNvPr id="670" name="Google Shape;670;p43"/>
          <p:cNvSpPr txBox="1">
            <a:spLocks noGrp="1"/>
          </p:cNvSpPr>
          <p:nvPr>
            <p:ph type="title" idx="9"/>
          </p:nvPr>
        </p:nvSpPr>
        <p:spPr>
          <a:xfrm>
            <a:off x="550507" y="3026867"/>
            <a:ext cx="2547256"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LOCALTIME();</a:t>
            </a:r>
          </a:p>
        </p:txBody>
      </p:sp>
      <p:sp>
        <p:nvSpPr>
          <p:cNvPr id="671" name="Google Shape;671;p43"/>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LAST_DAY()</a:t>
            </a:r>
          </a:p>
        </p:txBody>
      </p:sp>
      <p:sp>
        <p:nvSpPr>
          <p:cNvPr id="672" name="Google Shape;672;p43"/>
          <p:cNvSpPr txBox="1">
            <a:spLocks noGrp="1"/>
          </p:cNvSpPr>
          <p:nvPr>
            <p:ph type="title" idx="14"/>
          </p:nvPr>
        </p:nvSpPr>
        <p:spPr>
          <a:xfrm>
            <a:off x="3275045" y="3026867"/>
            <a:ext cx="2668555"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LAST_DAY("2017-06-20");</a:t>
            </a:r>
          </a:p>
        </p:txBody>
      </p:sp>
    </p:spTree>
    <p:extLst>
      <p:ext uri="{BB962C8B-B14F-4D97-AF65-F5344CB8AC3E}">
        <p14:creationId xmlns:p14="http://schemas.microsoft.com/office/powerpoint/2010/main" val="56848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89231" y="1684794"/>
            <a:ext cx="8585804" cy="3056175"/>
          </a:xfrm>
        </p:spPr>
        <p:txBody>
          <a:bodyPr/>
          <a:lstStyle/>
          <a:p>
            <a:pPr marL="127000" indent="0">
              <a:lnSpc>
                <a:spcPct val="150000"/>
              </a:lnSpc>
              <a:buNone/>
            </a:pPr>
            <a:r>
              <a:rPr lang="en-US" sz="2000" b="1" dirty="0"/>
              <a:t>Data type		Description</a:t>
            </a:r>
            <a:r>
              <a:rPr lang="en-US" dirty="0"/>
              <a:t>	</a:t>
            </a:r>
          </a:p>
          <a:p>
            <a:pPr>
              <a:lnSpc>
                <a:spcPct val="150000"/>
              </a:lnSpc>
            </a:pPr>
            <a:r>
              <a:rPr lang="en-US" dirty="0"/>
              <a:t>INT(size)		A medium integer. Signed range is from -2147483648 to 				2147483647. Unsigned range is from 0 to 4294967295. The size 				parameter specifies the maximum display width (which is 255)</a:t>
            </a:r>
          </a:p>
          <a:p>
            <a:pPr>
              <a:lnSpc>
                <a:spcPct val="150000"/>
              </a:lnSpc>
            </a:pPr>
            <a:r>
              <a:rPr lang="en-US" dirty="0"/>
              <a:t>INTEGER(size)		Equal to INT(size)</a:t>
            </a:r>
          </a:p>
          <a:p>
            <a:pPr>
              <a:lnSpc>
                <a:spcPct val="150000"/>
              </a:lnSpc>
            </a:pPr>
            <a:r>
              <a:rPr lang="en-US" dirty="0"/>
              <a:t>BIGINT(size)		A large integer. Signed range is from -9223372036854775808 to 				9223372036854775807. Unsigned range is from 0 to 					18446744073709551615. The size parameter specifies the maximum 			display width (which is 255)</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Numeric Data Types</a:t>
            </a:r>
          </a:p>
        </p:txBody>
      </p:sp>
    </p:spTree>
    <p:extLst>
      <p:ext uri="{BB962C8B-B14F-4D97-AF65-F5344CB8AC3E}">
        <p14:creationId xmlns:p14="http://schemas.microsoft.com/office/powerpoint/2010/main" val="38297269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DATE &amp; TIME FUNCTIONS</a:t>
            </a:r>
            <a:endParaRPr dirty="0"/>
          </a:p>
        </p:txBody>
      </p:sp>
      <p:sp>
        <p:nvSpPr>
          <p:cNvPr id="661" name="Google Shape;661;p43"/>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LOCALTIMESTAMP()</a:t>
            </a:r>
          </a:p>
        </p:txBody>
      </p:sp>
      <p:sp>
        <p:nvSpPr>
          <p:cNvPr id="662" name="Google Shape;662;p43"/>
          <p:cNvSpPr txBox="1">
            <a:spLocks noGrp="1"/>
          </p:cNvSpPr>
          <p:nvPr>
            <p:ph type="title"/>
          </p:nvPr>
        </p:nvSpPr>
        <p:spPr>
          <a:xfrm>
            <a:off x="6120882" y="1483567"/>
            <a:ext cx="2472611"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LOCALTIMESTAMP();</a:t>
            </a:r>
          </a:p>
        </p:txBody>
      </p:sp>
      <p:sp>
        <p:nvSpPr>
          <p:cNvPr id="663" name="Google Shape;663;p43"/>
          <p:cNvSpPr txBox="1">
            <a:spLocks noGrp="1"/>
          </p:cNvSpPr>
          <p:nvPr>
            <p:ph type="subTitle" idx="2"/>
          </p:nvPr>
        </p:nvSpPr>
        <p:spPr>
          <a:xfrm>
            <a:off x="930908" y="2362667"/>
            <a:ext cx="160357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MAKETIME()</a:t>
            </a:r>
          </a:p>
        </p:txBody>
      </p:sp>
      <p:sp>
        <p:nvSpPr>
          <p:cNvPr id="664" name="Google Shape;664;p43"/>
          <p:cNvSpPr txBox="1">
            <a:spLocks noGrp="1"/>
          </p:cNvSpPr>
          <p:nvPr>
            <p:ph type="title" idx="3"/>
          </p:nvPr>
        </p:nvSpPr>
        <p:spPr>
          <a:xfrm>
            <a:off x="550507" y="1483567"/>
            <a:ext cx="2547256" cy="799558"/>
          </a:xfrm>
          <a:prstGeom prst="rect">
            <a:avLst/>
          </a:prstGeom>
        </p:spPr>
        <p:txBody>
          <a:bodyPr spcFirstLastPara="1" wrap="square" lIns="91425" tIns="91425" rIns="91425" bIns="91425" anchor="b" anchorCtr="0">
            <a:noAutofit/>
          </a:bodyPr>
          <a:lstStyle/>
          <a:p>
            <a:pPr lvl="0"/>
            <a:r>
              <a:rPr lang="en-US" sz="1400" dirty="0"/>
              <a:t>SELECT MAKETIME(11, 35, 4);</a:t>
            </a:r>
          </a:p>
        </p:txBody>
      </p:sp>
      <p:sp>
        <p:nvSpPr>
          <p:cNvPr id="665" name="Google Shape;665;p43"/>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MAKEDATE()</a:t>
            </a:r>
          </a:p>
        </p:txBody>
      </p:sp>
      <p:sp>
        <p:nvSpPr>
          <p:cNvPr id="666" name="Google Shape;666;p43"/>
          <p:cNvSpPr txBox="1">
            <a:spLocks noGrp="1"/>
          </p:cNvSpPr>
          <p:nvPr>
            <p:ph type="title" idx="5"/>
          </p:nvPr>
        </p:nvSpPr>
        <p:spPr>
          <a:xfrm>
            <a:off x="3275045" y="1483567"/>
            <a:ext cx="2668555"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MAKEDATE(2017, 3);</a:t>
            </a:r>
          </a:p>
        </p:txBody>
      </p:sp>
      <p:sp>
        <p:nvSpPr>
          <p:cNvPr id="667" name="Google Shape;667;p43"/>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HOUR()</a:t>
            </a:r>
          </a:p>
        </p:txBody>
      </p:sp>
      <p:sp>
        <p:nvSpPr>
          <p:cNvPr id="668" name="Google Shape;668;p43"/>
          <p:cNvSpPr txBox="1">
            <a:spLocks noGrp="1"/>
          </p:cNvSpPr>
          <p:nvPr>
            <p:ph type="title" idx="7"/>
          </p:nvPr>
        </p:nvSpPr>
        <p:spPr>
          <a:xfrm>
            <a:off x="6120881" y="2860376"/>
            <a:ext cx="2472611" cy="96604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HOUR("2017-06-20 09:34:00");</a:t>
            </a:r>
          </a:p>
        </p:txBody>
      </p:sp>
      <p:sp>
        <p:nvSpPr>
          <p:cNvPr id="669" name="Google Shape;669;p43"/>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LOCALTIME()</a:t>
            </a:r>
          </a:p>
        </p:txBody>
      </p:sp>
      <p:sp>
        <p:nvSpPr>
          <p:cNvPr id="670" name="Google Shape;670;p43"/>
          <p:cNvSpPr txBox="1">
            <a:spLocks noGrp="1"/>
          </p:cNvSpPr>
          <p:nvPr>
            <p:ph type="title" idx="9"/>
          </p:nvPr>
        </p:nvSpPr>
        <p:spPr>
          <a:xfrm>
            <a:off x="550507" y="3026867"/>
            <a:ext cx="2547256"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LOCALTIME();</a:t>
            </a:r>
          </a:p>
        </p:txBody>
      </p:sp>
      <p:sp>
        <p:nvSpPr>
          <p:cNvPr id="671" name="Google Shape;671;p43"/>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LAST_DAY()</a:t>
            </a:r>
          </a:p>
        </p:txBody>
      </p:sp>
      <p:sp>
        <p:nvSpPr>
          <p:cNvPr id="672" name="Google Shape;672;p43"/>
          <p:cNvSpPr txBox="1">
            <a:spLocks noGrp="1"/>
          </p:cNvSpPr>
          <p:nvPr>
            <p:ph type="title" idx="14"/>
          </p:nvPr>
        </p:nvSpPr>
        <p:spPr>
          <a:xfrm>
            <a:off x="3275045" y="3026867"/>
            <a:ext cx="2668555"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LAST_DAY("2017-06-20");</a:t>
            </a:r>
          </a:p>
        </p:txBody>
      </p:sp>
    </p:spTree>
    <p:extLst>
      <p:ext uri="{BB962C8B-B14F-4D97-AF65-F5344CB8AC3E}">
        <p14:creationId xmlns:p14="http://schemas.microsoft.com/office/powerpoint/2010/main" val="3090561684"/>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DATE &amp; TIME FUNCTIONS</a:t>
            </a:r>
            <a:endParaRPr dirty="0"/>
          </a:p>
        </p:txBody>
      </p:sp>
      <p:sp>
        <p:nvSpPr>
          <p:cNvPr id="661" name="Google Shape;661;p43"/>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MONTHNAME()</a:t>
            </a:r>
          </a:p>
        </p:txBody>
      </p:sp>
      <p:sp>
        <p:nvSpPr>
          <p:cNvPr id="662" name="Google Shape;662;p43"/>
          <p:cNvSpPr txBox="1">
            <a:spLocks noGrp="1"/>
          </p:cNvSpPr>
          <p:nvPr>
            <p:ph type="title"/>
          </p:nvPr>
        </p:nvSpPr>
        <p:spPr>
          <a:xfrm>
            <a:off x="6120882" y="1483567"/>
            <a:ext cx="2472611"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MONTHNAME("2017-06-15");</a:t>
            </a:r>
          </a:p>
        </p:txBody>
      </p:sp>
      <p:sp>
        <p:nvSpPr>
          <p:cNvPr id="663" name="Google Shape;663;p43"/>
          <p:cNvSpPr txBox="1">
            <a:spLocks noGrp="1"/>
          </p:cNvSpPr>
          <p:nvPr>
            <p:ph type="subTitle" idx="2"/>
          </p:nvPr>
        </p:nvSpPr>
        <p:spPr>
          <a:xfrm>
            <a:off x="930908" y="2362667"/>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PERIOD_ADD()</a:t>
            </a:r>
          </a:p>
        </p:txBody>
      </p:sp>
      <p:sp>
        <p:nvSpPr>
          <p:cNvPr id="664" name="Google Shape;664;p43"/>
          <p:cNvSpPr txBox="1">
            <a:spLocks noGrp="1"/>
          </p:cNvSpPr>
          <p:nvPr>
            <p:ph type="title" idx="3"/>
          </p:nvPr>
        </p:nvSpPr>
        <p:spPr>
          <a:xfrm>
            <a:off x="550507" y="1483567"/>
            <a:ext cx="2547256" cy="799558"/>
          </a:xfrm>
          <a:prstGeom prst="rect">
            <a:avLst/>
          </a:prstGeom>
        </p:spPr>
        <p:txBody>
          <a:bodyPr spcFirstLastPara="1" wrap="square" lIns="91425" tIns="91425" rIns="91425" bIns="91425" anchor="b" anchorCtr="0">
            <a:noAutofit/>
          </a:bodyPr>
          <a:lstStyle/>
          <a:p>
            <a:pPr lvl="0"/>
            <a:r>
              <a:rPr lang="en-US" sz="1400" dirty="0"/>
              <a:t>SELECT PERIOD_ADD(201703, 5);</a:t>
            </a:r>
          </a:p>
        </p:txBody>
      </p:sp>
      <p:sp>
        <p:nvSpPr>
          <p:cNvPr id="665" name="Google Shape;665;p43"/>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NOW()</a:t>
            </a:r>
          </a:p>
        </p:txBody>
      </p:sp>
      <p:sp>
        <p:nvSpPr>
          <p:cNvPr id="666" name="Google Shape;666;p43"/>
          <p:cNvSpPr txBox="1">
            <a:spLocks noGrp="1"/>
          </p:cNvSpPr>
          <p:nvPr>
            <p:ph type="title" idx="5"/>
          </p:nvPr>
        </p:nvSpPr>
        <p:spPr>
          <a:xfrm>
            <a:off x="3275045" y="1483567"/>
            <a:ext cx="2668555"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NOW();</a:t>
            </a:r>
          </a:p>
        </p:txBody>
      </p:sp>
      <p:sp>
        <p:nvSpPr>
          <p:cNvPr id="667" name="Google Shape;667;p43"/>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MICROSECOND()</a:t>
            </a:r>
          </a:p>
        </p:txBody>
      </p:sp>
      <p:sp>
        <p:nvSpPr>
          <p:cNvPr id="668" name="Google Shape;668;p43"/>
          <p:cNvSpPr txBox="1">
            <a:spLocks noGrp="1"/>
          </p:cNvSpPr>
          <p:nvPr>
            <p:ph type="title" idx="7"/>
          </p:nvPr>
        </p:nvSpPr>
        <p:spPr>
          <a:xfrm>
            <a:off x="6120881" y="2860376"/>
            <a:ext cx="2472611" cy="96604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MICROSECOND("2017-06-20 09:34:00.000023");</a:t>
            </a:r>
          </a:p>
        </p:txBody>
      </p:sp>
      <p:sp>
        <p:nvSpPr>
          <p:cNvPr id="669" name="Google Shape;669;p43"/>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MONTH()</a:t>
            </a:r>
          </a:p>
        </p:txBody>
      </p:sp>
      <p:sp>
        <p:nvSpPr>
          <p:cNvPr id="670" name="Google Shape;670;p43"/>
          <p:cNvSpPr txBox="1">
            <a:spLocks noGrp="1"/>
          </p:cNvSpPr>
          <p:nvPr>
            <p:ph type="title" idx="9"/>
          </p:nvPr>
        </p:nvSpPr>
        <p:spPr>
          <a:xfrm>
            <a:off x="550507" y="3026867"/>
            <a:ext cx="2547256"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MONTH("2017-06-15");</a:t>
            </a:r>
          </a:p>
        </p:txBody>
      </p:sp>
      <p:sp>
        <p:nvSpPr>
          <p:cNvPr id="671" name="Google Shape;671;p43"/>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MINUTE()</a:t>
            </a:r>
          </a:p>
        </p:txBody>
      </p:sp>
      <p:sp>
        <p:nvSpPr>
          <p:cNvPr id="672" name="Google Shape;672;p43"/>
          <p:cNvSpPr txBox="1">
            <a:spLocks noGrp="1"/>
          </p:cNvSpPr>
          <p:nvPr>
            <p:ph type="title" idx="14"/>
          </p:nvPr>
        </p:nvSpPr>
        <p:spPr>
          <a:xfrm>
            <a:off x="3275045" y="3026867"/>
            <a:ext cx="2668555"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ELECT MINUTE("2017-06-20 09:34:00");</a:t>
            </a:r>
          </a:p>
        </p:txBody>
      </p:sp>
    </p:spTree>
    <p:extLst>
      <p:ext uri="{BB962C8B-B14F-4D97-AF65-F5344CB8AC3E}">
        <p14:creationId xmlns:p14="http://schemas.microsoft.com/office/powerpoint/2010/main" val="2652786056"/>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DATE &amp; TIME FUNCTIONS</a:t>
            </a:r>
            <a:endParaRPr dirty="0"/>
          </a:p>
        </p:txBody>
      </p:sp>
      <p:sp>
        <p:nvSpPr>
          <p:cNvPr id="661" name="Google Shape;661;p43"/>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SEC_TO_TIME()</a:t>
            </a:r>
            <a:endParaRPr dirty="0"/>
          </a:p>
        </p:txBody>
      </p:sp>
      <p:sp>
        <p:nvSpPr>
          <p:cNvPr id="662" name="Google Shape;662;p43"/>
          <p:cNvSpPr txBox="1">
            <a:spLocks noGrp="1"/>
          </p:cNvSpPr>
          <p:nvPr>
            <p:ph type="title"/>
          </p:nvPr>
        </p:nvSpPr>
        <p:spPr>
          <a:xfrm>
            <a:off x="6120882" y="1483567"/>
            <a:ext cx="2472611"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SEC_TO_TIME(1);</a:t>
            </a:r>
          </a:p>
        </p:txBody>
      </p:sp>
      <p:sp>
        <p:nvSpPr>
          <p:cNvPr id="663" name="Google Shape;663;p43"/>
          <p:cNvSpPr txBox="1">
            <a:spLocks noGrp="1"/>
          </p:cNvSpPr>
          <p:nvPr>
            <p:ph type="subTitle" idx="2"/>
          </p:nvPr>
        </p:nvSpPr>
        <p:spPr>
          <a:xfrm>
            <a:off x="930908" y="2362667"/>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SUBDATE()</a:t>
            </a:r>
            <a:endParaRPr dirty="0"/>
          </a:p>
        </p:txBody>
      </p:sp>
      <p:sp>
        <p:nvSpPr>
          <p:cNvPr id="664" name="Google Shape;664;p43"/>
          <p:cNvSpPr txBox="1">
            <a:spLocks noGrp="1"/>
          </p:cNvSpPr>
          <p:nvPr>
            <p:ph type="title" idx="3"/>
          </p:nvPr>
        </p:nvSpPr>
        <p:spPr>
          <a:xfrm>
            <a:off x="550507" y="1483567"/>
            <a:ext cx="2547256" cy="799558"/>
          </a:xfrm>
          <a:prstGeom prst="rect">
            <a:avLst/>
          </a:prstGeom>
        </p:spPr>
        <p:txBody>
          <a:bodyPr spcFirstLastPara="1" wrap="square" lIns="91425" tIns="91425" rIns="91425" bIns="91425" anchor="b" anchorCtr="0">
            <a:noAutofit/>
          </a:bodyPr>
          <a:lstStyle/>
          <a:p>
            <a:pPr lvl="0"/>
            <a:r>
              <a:rPr lang="en-US" sz="1400" dirty="0"/>
              <a:t>SELECT SUBDATE("2017-06-15", INTERVAL 10 DAY);</a:t>
            </a:r>
          </a:p>
        </p:txBody>
      </p:sp>
      <p:sp>
        <p:nvSpPr>
          <p:cNvPr id="665" name="Google Shape;665;p43"/>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STR_TO_DATE()</a:t>
            </a:r>
            <a:endParaRPr dirty="0"/>
          </a:p>
        </p:txBody>
      </p:sp>
      <p:sp>
        <p:nvSpPr>
          <p:cNvPr id="666" name="Google Shape;666;p43"/>
          <p:cNvSpPr txBox="1">
            <a:spLocks noGrp="1"/>
          </p:cNvSpPr>
          <p:nvPr>
            <p:ph type="title" idx="5"/>
          </p:nvPr>
        </p:nvSpPr>
        <p:spPr>
          <a:xfrm>
            <a:off x="3275045" y="1483567"/>
            <a:ext cx="2668555"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STR_TO_DATE("August 10 2017", "%M %d %Y");</a:t>
            </a:r>
          </a:p>
        </p:txBody>
      </p:sp>
      <p:sp>
        <p:nvSpPr>
          <p:cNvPr id="667" name="Google Shape;667;p43"/>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PERIOD_DIFF()</a:t>
            </a:r>
            <a:endParaRPr dirty="0"/>
          </a:p>
        </p:txBody>
      </p:sp>
      <p:sp>
        <p:nvSpPr>
          <p:cNvPr id="668" name="Google Shape;668;p43"/>
          <p:cNvSpPr txBox="1">
            <a:spLocks noGrp="1"/>
          </p:cNvSpPr>
          <p:nvPr>
            <p:ph type="title" idx="7"/>
          </p:nvPr>
        </p:nvSpPr>
        <p:spPr>
          <a:xfrm>
            <a:off x="6120881" y="3026867"/>
            <a:ext cx="2472611"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PERIOD_DIFF(201710, 201703);</a:t>
            </a:r>
          </a:p>
        </p:txBody>
      </p:sp>
      <p:sp>
        <p:nvSpPr>
          <p:cNvPr id="669" name="Google Shape;669;p43"/>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SECOND()</a:t>
            </a:r>
            <a:endParaRPr dirty="0"/>
          </a:p>
        </p:txBody>
      </p:sp>
      <p:sp>
        <p:nvSpPr>
          <p:cNvPr id="670" name="Google Shape;670;p43"/>
          <p:cNvSpPr txBox="1">
            <a:spLocks noGrp="1"/>
          </p:cNvSpPr>
          <p:nvPr>
            <p:ph type="title" idx="9"/>
          </p:nvPr>
        </p:nvSpPr>
        <p:spPr>
          <a:xfrm>
            <a:off x="550507" y="3026867"/>
            <a:ext cx="2547256"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SECOND("2017-06-20 09:34:00.000023");</a:t>
            </a:r>
          </a:p>
        </p:txBody>
      </p:sp>
      <p:sp>
        <p:nvSpPr>
          <p:cNvPr id="671" name="Google Shape;671;p43"/>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QUARTER()</a:t>
            </a:r>
            <a:endParaRPr dirty="0"/>
          </a:p>
        </p:txBody>
      </p:sp>
      <p:sp>
        <p:nvSpPr>
          <p:cNvPr id="672" name="Google Shape;672;p43"/>
          <p:cNvSpPr txBox="1">
            <a:spLocks noGrp="1"/>
          </p:cNvSpPr>
          <p:nvPr>
            <p:ph type="title" idx="14"/>
          </p:nvPr>
        </p:nvSpPr>
        <p:spPr>
          <a:xfrm>
            <a:off x="3275045" y="3026867"/>
            <a:ext cx="2668555"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QUARTER("2017-06-15");</a:t>
            </a:r>
          </a:p>
        </p:txBody>
      </p:sp>
    </p:spTree>
    <p:extLst>
      <p:ext uri="{BB962C8B-B14F-4D97-AF65-F5344CB8AC3E}">
        <p14:creationId xmlns:p14="http://schemas.microsoft.com/office/powerpoint/2010/main" val="1819455232"/>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DATE &amp; TIME FUNCTIONS</a:t>
            </a:r>
            <a:endParaRPr dirty="0"/>
          </a:p>
        </p:txBody>
      </p:sp>
      <p:sp>
        <p:nvSpPr>
          <p:cNvPr id="661" name="Google Shape;661;p43"/>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TIME_TO_SEC()</a:t>
            </a:r>
            <a:endParaRPr dirty="0"/>
          </a:p>
        </p:txBody>
      </p:sp>
      <p:sp>
        <p:nvSpPr>
          <p:cNvPr id="662" name="Google Shape;662;p43"/>
          <p:cNvSpPr txBox="1">
            <a:spLocks noGrp="1"/>
          </p:cNvSpPr>
          <p:nvPr>
            <p:ph type="title"/>
          </p:nvPr>
        </p:nvSpPr>
        <p:spPr>
          <a:xfrm>
            <a:off x="6120882" y="1483567"/>
            <a:ext cx="2472611"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TIME_TO_SEC("19:30:10");</a:t>
            </a:r>
          </a:p>
        </p:txBody>
      </p:sp>
      <p:sp>
        <p:nvSpPr>
          <p:cNvPr id="663" name="Google Shape;663;p43"/>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TIMESTAMP()</a:t>
            </a:r>
            <a:endParaRPr dirty="0"/>
          </a:p>
        </p:txBody>
      </p:sp>
      <p:sp>
        <p:nvSpPr>
          <p:cNvPr id="664" name="Google Shape;664;p43"/>
          <p:cNvSpPr txBox="1">
            <a:spLocks noGrp="1"/>
          </p:cNvSpPr>
          <p:nvPr>
            <p:ph type="title" idx="3"/>
          </p:nvPr>
        </p:nvSpPr>
        <p:spPr>
          <a:xfrm>
            <a:off x="550507" y="1483567"/>
            <a:ext cx="2547256" cy="799558"/>
          </a:xfrm>
          <a:prstGeom prst="rect">
            <a:avLst/>
          </a:prstGeom>
        </p:spPr>
        <p:txBody>
          <a:bodyPr spcFirstLastPara="1" wrap="square" lIns="91425" tIns="91425" rIns="91425" bIns="91425" anchor="b" anchorCtr="0">
            <a:noAutofit/>
          </a:bodyPr>
          <a:lstStyle/>
          <a:p>
            <a:pPr lvl="0"/>
            <a:r>
              <a:rPr lang="en-US" sz="1400" dirty="0"/>
              <a:t>SELECT TIMESTAMP("2017-07-23",  "13:10:11");</a:t>
            </a:r>
          </a:p>
        </p:txBody>
      </p:sp>
      <p:sp>
        <p:nvSpPr>
          <p:cNvPr id="665" name="Google Shape;665;p43"/>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TIMEDIFF()</a:t>
            </a:r>
            <a:endParaRPr dirty="0"/>
          </a:p>
        </p:txBody>
      </p:sp>
      <p:sp>
        <p:nvSpPr>
          <p:cNvPr id="666" name="Google Shape;666;p43"/>
          <p:cNvSpPr txBox="1">
            <a:spLocks noGrp="1"/>
          </p:cNvSpPr>
          <p:nvPr>
            <p:ph type="title" idx="5"/>
          </p:nvPr>
        </p:nvSpPr>
        <p:spPr>
          <a:xfrm>
            <a:off x="3275045" y="1483567"/>
            <a:ext cx="2668555"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TIMEDIFF("13:10:11", "13:10:10");</a:t>
            </a:r>
          </a:p>
        </p:txBody>
      </p:sp>
      <p:sp>
        <p:nvSpPr>
          <p:cNvPr id="667" name="Google Shape;667;p43"/>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SUBTIME()</a:t>
            </a:r>
            <a:endParaRPr dirty="0"/>
          </a:p>
        </p:txBody>
      </p:sp>
      <p:sp>
        <p:nvSpPr>
          <p:cNvPr id="668" name="Google Shape;668;p43"/>
          <p:cNvSpPr txBox="1">
            <a:spLocks noGrp="1"/>
          </p:cNvSpPr>
          <p:nvPr>
            <p:ph type="title" idx="7"/>
          </p:nvPr>
        </p:nvSpPr>
        <p:spPr>
          <a:xfrm>
            <a:off x="6120881" y="2755692"/>
            <a:ext cx="2472611" cy="10707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SUBTIME("2017-06-15 10:24:21.000004", "5.000001");</a:t>
            </a:r>
          </a:p>
        </p:txBody>
      </p:sp>
      <p:sp>
        <p:nvSpPr>
          <p:cNvPr id="669" name="Google Shape;669;p43"/>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TIME_FORMAT()</a:t>
            </a:r>
            <a:endParaRPr dirty="0"/>
          </a:p>
        </p:txBody>
      </p:sp>
      <p:sp>
        <p:nvSpPr>
          <p:cNvPr id="670" name="Google Shape;670;p43"/>
          <p:cNvSpPr txBox="1">
            <a:spLocks noGrp="1"/>
          </p:cNvSpPr>
          <p:nvPr>
            <p:ph type="title" idx="9"/>
          </p:nvPr>
        </p:nvSpPr>
        <p:spPr>
          <a:xfrm>
            <a:off x="550507" y="3026867"/>
            <a:ext cx="2547256"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TIME_FORMAT("19:30:10", "%H %</a:t>
            </a:r>
            <a:r>
              <a:rPr lang="en-US" sz="1400" dirty="0" err="1"/>
              <a:t>i</a:t>
            </a:r>
            <a:r>
              <a:rPr lang="en-US" sz="1400" dirty="0"/>
              <a:t> %s");</a:t>
            </a:r>
          </a:p>
        </p:txBody>
      </p:sp>
      <p:sp>
        <p:nvSpPr>
          <p:cNvPr id="671" name="Google Shape;671;p43"/>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SYSDATE()</a:t>
            </a:r>
          </a:p>
        </p:txBody>
      </p:sp>
      <p:sp>
        <p:nvSpPr>
          <p:cNvPr id="672" name="Google Shape;672;p43"/>
          <p:cNvSpPr txBox="1">
            <a:spLocks noGrp="1"/>
          </p:cNvSpPr>
          <p:nvPr>
            <p:ph type="title" idx="14"/>
          </p:nvPr>
        </p:nvSpPr>
        <p:spPr>
          <a:xfrm>
            <a:off x="3275045" y="3026867"/>
            <a:ext cx="2668555"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SYSDATE();</a:t>
            </a:r>
          </a:p>
        </p:txBody>
      </p:sp>
    </p:spTree>
    <p:extLst>
      <p:ext uri="{BB962C8B-B14F-4D97-AF65-F5344CB8AC3E}">
        <p14:creationId xmlns:p14="http://schemas.microsoft.com/office/powerpoint/2010/main" val="1476150395"/>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DATE &amp; TIME FUNCTIONS</a:t>
            </a:r>
            <a:endParaRPr dirty="0"/>
          </a:p>
        </p:txBody>
      </p:sp>
      <p:sp>
        <p:nvSpPr>
          <p:cNvPr id="661" name="Google Shape;661;p43"/>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WEEKOFYEAR()</a:t>
            </a:r>
            <a:endParaRPr dirty="0"/>
          </a:p>
          <a:p>
            <a:pPr marL="0" lvl="0" indent="0" algn="ctr" rtl="0">
              <a:spcBef>
                <a:spcPts val="0"/>
              </a:spcBef>
              <a:spcAft>
                <a:spcPts val="0"/>
              </a:spcAft>
              <a:buNone/>
            </a:pPr>
            <a:endParaRPr dirty="0"/>
          </a:p>
        </p:txBody>
      </p:sp>
      <p:sp>
        <p:nvSpPr>
          <p:cNvPr id="662" name="Google Shape;662;p43"/>
          <p:cNvSpPr txBox="1">
            <a:spLocks noGrp="1"/>
          </p:cNvSpPr>
          <p:nvPr>
            <p:ph type="title"/>
          </p:nvPr>
        </p:nvSpPr>
        <p:spPr>
          <a:xfrm>
            <a:off x="6120882" y="1483567"/>
            <a:ext cx="2472611"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WEEKOFYEAR("2017-06-15");</a:t>
            </a:r>
          </a:p>
        </p:txBody>
      </p:sp>
      <p:sp>
        <p:nvSpPr>
          <p:cNvPr id="663" name="Google Shape;663;p43"/>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YEARWEEK() </a:t>
            </a:r>
            <a:endParaRPr dirty="0"/>
          </a:p>
          <a:p>
            <a:pPr marL="0" lvl="0" indent="0" algn="ctr" rtl="0">
              <a:spcBef>
                <a:spcPts val="0"/>
              </a:spcBef>
              <a:spcAft>
                <a:spcPts val="0"/>
              </a:spcAft>
              <a:buNone/>
            </a:pPr>
            <a:endParaRPr dirty="0"/>
          </a:p>
        </p:txBody>
      </p:sp>
      <p:sp>
        <p:nvSpPr>
          <p:cNvPr id="664" name="Google Shape;664;p43"/>
          <p:cNvSpPr txBox="1">
            <a:spLocks noGrp="1"/>
          </p:cNvSpPr>
          <p:nvPr>
            <p:ph type="title" idx="3"/>
          </p:nvPr>
        </p:nvSpPr>
        <p:spPr>
          <a:xfrm>
            <a:off x="550507" y="1483567"/>
            <a:ext cx="2547256" cy="799558"/>
          </a:xfrm>
          <a:prstGeom prst="rect">
            <a:avLst/>
          </a:prstGeom>
        </p:spPr>
        <p:txBody>
          <a:bodyPr spcFirstLastPara="1" wrap="square" lIns="91425" tIns="91425" rIns="91425" bIns="91425" anchor="b" anchorCtr="0">
            <a:noAutofit/>
          </a:bodyPr>
          <a:lstStyle/>
          <a:p>
            <a:pPr lvl="0"/>
            <a:r>
              <a:rPr lang="en-US" sz="1400" dirty="0"/>
              <a:t>SELECT YEARWEEK("2017-06-15");</a:t>
            </a:r>
          </a:p>
        </p:txBody>
      </p:sp>
      <p:sp>
        <p:nvSpPr>
          <p:cNvPr id="665" name="Google Shape;665;p43"/>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YEAR()</a:t>
            </a:r>
            <a:endParaRPr dirty="0"/>
          </a:p>
          <a:p>
            <a:pPr marL="0" lvl="0" indent="0" algn="ctr" rtl="0">
              <a:spcBef>
                <a:spcPts val="0"/>
              </a:spcBef>
              <a:spcAft>
                <a:spcPts val="0"/>
              </a:spcAft>
              <a:buNone/>
            </a:pPr>
            <a:endParaRPr dirty="0"/>
          </a:p>
        </p:txBody>
      </p:sp>
      <p:sp>
        <p:nvSpPr>
          <p:cNvPr id="666" name="Google Shape;666;p43"/>
          <p:cNvSpPr txBox="1">
            <a:spLocks noGrp="1"/>
          </p:cNvSpPr>
          <p:nvPr>
            <p:ph type="title" idx="5"/>
          </p:nvPr>
        </p:nvSpPr>
        <p:spPr>
          <a:xfrm>
            <a:off x="3275045" y="1483567"/>
            <a:ext cx="2668555"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SELECT YEAR("2017-06-15");</a:t>
            </a:r>
          </a:p>
        </p:txBody>
      </p:sp>
      <p:sp>
        <p:nvSpPr>
          <p:cNvPr id="667" name="Google Shape;667;p43"/>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TO_DAYS()</a:t>
            </a:r>
            <a:endParaRPr dirty="0"/>
          </a:p>
          <a:p>
            <a:pPr marL="0" lvl="0" indent="0" algn="ctr" rtl="0">
              <a:spcBef>
                <a:spcPts val="0"/>
              </a:spcBef>
              <a:spcAft>
                <a:spcPts val="0"/>
              </a:spcAft>
              <a:buNone/>
            </a:pPr>
            <a:endParaRPr dirty="0"/>
          </a:p>
        </p:txBody>
      </p:sp>
      <p:sp>
        <p:nvSpPr>
          <p:cNvPr id="668" name="Google Shape;668;p43"/>
          <p:cNvSpPr txBox="1">
            <a:spLocks noGrp="1"/>
          </p:cNvSpPr>
          <p:nvPr>
            <p:ph type="title" idx="7"/>
          </p:nvPr>
        </p:nvSpPr>
        <p:spPr>
          <a:xfrm>
            <a:off x="6120881" y="3026867"/>
            <a:ext cx="2472611"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TO_DAYS("2017-06-20");</a:t>
            </a:r>
          </a:p>
        </p:txBody>
      </p:sp>
      <p:sp>
        <p:nvSpPr>
          <p:cNvPr id="669" name="Google Shape;669;p43"/>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WEEKDAY()</a:t>
            </a:r>
            <a:endParaRPr dirty="0"/>
          </a:p>
          <a:p>
            <a:pPr marL="0" lvl="0" indent="0" algn="ctr" rtl="0">
              <a:spcBef>
                <a:spcPts val="0"/>
              </a:spcBef>
              <a:spcAft>
                <a:spcPts val="0"/>
              </a:spcAft>
              <a:buNone/>
            </a:pPr>
            <a:endParaRPr dirty="0"/>
          </a:p>
        </p:txBody>
      </p:sp>
      <p:sp>
        <p:nvSpPr>
          <p:cNvPr id="670" name="Google Shape;670;p43"/>
          <p:cNvSpPr txBox="1">
            <a:spLocks noGrp="1"/>
          </p:cNvSpPr>
          <p:nvPr>
            <p:ph type="title" idx="9"/>
          </p:nvPr>
        </p:nvSpPr>
        <p:spPr>
          <a:xfrm>
            <a:off x="550507" y="3026867"/>
            <a:ext cx="2547256"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WEEKDAY("2017-06-15");</a:t>
            </a:r>
          </a:p>
        </p:txBody>
      </p:sp>
      <p:sp>
        <p:nvSpPr>
          <p:cNvPr id="671" name="Google Shape;671;p43"/>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WEEK()</a:t>
            </a:r>
            <a:endParaRPr dirty="0"/>
          </a:p>
          <a:p>
            <a:pPr marL="0" lvl="0" indent="0" algn="ctr" rtl="0">
              <a:spcBef>
                <a:spcPts val="0"/>
              </a:spcBef>
              <a:spcAft>
                <a:spcPts val="0"/>
              </a:spcAft>
              <a:buNone/>
            </a:pPr>
            <a:endParaRPr dirty="0"/>
          </a:p>
        </p:txBody>
      </p:sp>
      <p:sp>
        <p:nvSpPr>
          <p:cNvPr id="672" name="Google Shape;672;p43"/>
          <p:cNvSpPr txBox="1">
            <a:spLocks noGrp="1"/>
          </p:cNvSpPr>
          <p:nvPr>
            <p:ph type="title" idx="14"/>
          </p:nvPr>
        </p:nvSpPr>
        <p:spPr>
          <a:xfrm>
            <a:off x="3275045" y="3026867"/>
            <a:ext cx="2668555" cy="7995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400" dirty="0"/>
              <a:t>SELECT WEEK("2017-06-15");</a:t>
            </a:r>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787440"/>
            <a:ext cx="8857373"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ADDDATE		Adds a time/date interval to a date and then returns the date</a:t>
            </a:r>
          </a:p>
          <a:p>
            <a:r>
              <a:rPr lang="en-US" dirty="0"/>
              <a:t>ADDTIME		Adds a time interval to a time/datetime and then returns the 				time/datetime</a:t>
            </a:r>
          </a:p>
          <a:p>
            <a:pPr>
              <a:lnSpc>
                <a:spcPct val="150000"/>
              </a:lnSpc>
            </a:pPr>
            <a:r>
              <a:rPr lang="en-US" dirty="0"/>
              <a:t>CURDATE		Returns the current date</a:t>
            </a:r>
          </a:p>
          <a:p>
            <a:pPr>
              <a:lnSpc>
                <a:spcPct val="150000"/>
              </a:lnSpc>
            </a:pPr>
            <a:r>
              <a:rPr lang="en-US" dirty="0"/>
              <a:t>CURRENT_DATE		Returns the current date</a:t>
            </a:r>
          </a:p>
          <a:p>
            <a:pPr>
              <a:lnSpc>
                <a:spcPct val="150000"/>
              </a:lnSpc>
            </a:pPr>
            <a:r>
              <a:rPr lang="en-US" dirty="0"/>
              <a:t>CURRENT_TIME		Returns the current time</a:t>
            </a:r>
          </a:p>
          <a:p>
            <a:pPr>
              <a:lnSpc>
                <a:spcPct val="150000"/>
              </a:lnSpc>
            </a:pPr>
            <a:r>
              <a:rPr lang="en-US" dirty="0"/>
              <a:t>CURRENT_TIMESTAMP	Returns the current date and time</a:t>
            </a:r>
          </a:p>
          <a:p>
            <a:pPr>
              <a:lnSpc>
                <a:spcPct val="150000"/>
              </a:lnSpc>
            </a:pPr>
            <a:r>
              <a:rPr lang="en-US" dirty="0"/>
              <a:t>CURTIME		Returns the current time</a:t>
            </a:r>
          </a:p>
          <a:p>
            <a:pPr marL="127000" indent="0">
              <a:lnSpc>
                <a:spcPct val="150000"/>
              </a:lnSpc>
              <a:buNone/>
            </a:pPr>
            <a:endParaRPr lang="en-US" sz="1800"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Date Functions</a:t>
            </a:r>
            <a:br>
              <a:rPr lang="en-US" b="0" dirty="0"/>
            </a:br>
            <a:endParaRPr lang="en-US" b="0" dirty="0"/>
          </a:p>
        </p:txBody>
      </p:sp>
    </p:spTree>
    <p:extLst>
      <p:ext uri="{BB962C8B-B14F-4D97-AF65-F5344CB8AC3E}">
        <p14:creationId xmlns:p14="http://schemas.microsoft.com/office/powerpoint/2010/main" val="24502111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787440"/>
            <a:ext cx="8857373"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DATE			Extracts the date part from a datetime expression</a:t>
            </a:r>
          </a:p>
          <a:p>
            <a:pPr>
              <a:lnSpc>
                <a:spcPct val="150000"/>
              </a:lnSpc>
            </a:pPr>
            <a:r>
              <a:rPr lang="en-US" dirty="0"/>
              <a:t>DATEDIFF		Returns the number of days between two date values</a:t>
            </a:r>
          </a:p>
          <a:p>
            <a:pPr>
              <a:lnSpc>
                <a:spcPct val="150000"/>
              </a:lnSpc>
            </a:pPr>
            <a:r>
              <a:rPr lang="en-US" dirty="0"/>
              <a:t>DATE_ADD		Adds a time/date interval to a date and then returns the date</a:t>
            </a:r>
          </a:p>
          <a:p>
            <a:pPr>
              <a:lnSpc>
                <a:spcPct val="150000"/>
              </a:lnSpc>
            </a:pPr>
            <a:r>
              <a:rPr lang="en-US" dirty="0"/>
              <a:t>DATE_FORMAT		Formats a date</a:t>
            </a:r>
          </a:p>
          <a:p>
            <a:pPr>
              <a:lnSpc>
                <a:spcPct val="150000"/>
              </a:lnSpc>
            </a:pPr>
            <a:r>
              <a:rPr lang="en-US" dirty="0"/>
              <a:t>DATE_SUB		Subtracts a time/date interval from a date and then returns the date</a:t>
            </a:r>
          </a:p>
          <a:p>
            <a:pPr>
              <a:lnSpc>
                <a:spcPct val="150000"/>
              </a:lnSpc>
            </a:pPr>
            <a:r>
              <a:rPr lang="en-US" dirty="0"/>
              <a:t>DAY			Returns the day of the month for a given date</a:t>
            </a:r>
          </a:p>
          <a:p>
            <a:pPr>
              <a:lnSpc>
                <a:spcPct val="150000"/>
              </a:lnSpc>
            </a:pPr>
            <a:r>
              <a:rPr lang="en-US" dirty="0"/>
              <a:t>DAYNAME		Returns the weekday name for a given date</a:t>
            </a:r>
          </a:p>
          <a:p>
            <a:pPr marL="127000" indent="0">
              <a:lnSpc>
                <a:spcPct val="150000"/>
              </a:lnSpc>
              <a:buNone/>
            </a:pPr>
            <a:endParaRPr lang="en-US" sz="1800"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Date Functions</a:t>
            </a:r>
            <a:br>
              <a:rPr lang="en-US" b="0" dirty="0"/>
            </a:br>
            <a:endParaRPr lang="en-US" b="0" dirty="0"/>
          </a:p>
        </p:txBody>
      </p:sp>
    </p:spTree>
    <p:extLst>
      <p:ext uri="{BB962C8B-B14F-4D97-AF65-F5344CB8AC3E}">
        <p14:creationId xmlns:p14="http://schemas.microsoft.com/office/powerpoint/2010/main" val="42193239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787440"/>
            <a:ext cx="8857373"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DAYOFMONTH		Returns the day of the month for a given date</a:t>
            </a:r>
          </a:p>
          <a:p>
            <a:pPr>
              <a:lnSpc>
                <a:spcPct val="150000"/>
              </a:lnSpc>
            </a:pPr>
            <a:r>
              <a:rPr lang="en-US" dirty="0"/>
              <a:t>DAYOFWEEK		Returns the weekday index for a given date</a:t>
            </a:r>
          </a:p>
          <a:p>
            <a:pPr>
              <a:lnSpc>
                <a:spcPct val="150000"/>
              </a:lnSpc>
            </a:pPr>
            <a:r>
              <a:rPr lang="en-US" dirty="0"/>
              <a:t>DAYOFYEAR		Returns the day of the year for a given date</a:t>
            </a:r>
          </a:p>
          <a:p>
            <a:pPr>
              <a:lnSpc>
                <a:spcPct val="150000"/>
              </a:lnSpc>
            </a:pPr>
            <a:r>
              <a:rPr lang="en-US" dirty="0"/>
              <a:t>EXTRACT		Extracts a part from a given date</a:t>
            </a:r>
          </a:p>
          <a:p>
            <a:pPr>
              <a:lnSpc>
                <a:spcPct val="150000"/>
              </a:lnSpc>
            </a:pPr>
            <a:r>
              <a:rPr lang="en-US" dirty="0"/>
              <a:t>FROM_DAYS		Returns a date from a numeric </a:t>
            </a:r>
            <a:r>
              <a:rPr lang="en-US" dirty="0" err="1"/>
              <a:t>datevalue</a:t>
            </a:r>
            <a:endParaRPr lang="en-US" dirty="0"/>
          </a:p>
          <a:p>
            <a:pPr>
              <a:lnSpc>
                <a:spcPct val="150000"/>
              </a:lnSpc>
            </a:pPr>
            <a:r>
              <a:rPr lang="en-US" dirty="0"/>
              <a:t>HOUR			Returns the hour part for a given date</a:t>
            </a:r>
          </a:p>
          <a:p>
            <a:pPr>
              <a:lnSpc>
                <a:spcPct val="150000"/>
              </a:lnSpc>
            </a:pPr>
            <a:r>
              <a:rPr lang="en-US" dirty="0"/>
              <a:t>LAST_DAY		Extracts the last day of the month for a given date</a:t>
            </a:r>
          </a:p>
          <a:p>
            <a:pPr marL="127000" indent="0">
              <a:lnSpc>
                <a:spcPct val="150000"/>
              </a:lnSpc>
              <a:buNone/>
            </a:pPr>
            <a:endParaRPr lang="en-US" sz="1800"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Date Functions</a:t>
            </a:r>
            <a:br>
              <a:rPr lang="en-US" b="0" dirty="0"/>
            </a:br>
            <a:endParaRPr lang="en-US" b="0" dirty="0"/>
          </a:p>
        </p:txBody>
      </p:sp>
    </p:spTree>
    <p:extLst>
      <p:ext uri="{BB962C8B-B14F-4D97-AF65-F5344CB8AC3E}">
        <p14:creationId xmlns:p14="http://schemas.microsoft.com/office/powerpoint/2010/main" val="38989217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846434"/>
            <a:ext cx="9053029"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LOCALTIME		Returns the current date and time</a:t>
            </a:r>
          </a:p>
          <a:p>
            <a:pPr>
              <a:lnSpc>
                <a:spcPct val="150000"/>
              </a:lnSpc>
            </a:pPr>
            <a:r>
              <a:rPr lang="en-US" dirty="0"/>
              <a:t>LOCALTIMESTAMP	Returns the current date and time</a:t>
            </a:r>
          </a:p>
          <a:p>
            <a:pPr>
              <a:lnSpc>
                <a:spcPct val="150000"/>
              </a:lnSpc>
            </a:pPr>
            <a:r>
              <a:rPr lang="en-US" dirty="0"/>
              <a:t>MAKEDATE		Creates and returns a date based on a year and a number of days value</a:t>
            </a:r>
          </a:p>
          <a:p>
            <a:pPr>
              <a:lnSpc>
                <a:spcPct val="150000"/>
              </a:lnSpc>
            </a:pPr>
            <a:r>
              <a:rPr lang="en-US" dirty="0"/>
              <a:t>MAKETIME		Creates and returns a time based on an hour, minute, and second value</a:t>
            </a:r>
          </a:p>
          <a:p>
            <a:pPr>
              <a:lnSpc>
                <a:spcPct val="150000"/>
              </a:lnSpc>
            </a:pPr>
            <a:r>
              <a:rPr lang="en-US" dirty="0"/>
              <a:t>MICROSECOND		Returns the microsecond part of a time/datetime</a:t>
            </a:r>
          </a:p>
          <a:p>
            <a:pPr>
              <a:lnSpc>
                <a:spcPct val="150000"/>
              </a:lnSpc>
            </a:pPr>
            <a:r>
              <a:rPr lang="en-US" dirty="0"/>
              <a:t>MINUTE		Returns the minute part of a time/datetime</a:t>
            </a:r>
            <a:endParaRPr lang="en-US" sz="1800"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Date Functions</a:t>
            </a:r>
            <a:br>
              <a:rPr lang="en-US" b="0" dirty="0"/>
            </a:br>
            <a:endParaRPr lang="en-US" b="0" dirty="0"/>
          </a:p>
        </p:txBody>
      </p:sp>
    </p:spTree>
    <p:extLst>
      <p:ext uri="{BB962C8B-B14F-4D97-AF65-F5344CB8AC3E}">
        <p14:creationId xmlns:p14="http://schemas.microsoft.com/office/powerpoint/2010/main" val="35295524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846434"/>
            <a:ext cx="9053029"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MONTH		Returns the month part for a given date</a:t>
            </a:r>
          </a:p>
          <a:p>
            <a:pPr>
              <a:lnSpc>
                <a:spcPct val="150000"/>
              </a:lnSpc>
            </a:pPr>
            <a:r>
              <a:rPr lang="en-US" dirty="0"/>
              <a:t>MONTHNAME		Returns the name of the month for a given date</a:t>
            </a:r>
          </a:p>
          <a:p>
            <a:pPr>
              <a:lnSpc>
                <a:spcPct val="150000"/>
              </a:lnSpc>
            </a:pPr>
            <a:r>
              <a:rPr lang="en-US" dirty="0"/>
              <a:t>NOW			Returns the current date and time</a:t>
            </a:r>
          </a:p>
          <a:p>
            <a:pPr>
              <a:lnSpc>
                <a:spcPct val="150000"/>
              </a:lnSpc>
            </a:pPr>
            <a:r>
              <a:rPr lang="en-US" dirty="0"/>
              <a:t>PERIOD_ADD		Adds a specified number of months to a period</a:t>
            </a:r>
          </a:p>
          <a:p>
            <a:pPr>
              <a:lnSpc>
                <a:spcPct val="150000"/>
              </a:lnSpc>
            </a:pPr>
            <a:r>
              <a:rPr lang="en-US" dirty="0"/>
              <a:t>PERIOD_DIFF		Returns the difference between two periods</a:t>
            </a:r>
          </a:p>
          <a:p>
            <a:pPr>
              <a:lnSpc>
                <a:spcPct val="150000"/>
              </a:lnSpc>
            </a:pPr>
            <a:r>
              <a:rPr lang="en-US" dirty="0"/>
              <a:t>QUARTER		Returns the quarter of the year for a given date value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Date Functions</a:t>
            </a:r>
            <a:br>
              <a:rPr lang="en-US" b="0" dirty="0"/>
            </a:br>
            <a:endParaRPr lang="en-US" b="0" dirty="0"/>
          </a:p>
        </p:txBody>
      </p:sp>
    </p:spTree>
    <p:extLst>
      <p:ext uri="{BB962C8B-B14F-4D97-AF65-F5344CB8AC3E}">
        <p14:creationId xmlns:p14="http://schemas.microsoft.com/office/powerpoint/2010/main" val="31863552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89231" y="1684794"/>
            <a:ext cx="8585804" cy="3056175"/>
          </a:xfrm>
        </p:spPr>
        <p:txBody>
          <a:bodyPr/>
          <a:lstStyle/>
          <a:p>
            <a:pPr marL="127000" indent="0">
              <a:lnSpc>
                <a:spcPct val="150000"/>
              </a:lnSpc>
              <a:buNone/>
            </a:pPr>
            <a:r>
              <a:rPr lang="en-US" sz="2000" b="1" dirty="0"/>
              <a:t>Data type		Description</a:t>
            </a:r>
            <a:r>
              <a:rPr lang="en-US" dirty="0"/>
              <a:t>	</a:t>
            </a:r>
          </a:p>
          <a:p>
            <a:pPr>
              <a:lnSpc>
                <a:spcPct val="150000"/>
              </a:lnSpc>
            </a:pPr>
            <a:r>
              <a:rPr lang="en-US" dirty="0"/>
              <a:t>FLOAT(size, d)		A floating point number. The total number of digits is specified in 			size. The number of digits after the decimal point is specified in 			the d parameter. This syntax is deprecated in MySQL 8.0.17, and it 			will be removed in future MySQL versions</a:t>
            </a:r>
          </a:p>
          <a:p>
            <a:pPr>
              <a:lnSpc>
                <a:spcPct val="150000"/>
              </a:lnSpc>
            </a:pPr>
            <a:r>
              <a:rPr lang="en-US" dirty="0"/>
              <a:t>FLOAT(p)		A floating point number. MySQL uses the p value to determine 				whether to use FLOAT or DOUBLE for the resulting data type. If p is 			from 0 to 24, the data type becomes FLOAT(). If p is from 25 to 53, 			the data type becomes DOUBLE()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Numeric Data Types</a:t>
            </a:r>
          </a:p>
        </p:txBody>
      </p:sp>
    </p:spTree>
    <p:extLst>
      <p:ext uri="{BB962C8B-B14F-4D97-AF65-F5344CB8AC3E}">
        <p14:creationId xmlns:p14="http://schemas.microsoft.com/office/powerpoint/2010/main" val="27992493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846434"/>
            <a:ext cx="9053029"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SECOND		Returns the seconds part of a time/datetime</a:t>
            </a:r>
          </a:p>
          <a:p>
            <a:pPr>
              <a:lnSpc>
                <a:spcPct val="150000"/>
              </a:lnSpc>
            </a:pPr>
            <a:r>
              <a:rPr lang="en-US" dirty="0"/>
              <a:t>SEC_TO_TIME		Returns a time value based on the specified seconds</a:t>
            </a:r>
          </a:p>
          <a:p>
            <a:pPr>
              <a:lnSpc>
                <a:spcPct val="150000"/>
              </a:lnSpc>
            </a:pPr>
            <a:r>
              <a:rPr lang="en-US" dirty="0"/>
              <a:t>STR_TO_DATE		Returns a date based on a string and a format</a:t>
            </a:r>
          </a:p>
          <a:p>
            <a:pPr>
              <a:lnSpc>
                <a:spcPct val="150000"/>
              </a:lnSpc>
            </a:pPr>
            <a:r>
              <a:rPr lang="en-US" dirty="0"/>
              <a:t>SUBDATE		Subtracts a time/date interval from a date and then returns the date</a:t>
            </a:r>
          </a:p>
          <a:p>
            <a:r>
              <a:rPr lang="en-US" dirty="0"/>
              <a:t>SUBTIME		Subtracts a time interval from a datetime and then returns the 				time/datetime</a:t>
            </a:r>
          </a:p>
          <a:p>
            <a:pPr>
              <a:lnSpc>
                <a:spcPct val="150000"/>
              </a:lnSpc>
            </a:pPr>
            <a:r>
              <a:rPr lang="en-US" dirty="0"/>
              <a:t>SYSDATE		Returns the current date and time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Date Functions</a:t>
            </a:r>
            <a:br>
              <a:rPr lang="en-US" b="0" dirty="0"/>
            </a:br>
            <a:endParaRPr lang="en-US" b="0" dirty="0"/>
          </a:p>
        </p:txBody>
      </p:sp>
    </p:spTree>
    <p:extLst>
      <p:ext uri="{BB962C8B-B14F-4D97-AF65-F5344CB8AC3E}">
        <p14:creationId xmlns:p14="http://schemas.microsoft.com/office/powerpoint/2010/main" val="42326514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846434"/>
            <a:ext cx="9053029"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TIME			Extracts the time part from a given time/datetime</a:t>
            </a:r>
          </a:p>
          <a:p>
            <a:pPr>
              <a:lnSpc>
                <a:spcPct val="150000"/>
              </a:lnSpc>
            </a:pPr>
            <a:r>
              <a:rPr lang="en-US" dirty="0"/>
              <a:t>TIME_FORMAT		Formats a time by a specified format</a:t>
            </a:r>
          </a:p>
          <a:p>
            <a:pPr>
              <a:lnSpc>
                <a:spcPct val="150000"/>
              </a:lnSpc>
            </a:pPr>
            <a:r>
              <a:rPr lang="en-US" dirty="0"/>
              <a:t>TIME_TO_SEC		Converts a time value into seconds</a:t>
            </a:r>
          </a:p>
          <a:p>
            <a:pPr>
              <a:lnSpc>
                <a:spcPct val="150000"/>
              </a:lnSpc>
            </a:pPr>
            <a:r>
              <a:rPr lang="en-US" dirty="0"/>
              <a:t>TIMEDIFF		Returns the difference between two time/datetime expressions</a:t>
            </a:r>
          </a:p>
          <a:p>
            <a:pPr>
              <a:lnSpc>
                <a:spcPct val="150000"/>
              </a:lnSpc>
            </a:pPr>
            <a:r>
              <a:rPr lang="en-US" dirty="0"/>
              <a:t>TIMESTAMP		Returns a datetime value based on a date or datetime value</a:t>
            </a:r>
          </a:p>
          <a:p>
            <a:pPr>
              <a:lnSpc>
                <a:spcPct val="150000"/>
              </a:lnSpc>
            </a:pPr>
            <a:r>
              <a:rPr lang="en-US" dirty="0"/>
              <a:t>TO_DAYS		Returns the number of days between a date and date "0000-00-00"</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Date Functions</a:t>
            </a:r>
            <a:br>
              <a:rPr lang="en-US" b="0" dirty="0"/>
            </a:br>
            <a:endParaRPr lang="en-US" b="0" dirty="0"/>
          </a:p>
        </p:txBody>
      </p:sp>
    </p:spTree>
    <p:extLst>
      <p:ext uri="{BB962C8B-B14F-4D97-AF65-F5344CB8AC3E}">
        <p14:creationId xmlns:p14="http://schemas.microsoft.com/office/powerpoint/2010/main" val="42504979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846434"/>
            <a:ext cx="9053029"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WEEK			Returns the week number for a given date</a:t>
            </a:r>
          </a:p>
          <a:p>
            <a:pPr>
              <a:lnSpc>
                <a:spcPct val="150000"/>
              </a:lnSpc>
            </a:pPr>
            <a:r>
              <a:rPr lang="en-US" dirty="0"/>
              <a:t>WEEKDAY		Returns the weekday number for a given date</a:t>
            </a:r>
          </a:p>
          <a:p>
            <a:pPr>
              <a:lnSpc>
                <a:spcPct val="150000"/>
              </a:lnSpc>
            </a:pPr>
            <a:r>
              <a:rPr lang="en-US" dirty="0"/>
              <a:t>WEEKOFYEAR		Returns the week number for a given date</a:t>
            </a:r>
          </a:p>
          <a:p>
            <a:pPr>
              <a:lnSpc>
                <a:spcPct val="150000"/>
              </a:lnSpc>
            </a:pPr>
            <a:r>
              <a:rPr lang="en-US" dirty="0"/>
              <a:t>YEAR			Returns the year part for a given date</a:t>
            </a:r>
          </a:p>
          <a:p>
            <a:pPr>
              <a:lnSpc>
                <a:spcPct val="150000"/>
              </a:lnSpc>
            </a:pPr>
            <a:r>
              <a:rPr lang="en-US" dirty="0"/>
              <a:t>YEARWEEK		Returns the year and week number for a given date</a:t>
            </a:r>
          </a:p>
          <a:p>
            <a:pPr marL="127000" indent="0">
              <a:buNone/>
            </a:pPr>
            <a:r>
              <a:rPr lang="en-US" dirty="0"/>
              <a:t> </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Date Functions</a:t>
            </a:r>
            <a:br>
              <a:rPr lang="en-US" b="0" dirty="0"/>
            </a:br>
            <a:endParaRPr lang="en-US" b="0" dirty="0"/>
          </a:p>
        </p:txBody>
      </p:sp>
    </p:spTree>
    <p:extLst>
      <p:ext uri="{BB962C8B-B14F-4D97-AF65-F5344CB8AC3E}">
        <p14:creationId xmlns:p14="http://schemas.microsoft.com/office/powerpoint/2010/main" val="41652724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02801" y="1846434"/>
            <a:ext cx="9098515"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BIN			Returns a binary representation of a number</a:t>
            </a:r>
          </a:p>
          <a:p>
            <a:pPr>
              <a:lnSpc>
                <a:spcPct val="150000"/>
              </a:lnSpc>
            </a:pPr>
            <a:r>
              <a:rPr lang="en-US" dirty="0"/>
              <a:t>BINARY		Converts a value to a binary string</a:t>
            </a:r>
          </a:p>
          <a:p>
            <a:r>
              <a:rPr lang="en-US" dirty="0"/>
              <a:t>CASE			Goes through conditions and return a value when the first condition is 			met</a:t>
            </a:r>
          </a:p>
          <a:p>
            <a:pPr>
              <a:lnSpc>
                <a:spcPct val="150000"/>
              </a:lnSpc>
            </a:pPr>
            <a:r>
              <a:rPr lang="en-US" dirty="0"/>
              <a:t>CAST			Converts a value (of any type) into a specified datatype</a:t>
            </a:r>
          </a:p>
          <a:p>
            <a:pPr>
              <a:lnSpc>
                <a:spcPct val="150000"/>
              </a:lnSpc>
            </a:pPr>
            <a:r>
              <a:rPr lang="en-US" dirty="0"/>
              <a:t>COALESCE		Returns the first non-null value in a list</a:t>
            </a:r>
          </a:p>
          <a:p>
            <a:pPr>
              <a:lnSpc>
                <a:spcPct val="150000"/>
              </a:lnSpc>
            </a:pPr>
            <a:r>
              <a:rPr lang="en-US" dirty="0"/>
              <a:t>CONNECTION_ID		Returns the unique connection ID for the current connection</a:t>
            </a:r>
          </a:p>
          <a:p>
            <a:pPr>
              <a:lnSpc>
                <a:spcPct val="150000"/>
              </a:lnSpc>
            </a:pPr>
            <a:r>
              <a:rPr lang="en-US" dirty="0"/>
              <a:t>CONV	Converts a number from one numeric base system to another </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Advanced Functions</a:t>
            </a:r>
            <a:br>
              <a:rPr lang="en-US" dirty="0"/>
            </a:br>
            <a:br>
              <a:rPr lang="en-US" b="0" dirty="0"/>
            </a:br>
            <a:endParaRPr lang="en-US" b="0" dirty="0"/>
          </a:p>
        </p:txBody>
      </p:sp>
    </p:spTree>
    <p:extLst>
      <p:ext uri="{BB962C8B-B14F-4D97-AF65-F5344CB8AC3E}">
        <p14:creationId xmlns:p14="http://schemas.microsoft.com/office/powerpoint/2010/main" val="13441883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02801" y="1846434"/>
            <a:ext cx="9098515"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CONVERT		Converts a value into the specified datatype or character set</a:t>
            </a:r>
          </a:p>
          <a:p>
            <a:r>
              <a:rPr lang="en-US" dirty="0"/>
              <a:t>CURRENT_USER		Returns the user name and host name for the MySQL account that the 			server used to authenticate the current client</a:t>
            </a:r>
          </a:p>
          <a:p>
            <a:pPr>
              <a:lnSpc>
                <a:spcPct val="150000"/>
              </a:lnSpc>
            </a:pPr>
            <a:r>
              <a:rPr lang="en-US" dirty="0"/>
              <a:t>DATABASE		Returns the name of the current database</a:t>
            </a:r>
          </a:p>
          <a:p>
            <a:r>
              <a:rPr lang="en-US" dirty="0"/>
              <a:t>IF			Returns a value if a condition is TRUE, or another value if a condition is 			FALSE</a:t>
            </a:r>
          </a:p>
          <a:p>
            <a:r>
              <a:rPr lang="en-US" dirty="0"/>
              <a:t>IFNULL		Return a specified value if the expression is NULL, otherwise return the 			expression</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Advanced Functions</a:t>
            </a:r>
            <a:br>
              <a:rPr lang="en-US" dirty="0"/>
            </a:br>
            <a:br>
              <a:rPr lang="en-US" b="0" dirty="0"/>
            </a:br>
            <a:endParaRPr lang="en-US" b="0" dirty="0"/>
          </a:p>
        </p:txBody>
      </p:sp>
    </p:spTree>
    <p:extLst>
      <p:ext uri="{BB962C8B-B14F-4D97-AF65-F5344CB8AC3E}">
        <p14:creationId xmlns:p14="http://schemas.microsoft.com/office/powerpoint/2010/main" val="38535791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02801" y="1846434"/>
            <a:ext cx="9098515"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ISNULL		Returns 1 or 0 depending on whether an expression is NULL</a:t>
            </a:r>
          </a:p>
          <a:p>
            <a:pPr marL="127000" indent="0">
              <a:lnSpc>
                <a:spcPct val="150000"/>
              </a:lnSpc>
              <a:buNone/>
            </a:pPr>
            <a:endParaRPr lang="en-US" dirty="0"/>
          </a:p>
          <a:p>
            <a:r>
              <a:rPr lang="en-US" dirty="0"/>
              <a:t>LAST_INSERT_ID		Returns the AUTO_INCREMENT id of the last row that has been inserted 			or updated in a table</a:t>
            </a:r>
          </a:p>
          <a:p>
            <a:pPr marL="127000" indent="0">
              <a:buNone/>
            </a:pPr>
            <a:endParaRPr lang="en-US" dirty="0"/>
          </a:p>
          <a:p>
            <a:r>
              <a:rPr lang="en-US" dirty="0"/>
              <a:t>NULLIF		Compares two expressions and returns NULL if they are equal. Otherwise, 			the first expression is returned</a:t>
            </a:r>
          </a:p>
          <a:p>
            <a:pPr>
              <a:lnSpc>
                <a:spcPct val="150000"/>
              </a:lnSpc>
            </a:pPr>
            <a:r>
              <a:rPr lang="en-US" dirty="0"/>
              <a:t>SESSION_USER		Returns the current MySQL user name and host name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Advanced Functions</a:t>
            </a:r>
            <a:br>
              <a:rPr lang="en-US" dirty="0"/>
            </a:br>
            <a:br>
              <a:rPr lang="en-US" b="0" dirty="0"/>
            </a:br>
            <a:endParaRPr lang="en-US" b="0" dirty="0"/>
          </a:p>
        </p:txBody>
      </p:sp>
    </p:spTree>
    <p:extLst>
      <p:ext uri="{BB962C8B-B14F-4D97-AF65-F5344CB8AC3E}">
        <p14:creationId xmlns:p14="http://schemas.microsoft.com/office/powerpoint/2010/main" val="31259422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02801" y="1846434"/>
            <a:ext cx="9098515"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dirty="0"/>
              <a:t>SYSTEM_USER		Returns the current MySQL user name and host name</a:t>
            </a:r>
          </a:p>
          <a:p>
            <a:pPr>
              <a:lnSpc>
                <a:spcPct val="150000"/>
              </a:lnSpc>
            </a:pPr>
            <a:r>
              <a:rPr lang="en-US" dirty="0"/>
              <a:t>USER			Returns the current MySQL user name and host name</a:t>
            </a:r>
          </a:p>
          <a:p>
            <a:pPr>
              <a:lnSpc>
                <a:spcPct val="150000"/>
              </a:lnSpc>
            </a:pPr>
            <a:r>
              <a:rPr lang="en-US" dirty="0"/>
              <a:t>VERSION		Returns the current version of the MySQL database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Advanced Functions</a:t>
            </a:r>
            <a:br>
              <a:rPr lang="en-US" dirty="0"/>
            </a:br>
            <a:br>
              <a:rPr lang="en-US" b="0" dirty="0"/>
            </a:br>
            <a:endParaRPr lang="en-US" b="0" dirty="0"/>
          </a:p>
        </p:txBody>
      </p:sp>
    </p:spTree>
    <p:extLst>
      <p:ext uri="{BB962C8B-B14F-4D97-AF65-F5344CB8AC3E}">
        <p14:creationId xmlns:p14="http://schemas.microsoft.com/office/powerpoint/2010/main" val="19719791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F828BA-1CAB-4B14-8884-70190BB0F58B}"/>
              </a:ext>
            </a:extLst>
          </p:cNvPr>
          <p:cNvSpPr>
            <a:spLocks noGrp="1"/>
          </p:cNvSpPr>
          <p:nvPr>
            <p:ph type="body" idx="1"/>
          </p:nvPr>
        </p:nvSpPr>
        <p:spPr>
          <a:xfrm>
            <a:off x="609499" y="1973025"/>
            <a:ext cx="5138158" cy="2130900"/>
          </a:xfrm>
        </p:spPr>
        <p:txBody>
          <a:bodyPr/>
          <a:lstStyle/>
          <a:p>
            <a:pPr>
              <a:lnSpc>
                <a:spcPct val="200000"/>
              </a:lnSpc>
            </a:pPr>
            <a:r>
              <a:rPr lang="en-US" sz="2000" dirty="0">
                <a:hlinkClick r:id="rId2"/>
              </a:rPr>
              <a:t>https://www.w3schools.com/</a:t>
            </a:r>
            <a:endParaRPr lang="en-US" sz="2000" dirty="0"/>
          </a:p>
          <a:p>
            <a:pPr>
              <a:lnSpc>
                <a:spcPct val="200000"/>
              </a:lnSpc>
            </a:pPr>
            <a:r>
              <a:rPr lang="en-US" sz="2000" dirty="0">
                <a:hlinkClick r:id="rId3"/>
              </a:rPr>
              <a:t>https://www.tutorialspoint.com/</a:t>
            </a:r>
            <a:endParaRPr lang="en-US" sz="2000" dirty="0"/>
          </a:p>
          <a:p>
            <a:pPr>
              <a:lnSpc>
                <a:spcPct val="200000"/>
              </a:lnSpc>
            </a:pPr>
            <a:r>
              <a:rPr lang="en-US" sz="2000" dirty="0">
                <a:hlinkClick r:id="rId4"/>
              </a:rPr>
              <a:t>https://www.guru99.com/</a:t>
            </a:r>
            <a:endParaRPr lang="en-US" sz="2000" dirty="0"/>
          </a:p>
          <a:p>
            <a:pPr>
              <a:lnSpc>
                <a:spcPct val="200000"/>
              </a:lnSpc>
            </a:pPr>
            <a:r>
              <a:rPr lang="en-US" sz="2000" dirty="0"/>
              <a:t>https://dev.mysql.com/</a:t>
            </a:r>
          </a:p>
        </p:txBody>
      </p:sp>
      <p:sp>
        <p:nvSpPr>
          <p:cNvPr id="3" name="Title 2">
            <a:extLst>
              <a:ext uri="{FF2B5EF4-FFF2-40B4-BE49-F238E27FC236}">
                <a16:creationId xmlns:a16="http://schemas.microsoft.com/office/drawing/2014/main" id="{342F379A-BF9A-40AA-9EE6-4145B5E1CD3B}"/>
              </a:ext>
            </a:extLst>
          </p:cNvPr>
          <p:cNvSpPr>
            <a:spLocks noGrp="1"/>
          </p:cNvSpPr>
          <p:nvPr>
            <p:ph type="title"/>
          </p:nvPr>
        </p:nvSpPr>
        <p:spPr>
          <a:xfrm>
            <a:off x="585199" y="1039575"/>
            <a:ext cx="3561300" cy="669000"/>
          </a:xfrm>
        </p:spPr>
        <p:txBody>
          <a:bodyPr/>
          <a:lstStyle/>
          <a:p>
            <a:r>
              <a:rPr lang="en-US" sz="4000" dirty="0"/>
              <a:t>Reference </a:t>
            </a:r>
          </a:p>
        </p:txBody>
      </p:sp>
    </p:spTree>
    <p:extLst>
      <p:ext uri="{BB962C8B-B14F-4D97-AF65-F5344CB8AC3E}">
        <p14:creationId xmlns:p14="http://schemas.microsoft.com/office/powerpoint/2010/main" val="42424031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90D3DA-A9B3-48F1-9E53-CCD1BD2B4671}"/>
              </a:ext>
            </a:extLst>
          </p:cNvPr>
          <p:cNvSpPr>
            <a:spLocks noGrp="1"/>
          </p:cNvSpPr>
          <p:nvPr>
            <p:ph type="title"/>
          </p:nvPr>
        </p:nvSpPr>
        <p:spPr>
          <a:xfrm>
            <a:off x="359400" y="2640450"/>
            <a:ext cx="8425200" cy="447900"/>
          </a:xfrm>
        </p:spPr>
        <p:txBody>
          <a:bodyPr/>
          <a:lstStyle/>
          <a:p>
            <a:r>
              <a:rPr lang="en-US" dirty="0"/>
              <a:t>FOR YOUR TIME</a:t>
            </a:r>
          </a:p>
        </p:txBody>
      </p:sp>
      <p:sp>
        <p:nvSpPr>
          <p:cNvPr id="5" name="Title 4">
            <a:extLst>
              <a:ext uri="{FF2B5EF4-FFF2-40B4-BE49-F238E27FC236}">
                <a16:creationId xmlns:a16="http://schemas.microsoft.com/office/drawing/2014/main" id="{5DBC8CCF-8C5A-41A1-B5AA-68897C1A27B7}"/>
              </a:ext>
            </a:extLst>
          </p:cNvPr>
          <p:cNvSpPr>
            <a:spLocks noGrp="1"/>
          </p:cNvSpPr>
          <p:nvPr>
            <p:ph type="title" idx="2"/>
          </p:nvPr>
        </p:nvSpPr>
        <p:spPr/>
        <p:txBody>
          <a:bodyPr/>
          <a:lstStyle/>
          <a:p>
            <a:r>
              <a:rPr lang="en-US" dirty="0"/>
              <a:t>THANK YOU</a:t>
            </a:r>
          </a:p>
        </p:txBody>
      </p:sp>
    </p:spTree>
    <p:extLst>
      <p:ext uri="{BB962C8B-B14F-4D97-AF65-F5344CB8AC3E}">
        <p14:creationId xmlns:p14="http://schemas.microsoft.com/office/powerpoint/2010/main" val="31666907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89231" y="1684794"/>
            <a:ext cx="8585804" cy="3056175"/>
          </a:xfrm>
        </p:spPr>
        <p:txBody>
          <a:bodyPr/>
          <a:lstStyle/>
          <a:p>
            <a:pPr marL="127000" indent="0">
              <a:lnSpc>
                <a:spcPct val="150000"/>
              </a:lnSpc>
              <a:buNone/>
            </a:pPr>
            <a:r>
              <a:rPr lang="en-US" sz="2000" b="1" dirty="0"/>
              <a:t>Data type		Description</a:t>
            </a:r>
            <a:r>
              <a:rPr lang="en-US" dirty="0"/>
              <a:t>	</a:t>
            </a:r>
          </a:p>
          <a:p>
            <a:pPr>
              <a:lnSpc>
                <a:spcPct val="150000"/>
              </a:lnSpc>
            </a:pPr>
            <a:r>
              <a:rPr lang="en-US" dirty="0"/>
              <a:t>DOUBLE(size, d)		A normal-size floating point number. The total number of digits is 			specified in size. The number of digits after the decimal point is 			specified in the d parameter</a:t>
            </a:r>
          </a:p>
          <a:p>
            <a:pPr>
              <a:lnSpc>
                <a:spcPct val="150000"/>
              </a:lnSpc>
            </a:pPr>
            <a:r>
              <a:rPr lang="en-US" dirty="0"/>
              <a:t>DECIMAL(size, d)		An exact fixed-point number. The total number of digits is 				specified in size. The number of digits after the decimal point is 			specified in the d parameter. The maximum number for size is 65. 			The maximum number for d is 30. The default value for size is 10. 			The default value for d is 0.DEC(size, d) Equal to DECIMAL(</a:t>
            </a:r>
            <a:r>
              <a:rPr lang="en-US" dirty="0" err="1"/>
              <a:t>size,d</a:t>
            </a:r>
            <a:r>
              <a:rPr lang="en-US" dirty="0"/>
              <a:t>)</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Numeric Data Types</a:t>
            </a:r>
          </a:p>
        </p:txBody>
      </p:sp>
    </p:spTree>
    <p:extLst>
      <p:ext uri="{BB962C8B-B14F-4D97-AF65-F5344CB8AC3E}">
        <p14:creationId xmlns:p14="http://schemas.microsoft.com/office/powerpoint/2010/main" val="1177643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89231" y="1684794"/>
            <a:ext cx="8585804" cy="3056175"/>
          </a:xfrm>
        </p:spPr>
        <p:txBody>
          <a:bodyPr/>
          <a:lstStyle/>
          <a:p>
            <a:pPr marL="127000" indent="0">
              <a:lnSpc>
                <a:spcPct val="150000"/>
              </a:lnSpc>
              <a:buNone/>
            </a:pPr>
            <a:r>
              <a:rPr lang="en-US" sz="2000" b="1" dirty="0"/>
              <a:t>Data type		Description</a:t>
            </a:r>
            <a:r>
              <a:rPr lang="en-US" dirty="0"/>
              <a:t>	</a:t>
            </a:r>
          </a:p>
          <a:p>
            <a:pPr>
              <a:lnSpc>
                <a:spcPct val="150000"/>
              </a:lnSpc>
            </a:pPr>
            <a:r>
              <a:rPr lang="en-US" dirty="0"/>
              <a:t>DOUBLE(size, d)		A normal-size floating point number. The total number of digits is 			specified in size. The number of digits after the decimal point is 			specified in the d parameter</a:t>
            </a:r>
          </a:p>
          <a:p>
            <a:pPr>
              <a:lnSpc>
                <a:spcPct val="150000"/>
              </a:lnSpc>
            </a:pPr>
            <a:r>
              <a:rPr lang="en-US" dirty="0"/>
              <a:t>DECIMAL(size, d)		An exact fixed-point number. The total number of digits is 				specified in size. The number of digits after the decimal point is 			specified in the d parameter. The maximum number for size is 65. 			The maximum number for d is 30. The default value for size is 10. 			The default value for d is 0.DEC(size, d) Equal to DECIMAL(</a:t>
            </a:r>
            <a:r>
              <a:rPr lang="en-US" dirty="0" err="1"/>
              <a:t>size,d</a:t>
            </a:r>
            <a:r>
              <a:rPr lang="en-US" dirty="0"/>
              <a:t>)</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Numeric Data Types</a:t>
            </a:r>
          </a:p>
        </p:txBody>
      </p:sp>
    </p:spTree>
    <p:extLst>
      <p:ext uri="{BB962C8B-B14F-4D97-AF65-F5344CB8AC3E}">
        <p14:creationId xmlns:p14="http://schemas.microsoft.com/office/powerpoint/2010/main" val="38237129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Date and Time Data Types</a:t>
            </a:r>
            <a:br>
              <a:rPr lang="en-US" b="0" dirty="0"/>
            </a:br>
            <a:br>
              <a:rPr lang="en-US" dirty="0"/>
            </a:br>
            <a:r>
              <a:rPr lang="en-US" dirty="0"/>
              <a:t>	</a:t>
            </a:r>
            <a:endParaRPr lang="en-US" b="0" dirty="0"/>
          </a:p>
        </p:txBody>
      </p:sp>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89231" y="1684794"/>
            <a:ext cx="8585804" cy="3056175"/>
          </a:xfrm>
        </p:spPr>
        <p:txBody>
          <a:bodyPr/>
          <a:lstStyle/>
          <a:p>
            <a:pPr marL="127000" indent="0">
              <a:lnSpc>
                <a:spcPct val="150000"/>
              </a:lnSpc>
              <a:buNone/>
            </a:pPr>
            <a:r>
              <a:rPr lang="en-US" sz="2000" b="1" dirty="0"/>
              <a:t>Data type		Description</a:t>
            </a:r>
            <a:r>
              <a:rPr lang="en-US" dirty="0"/>
              <a:t>	</a:t>
            </a:r>
          </a:p>
          <a:p>
            <a:pPr>
              <a:lnSpc>
                <a:spcPct val="150000"/>
              </a:lnSpc>
            </a:pPr>
            <a:r>
              <a:rPr lang="en-US" dirty="0"/>
              <a:t>DATE			A date. Format: YYYY-MM-DD. The supported range is from '1000-01-			01' to '9999-12-31'</a:t>
            </a:r>
          </a:p>
          <a:p>
            <a:pPr>
              <a:lnSpc>
                <a:spcPct val="150000"/>
              </a:lnSpc>
            </a:pPr>
            <a:r>
              <a:rPr lang="en-US" dirty="0"/>
              <a:t>DATETIME(</a:t>
            </a:r>
            <a:r>
              <a:rPr lang="en-US" dirty="0" err="1"/>
              <a:t>fsp</a:t>
            </a:r>
            <a:r>
              <a:rPr lang="en-US" dirty="0"/>
              <a:t>)		A date and time combination. Format: YYYY-MM-DD </a:t>
            </a:r>
            <a:r>
              <a:rPr lang="en-US" dirty="0" err="1"/>
              <a:t>hh:mm:ss</a:t>
            </a:r>
            <a:r>
              <a:rPr lang="en-US" dirty="0"/>
              <a:t>. The 			supported range is from '1000-01-01 00:00:00' to '9999-12-31 				23:59:59'. Adding DEFAULT and ON UPDATE in the column definition 			to get automatic initialization and updating to the current date 				and time</a:t>
            </a:r>
          </a:p>
        </p:txBody>
      </p:sp>
    </p:spTree>
    <p:extLst>
      <p:ext uri="{BB962C8B-B14F-4D97-AF65-F5344CB8AC3E}">
        <p14:creationId xmlns:p14="http://schemas.microsoft.com/office/powerpoint/2010/main" val="21293510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ER Diagram stands for Entity Relationship Diagram, also known as ERD is a diagram that displays the relationship of entity sets stored in a database.</a:t>
            </a:r>
          </a:p>
          <a:p>
            <a:endParaRPr lang="en-US" b="1" dirty="0"/>
          </a:p>
          <a:p>
            <a:r>
              <a:rPr lang="en-US" b="1" dirty="0"/>
              <a:t>ER Diagrams contain different symbols that use rectangles to represent entities, ovals to define attributes and diamond shapes to represent relationships.</a:t>
            </a:r>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What is ER Diagram?</a:t>
            </a:r>
          </a:p>
        </p:txBody>
      </p:sp>
    </p:spTree>
    <p:extLst>
      <p:ext uri="{BB962C8B-B14F-4D97-AF65-F5344CB8AC3E}">
        <p14:creationId xmlns:p14="http://schemas.microsoft.com/office/powerpoint/2010/main" val="39012690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Date and Time Data Types</a:t>
            </a:r>
            <a:br>
              <a:rPr lang="en-US" b="0" dirty="0"/>
            </a:br>
            <a:br>
              <a:rPr lang="en-US" dirty="0"/>
            </a:br>
            <a:r>
              <a:rPr lang="en-US" dirty="0"/>
              <a:t>	</a:t>
            </a:r>
            <a:endParaRPr lang="en-US" b="0" dirty="0"/>
          </a:p>
        </p:txBody>
      </p:sp>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89231" y="1684794"/>
            <a:ext cx="8585804" cy="3056175"/>
          </a:xfrm>
        </p:spPr>
        <p:txBody>
          <a:bodyPr/>
          <a:lstStyle/>
          <a:p>
            <a:pPr marL="127000" indent="0">
              <a:lnSpc>
                <a:spcPct val="150000"/>
              </a:lnSpc>
              <a:buNone/>
            </a:pPr>
            <a:r>
              <a:rPr lang="en-US" sz="2000" b="1" dirty="0"/>
              <a:t>Data type		Description</a:t>
            </a:r>
            <a:r>
              <a:rPr lang="en-US" dirty="0"/>
              <a:t>	</a:t>
            </a:r>
          </a:p>
          <a:p>
            <a:pPr>
              <a:lnSpc>
                <a:spcPct val="150000"/>
              </a:lnSpc>
            </a:pPr>
            <a:r>
              <a:rPr lang="en-US" dirty="0"/>
              <a:t>TIMESTAMP(</a:t>
            </a:r>
            <a:r>
              <a:rPr lang="en-US" dirty="0" err="1"/>
              <a:t>fsp</a:t>
            </a:r>
            <a:r>
              <a:rPr lang="en-US" dirty="0"/>
              <a:t>)		A timestamp. TIMESTAMP values are stored as the number of 				seconds since the Unix epoch ('1970-01-01 00:00:00' UTC). Format: 				YYYY-MM-DD </a:t>
            </a:r>
            <a:r>
              <a:rPr lang="en-US" dirty="0" err="1"/>
              <a:t>hh:mm:ss</a:t>
            </a:r>
            <a:r>
              <a:rPr lang="en-US" dirty="0"/>
              <a:t>. The supported range is from '1970-01-01 				00:00:01' UTC to '2038-01-09 03:14:07' UTC. </a:t>
            </a:r>
          </a:p>
          <a:p>
            <a:pPr>
              <a:lnSpc>
                <a:spcPct val="150000"/>
              </a:lnSpc>
            </a:pPr>
            <a:r>
              <a:rPr lang="en-US" dirty="0"/>
              <a:t>TIME(</a:t>
            </a:r>
            <a:r>
              <a:rPr lang="en-US" dirty="0" err="1"/>
              <a:t>fsp</a:t>
            </a:r>
            <a:r>
              <a:rPr lang="en-US" dirty="0"/>
              <a:t>)		A time. Format: </a:t>
            </a:r>
            <a:r>
              <a:rPr lang="en-US" dirty="0" err="1"/>
              <a:t>hh:mm:ss</a:t>
            </a:r>
            <a:r>
              <a:rPr lang="en-US" dirty="0"/>
              <a:t>. The supported range is from '-838:59:59’ 			to '838:59:59'</a:t>
            </a:r>
          </a:p>
        </p:txBody>
      </p:sp>
    </p:spTree>
    <p:extLst>
      <p:ext uri="{BB962C8B-B14F-4D97-AF65-F5344CB8AC3E}">
        <p14:creationId xmlns:p14="http://schemas.microsoft.com/office/powerpoint/2010/main" val="16418519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Date and Time Data Types</a:t>
            </a:r>
            <a:br>
              <a:rPr lang="en-US" b="0" dirty="0"/>
            </a:br>
            <a:br>
              <a:rPr lang="en-US" dirty="0"/>
            </a:br>
            <a:r>
              <a:rPr lang="en-US" dirty="0"/>
              <a:t>	</a:t>
            </a:r>
            <a:endParaRPr lang="en-US" b="0" dirty="0"/>
          </a:p>
        </p:txBody>
      </p:sp>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89231" y="1684794"/>
            <a:ext cx="8585804" cy="3056175"/>
          </a:xfrm>
        </p:spPr>
        <p:txBody>
          <a:bodyPr/>
          <a:lstStyle/>
          <a:p>
            <a:pPr marL="127000" indent="0">
              <a:lnSpc>
                <a:spcPct val="150000"/>
              </a:lnSpc>
              <a:buNone/>
            </a:pPr>
            <a:r>
              <a:rPr lang="en-US" sz="2000" b="1" dirty="0"/>
              <a:t>Data type		Description</a:t>
            </a:r>
            <a:r>
              <a:rPr lang="en-US" dirty="0"/>
              <a:t>	</a:t>
            </a:r>
          </a:p>
          <a:p>
            <a:pPr>
              <a:lnSpc>
                <a:spcPct val="150000"/>
              </a:lnSpc>
            </a:pPr>
            <a:r>
              <a:rPr lang="en-US" dirty="0"/>
              <a:t>YEAR			A year in four-digit format. Values allowed in four-digit format: 				1901 to 2155, and 0000. MySQL 8.0 does not support year in</a:t>
            </a:r>
          </a:p>
          <a:p>
            <a:pPr marL="127000" indent="0">
              <a:lnSpc>
                <a:spcPct val="150000"/>
              </a:lnSpc>
              <a:buNone/>
            </a:pPr>
            <a:r>
              <a:rPr lang="en-US" dirty="0"/>
              <a:t>			two-digit format.</a:t>
            </a:r>
          </a:p>
        </p:txBody>
      </p:sp>
    </p:spTree>
    <p:extLst>
      <p:ext uri="{BB962C8B-B14F-4D97-AF65-F5344CB8AC3E}">
        <p14:creationId xmlns:p14="http://schemas.microsoft.com/office/powerpoint/2010/main" val="35205860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81EAF-6040-4A97-B011-39B36A910600}"/>
              </a:ext>
            </a:extLst>
          </p:cNvPr>
          <p:cNvSpPr>
            <a:spLocks noGrp="1"/>
          </p:cNvSpPr>
          <p:nvPr>
            <p:ph type="ctrTitle"/>
          </p:nvPr>
        </p:nvSpPr>
        <p:spPr/>
        <p:txBody>
          <a:bodyPr/>
          <a:lstStyle/>
          <a:p>
            <a:r>
              <a:rPr lang="en-US" b="0" dirty="0"/>
              <a:t>MySQL </a:t>
            </a:r>
            <a:br>
              <a:rPr lang="en-US" b="0" dirty="0"/>
            </a:br>
            <a:r>
              <a:rPr lang="en-US" b="0" dirty="0"/>
              <a:t>Database</a:t>
            </a:r>
            <a:endParaRPr lang="en-US" dirty="0"/>
          </a:p>
        </p:txBody>
      </p:sp>
      <p:sp>
        <p:nvSpPr>
          <p:cNvPr id="5" name="Subtitle 4">
            <a:extLst>
              <a:ext uri="{FF2B5EF4-FFF2-40B4-BE49-F238E27FC236}">
                <a16:creationId xmlns:a16="http://schemas.microsoft.com/office/drawing/2014/main" id="{B623D99F-B2CD-4370-A2C6-ACA9729069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1924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CREATE DATABASE </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extLst>
      <p:ext uri="{BB962C8B-B14F-4D97-AF65-F5344CB8AC3E}">
        <p14:creationId xmlns:p14="http://schemas.microsoft.com/office/powerpoint/2010/main" val="40587378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CREATE DATABASE statement is used to create a new SQL database.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CREATE DATABASE Statement</a:t>
            </a:r>
            <a:br>
              <a:rPr lang="en-US" b="0" dirty="0"/>
            </a:br>
            <a:endParaRPr lang="en-US" b="0" dirty="0"/>
          </a:p>
        </p:txBody>
      </p:sp>
    </p:spTree>
    <p:extLst>
      <p:ext uri="{BB962C8B-B14F-4D97-AF65-F5344CB8AC3E}">
        <p14:creationId xmlns:p14="http://schemas.microsoft.com/office/powerpoint/2010/main" val="29220310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pPr marL="0" lvl="0" indent="0" algn="l"/>
            <a:r>
              <a:rPr lang="en-US" b="0" dirty="0"/>
              <a:t>CREATE DATABASE </a:t>
            </a:r>
            <a:r>
              <a:rPr lang="en-US" b="0" i="1" dirty="0" err="1"/>
              <a:t>databasename</a:t>
            </a:r>
            <a:r>
              <a:rPr lang="en-US" b="0" dirty="0"/>
              <a:t>;</a:t>
            </a:r>
            <a:endParaRPr lang="en-US" dirty="0"/>
          </a:p>
        </p:txBody>
      </p:sp>
    </p:spTree>
    <p:extLst>
      <p:ext uri="{BB962C8B-B14F-4D97-AF65-F5344CB8AC3E}">
        <p14:creationId xmlns:p14="http://schemas.microsoft.com/office/powerpoint/2010/main" val="5414847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1844275"/>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endParaRPr lang="en-US" sz="2000" dirty="0">
              <a:solidFill>
                <a:schemeClr val="bg1"/>
              </a:solidFill>
            </a:endParaRPr>
          </a:p>
          <a:p>
            <a:pPr algn="ctr">
              <a:lnSpc>
                <a:spcPct val="150000"/>
              </a:lnSpc>
            </a:pPr>
            <a:r>
              <a:rPr lang="en-US" sz="2000" dirty="0">
                <a:solidFill>
                  <a:schemeClr val="bg1"/>
                </a:solidFill>
              </a:rPr>
              <a:t>CREATE DATABASE </a:t>
            </a:r>
            <a:r>
              <a:rPr lang="en-US" sz="2000" dirty="0" err="1">
                <a:solidFill>
                  <a:schemeClr val="bg1"/>
                </a:solidFill>
              </a:rPr>
              <a:t>testDB</a:t>
            </a:r>
            <a:r>
              <a:rPr lang="en-US" sz="2000" dirty="0">
                <a:solidFill>
                  <a:schemeClr val="bg1"/>
                </a:solidFill>
              </a:rPr>
              <a:t>;</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creates a database called "</a:t>
            </a:r>
            <a:r>
              <a:rPr lang="en-US" sz="1800" b="0" dirty="0" err="1"/>
              <a:t>testDB</a:t>
            </a:r>
            <a:r>
              <a:rPr lang="en-US" sz="1800" b="0" dirty="0"/>
              <a:t>":</a:t>
            </a:r>
            <a:endParaRPr lang="en-US" sz="100" b="0" dirty="0"/>
          </a:p>
        </p:txBody>
      </p:sp>
    </p:spTree>
    <p:extLst>
      <p:ext uri="{BB962C8B-B14F-4D97-AF65-F5344CB8AC3E}">
        <p14:creationId xmlns:p14="http://schemas.microsoft.com/office/powerpoint/2010/main" val="21051755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DROP DATABASE </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8984607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DROP DATABASE statement is used to drop an existing SQL database.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DROP DATABASE Statement</a:t>
            </a:r>
            <a:br>
              <a:rPr lang="en-US" b="0" dirty="0"/>
            </a:br>
            <a:br>
              <a:rPr lang="en-US" b="0" dirty="0"/>
            </a:br>
            <a:endParaRPr lang="en-US" b="0" dirty="0"/>
          </a:p>
        </p:txBody>
      </p:sp>
    </p:spTree>
    <p:extLst>
      <p:ext uri="{BB962C8B-B14F-4D97-AF65-F5344CB8AC3E}">
        <p14:creationId xmlns:p14="http://schemas.microsoft.com/office/powerpoint/2010/main" val="20590863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pPr marL="0" lvl="0" indent="0" algn="l"/>
            <a:r>
              <a:rPr lang="en-US" b="0" dirty="0"/>
              <a:t>DROP DATABASE </a:t>
            </a:r>
            <a:r>
              <a:rPr lang="en-US" b="0" i="1" dirty="0" err="1"/>
              <a:t>databasename</a:t>
            </a:r>
            <a:r>
              <a:rPr lang="en-US" b="0" dirty="0"/>
              <a:t>;</a:t>
            </a:r>
            <a:endParaRPr lang="en-US" dirty="0"/>
          </a:p>
        </p:txBody>
      </p:sp>
    </p:spTree>
    <p:extLst>
      <p:ext uri="{BB962C8B-B14F-4D97-AF65-F5344CB8AC3E}">
        <p14:creationId xmlns:p14="http://schemas.microsoft.com/office/powerpoint/2010/main" val="30317619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47649" y="1766627"/>
            <a:ext cx="7848701" cy="2807697"/>
          </a:xfrm>
        </p:spPr>
        <p:txBody>
          <a:bodyPr/>
          <a:lstStyle/>
          <a:p>
            <a:r>
              <a:rPr lang="en-US" b="1" dirty="0"/>
              <a:t>Helps you to define terms related to entity relationship modeling</a:t>
            </a:r>
          </a:p>
          <a:p>
            <a:pPr marL="127000" indent="0">
              <a:buNone/>
            </a:pPr>
            <a:endParaRPr lang="en-US" b="1" dirty="0"/>
          </a:p>
          <a:p>
            <a:r>
              <a:rPr lang="en-US" b="1" dirty="0"/>
              <a:t>Provide a preview of how all your tables should connect, what fields are going to be on each table</a:t>
            </a:r>
          </a:p>
          <a:p>
            <a:pPr marL="127000" indent="0">
              <a:buNone/>
            </a:pPr>
            <a:endParaRPr lang="en-US" b="1" dirty="0"/>
          </a:p>
          <a:p>
            <a:r>
              <a:rPr lang="en-US" b="1" dirty="0"/>
              <a:t>Helps to describe entities, attributes, relationships</a:t>
            </a:r>
          </a:p>
          <a:p>
            <a:pPr marL="127000" indent="0">
              <a:buNone/>
            </a:pPr>
            <a:endParaRPr lang="en-US" b="1" dirty="0"/>
          </a:p>
          <a:p>
            <a:r>
              <a:rPr lang="en-US" b="1" dirty="0"/>
              <a:t>ER diagrams are translatable into relational tables which allows you to build databases quickly</a:t>
            </a:r>
          </a:p>
          <a:p>
            <a:pPr marL="127000" indent="0">
              <a:buNone/>
            </a:pPr>
            <a:endParaRPr lang="en-US" b="1" dirty="0"/>
          </a:p>
          <a:p>
            <a:r>
              <a:rPr lang="en-US" b="1" dirty="0"/>
              <a:t>ER diagrams can be used by database designers as a blueprint for implementing data in specific software applications</a:t>
            </a:r>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Why use ER Diagrams?</a:t>
            </a:r>
          </a:p>
        </p:txBody>
      </p:sp>
    </p:spTree>
    <p:extLst>
      <p:ext uri="{BB962C8B-B14F-4D97-AF65-F5344CB8AC3E}">
        <p14:creationId xmlns:p14="http://schemas.microsoft.com/office/powerpoint/2010/main" val="42309922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1844275"/>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endParaRPr lang="en-US" sz="2000" dirty="0">
              <a:solidFill>
                <a:schemeClr val="bg1"/>
              </a:solidFill>
            </a:endParaRPr>
          </a:p>
          <a:p>
            <a:pPr algn="ctr">
              <a:lnSpc>
                <a:spcPct val="150000"/>
              </a:lnSpc>
            </a:pPr>
            <a:r>
              <a:rPr lang="en-US" sz="2000" dirty="0">
                <a:solidFill>
                  <a:schemeClr val="bg1"/>
                </a:solidFill>
              </a:rPr>
              <a:t>DROP DATABASE </a:t>
            </a:r>
            <a:r>
              <a:rPr lang="en-US" sz="2000" dirty="0" err="1">
                <a:solidFill>
                  <a:schemeClr val="bg1"/>
                </a:solidFill>
              </a:rPr>
              <a:t>testDB</a:t>
            </a:r>
            <a:r>
              <a:rPr lang="en-US" sz="2000" dirty="0">
                <a:solidFill>
                  <a:schemeClr val="bg1"/>
                </a:solidFill>
              </a:rPr>
              <a:t>;</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drops the existing database "</a:t>
            </a:r>
            <a:r>
              <a:rPr lang="en-US" sz="1800" b="0" dirty="0" err="1"/>
              <a:t>testDB</a:t>
            </a:r>
            <a:r>
              <a:rPr lang="en-US" sz="1800" b="0" dirty="0"/>
              <a:t>":</a:t>
            </a:r>
            <a:endParaRPr lang="en-US" sz="100" b="0" dirty="0"/>
          </a:p>
        </p:txBody>
      </p:sp>
    </p:spTree>
    <p:extLst>
      <p:ext uri="{BB962C8B-B14F-4D97-AF65-F5344CB8AC3E}">
        <p14:creationId xmlns:p14="http://schemas.microsoft.com/office/powerpoint/2010/main" val="20209803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CREATE TABLE </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2338461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CREATE TABLE statement is used to create a new table in a database.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CREATE TABLE Statement</a:t>
            </a:r>
            <a:br>
              <a:rPr lang="en-US" b="0" dirty="0"/>
            </a:br>
            <a:endParaRPr lang="en-US" b="0" dirty="0"/>
          </a:p>
        </p:txBody>
      </p:sp>
    </p:spTree>
    <p:extLst>
      <p:ext uri="{BB962C8B-B14F-4D97-AF65-F5344CB8AC3E}">
        <p14:creationId xmlns:p14="http://schemas.microsoft.com/office/powerpoint/2010/main" val="8315046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pPr marL="0" lvl="0" indent="0" algn="l"/>
            <a:r>
              <a:rPr lang="en-US" b="0" dirty="0"/>
              <a:t>CREATE TABLE </a:t>
            </a:r>
            <a:r>
              <a:rPr lang="en-US" b="0" i="1" dirty="0" err="1"/>
              <a:t>table_name</a:t>
            </a:r>
            <a:r>
              <a:rPr lang="en-US" b="0" i="1" dirty="0"/>
              <a:t> </a:t>
            </a:r>
            <a:r>
              <a:rPr lang="en-US" b="0" dirty="0"/>
              <a:t>(</a:t>
            </a:r>
            <a:br>
              <a:rPr lang="en-US" dirty="0"/>
            </a:br>
            <a:r>
              <a:rPr lang="en-US" b="0" i="1" dirty="0"/>
              <a:t>    column1 datatype</a:t>
            </a:r>
            <a:r>
              <a:rPr lang="en-US" b="0" dirty="0"/>
              <a:t>,</a:t>
            </a:r>
            <a:br>
              <a:rPr lang="en-US" dirty="0"/>
            </a:br>
            <a:r>
              <a:rPr lang="en-US" b="0" i="1" dirty="0"/>
              <a:t>    column2 datatype</a:t>
            </a:r>
            <a:r>
              <a:rPr lang="en-US" b="0" dirty="0"/>
              <a:t>,</a:t>
            </a:r>
            <a:br>
              <a:rPr lang="en-US" dirty="0"/>
            </a:br>
            <a:r>
              <a:rPr lang="en-US" b="0" i="1" dirty="0"/>
              <a:t>    column3 datatype</a:t>
            </a:r>
            <a:r>
              <a:rPr lang="en-US" b="0" dirty="0"/>
              <a:t>,</a:t>
            </a:r>
            <a:br>
              <a:rPr lang="en-US" dirty="0"/>
            </a:br>
            <a:r>
              <a:rPr lang="en-US" b="0" dirty="0"/>
              <a:t>   ....</a:t>
            </a:r>
            <a:br>
              <a:rPr lang="en-US" dirty="0"/>
            </a:br>
            <a:r>
              <a:rPr lang="en-US" b="0" dirty="0"/>
              <a:t>);</a:t>
            </a:r>
            <a:endParaRPr lang="en-US" dirty="0"/>
          </a:p>
        </p:txBody>
      </p:sp>
    </p:spTree>
    <p:extLst>
      <p:ext uri="{BB962C8B-B14F-4D97-AF65-F5344CB8AC3E}">
        <p14:creationId xmlns:p14="http://schemas.microsoft.com/office/powerpoint/2010/main" val="37919900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1844275"/>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endParaRPr lang="en-US" sz="2000" dirty="0">
              <a:solidFill>
                <a:schemeClr val="bg1"/>
              </a:solidFill>
            </a:endParaRPr>
          </a:p>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a:t>
            </a:r>
            <a:r>
              <a:rPr lang="en-US" sz="2000" dirty="0" err="1">
                <a:solidFill>
                  <a:schemeClr val="bg1"/>
                </a:solidFill>
              </a:rPr>
              <a:t>PersonID</a:t>
            </a:r>
            <a:r>
              <a:rPr lang="en-US" sz="2000" dirty="0">
                <a:solidFill>
                  <a:schemeClr val="bg1"/>
                </a:solidFill>
              </a:rPr>
              <a:t> int,</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a:t>
            </a:r>
          </a:p>
          <a:p>
            <a:pPr algn="ctr">
              <a:lnSpc>
                <a:spcPct val="150000"/>
              </a:lnSpc>
            </a:pPr>
            <a:r>
              <a:rPr lang="en-US" sz="2000" dirty="0">
                <a:solidFill>
                  <a:schemeClr val="bg1"/>
                </a:solidFill>
              </a:rPr>
              <a:t>    FirstName varchar(255),</a:t>
            </a:r>
          </a:p>
          <a:p>
            <a:pPr algn="ctr">
              <a:lnSpc>
                <a:spcPct val="150000"/>
              </a:lnSpc>
            </a:pPr>
            <a:r>
              <a:rPr lang="en-US" sz="2000" dirty="0">
                <a:solidFill>
                  <a:schemeClr val="bg1"/>
                </a:solidFill>
              </a:rPr>
              <a:t>    Address varchar(255),</a:t>
            </a:r>
          </a:p>
          <a:p>
            <a:pPr algn="ctr">
              <a:lnSpc>
                <a:spcPct val="150000"/>
              </a:lnSpc>
            </a:pPr>
            <a:r>
              <a:rPr lang="en-US" sz="2000" dirty="0">
                <a:solidFill>
                  <a:schemeClr val="bg1"/>
                </a:solidFill>
              </a:rPr>
              <a:t>    City varchar(255) );</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example creates a table called "Persons" that contains five columns: </a:t>
            </a:r>
            <a:r>
              <a:rPr lang="en-US" sz="1800" b="0" dirty="0" err="1"/>
              <a:t>PersonID</a:t>
            </a:r>
            <a:r>
              <a:rPr lang="en-US" sz="1800" b="0" dirty="0"/>
              <a:t>, </a:t>
            </a:r>
            <a:r>
              <a:rPr lang="en-US" sz="1800" b="0" dirty="0" err="1"/>
              <a:t>LastName</a:t>
            </a:r>
            <a:r>
              <a:rPr lang="en-US" sz="1800" b="0" dirty="0"/>
              <a:t>, FirstName, Address, and City:</a:t>
            </a:r>
            <a:endParaRPr lang="en-US" sz="200" b="0" dirty="0"/>
          </a:p>
        </p:txBody>
      </p:sp>
    </p:spTree>
    <p:extLst>
      <p:ext uri="{BB962C8B-B14F-4D97-AF65-F5344CB8AC3E}">
        <p14:creationId xmlns:p14="http://schemas.microsoft.com/office/powerpoint/2010/main" val="14167138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 y="1424077"/>
            <a:ext cx="9144000" cy="41565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988488"/>
            <a:ext cx="6258300" cy="73325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2540513055"/>
              </p:ext>
            </p:extLst>
          </p:nvPr>
        </p:nvGraphicFramePr>
        <p:xfrm>
          <a:off x="377364" y="910107"/>
          <a:ext cx="8766636" cy="929620"/>
        </p:xfrm>
        <a:graphic>
          <a:graphicData uri="http://schemas.openxmlformats.org/drawingml/2006/table">
            <a:tbl>
              <a:tblPr>
                <a:noFill/>
                <a:tableStyleId>{5973DA3F-9819-4352-8E93-8A6551559889}</a:tableStyleId>
              </a:tblPr>
              <a:tblGrid>
                <a:gridCol w="735893">
                  <a:extLst>
                    <a:ext uri="{9D8B030D-6E8A-4147-A177-3AD203B41FA5}">
                      <a16:colId xmlns:a16="http://schemas.microsoft.com/office/drawing/2014/main" val="20000"/>
                    </a:ext>
                  </a:extLst>
                </a:gridCol>
                <a:gridCol w="1682129">
                  <a:extLst>
                    <a:ext uri="{9D8B030D-6E8A-4147-A177-3AD203B41FA5}">
                      <a16:colId xmlns:a16="http://schemas.microsoft.com/office/drawing/2014/main" val="20001"/>
                    </a:ext>
                  </a:extLst>
                </a:gridCol>
                <a:gridCol w="2056706">
                  <a:extLst>
                    <a:ext uri="{9D8B030D-6E8A-4147-A177-3AD203B41FA5}">
                      <a16:colId xmlns:a16="http://schemas.microsoft.com/office/drawing/2014/main" val="1870250050"/>
                    </a:ext>
                  </a:extLst>
                </a:gridCol>
                <a:gridCol w="1813801">
                  <a:extLst>
                    <a:ext uri="{9D8B030D-6E8A-4147-A177-3AD203B41FA5}">
                      <a16:colId xmlns:a16="http://schemas.microsoft.com/office/drawing/2014/main" val="2923691942"/>
                    </a:ext>
                  </a:extLst>
                </a:gridCol>
                <a:gridCol w="1478870">
                  <a:extLst>
                    <a:ext uri="{9D8B030D-6E8A-4147-A177-3AD203B41FA5}">
                      <a16:colId xmlns:a16="http://schemas.microsoft.com/office/drawing/2014/main" val="3089930336"/>
                    </a:ext>
                  </a:extLst>
                </a:gridCol>
                <a:gridCol w="999237">
                  <a:extLst>
                    <a:ext uri="{9D8B030D-6E8A-4147-A177-3AD203B41FA5}">
                      <a16:colId xmlns:a16="http://schemas.microsoft.com/office/drawing/2014/main" val="3863713139"/>
                    </a:ext>
                  </a:extLst>
                </a:gridCol>
              </a:tblGrid>
              <a:tr h="509273">
                <a:tc>
                  <a:txBody>
                    <a:bodyPr/>
                    <a:lstStyle/>
                    <a:p>
                      <a:pPr marL="0" lvl="0" indent="0" algn="r" rtl="0">
                        <a:spcBef>
                          <a:spcPts val="0"/>
                        </a:spcBef>
                        <a:spcAft>
                          <a:spcPts val="0"/>
                        </a:spcAft>
                        <a:buNone/>
                      </a:pPr>
                      <a:endParaRPr sz="2500" b="1" dirty="0">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PersonID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LastName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FirstName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993970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DROP TABLE</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329385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DROP TABLE statement is used to drop an existing table in a database.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DROP TABLE Statement</a:t>
            </a:r>
            <a:br>
              <a:rPr lang="en-US" b="0" dirty="0"/>
            </a:br>
            <a:endParaRPr lang="en-US" b="0" dirty="0"/>
          </a:p>
        </p:txBody>
      </p:sp>
    </p:spTree>
    <p:extLst>
      <p:ext uri="{BB962C8B-B14F-4D97-AF65-F5344CB8AC3E}">
        <p14:creationId xmlns:p14="http://schemas.microsoft.com/office/powerpoint/2010/main" val="2947510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pPr marL="0" lvl="0" indent="0" algn="l"/>
            <a:r>
              <a:rPr lang="en-US" b="0" dirty="0"/>
              <a:t>DROP TABLE </a:t>
            </a:r>
            <a:r>
              <a:rPr lang="en-US" b="0" i="1" dirty="0" err="1"/>
              <a:t>table_name</a:t>
            </a:r>
            <a:r>
              <a:rPr lang="en-US" b="0" dirty="0"/>
              <a:t>;</a:t>
            </a:r>
            <a:endParaRPr lang="en-US" dirty="0"/>
          </a:p>
        </p:txBody>
      </p:sp>
    </p:spTree>
    <p:extLst>
      <p:ext uri="{BB962C8B-B14F-4D97-AF65-F5344CB8AC3E}">
        <p14:creationId xmlns:p14="http://schemas.microsoft.com/office/powerpoint/2010/main" val="12792488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1844275"/>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endParaRPr lang="en-US" sz="2000" dirty="0">
              <a:solidFill>
                <a:schemeClr val="bg1"/>
              </a:solidFill>
            </a:endParaRPr>
          </a:p>
          <a:p>
            <a:pPr algn="ctr">
              <a:lnSpc>
                <a:spcPct val="150000"/>
              </a:lnSpc>
            </a:pPr>
            <a:r>
              <a:rPr lang="en-US" sz="2000" dirty="0">
                <a:solidFill>
                  <a:schemeClr val="bg1"/>
                </a:solidFill>
              </a:rPr>
              <a:t>DROP TABLE Shippers;</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drops the existing table "Shippers":</a:t>
            </a:r>
            <a:endParaRPr lang="en-US" sz="100" b="0" dirty="0"/>
          </a:p>
        </p:txBody>
      </p:sp>
    </p:spTree>
    <p:extLst>
      <p:ext uri="{BB962C8B-B14F-4D97-AF65-F5344CB8AC3E}">
        <p14:creationId xmlns:p14="http://schemas.microsoft.com/office/powerpoint/2010/main" val="17604558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Rectangles: This Entity Relationship Diagram symbol represents entity types</a:t>
            </a:r>
          </a:p>
          <a:p>
            <a:r>
              <a:rPr lang="en-US" b="1" dirty="0"/>
              <a:t>Ellipses : Symbol represent attributes</a:t>
            </a:r>
          </a:p>
          <a:p>
            <a:r>
              <a:rPr lang="en-US" b="1" dirty="0"/>
              <a:t>Diamonds: This symbol represents relationship types</a:t>
            </a:r>
          </a:p>
          <a:p>
            <a:r>
              <a:rPr lang="en-US" b="1" dirty="0"/>
              <a:t>Lines: It links attributes to entity types and entity types with other relationship types</a:t>
            </a:r>
          </a:p>
          <a:p>
            <a:r>
              <a:rPr lang="en-US" b="1" dirty="0"/>
              <a:t>Primary key: attributes are underlined</a:t>
            </a:r>
          </a:p>
          <a:p>
            <a:r>
              <a:rPr lang="en-US" b="1" dirty="0"/>
              <a:t>Double Ellipses: Represent multi-valued attributes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ER Diagrams Symbols &amp; Notations</a:t>
            </a:r>
          </a:p>
        </p:txBody>
      </p:sp>
    </p:spTree>
    <p:extLst>
      <p:ext uri="{BB962C8B-B14F-4D97-AF65-F5344CB8AC3E}">
        <p14:creationId xmlns:p14="http://schemas.microsoft.com/office/powerpoint/2010/main" val="2359940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TRUNCATE TABLE statement is used to delete the data inside a table, but not the table itself.</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TRUNCATE TABLE</a:t>
            </a:r>
            <a:br>
              <a:rPr lang="en-US" b="0" dirty="0"/>
            </a:br>
            <a:br>
              <a:rPr lang="en-US" b="0" dirty="0"/>
            </a:br>
            <a:endParaRPr lang="en-US" b="0" dirty="0"/>
          </a:p>
        </p:txBody>
      </p:sp>
    </p:spTree>
    <p:extLst>
      <p:ext uri="{BB962C8B-B14F-4D97-AF65-F5344CB8AC3E}">
        <p14:creationId xmlns:p14="http://schemas.microsoft.com/office/powerpoint/2010/main" val="34265411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r>
              <a:rPr lang="en-US" b="0" dirty="0"/>
              <a:t>TRUNCATE TABLE </a:t>
            </a:r>
            <a:r>
              <a:rPr lang="en-US" b="0" i="1" dirty="0" err="1"/>
              <a:t>table_name</a:t>
            </a:r>
            <a:r>
              <a:rPr lang="en-US" b="0" dirty="0"/>
              <a:t>;</a:t>
            </a:r>
          </a:p>
          <a:p>
            <a:br>
              <a:rPr lang="en-US" dirty="0"/>
            </a:br>
            <a:endParaRPr lang="en-US" dirty="0"/>
          </a:p>
        </p:txBody>
      </p:sp>
    </p:spTree>
    <p:extLst>
      <p:ext uri="{BB962C8B-B14F-4D97-AF65-F5344CB8AC3E}">
        <p14:creationId xmlns:p14="http://schemas.microsoft.com/office/powerpoint/2010/main" val="40997783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ALTER TABLE </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25219028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ALTER TABLE statement is used to add, delete, or modify columns in an existing table.</a:t>
            </a:r>
          </a:p>
          <a:p>
            <a:endParaRPr lang="en-US" b="1" dirty="0"/>
          </a:p>
          <a:p>
            <a:r>
              <a:rPr lang="en-US" b="1" dirty="0"/>
              <a:t>The ALTER TABLE statement is also used to add and drop various constraints on an existing table.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ALTER TABLE Statement</a:t>
            </a:r>
            <a:br>
              <a:rPr lang="en-US" b="0" dirty="0"/>
            </a:br>
            <a:endParaRPr lang="en-US" b="0" dirty="0"/>
          </a:p>
        </p:txBody>
      </p:sp>
    </p:spTree>
    <p:extLst>
      <p:ext uri="{BB962C8B-B14F-4D97-AF65-F5344CB8AC3E}">
        <p14:creationId xmlns:p14="http://schemas.microsoft.com/office/powerpoint/2010/main" val="22522833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ALTER TABLE - ADD COLUMN</a:t>
            </a:r>
            <a:br>
              <a:rPr lang="en-US" dirty="0"/>
            </a:br>
            <a:r>
              <a:rPr lang="en-US"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pPr marL="0" lvl="0" indent="0" algn="l"/>
            <a:r>
              <a:rPr lang="en-US" b="0" dirty="0"/>
              <a:t>ALTER TABLE </a:t>
            </a:r>
            <a:r>
              <a:rPr lang="en-US" b="0" i="1" dirty="0" err="1"/>
              <a:t>table_name</a:t>
            </a:r>
            <a:br>
              <a:rPr lang="en-US" dirty="0"/>
            </a:br>
            <a:r>
              <a:rPr lang="en-US" b="0" dirty="0"/>
              <a:t>ADD </a:t>
            </a:r>
            <a:r>
              <a:rPr lang="en-US" b="0" i="1" dirty="0" err="1"/>
              <a:t>column_name</a:t>
            </a:r>
            <a:r>
              <a:rPr lang="en-US" b="0" i="1" dirty="0"/>
              <a:t> datatype</a:t>
            </a:r>
            <a:r>
              <a:rPr lang="en-US" b="0" dirty="0"/>
              <a:t>;</a:t>
            </a:r>
            <a:endParaRPr lang="en-US" dirty="0"/>
          </a:p>
        </p:txBody>
      </p:sp>
    </p:spTree>
    <p:extLst>
      <p:ext uri="{BB962C8B-B14F-4D97-AF65-F5344CB8AC3E}">
        <p14:creationId xmlns:p14="http://schemas.microsoft.com/office/powerpoint/2010/main" val="26594992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ALTER TABLE - DROP COLUMN</a:t>
            </a:r>
            <a:br>
              <a:rPr lang="en-US" dirty="0"/>
            </a:br>
            <a:r>
              <a:rPr lang="en-US"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pPr marL="0" lvl="0" indent="0" algn="l"/>
            <a:r>
              <a:rPr lang="en-US" b="0" dirty="0"/>
              <a:t>ALTER TABLE </a:t>
            </a:r>
            <a:r>
              <a:rPr lang="en-US" b="0" i="1" dirty="0" err="1"/>
              <a:t>table_name</a:t>
            </a:r>
            <a:br>
              <a:rPr lang="en-US" dirty="0"/>
            </a:br>
            <a:r>
              <a:rPr lang="en-US" b="0" dirty="0"/>
              <a:t>DROP COLUMN </a:t>
            </a:r>
            <a:r>
              <a:rPr lang="en-US" b="0" i="1" dirty="0" err="1"/>
              <a:t>column_name</a:t>
            </a:r>
            <a:r>
              <a:rPr lang="en-US" b="0" dirty="0"/>
              <a:t>;</a:t>
            </a:r>
            <a:endParaRPr lang="en-US" dirty="0"/>
          </a:p>
        </p:txBody>
      </p:sp>
    </p:spTree>
    <p:extLst>
      <p:ext uri="{BB962C8B-B14F-4D97-AF65-F5344CB8AC3E}">
        <p14:creationId xmlns:p14="http://schemas.microsoft.com/office/powerpoint/2010/main" val="27098322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ALTER TABLE - MODIFY COLUMN</a:t>
            </a:r>
            <a:br>
              <a:rPr lang="en-US" dirty="0"/>
            </a:br>
            <a:r>
              <a:rPr lang="en-US"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pPr marL="0" lvl="0" indent="0" algn="l"/>
            <a:r>
              <a:rPr lang="en-US" b="0" dirty="0"/>
              <a:t>ALTER TABLE </a:t>
            </a:r>
            <a:r>
              <a:rPr lang="en-US" b="0" i="1" dirty="0" err="1"/>
              <a:t>table_name</a:t>
            </a:r>
            <a:br>
              <a:rPr lang="en-US" dirty="0"/>
            </a:br>
            <a:r>
              <a:rPr lang="en-US" b="0" dirty="0"/>
              <a:t>MODIFY COLUMN </a:t>
            </a:r>
            <a:r>
              <a:rPr lang="en-US" b="0" i="1" dirty="0" err="1"/>
              <a:t>column_name</a:t>
            </a:r>
            <a:r>
              <a:rPr lang="en-US" b="0" i="1" dirty="0"/>
              <a:t> datatype</a:t>
            </a:r>
            <a:r>
              <a:rPr lang="en-US" b="0" dirty="0"/>
              <a:t>;</a:t>
            </a:r>
            <a:endParaRPr lang="en-US" dirty="0"/>
          </a:p>
        </p:txBody>
      </p:sp>
    </p:spTree>
    <p:extLst>
      <p:ext uri="{BB962C8B-B14F-4D97-AF65-F5344CB8AC3E}">
        <p14:creationId xmlns:p14="http://schemas.microsoft.com/office/powerpoint/2010/main" val="15858605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1844275"/>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ALTER TABLE Persons</a:t>
            </a:r>
          </a:p>
          <a:p>
            <a:pPr algn="ctr">
              <a:lnSpc>
                <a:spcPct val="150000"/>
              </a:lnSpc>
            </a:pPr>
            <a:r>
              <a:rPr lang="en-US" sz="2000" dirty="0">
                <a:solidFill>
                  <a:schemeClr val="bg1"/>
                </a:solidFill>
              </a:rPr>
              <a:t>MODIFY COLUMN </a:t>
            </a:r>
            <a:r>
              <a:rPr lang="en-US" sz="2000" dirty="0" err="1">
                <a:solidFill>
                  <a:schemeClr val="bg1"/>
                </a:solidFill>
              </a:rPr>
              <a:t>DateOfBirth</a:t>
            </a:r>
            <a:r>
              <a:rPr lang="en-US" sz="2000" dirty="0">
                <a:solidFill>
                  <a:schemeClr val="bg1"/>
                </a:solidFill>
              </a:rPr>
              <a:t> year;</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to change the data type DATE of the column named "</a:t>
            </a:r>
            <a:r>
              <a:rPr lang="en-US" sz="1800" b="0" dirty="0" err="1"/>
              <a:t>DateOfBirth</a:t>
            </a:r>
            <a:r>
              <a:rPr lang="en-US" sz="1800" b="0" dirty="0"/>
              <a:t>" in the "Persons" table.</a:t>
            </a:r>
            <a:endParaRPr lang="en-US" sz="100" b="0" dirty="0"/>
          </a:p>
        </p:txBody>
      </p:sp>
    </p:spTree>
    <p:extLst>
      <p:ext uri="{BB962C8B-B14F-4D97-AF65-F5344CB8AC3E}">
        <p14:creationId xmlns:p14="http://schemas.microsoft.com/office/powerpoint/2010/main" val="37096071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Constraints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10159284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402350"/>
          </a:xfrm>
        </p:spPr>
        <p:txBody>
          <a:bodyPr/>
          <a:lstStyle/>
          <a:p>
            <a:r>
              <a:rPr lang="en-US" dirty="0"/>
              <a:t>SQL constraints are used to specify rules for data in a table.</a:t>
            </a:r>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Constraints</a:t>
            </a:r>
            <a:br>
              <a:rPr lang="en-US" b="0" dirty="0"/>
            </a:br>
            <a:br>
              <a:rPr lang="en-US" b="0" dirty="0"/>
            </a:br>
            <a:endParaRPr lang="en-US" b="0" dirty="0"/>
          </a:p>
        </p:txBody>
      </p:sp>
      <p:sp>
        <p:nvSpPr>
          <p:cNvPr id="6" name="Title 3">
            <a:extLst>
              <a:ext uri="{FF2B5EF4-FFF2-40B4-BE49-F238E27FC236}">
                <a16:creationId xmlns:a16="http://schemas.microsoft.com/office/drawing/2014/main" id="{1EEFE390-4464-4650-B61A-48BCC9603ABB}"/>
              </a:ext>
            </a:extLst>
          </p:cNvPr>
          <p:cNvSpPr txBox="1">
            <a:spLocks/>
          </p:cNvSpPr>
          <p:nvPr/>
        </p:nvSpPr>
        <p:spPr>
          <a:xfrm>
            <a:off x="609498" y="2375376"/>
            <a:ext cx="8232301" cy="6066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b="0" dirty="0"/>
              <a:t>Create Constraints</a:t>
            </a:r>
          </a:p>
          <a:p>
            <a:br>
              <a:rPr lang="en-US" b="0" dirty="0"/>
            </a:br>
            <a:br>
              <a:rPr lang="en-US" b="0" dirty="0"/>
            </a:br>
            <a:endParaRPr lang="en-US" b="0" dirty="0"/>
          </a:p>
        </p:txBody>
      </p:sp>
      <p:sp>
        <p:nvSpPr>
          <p:cNvPr id="7" name="Text Placeholder 4">
            <a:extLst>
              <a:ext uri="{FF2B5EF4-FFF2-40B4-BE49-F238E27FC236}">
                <a16:creationId xmlns:a16="http://schemas.microsoft.com/office/drawing/2014/main" id="{505C21A5-FBB8-4A67-A7C3-B28E600FDABD}"/>
              </a:ext>
            </a:extLst>
          </p:cNvPr>
          <p:cNvSpPr txBox="1">
            <a:spLocks/>
          </p:cNvSpPr>
          <p:nvPr/>
        </p:nvSpPr>
        <p:spPr>
          <a:xfrm>
            <a:off x="560824" y="2981981"/>
            <a:ext cx="7692837" cy="9931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127000" indent="0">
              <a:buNone/>
            </a:pPr>
            <a:r>
              <a:rPr lang="en-US" b="1"/>
              <a:t>Constraints can be specified when the table is created with the CREATE TABLE statement, or after the table is created with the ALTER TABLE statement.</a:t>
            </a:r>
            <a:endParaRPr lang="en-US" b="1" dirty="0"/>
          </a:p>
        </p:txBody>
      </p:sp>
    </p:spTree>
    <p:extLst>
      <p:ext uri="{BB962C8B-B14F-4D97-AF65-F5344CB8AC3E}">
        <p14:creationId xmlns:p14="http://schemas.microsoft.com/office/powerpoint/2010/main" val="11784407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pPr marL="127000" indent="0">
              <a:buNone/>
            </a:pPr>
            <a:endParaRPr lang="en-US" b="1" dirty="0"/>
          </a:p>
          <a:p>
            <a:pPr marL="127000" indent="0">
              <a:buNone/>
            </a:pPr>
            <a:endParaRPr lang="en-US" b="1" dirty="0"/>
          </a:p>
        </p:txBody>
      </p:sp>
      <p:pic>
        <p:nvPicPr>
          <p:cNvPr id="7" name="Picture 6">
            <a:extLst>
              <a:ext uri="{FF2B5EF4-FFF2-40B4-BE49-F238E27FC236}">
                <a16:creationId xmlns:a16="http://schemas.microsoft.com/office/drawing/2014/main" id="{094F5C9F-933E-A8A5-D260-4279E6DDF174}"/>
              </a:ext>
            </a:extLst>
          </p:cNvPr>
          <p:cNvPicPr>
            <a:picLocks noChangeAspect="1"/>
          </p:cNvPicPr>
          <p:nvPr/>
        </p:nvPicPr>
        <p:blipFill>
          <a:blip r:embed="rId2"/>
          <a:stretch>
            <a:fillRect/>
          </a:stretch>
        </p:blipFill>
        <p:spPr>
          <a:xfrm>
            <a:off x="904461" y="1828800"/>
            <a:ext cx="7630040" cy="2832652"/>
          </a:xfrm>
          <a:prstGeom prst="rect">
            <a:avLst/>
          </a:prstGeom>
        </p:spPr>
      </p:pic>
    </p:spTree>
    <p:extLst>
      <p:ext uri="{BB962C8B-B14F-4D97-AF65-F5344CB8AC3E}">
        <p14:creationId xmlns:p14="http://schemas.microsoft.com/office/powerpoint/2010/main" val="22498478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Create Constraints </a:t>
            </a:r>
            <a:r>
              <a:rPr lang="en-US"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406779"/>
            <a:ext cx="4592782" cy="1468019"/>
          </a:xfrm>
          <a:prstGeom prst="rect">
            <a:avLst/>
          </a:prstGeom>
        </p:spPr>
        <p:txBody>
          <a:bodyPr spcFirstLastPara="1" wrap="square" lIns="91425" tIns="0" rIns="91425" bIns="0" anchor="ctr" anchorCtr="0">
            <a:noAutofit/>
          </a:bodyPr>
          <a:lstStyle/>
          <a:p>
            <a:pPr marL="0" lvl="0" indent="0" algn="l"/>
            <a:r>
              <a:rPr lang="en-US" b="0" dirty="0"/>
              <a:t>CREATE TABLE </a:t>
            </a:r>
            <a:r>
              <a:rPr lang="en-US" b="0" i="1" dirty="0" err="1"/>
              <a:t>table_name</a:t>
            </a:r>
            <a:r>
              <a:rPr lang="en-US" b="0" i="1" dirty="0"/>
              <a:t> </a:t>
            </a:r>
            <a:r>
              <a:rPr lang="en-US" b="0" dirty="0"/>
              <a:t>(</a:t>
            </a:r>
            <a:br>
              <a:rPr lang="en-US" dirty="0"/>
            </a:br>
            <a:r>
              <a:rPr lang="en-US" b="0" i="1" dirty="0"/>
              <a:t>    column1 datatype</a:t>
            </a:r>
            <a:r>
              <a:rPr lang="en-US" b="0" dirty="0"/>
              <a:t> </a:t>
            </a:r>
            <a:r>
              <a:rPr lang="en-US" b="0" i="1" dirty="0"/>
              <a:t>constraint</a:t>
            </a:r>
            <a:r>
              <a:rPr lang="en-US" b="0" dirty="0"/>
              <a:t>,</a:t>
            </a:r>
            <a:br>
              <a:rPr lang="en-US" dirty="0"/>
            </a:br>
            <a:r>
              <a:rPr lang="en-US" b="0" i="1" dirty="0"/>
              <a:t>    column2 datatype</a:t>
            </a:r>
            <a:r>
              <a:rPr lang="en-US" b="0" dirty="0"/>
              <a:t> </a:t>
            </a:r>
            <a:r>
              <a:rPr lang="en-US" b="0" i="1" dirty="0"/>
              <a:t>constraint</a:t>
            </a:r>
            <a:r>
              <a:rPr lang="en-US" b="0" dirty="0"/>
              <a:t>,</a:t>
            </a:r>
            <a:br>
              <a:rPr lang="en-US" dirty="0"/>
            </a:br>
            <a:r>
              <a:rPr lang="en-US" b="0" i="1" dirty="0"/>
              <a:t>    column3 datatype</a:t>
            </a:r>
            <a:r>
              <a:rPr lang="en-US" b="0" dirty="0"/>
              <a:t> </a:t>
            </a:r>
            <a:r>
              <a:rPr lang="en-US" b="0" i="1" dirty="0"/>
              <a:t>constraint</a:t>
            </a:r>
            <a:r>
              <a:rPr lang="en-US" b="0" dirty="0"/>
              <a:t>,</a:t>
            </a:r>
            <a:br>
              <a:rPr lang="en-US" dirty="0"/>
            </a:br>
            <a:r>
              <a:rPr lang="en-US" b="0" dirty="0"/>
              <a:t>    ....</a:t>
            </a:r>
            <a:br>
              <a:rPr lang="en-US" dirty="0"/>
            </a:br>
            <a:r>
              <a:rPr lang="en-US" b="0" dirty="0"/>
              <a:t>);</a:t>
            </a:r>
            <a:endParaRPr lang="en-US" dirty="0"/>
          </a:p>
        </p:txBody>
      </p:sp>
    </p:spTree>
    <p:extLst>
      <p:ext uri="{BB962C8B-B14F-4D97-AF65-F5344CB8AC3E}">
        <p14:creationId xmlns:p14="http://schemas.microsoft.com/office/powerpoint/2010/main" val="29345486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sz="1800" b="0" dirty="0"/>
              <a:t>The following constraints are commonly used in SQL:</a:t>
            </a:r>
            <a:br>
              <a:rPr lang="en-US" b="0" dirty="0"/>
            </a:br>
            <a:br>
              <a:rPr lang="en-US" b="0" dirty="0"/>
            </a:br>
            <a:endParaRPr lang="en-US" b="0" dirty="0"/>
          </a:p>
        </p:txBody>
      </p:sp>
      <p:sp>
        <p:nvSpPr>
          <p:cNvPr id="3" name="Text Placeholder 2">
            <a:extLst>
              <a:ext uri="{FF2B5EF4-FFF2-40B4-BE49-F238E27FC236}">
                <a16:creationId xmlns:a16="http://schemas.microsoft.com/office/drawing/2014/main" id="{735EEE55-3161-42C9-8300-825FDF46D9C0}"/>
              </a:ext>
            </a:extLst>
          </p:cNvPr>
          <p:cNvSpPr>
            <a:spLocks noGrp="1"/>
          </p:cNvSpPr>
          <p:nvPr>
            <p:ph type="body" idx="1"/>
          </p:nvPr>
        </p:nvSpPr>
        <p:spPr>
          <a:xfrm>
            <a:off x="609498" y="1973025"/>
            <a:ext cx="8534502" cy="2579310"/>
          </a:xfrm>
        </p:spPr>
        <p:txBody>
          <a:bodyPr/>
          <a:lstStyle/>
          <a:p>
            <a:pPr>
              <a:lnSpc>
                <a:spcPct val="150000"/>
              </a:lnSpc>
            </a:pPr>
            <a:r>
              <a:rPr lang="en-US" dirty="0"/>
              <a:t>NOT NULL - 	Ensures that a column cannot have a NULL value</a:t>
            </a:r>
          </a:p>
          <a:p>
            <a:pPr>
              <a:lnSpc>
                <a:spcPct val="150000"/>
              </a:lnSpc>
            </a:pPr>
            <a:r>
              <a:rPr lang="en-US" dirty="0"/>
              <a:t>UNIQUE -	Ensures that all values in a column are different</a:t>
            </a:r>
          </a:p>
          <a:p>
            <a:r>
              <a:rPr lang="en-US" dirty="0"/>
              <a:t>PRIMARY KEY - 	A combination of a NOT NULL and UNIQUE. Uniquely identifies each row in a 		table</a:t>
            </a:r>
          </a:p>
          <a:p>
            <a:pPr>
              <a:lnSpc>
                <a:spcPct val="150000"/>
              </a:lnSpc>
            </a:pPr>
            <a:r>
              <a:rPr lang="en-US" dirty="0"/>
              <a:t>FOREIGN KEY - 	Prevents actions that would destroy links between tables</a:t>
            </a:r>
          </a:p>
          <a:p>
            <a:pPr>
              <a:lnSpc>
                <a:spcPct val="150000"/>
              </a:lnSpc>
            </a:pPr>
            <a:r>
              <a:rPr lang="en-US" dirty="0"/>
              <a:t>CHECK - 	Ensures that the values in a column satisfies a specific condition</a:t>
            </a:r>
          </a:p>
          <a:p>
            <a:pPr>
              <a:lnSpc>
                <a:spcPct val="150000"/>
              </a:lnSpc>
            </a:pPr>
            <a:r>
              <a:rPr lang="en-US" dirty="0"/>
              <a:t>DEFAULT - 	Sets a default value for a column if no value is specified</a:t>
            </a:r>
          </a:p>
          <a:p>
            <a:pPr>
              <a:lnSpc>
                <a:spcPct val="150000"/>
              </a:lnSpc>
            </a:pPr>
            <a:r>
              <a:rPr lang="en-US" dirty="0"/>
              <a:t>CREATE INDEX - Used to create and retrieve data from the database very quickly</a:t>
            </a:r>
          </a:p>
          <a:p>
            <a:endParaRPr lang="en-US" dirty="0"/>
          </a:p>
        </p:txBody>
      </p:sp>
    </p:spTree>
    <p:extLst>
      <p:ext uri="{BB962C8B-B14F-4D97-AF65-F5344CB8AC3E}">
        <p14:creationId xmlns:p14="http://schemas.microsoft.com/office/powerpoint/2010/main" val="31628517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NOT NULL Constraint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8462571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692837" cy="2657969"/>
          </a:xfrm>
        </p:spPr>
        <p:txBody>
          <a:bodyPr/>
          <a:lstStyle/>
          <a:p>
            <a:r>
              <a:rPr lang="en-US" dirty="0"/>
              <a:t>By default, a column can hold NULL values.</a:t>
            </a:r>
          </a:p>
          <a:p>
            <a:endParaRPr lang="en-US" dirty="0"/>
          </a:p>
          <a:p>
            <a:r>
              <a:rPr lang="en-US" dirty="0"/>
              <a:t>The NOT NULL constraint enforces a column to NOT accept NULL values.</a:t>
            </a:r>
          </a:p>
          <a:p>
            <a:endParaRPr lang="en-US" dirty="0"/>
          </a:p>
          <a:p>
            <a:r>
              <a:rPr lang="en-US" dirty="0"/>
              <a:t>This enforces a field to always contain a value, which means that you cannot insert a new record, or update a record without adding a value to this field.</a:t>
            </a:r>
          </a:p>
          <a:p>
            <a:endParaRPr lang="en-US" dirty="0"/>
          </a:p>
          <a:p>
            <a:endParaRPr lang="en-US"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NOT NULL Constraint</a:t>
            </a:r>
            <a:br>
              <a:rPr lang="en-US" b="0" dirty="0"/>
            </a:br>
            <a:br>
              <a:rPr lang="en-US" b="0" dirty="0"/>
            </a:br>
            <a:endParaRPr lang="en-US" b="0" dirty="0"/>
          </a:p>
        </p:txBody>
      </p:sp>
    </p:spTree>
    <p:extLst>
      <p:ext uri="{BB962C8B-B14F-4D97-AF65-F5344CB8AC3E}">
        <p14:creationId xmlns:p14="http://schemas.microsoft.com/office/powerpoint/2010/main" val="376626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101602"/>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ID int NOT NULL,</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 NOT NULL,</a:t>
            </a:r>
          </a:p>
          <a:p>
            <a:pPr algn="ctr">
              <a:lnSpc>
                <a:spcPct val="150000"/>
              </a:lnSpc>
            </a:pPr>
            <a:r>
              <a:rPr lang="en-US" sz="2000" dirty="0">
                <a:solidFill>
                  <a:schemeClr val="bg1"/>
                </a:solidFill>
              </a:rPr>
              <a:t>    FirstName varchar(255) NOT NULL,</a:t>
            </a:r>
          </a:p>
          <a:p>
            <a:pPr algn="ctr">
              <a:lnSpc>
                <a:spcPct val="150000"/>
              </a:lnSpc>
            </a:pPr>
            <a:r>
              <a:rPr lang="en-US" sz="2000" dirty="0">
                <a:solidFill>
                  <a:schemeClr val="bg1"/>
                </a:solidFill>
              </a:rPr>
              <a:t>    Age int</a:t>
            </a:r>
          </a:p>
          <a:p>
            <a:pPr algn="ctr">
              <a:lnSpc>
                <a:spcPct val="150000"/>
              </a:lnSpc>
            </a:pPr>
            <a:r>
              <a:rPr lang="en-US" sz="2000" dirty="0">
                <a:solidFill>
                  <a:schemeClr val="bg1"/>
                </a:solidFill>
              </a:rPr>
              <a:t>);</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ensures that the "ID", "</a:t>
            </a:r>
            <a:r>
              <a:rPr lang="en-US" sz="1800" b="0" dirty="0" err="1"/>
              <a:t>LastName</a:t>
            </a:r>
            <a:r>
              <a:rPr lang="en-US" sz="1800" b="0" dirty="0"/>
              <a:t>", and "FirstName" columns will NOT accept NULL values when the "Persons" table is created:</a:t>
            </a:r>
            <a:endParaRPr lang="en-US" sz="100" b="0" dirty="0"/>
          </a:p>
        </p:txBody>
      </p:sp>
    </p:spTree>
    <p:extLst>
      <p:ext uri="{BB962C8B-B14F-4D97-AF65-F5344CB8AC3E}">
        <p14:creationId xmlns:p14="http://schemas.microsoft.com/office/powerpoint/2010/main" val="27677451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101602"/>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ALTER TABLE Persons</a:t>
            </a:r>
          </a:p>
          <a:p>
            <a:pPr algn="ctr">
              <a:lnSpc>
                <a:spcPct val="150000"/>
              </a:lnSpc>
            </a:pPr>
            <a:r>
              <a:rPr lang="en-US" sz="2000" dirty="0">
                <a:solidFill>
                  <a:schemeClr val="bg1"/>
                </a:solidFill>
              </a:rPr>
              <a:t>MODIFY Age int NOT NULL;</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To create a NOT NULL constraint on the "Age" column when the "Persons" table is already created, use the following SQL:</a:t>
            </a:r>
            <a:endParaRPr lang="en-US" sz="100" b="0" dirty="0"/>
          </a:p>
        </p:txBody>
      </p:sp>
    </p:spTree>
    <p:extLst>
      <p:ext uri="{BB962C8B-B14F-4D97-AF65-F5344CB8AC3E}">
        <p14:creationId xmlns:p14="http://schemas.microsoft.com/office/powerpoint/2010/main" val="26842744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UNIQUE Constraint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08</a:t>
            </a:r>
            <a:endParaRPr dirty="0"/>
          </a:p>
        </p:txBody>
      </p:sp>
    </p:spTree>
    <p:extLst>
      <p:ext uri="{BB962C8B-B14F-4D97-AF65-F5344CB8AC3E}">
        <p14:creationId xmlns:p14="http://schemas.microsoft.com/office/powerpoint/2010/main" val="37080582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692837" cy="2657969"/>
          </a:xfrm>
        </p:spPr>
        <p:txBody>
          <a:bodyPr/>
          <a:lstStyle/>
          <a:p>
            <a:r>
              <a:rPr lang="en-US" dirty="0"/>
              <a:t>The UNIQUE constraint ensures that all values in a column are different.</a:t>
            </a:r>
          </a:p>
          <a:p>
            <a:endParaRPr lang="en-US" dirty="0"/>
          </a:p>
          <a:p>
            <a:r>
              <a:rPr lang="en-US" dirty="0"/>
              <a:t>Both the UNIQUE and PRIMARY KEY constraints provide a guarantee for uniqueness for a column or set of columns.</a:t>
            </a:r>
          </a:p>
          <a:p>
            <a:endParaRPr lang="en-US" dirty="0"/>
          </a:p>
          <a:p>
            <a:r>
              <a:rPr lang="en-US" dirty="0"/>
              <a:t>A PRIMARY KEY constraint automatically has a UNIQUE constraint.</a:t>
            </a:r>
          </a:p>
          <a:p>
            <a:endParaRPr lang="en-US" dirty="0"/>
          </a:p>
          <a:p>
            <a:r>
              <a:rPr lang="en-US" dirty="0"/>
              <a:t>However, you can have many UNIQUE constraints per table, but only one PRIMARY KEY constraint per table.</a:t>
            </a:r>
          </a:p>
          <a:p>
            <a:endParaRPr lang="en-US"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UNIQUE Constraint</a:t>
            </a:r>
            <a:br>
              <a:rPr lang="en-US" b="0" dirty="0"/>
            </a:br>
            <a:br>
              <a:rPr lang="en-US" b="0" dirty="0"/>
            </a:br>
            <a:endParaRPr lang="en-US" b="0" dirty="0"/>
          </a:p>
        </p:txBody>
      </p:sp>
    </p:spTree>
    <p:extLst>
      <p:ext uri="{BB962C8B-B14F-4D97-AF65-F5344CB8AC3E}">
        <p14:creationId xmlns:p14="http://schemas.microsoft.com/office/powerpoint/2010/main" val="8496508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br>
              <a:rPr lang="en-US" dirty="0"/>
            </a:br>
            <a:r>
              <a:rPr lang="en-US" dirty="0"/>
              <a:t>CREATE TABLE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101602"/>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ID int NOT NULL,</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 NOT NULL,</a:t>
            </a:r>
          </a:p>
          <a:p>
            <a:pPr algn="ctr">
              <a:lnSpc>
                <a:spcPct val="150000"/>
              </a:lnSpc>
            </a:pPr>
            <a:r>
              <a:rPr lang="en-US" sz="2000" dirty="0">
                <a:solidFill>
                  <a:schemeClr val="bg1"/>
                </a:solidFill>
              </a:rPr>
              <a:t>    FirstName varchar(255),</a:t>
            </a:r>
          </a:p>
          <a:p>
            <a:pPr algn="ctr">
              <a:lnSpc>
                <a:spcPct val="150000"/>
              </a:lnSpc>
            </a:pPr>
            <a:r>
              <a:rPr lang="en-US" sz="2000" dirty="0">
                <a:solidFill>
                  <a:schemeClr val="bg1"/>
                </a:solidFill>
              </a:rPr>
              <a:t>    Age int,</a:t>
            </a:r>
          </a:p>
          <a:p>
            <a:pPr algn="ctr">
              <a:lnSpc>
                <a:spcPct val="150000"/>
              </a:lnSpc>
            </a:pPr>
            <a:r>
              <a:rPr lang="en-US" sz="2000" dirty="0">
                <a:solidFill>
                  <a:schemeClr val="bg1"/>
                </a:solidFill>
              </a:rPr>
              <a:t>    UNIQUE (ID)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345302"/>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creates a UNIQUE constraint on the "ID" column when the "Persons" table is created:</a:t>
            </a:r>
            <a:endParaRPr lang="en-US" sz="100" b="0" dirty="0"/>
          </a:p>
        </p:txBody>
      </p:sp>
    </p:spTree>
    <p:extLst>
      <p:ext uri="{BB962C8B-B14F-4D97-AF65-F5344CB8AC3E}">
        <p14:creationId xmlns:p14="http://schemas.microsoft.com/office/powerpoint/2010/main" val="38890086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br>
              <a:rPr lang="en-US" dirty="0"/>
            </a:br>
            <a:r>
              <a:rPr lang="en-US" dirty="0"/>
              <a:t>CREATE TABLE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209754"/>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ID int NOT NULL,</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 NOT NULL,</a:t>
            </a:r>
          </a:p>
          <a:p>
            <a:pPr algn="ctr">
              <a:lnSpc>
                <a:spcPct val="150000"/>
              </a:lnSpc>
            </a:pPr>
            <a:r>
              <a:rPr lang="en-US" sz="2000" dirty="0">
                <a:solidFill>
                  <a:schemeClr val="bg1"/>
                </a:solidFill>
              </a:rPr>
              <a:t>    FirstName varchar(255),</a:t>
            </a:r>
          </a:p>
          <a:p>
            <a:pPr algn="ctr">
              <a:lnSpc>
                <a:spcPct val="150000"/>
              </a:lnSpc>
            </a:pPr>
            <a:r>
              <a:rPr lang="en-US" sz="2000" dirty="0">
                <a:solidFill>
                  <a:schemeClr val="bg1"/>
                </a:solidFill>
              </a:rPr>
              <a:t>    Age int,</a:t>
            </a:r>
          </a:p>
          <a:p>
            <a:pPr algn="ctr">
              <a:lnSpc>
                <a:spcPct val="150000"/>
              </a:lnSpc>
            </a:pPr>
            <a:r>
              <a:rPr lang="en-US" sz="2000" dirty="0">
                <a:solidFill>
                  <a:schemeClr val="bg1"/>
                </a:solidFill>
              </a:rPr>
              <a:t>    CONSTRAINT </a:t>
            </a:r>
            <a:r>
              <a:rPr lang="en-US" sz="2000" dirty="0" err="1">
                <a:solidFill>
                  <a:schemeClr val="bg1"/>
                </a:solidFill>
              </a:rPr>
              <a:t>UC_Person</a:t>
            </a:r>
            <a:r>
              <a:rPr lang="en-US" sz="2000" dirty="0">
                <a:solidFill>
                  <a:schemeClr val="bg1"/>
                </a:solidFill>
              </a:rPr>
              <a:t> UNIQUE (</a:t>
            </a:r>
            <a:r>
              <a:rPr lang="en-US" sz="2000" dirty="0" err="1">
                <a:solidFill>
                  <a:schemeClr val="bg1"/>
                </a:solidFill>
              </a:rPr>
              <a:t>ID,LastName</a:t>
            </a:r>
            <a:r>
              <a:rPr lang="en-US" sz="2000" dirty="0">
                <a:solidFill>
                  <a:schemeClr val="bg1"/>
                </a:solidFill>
              </a:rPr>
              <a:t>)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345302"/>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To name a UNIQUE constraint, and to define a UNIQUE constraint on multiple columns, use the following SQL syntax:</a:t>
            </a:r>
          </a:p>
          <a:p>
            <a:endParaRPr lang="en-US" sz="1800" b="0" dirty="0"/>
          </a:p>
        </p:txBody>
      </p:sp>
    </p:spTree>
    <p:extLst>
      <p:ext uri="{BB962C8B-B14F-4D97-AF65-F5344CB8AC3E}">
        <p14:creationId xmlns:p14="http://schemas.microsoft.com/office/powerpoint/2010/main" val="28841251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Entities</a:t>
            </a:r>
          </a:p>
          <a:p>
            <a:r>
              <a:rPr lang="en-US" b="1" dirty="0"/>
              <a:t>Attributes</a:t>
            </a:r>
          </a:p>
          <a:p>
            <a:r>
              <a:rPr lang="en-US" b="1" dirty="0"/>
              <a:t>Relationships</a:t>
            </a:r>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Components of the ER Diagram</a:t>
            </a:r>
          </a:p>
        </p:txBody>
      </p:sp>
    </p:spTree>
    <p:extLst>
      <p:ext uri="{BB962C8B-B14F-4D97-AF65-F5344CB8AC3E}">
        <p14:creationId xmlns:p14="http://schemas.microsoft.com/office/powerpoint/2010/main" val="34229042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br>
              <a:rPr lang="en-US" dirty="0"/>
            </a:br>
            <a:r>
              <a:rPr lang="en-US" dirty="0"/>
              <a:t>ALTER TABLE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209754"/>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ALTER TABLE Persons</a:t>
            </a:r>
          </a:p>
          <a:p>
            <a:pPr algn="ctr">
              <a:lnSpc>
                <a:spcPct val="150000"/>
              </a:lnSpc>
            </a:pPr>
            <a:r>
              <a:rPr lang="en-US" sz="2000" dirty="0">
                <a:solidFill>
                  <a:schemeClr val="bg1"/>
                </a:solidFill>
              </a:rPr>
              <a:t>ADD UNIQUE (ID);</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345302"/>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To create a UNIQUE constraint on the "ID" column when the table is already created, use the following SQL:</a:t>
            </a:r>
          </a:p>
        </p:txBody>
      </p:sp>
    </p:spTree>
    <p:extLst>
      <p:ext uri="{BB962C8B-B14F-4D97-AF65-F5344CB8AC3E}">
        <p14:creationId xmlns:p14="http://schemas.microsoft.com/office/powerpoint/2010/main" val="21258380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br>
              <a:rPr lang="en-US" dirty="0"/>
            </a:br>
            <a:r>
              <a:rPr lang="en-US" dirty="0"/>
              <a:t>ALTER TABLE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308074"/>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ALTER TABLE Persons</a:t>
            </a:r>
          </a:p>
          <a:p>
            <a:pPr algn="ctr">
              <a:lnSpc>
                <a:spcPct val="150000"/>
              </a:lnSpc>
            </a:pPr>
            <a:r>
              <a:rPr lang="en-US" sz="2000" dirty="0">
                <a:solidFill>
                  <a:schemeClr val="bg1"/>
                </a:solidFill>
              </a:rPr>
              <a:t>ADD CONSTRAINT </a:t>
            </a:r>
            <a:r>
              <a:rPr lang="en-US" sz="2000" dirty="0" err="1">
                <a:solidFill>
                  <a:schemeClr val="bg1"/>
                </a:solidFill>
              </a:rPr>
              <a:t>UC_Person</a:t>
            </a:r>
            <a:r>
              <a:rPr lang="en-US" sz="2000" dirty="0">
                <a:solidFill>
                  <a:schemeClr val="bg1"/>
                </a:solidFill>
              </a:rPr>
              <a:t> UNIQUE (</a:t>
            </a:r>
            <a:r>
              <a:rPr lang="en-US" sz="2000" dirty="0" err="1">
                <a:solidFill>
                  <a:schemeClr val="bg1"/>
                </a:solidFill>
              </a:rPr>
              <a:t>ID,LastName</a:t>
            </a:r>
            <a:r>
              <a:rPr lang="en-US" sz="2000" dirty="0">
                <a:solidFill>
                  <a:schemeClr val="bg1"/>
                </a:solidFill>
              </a:rPr>
              <a:t>);</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345302"/>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To name a UNIQUE constraint, and to define a UNIQUE constraint on multiple columns, use the following SQL syntax:</a:t>
            </a:r>
          </a:p>
        </p:txBody>
      </p:sp>
    </p:spTree>
    <p:extLst>
      <p:ext uri="{BB962C8B-B14F-4D97-AF65-F5344CB8AC3E}">
        <p14:creationId xmlns:p14="http://schemas.microsoft.com/office/powerpoint/2010/main" val="25789822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br>
              <a:rPr lang="en-US" dirty="0"/>
            </a:br>
            <a:r>
              <a:rPr lang="en-US" dirty="0"/>
              <a:t>DROP TABLE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209754"/>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ALTER TABLE Persons</a:t>
            </a:r>
          </a:p>
          <a:p>
            <a:pPr algn="ctr">
              <a:lnSpc>
                <a:spcPct val="150000"/>
              </a:lnSpc>
            </a:pPr>
            <a:r>
              <a:rPr lang="en-US" sz="2000" dirty="0">
                <a:solidFill>
                  <a:schemeClr val="bg1"/>
                </a:solidFill>
              </a:rPr>
              <a:t>DROP INDEX </a:t>
            </a:r>
            <a:r>
              <a:rPr lang="en-US" sz="2000" dirty="0" err="1">
                <a:solidFill>
                  <a:schemeClr val="bg1"/>
                </a:solidFill>
              </a:rPr>
              <a:t>UC_Person</a:t>
            </a:r>
            <a:r>
              <a:rPr lang="en-US" sz="2000" dirty="0">
                <a:solidFill>
                  <a:schemeClr val="bg1"/>
                </a:solidFill>
              </a:rPr>
              <a:t>;</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345302"/>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To drop a UNIQUE constraint, use the following SQL:</a:t>
            </a:r>
          </a:p>
        </p:txBody>
      </p:sp>
    </p:spTree>
    <p:extLst>
      <p:ext uri="{BB962C8B-B14F-4D97-AF65-F5344CB8AC3E}">
        <p14:creationId xmlns:p14="http://schemas.microsoft.com/office/powerpoint/2010/main" val="1759004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PRIMARY KEY Constraint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09</a:t>
            </a:r>
            <a:endParaRPr dirty="0"/>
          </a:p>
        </p:txBody>
      </p:sp>
    </p:spTree>
    <p:extLst>
      <p:ext uri="{BB962C8B-B14F-4D97-AF65-F5344CB8AC3E}">
        <p14:creationId xmlns:p14="http://schemas.microsoft.com/office/powerpoint/2010/main" val="42497019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692837" cy="2657969"/>
          </a:xfrm>
        </p:spPr>
        <p:txBody>
          <a:bodyPr/>
          <a:lstStyle/>
          <a:p>
            <a:r>
              <a:rPr lang="en-US" dirty="0"/>
              <a:t>The PRIMARY KEY constraint uniquely identifies each record in a table.</a:t>
            </a:r>
          </a:p>
          <a:p>
            <a:endParaRPr lang="en-US" dirty="0"/>
          </a:p>
          <a:p>
            <a:r>
              <a:rPr lang="en-US" dirty="0"/>
              <a:t>Primary keys must contain UNIQUE values, and cannot contain NULL values.</a:t>
            </a:r>
          </a:p>
          <a:p>
            <a:endParaRPr lang="en-US" dirty="0"/>
          </a:p>
          <a:p>
            <a:r>
              <a:rPr lang="en-US" dirty="0"/>
              <a:t>A table can have only ONE primary key; and in the table, this primary key can consist of single or multiple columns (fields).</a:t>
            </a:r>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PRIMARY KEY Constraint</a:t>
            </a:r>
            <a:br>
              <a:rPr lang="en-US" b="0" dirty="0"/>
            </a:br>
            <a:br>
              <a:rPr lang="en-US" b="0" dirty="0"/>
            </a:br>
            <a:endParaRPr lang="en-US" b="0" dirty="0"/>
          </a:p>
        </p:txBody>
      </p:sp>
    </p:spTree>
    <p:extLst>
      <p:ext uri="{BB962C8B-B14F-4D97-AF65-F5344CB8AC3E}">
        <p14:creationId xmlns:p14="http://schemas.microsoft.com/office/powerpoint/2010/main" val="26070216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br>
              <a:rPr lang="en-US" dirty="0"/>
            </a:br>
            <a:r>
              <a:rPr lang="en-US" dirty="0"/>
              <a:t>CREATE TABLE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101602"/>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ID int NOT NULL,</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 NOT NULL,</a:t>
            </a:r>
          </a:p>
          <a:p>
            <a:pPr algn="ctr">
              <a:lnSpc>
                <a:spcPct val="150000"/>
              </a:lnSpc>
            </a:pPr>
            <a:r>
              <a:rPr lang="en-US" sz="2000" dirty="0">
                <a:solidFill>
                  <a:schemeClr val="bg1"/>
                </a:solidFill>
              </a:rPr>
              <a:t>    FirstName varchar(255),</a:t>
            </a:r>
          </a:p>
          <a:p>
            <a:pPr algn="ctr">
              <a:lnSpc>
                <a:spcPct val="150000"/>
              </a:lnSpc>
            </a:pPr>
            <a:r>
              <a:rPr lang="en-US" sz="2000" dirty="0">
                <a:solidFill>
                  <a:schemeClr val="bg1"/>
                </a:solidFill>
              </a:rPr>
              <a:t>    Age int,</a:t>
            </a:r>
          </a:p>
          <a:p>
            <a:pPr algn="ctr">
              <a:lnSpc>
                <a:spcPct val="150000"/>
              </a:lnSpc>
            </a:pPr>
            <a:r>
              <a:rPr lang="en-US" sz="2000" dirty="0">
                <a:solidFill>
                  <a:schemeClr val="bg1"/>
                </a:solidFill>
              </a:rPr>
              <a:t>    PRIMARY KEY (ID)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345302"/>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creates a PRIMARY KEY on the "ID" column when the "Persons" table is created:</a:t>
            </a:r>
            <a:endParaRPr lang="en-US" sz="100" b="0" dirty="0"/>
          </a:p>
        </p:txBody>
      </p:sp>
    </p:spTree>
    <p:extLst>
      <p:ext uri="{BB962C8B-B14F-4D97-AF65-F5344CB8AC3E}">
        <p14:creationId xmlns:p14="http://schemas.microsoft.com/office/powerpoint/2010/main" val="26733348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FOREIGN KEY Constraint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10</a:t>
            </a:r>
            <a:endParaRPr dirty="0"/>
          </a:p>
        </p:txBody>
      </p:sp>
    </p:spTree>
    <p:extLst>
      <p:ext uri="{BB962C8B-B14F-4D97-AF65-F5344CB8AC3E}">
        <p14:creationId xmlns:p14="http://schemas.microsoft.com/office/powerpoint/2010/main" val="17927586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692837" cy="2657969"/>
          </a:xfrm>
        </p:spPr>
        <p:txBody>
          <a:bodyPr/>
          <a:lstStyle/>
          <a:p>
            <a:r>
              <a:rPr lang="en-US" dirty="0"/>
              <a:t>The FOREIGN KEY constraint is used to prevent actions that would destroy links between tables.</a:t>
            </a:r>
          </a:p>
          <a:p>
            <a:endParaRPr lang="en-US" dirty="0"/>
          </a:p>
          <a:p>
            <a:r>
              <a:rPr lang="en-US" dirty="0"/>
              <a:t>A FOREIGN KEY is a field (or collection of fields) in one table, that refers to the PRIMARY KEY in another table.</a:t>
            </a:r>
          </a:p>
          <a:p>
            <a:endParaRPr lang="en-US" dirty="0"/>
          </a:p>
          <a:p>
            <a:r>
              <a:rPr lang="en-US" dirty="0"/>
              <a:t>The table with the foreign key is called the child table, and the table with the primary key is called the referenced or parent table.</a:t>
            </a:r>
          </a:p>
          <a:p>
            <a:endParaRPr lang="en-US" b="1" dirty="0"/>
          </a:p>
          <a:p>
            <a:r>
              <a:rPr lang="en-US" dirty="0"/>
              <a:t>The FOREIGN KEY constraint prevents invalid data from being inserted into the foreign key column, because it has to be one of the values contained in the parent table.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FOREIGN KEY Constraint</a:t>
            </a:r>
            <a:br>
              <a:rPr lang="en-US" b="0" dirty="0"/>
            </a:br>
            <a:br>
              <a:rPr lang="en-US" b="0" dirty="0"/>
            </a:br>
            <a:endParaRPr lang="en-US" b="0" dirty="0"/>
          </a:p>
        </p:txBody>
      </p:sp>
    </p:spTree>
    <p:extLst>
      <p:ext uri="{BB962C8B-B14F-4D97-AF65-F5344CB8AC3E}">
        <p14:creationId xmlns:p14="http://schemas.microsoft.com/office/powerpoint/2010/main" val="39463424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1836134"/>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Orders (</a:t>
            </a:r>
          </a:p>
          <a:p>
            <a:pPr algn="ctr">
              <a:lnSpc>
                <a:spcPct val="150000"/>
              </a:lnSpc>
            </a:pPr>
            <a:r>
              <a:rPr lang="en-US" sz="2000" dirty="0">
                <a:solidFill>
                  <a:schemeClr val="bg1"/>
                </a:solidFill>
              </a:rPr>
              <a:t>    </a:t>
            </a:r>
            <a:r>
              <a:rPr lang="en-US" sz="2000" dirty="0" err="1">
                <a:solidFill>
                  <a:schemeClr val="bg1"/>
                </a:solidFill>
              </a:rPr>
              <a:t>OrderID</a:t>
            </a:r>
            <a:r>
              <a:rPr lang="en-US" sz="2000" dirty="0">
                <a:solidFill>
                  <a:schemeClr val="bg1"/>
                </a:solidFill>
              </a:rPr>
              <a:t> int NOT NULL,</a:t>
            </a:r>
          </a:p>
          <a:p>
            <a:pPr algn="ctr">
              <a:lnSpc>
                <a:spcPct val="150000"/>
              </a:lnSpc>
            </a:pPr>
            <a:r>
              <a:rPr lang="en-US" sz="2000" dirty="0">
                <a:solidFill>
                  <a:schemeClr val="bg1"/>
                </a:solidFill>
              </a:rPr>
              <a:t>    </a:t>
            </a:r>
            <a:r>
              <a:rPr lang="en-US" sz="2000" dirty="0" err="1">
                <a:solidFill>
                  <a:schemeClr val="bg1"/>
                </a:solidFill>
              </a:rPr>
              <a:t>OrderNumber</a:t>
            </a:r>
            <a:r>
              <a:rPr lang="en-US" sz="2000" dirty="0">
                <a:solidFill>
                  <a:schemeClr val="bg1"/>
                </a:solidFill>
              </a:rPr>
              <a:t> int NOT NULL,</a:t>
            </a:r>
          </a:p>
          <a:p>
            <a:pPr algn="ctr">
              <a:lnSpc>
                <a:spcPct val="150000"/>
              </a:lnSpc>
            </a:pPr>
            <a:r>
              <a:rPr lang="en-US" sz="2000" dirty="0">
                <a:solidFill>
                  <a:schemeClr val="bg1"/>
                </a:solidFill>
              </a:rPr>
              <a:t>    </a:t>
            </a:r>
            <a:r>
              <a:rPr lang="en-US" sz="2000" dirty="0" err="1">
                <a:solidFill>
                  <a:schemeClr val="bg1"/>
                </a:solidFill>
              </a:rPr>
              <a:t>PersonID</a:t>
            </a:r>
            <a:r>
              <a:rPr lang="en-US" sz="2000" dirty="0">
                <a:solidFill>
                  <a:schemeClr val="bg1"/>
                </a:solidFill>
              </a:rPr>
              <a:t> int,</a:t>
            </a:r>
          </a:p>
          <a:p>
            <a:pPr algn="ctr">
              <a:lnSpc>
                <a:spcPct val="150000"/>
              </a:lnSpc>
            </a:pPr>
            <a:r>
              <a:rPr lang="en-US" sz="2000" dirty="0">
                <a:solidFill>
                  <a:schemeClr val="bg1"/>
                </a:solidFill>
              </a:rPr>
              <a:t>    PRIMARY KEY (</a:t>
            </a:r>
            <a:r>
              <a:rPr lang="en-US" sz="2000" dirty="0" err="1">
                <a:solidFill>
                  <a:schemeClr val="bg1"/>
                </a:solidFill>
              </a:rPr>
              <a:t>OrderID</a:t>
            </a:r>
            <a:r>
              <a:rPr lang="en-US" sz="2000" dirty="0">
                <a:solidFill>
                  <a:schemeClr val="bg1"/>
                </a:solidFill>
              </a:rPr>
              <a:t>),</a:t>
            </a:r>
          </a:p>
          <a:p>
            <a:pPr algn="ctr">
              <a:lnSpc>
                <a:spcPct val="150000"/>
              </a:lnSpc>
            </a:pPr>
            <a:r>
              <a:rPr lang="en-US" sz="2000" dirty="0">
                <a:solidFill>
                  <a:schemeClr val="bg1"/>
                </a:solidFill>
              </a:rPr>
              <a:t>    FOREIGN KEY (</a:t>
            </a:r>
            <a:r>
              <a:rPr lang="en-US" sz="2000" dirty="0" err="1">
                <a:solidFill>
                  <a:schemeClr val="bg1"/>
                </a:solidFill>
              </a:rPr>
              <a:t>PersonID</a:t>
            </a:r>
            <a:r>
              <a:rPr lang="en-US" sz="2000" dirty="0">
                <a:solidFill>
                  <a:schemeClr val="bg1"/>
                </a:solidFill>
              </a:rPr>
              <a:t>) REFERENCES Persons(</a:t>
            </a:r>
            <a:r>
              <a:rPr lang="en-US" sz="2000" dirty="0" err="1">
                <a:solidFill>
                  <a:schemeClr val="bg1"/>
                </a:solidFill>
              </a:rPr>
              <a:t>PersonID</a:t>
            </a:r>
            <a:r>
              <a:rPr lang="en-US" sz="2000" dirty="0">
                <a:solidFill>
                  <a:schemeClr val="bg1"/>
                </a:solidFill>
              </a:rPr>
              <a:t>)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creates a FOREIGN KEY on the "</a:t>
            </a:r>
            <a:r>
              <a:rPr lang="en-US" sz="1800" b="0" dirty="0" err="1"/>
              <a:t>PersonID</a:t>
            </a:r>
            <a:r>
              <a:rPr lang="en-US" sz="1800" b="0" dirty="0"/>
              <a:t>" column when the "Orders" table is created:</a:t>
            </a:r>
            <a:endParaRPr lang="en-US" sz="100" b="0" dirty="0"/>
          </a:p>
        </p:txBody>
      </p:sp>
    </p:spTree>
    <p:extLst>
      <p:ext uri="{BB962C8B-B14F-4D97-AF65-F5344CB8AC3E}">
        <p14:creationId xmlns:p14="http://schemas.microsoft.com/office/powerpoint/2010/main" val="9156487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CHECK Constraint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11</a:t>
            </a:r>
            <a:endParaRPr dirty="0"/>
          </a:p>
        </p:txBody>
      </p:sp>
    </p:spTree>
    <p:extLst>
      <p:ext uri="{BB962C8B-B14F-4D97-AF65-F5344CB8AC3E}">
        <p14:creationId xmlns:p14="http://schemas.microsoft.com/office/powerpoint/2010/main" val="11050240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4294967295"/>
          </p:nvPr>
        </p:nvSpPr>
        <p:spPr>
          <a:xfrm>
            <a:off x="0" y="1973263"/>
            <a:ext cx="7099300" cy="2130425"/>
          </a:xfrm>
        </p:spPr>
        <p:txBody>
          <a:bodyPr/>
          <a:lstStyle/>
          <a:p>
            <a:pPr marL="127000" indent="0">
              <a:buNone/>
            </a:pPr>
            <a:endParaRPr lang="en-US" b="1" dirty="0"/>
          </a:p>
          <a:p>
            <a:pPr marL="127000" indent="0">
              <a:buNone/>
            </a:pPr>
            <a:endParaRPr lang="en-US" b="1" dirty="0"/>
          </a:p>
        </p:txBody>
      </p:sp>
      <p:pic>
        <p:nvPicPr>
          <p:cNvPr id="3" name="Picture 2">
            <a:extLst>
              <a:ext uri="{FF2B5EF4-FFF2-40B4-BE49-F238E27FC236}">
                <a16:creationId xmlns:a16="http://schemas.microsoft.com/office/drawing/2014/main" id="{11C3A835-5F46-5BF3-F4C8-16DA58ACA74A}"/>
              </a:ext>
            </a:extLst>
          </p:cNvPr>
          <p:cNvPicPr>
            <a:picLocks noChangeAspect="1"/>
          </p:cNvPicPr>
          <p:nvPr/>
        </p:nvPicPr>
        <p:blipFill>
          <a:blip r:embed="rId2"/>
          <a:stretch>
            <a:fillRect/>
          </a:stretch>
        </p:blipFill>
        <p:spPr>
          <a:xfrm>
            <a:off x="1147970" y="301724"/>
            <a:ext cx="6848060" cy="4625581"/>
          </a:xfrm>
          <a:prstGeom prst="rect">
            <a:avLst/>
          </a:prstGeom>
        </p:spPr>
      </p:pic>
    </p:spTree>
    <p:extLst>
      <p:ext uri="{BB962C8B-B14F-4D97-AF65-F5344CB8AC3E}">
        <p14:creationId xmlns:p14="http://schemas.microsoft.com/office/powerpoint/2010/main" val="15835373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692837" cy="2657969"/>
          </a:xfrm>
        </p:spPr>
        <p:txBody>
          <a:bodyPr/>
          <a:lstStyle/>
          <a:p>
            <a:r>
              <a:rPr lang="en-US" dirty="0"/>
              <a:t>The CHECK constraint is used to limit the value range that can be placed in a column.</a:t>
            </a:r>
          </a:p>
          <a:p>
            <a:endParaRPr lang="en-US" dirty="0"/>
          </a:p>
          <a:p>
            <a:r>
              <a:rPr lang="en-US" dirty="0"/>
              <a:t>If you define a CHECK constraint on a column it will allow only certain values for this column.</a:t>
            </a:r>
          </a:p>
          <a:p>
            <a:endParaRPr lang="en-US" dirty="0"/>
          </a:p>
          <a:p>
            <a:r>
              <a:rPr lang="en-US" dirty="0"/>
              <a:t>If you define a CHECK constraint on a table it can limit the values in certain columns based on values in other columns in the row.</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CHECK Constraint</a:t>
            </a:r>
            <a:br>
              <a:rPr lang="en-US" b="0" dirty="0"/>
            </a:br>
            <a:br>
              <a:rPr lang="en-US" b="0" dirty="0"/>
            </a:br>
            <a:endParaRPr lang="en-US" b="0" dirty="0"/>
          </a:p>
        </p:txBody>
      </p:sp>
    </p:spTree>
    <p:extLst>
      <p:ext uri="{BB962C8B-B14F-4D97-AF65-F5344CB8AC3E}">
        <p14:creationId xmlns:p14="http://schemas.microsoft.com/office/powerpoint/2010/main" val="2206835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ID int NOT NULL,</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 NOT NULL,</a:t>
            </a:r>
          </a:p>
          <a:p>
            <a:pPr algn="ctr">
              <a:lnSpc>
                <a:spcPct val="150000"/>
              </a:lnSpc>
            </a:pPr>
            <a:r>
              <a:rPr lang="en-US" sz="2000" dirty="0">
                <a:solidFill>
                  <a:schemeClr val="bg1"/>
                </a:solidFill>
              </a:rPr>
              <a:t>    FirstName varchar(255),</a:t>
            </a:r>
          </a:p>
          <a:p>
            <a:pPr algn="ctr">
              <a:lnSpc>
                <a:spcPct val="150000"/>
              </a:lnSpc>
            </a:pPr>
            <a:r>
              <a:rPr lang="en-US" sz="2000" dirty="0">
                <a:solidFill>
                  <a:schemeClr val="bg1"/>
                </a:solidFill>
              </a:rPr>
              <a:t>    Age int,</a:t>
            </a:r>
          </a:p>
          <a:p>
            <a:pPr algn="ctr">
              <a:lnSpc>
                <a:spcPct val="150000"/>
              </a:lnSpc>
            </a:pPr>
            <a:r>
              <a:rPr lang="en-US" sz="2000" dirty="0">
                <a:solidFill>
                  <a:schemeClr val="bg1"/>
                </a:solidFill>
              </a:rPr>
              <a:t>    CHECK (Age&gt;=18)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creates a CHECK constraint on the "Age" column when the "Persons" table is created. The CHECK constraint ensures that the age of a person must be 18, or older:</a:t>
            </a:r>
            <a:endParaRPr lang="en-US" sz="100" b="0" dirty="0"/>
          </a:p>
        </p:txBody>
      </p:sp>
    </p:spTree>
    <p:extLst>
      <p:ext uri="{BB962C8B-B14F-4D97-AF65-F5344CB8AC3E}">
        <p14:creationId xmlns:p14="http://schemas.microsoft.com/office/powerpoint/2010/main" val="15172696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180663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ID int NOT NULL,</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 NOT NULL,</a:t>
            </a:r>
          </a:p>
          <a:p>
            <a:pPr algn="ctr">
              <a:lnSpc>
                <a:spcPct val="150000"/>
              </a:lnSpc>
            </a:pPr>
            <a:r>
              <a:rPr lang="en-US" sz="2000" dirty="0">
                <a:solidFill>
                  <a:schemeClr val="bg1"/>
                </a:solidFill>
              </a:rPr>
              <a:t>    FirstName varchar(255),</a:t>
            </a:r>
          </a:p>
          <a:p>
            <a:pPr algn="ctr">
              <a:lnSpc>
                <a:spcPct val="150000"/>
              </a:lnSpc>
            </a:pPr>
            <a:r>
              <a:rPr lang="en-US" sz="2000" dirty="0">
                <a:solidFill>
                  <a:schemeClr val="bg1"/>
                </a:solidFill>
              </a:rPr>
              <a:t>    Age int,</a:t>
            </a:r>
          </a:p>
          <a:p>
            <a:pPr algn="ctr">
              <a:lnSpc>
                <a:spcPct val="150000"/>
              </a:lnSpc>
            </a:pPr>
            <a:r>
              <a:rPr lang="en-US" sz="2000" dirty="0">
                <a:solidFill>
                  <a:schemeClr val="bg1"/>
                </a:solidFill>
              </a:rPr>
              <a:t>    City varchar(255),</a:t>
            </a:r>
          </a:p>
          <a:p>
            <a:pPr algn="ctr">
              <a:lnSpc>
                <a:spcPct val="150000"/>
              </a:lnSpc>
            </a:pPr>
            <a:r>
              <a:rPr lang="en-US" sz="2000" dirty="0">
                <a:solidFill>
                  <a:schemeClr val="bg1"/>
                </a:solidFill>
              </a:rPr>
              <a:t>    CONSTRAINT </a:t>
            </a:r>
            <a:r>
              <a:rPr lang="en-US" sz="2000" dirty="0" err="1">
                <a:solidFill>
                  <a:schemeClr val="bg1"/>
                </a:solidFill>
              </a:rPr>
              <a:t>CHK_Person</a:t>
            </a:r>
            <a:r>
              <a:rPr lang="en-US" sz="2000" dirty="0">
                <a:solidFill>
                  <a:schemeClr val="bg1"/>
                </a:solidFill>
              </a:rPr>
              <a:t> CHECK (Age&gt;=18 AND City='</a:t>
            </a:r>
            <a:r>
              <a:rPr lang="en-US" sz="2000" dirty="0" err="1">
                <a:solidFill>
                  <a:schemeClr val="bg1"/>
                </a:solidFill>
              </a:rPr>
              <a:t>Sandnes</a:t>
            </a:r>
            <a:r>
              <a:rPr lang="en-US" sz="2000" dirty="0">
                <a:solidFill>
                  <a:schemeClr val="bg1"/>
                </a:solidFill>
              </a:rPr>
              <a:t>’)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To allow naming of a CHECK constraint, and for defining a CHECK constraint on multiple columns, use the following SQL syntax:</a:t>
            </a:r>
            <a:endParaRPr lang="en-US" sz="100" b="0" dirty="0"/>
          </a:p>
        </p:txBody>
      </p:sp>
    </p:spTree>
    <p:extLst>
      <p:ext uri="{BB962C8B-B14F-4D97-AF65-F5344CB8AC3E}">
        <p14:creationId xmlns:p14="http://schemas.microsoft.com/office/powerpoint/2010/main" val="7032645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DEFAULT Constraint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12</a:t>
            </a:r>
            <a:endParaRPr dirty="0"/>
          </a:p>
        </p:txBody>
      </p:sp>
    </p:spTree>
    <p:extLst>
      <p:ext uri="{BB962C8B-B14F-4D97-AF65-F5344CB8AC3E}">
        <p14:creationId xmlns:p14="http://schemas.microsoft.com/office/powerpoint/2010/main" val="16115140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692837" cy="2657969"/>
          </a:xfrm>
        </p:spPr>
        <p:txBody>
          <a:bodyPr/>
          <a:lstStyle/>
          <a:p>
            <a:r>
              <a:rPr lang="en-US" dirty="0"/>
              <a:t>The DEFAULT constraint is used to set a default value for a column.</a:t>
            </a:r>
          </a:p>
          <a:p>
            <a:endParaRPr lang="en-US" dirty="0"/>
          </a:p>
          <a:p>
            <a:r>
              <a:rPr lang="en-US" dirty="0"/>
              <a:t>The default value will be added to all new records, if no other value is specified.</a:t>
            </a:r>
          </a:p>
          <a:p>
            <a:endParaRPr lang="en-US" dirty="0"/>
          </a:p>
          <a:p>
            <a:endParaRPr lang="en-US"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DEFAULT Constraint</a:t>
            </a:r>
            <a:br>
              <a:rPr lang="en-US" b="0" dirty="0"/>
            </a:br>
            <a:br>
              <a:rPr lang="en-US" b="0" dirty="0"/>
            </a:br>
            <a:endParaRPr lang="en-US" b="0" dirty="0"/>
          </a:p>
        </p:txBody>
      </p:sp>
    </p:spTree>
    <p:extLst>
      <p:ext uri="{BB962C8B-B14F-4D97-AF65-F5344CB8AC3E}">
        <p14:creationId xmlns:p14="http://schemas.microsoft.com/office/powerpoint/2010/main" val="12436808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ID int NOT NULL,</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 NOT NULL,</a:t>
            </a:r>
          </a:p>
          <a:p>
            <a:pPr algn="ctr">
              <a:lnSpc>
                <a:spcPct val="150000"/>
              </a:lnSpc>
            </a:pPr>
            <a:r>
              <a:rPr lang="en-US" sz="2000" dirty="0">
                <a:solidFill>
                  <a:schemeClr val="bg1"/>
                </a:solidFill>
              </a:rPr>
              <a:t>    FirstName varchar(255),</a:t>
            </a:r>
          </a:p>
          <a:p>
            <a:pPr algn="ctr">
              <a:lnSpc>
                <a:spcPct val="150000"/>
              </a:lnSpc>
            </a:pPr>
            <a:r>
              <a:rPr lang="en-US" sz="2000" dirty="0">
                <a:solidFill>
                  <a:schemeClr val="bg1"/>
                </a:solidFill>
              </a:rPr>
              <a:t>    Age int,</a:t>
            </a:r>
          </a:p>
          <a:p>
            <a:pPr algn="ctr">
              <a:lnSpc>
                <a:spcPct val="150000"/>
              </a:lnSpc>
            </a:pPr>
            <a:r>
              <a:rPr lang="en-US" sz="2000" dirty="0">
                <a:solidFill>
                  <a:schemeClr val="bg1"/>
                </a:solidFill>
              </a:rPr>
              <a:t>    City varchar(255) DEFAULT '</a:t>
            </a:r>
            <a:r>
              <a:rPr lang="en-US" sz="2000" dirty="0" err="1">
                <a:solidFill>
                  <a:schemeClr val="bg1"/>
                </a:solidFill>
              </a:rPr>
              <a:t>Sandnes</a:t>
            </a:r>
            <a:r>
              <a:rPr lang="en-US" sz="2000" dirty="0">
                <a:solidFill>
                  <a:schemeClr val="bg1"/>
                </a:solidFill>
              </a:rPr>
              <a:t>’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sets a DEFAULT value for the "City" column when the "Persons" table is created:</a:t>
            </a:r>
            <a:endParaRPr lang="en-US" sz="100" b="0" dirty="0"/>
          </a:p>
        </p:txBody>
      </p:sp>
    </p:spTree>
    <p:extLst>
      <p:ext uri="{BB962C8B-B14F-4D97-AF65-F5344CB8AC3E}">
        <p14:creationId xmlns:p14="http://schemas.microsoft.com/office/powerpoint/2010/main" val="21575426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Orders (</a:t>
            </a:r>
          </a:p>
          <a:p>
            <a:pPr algn="ctr">
              <a:lnSpc>
                <a:spcPct val="150000"/>
              </a:lnSpc>
            </a:pPr>
            <a:r>
              <a:rPr lang="en-US" sz="2000" dirty="0">
                <a:solidFill>
                  <a:schemeClr val="bg1"/>
                </a:solidFill>
              </a:rPr>
              <a:t>    ID int NOT NULL,</a:t>
            </a:r>
          </a:p>
          <a:p>
            <a:pPr algn="ctr">
              <a:lnSpc>
                <a:spcPct val="150000"/>
              </a:lnSpc>
            </a:pPr>
            <a:r>
              <a:rPr lang="en-US" sz="2000" dirty="0">
                <a:solidFill>
                  <a:schemeClr val="bg1"/>
                </a:solidFill>
              </a:rPr>
              <a:t>    </a:t>
            </a:r>
            <a:r>
              <a:rPr lang="en-US" sz="2000" dirty="0" err="1">
                <a:solidFill>
                  <a:schemeClr val="bg1"/>
                </a:solidFill>
              </a:rPr>
              <a:t>OrderNumber</a:t>
            </a:r>
            <a:r>
              <a:rPr lang="en-US" sz="2000" dirty="0">
                <a:solidFill>
                  <a:schemeClr val="bg1"/>
                </a:solidFill>
              </a:rPr>
              <a:t> int NOT NULL,</a:t>
            </a:r>
          </a:p>
          <a:p>
            <a:pPr algn="ctr">
              <a:lnSpc>
                <a:spcPct val="150000"/>
              </a:lnSpc>
            </a:pPr>
            <a:r>
              <a:rPr lang="en-US" sz="2000" dirty="0">
                <a:solidFill>
                  <a:schemeClr val="bg1"/>
                </a:solidFill>
              </a:rPr>
              <a:t>    </a:t>
            </a:r>
            <a:r>
              <a:rPr lang="en-US" sz="2000" dirty="0" err="1">
                <a:solidFill>
                  <a:schemeClr val="bg1"/>
                </a:solidFill>
              </a:rPr>
              <a:t>OrderDate</a:t>
            </a:r>
            <a:r>
              <a:rPr lang="en-US" sz="2000" dirty="0">
                <a:solidFill>
                  <a:schemeClr val="bg1"/>
                </a:solidFill>
              </a:rPr>
              <a:t> date DEFAULT CURRENT_DATE()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DEFAULT constraint can also be used to insert system values, by using functions like CURRENT_DATE():</a:t>
            </a:r>
            <a:endParaRPr lang="en-US" sz="100" b="0" dirty="0"/>
          </a:p>
        </p:txBody>
      </p:sp>
    </p:spTree>
    <p:extLst>
      <p:ext uri="{BB962C8B-B14F-4D97-AF65-F5344CB8AC3E}">
        <p14:creationId xmlns:p14="http://schemas.microsoft.com/office/powerpoint/2010/main" val="29300322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CREATE INDEX Constraint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13</a:t>
            </a:r>
            <a:endParaRPr dirty="0"/>
          </a:p>
        </p:txBody>
      </p:sp>
    </p:spTree>
    <p:extLst>
      <p:ext uri="{BB962C8B-B14F-4D97-AF65-F5344CB8AC3E}">
        <p14:creationId xmlns:p14="http://schemas.microsoft.com/office/powerpoint/2010/main" val="6252966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924902" cy="2657969"/>
          </a:xfrm>
        </p:spPr>
        <p:txBody>
          <a:bodyPr/>
          <a:lstStyle/>
          <a:p>
            <a:r>
              <a:rPr lang="en-US" dirty="0"/>
              <a:t>The CREATE INDEX statement is used to create indexes in tables.</a:t>
            </a:r>
          </a:p>
          <a:p>
            <a:endParaRPr lang="en-US" dirty="0"/>
          </a:p>
          <a:p>
            <a:r>
              <a:rPr lang="en-US" dirty="0"/>
              <a:t>Indexes are used to retrieve data from the database more quickly than otherwise. The users cannot see the indexes, they are just used to speed up searches/queries.</a:t>
            </a:r>
          </a:p>
          <a:p>
            <a:endParaRPr lang="en-US" dirty="0"/>
          </a:p>
          <a:p>
            <a:endParaRPr lang="en-US" dirty="0"/>
          </a:p>
          <a:p>
            <a:endParaRPr lang="en-US" dirty="0"/>
          </a:p>
          <a:p>
            <a:pPr marL="127000" indent="0">
              <a:buNone/>
            </a:pPr>
            <a:r>
              <a:rPr lang="en-US" sz="2000" b="1" dirty="0"/>
              <a:t>Note</a:t>
            </a:r>
            <a:r>
              <a:rPr lang="en-US" b="1" dirty="0"/>
              <a:t> :</a:t>
            </a:r>
            <a:r>
              <a:rPr lang="en-US" dirty="0"/>
              <a:t>   Updating a table with indexes takes more time than updating a table without 	(because the indexes also need an update). So, only create indexes on columns 	 that will be frequently searched against.</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CREATE INDEX Constraint</a:t>
            </a:r>
            <a:br>
              <a:rPr lang="en-US" b="0" dirty="0"/>
            </a:br>
            <a:br>
              <a:rPr lang="en-US" b="0" dirty="0"/>
            </a:br>
            <a:endParaRPr lang="en-US" b="0" dirty="0"/>
          </a:p>
        </p:txBody>
      </p:sp>
    </p:spTree>
    <p:extLst>
      <p:ext uri="{BB962C8B-B14F-4D97-AF65-F5344CB8AC3E}">
        <p14:creationId xmlns:p14="http://schemas.microsoft.com/office/powerpoint/2010/main" val="26272216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dirty="0"/>
              <a:t> </a:t>
            </a:r>
            <a:r>
              <a:rPr lang="en-US" b="1" dirty="0"/>
              <a:t>CREATE INDEX </a:t>
            </a:r>
            <a:r>
              <a:rPr lang="en-US"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406779"/>
            <a:ext cx="4592782" cy="1468019"/>
          </a:xfrm>
          <a:prstGeom prst="rect">
            <a:avLst/>
          </a:prstGeom>
        </p:spPr>
        <p:txBody>
          <a:bodyPr spcFirstLastPara="1" wrap="square" lIns="91425" tIns="0" rIns="91425" bIns="0" anchor="ctr" anchorCtr="0">
            <a:noAutofit/>
          </a:bodyPr>
          <a:lstStyle/>
          <a:p>
            <a:pPr marL="0" lvl="0" indent="0" algn="l"/>
            <a:r>
              <a:rPr lang="en-US" b="0" dirty="0"/>
              <a:t>CREATE INDEX </a:t>
            </a:r>
            <a:r>
              <a:rPr lang="en-US" b="0" i="1" dirty="0" err="1"/>
              <a:t>index_name</a:t>
            </a:r>
            <a:br>
              <a:rPr lang="en-US" dirty="0"/>
            </a:br>
            <a:r>
              <a:rPr lang="en-US" b="0" dirty="0"/>
              <a:t>ON </a:t>
            </a:r>
            <a:r>
              <a:rPr lang="en-US" b="0" i="1" dirty="0" err="1"/>
              <a:t>table_name</a:t>
            </a:r>
            <a:r>
              <a:rPr lang="en-US" b="0" dirty="0"/>
              <a:t> (</a:t>
            </a:r>
            <a:r>
              <a:rPr lang="en-US" b="0" i="1" dirty="0"/>
              <a:t>column1</a:t>
            </a:r>
            <a:r>
              <a:rPr lang="en-US" b="0" dirty="0"/>
              <a:t>, </a:t>
            </a:r>
            <a:r>
              <a:rPr lang="en-US" b="0" i="1" dirty="0"/>
              <a:t>column2</a:t>
            </a:r>
            <a:r>
              <a:rPr lang="en-US" b="0" dirty="0"/>
              <a:t>, ...);</a:t>
            </a:r>
            <a:endParaRPr lang="en-US" dirty="0"/>
          </a:p>
        </p:txBody>
      </p:sp>
    </p:spTree>
    <p:extLst>
      <p:ext uri="{BB962C8B-B14F-4D97-AF65-F5344CB8AC3E}">
        <p14:creationId xmlns:p14="http://schemas.microsoft.com/office/powerpoint/2010/main" val="35370229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2002</TotalTime>
  <Words>9957</Words>
  <Application>Microsoft Office PowerPoint</Application>
  <PresentationFormat>On-screen Show (16:9)</PresentationFormat>
  <Paragraphs>3562</Paragraphs>
  <Slides>368</Slides>
  <Notes>213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368</vt:i4>
      </vt:variant>
    </vt:vector>
  </HeadingPairs>
  <TitlesOfParts>
    <vt:vector size="378" baseType="lpstr">
      <vt:lpstr>Overpass Mono</vt:lpstr>
      <vt:lpstr>Nunito Light</vt:lpstr>
      <vt:lpstr>Barlow</vt:lpstr>
      <vt:lpstr>Arial</vt:lpstr>
      <vt:lpstr>Calibri</vt:lpstr>
      <vt:lpstr>Verdana</vt:lpstr>
      <vt:lpstr>Raleway SemiBold</vt:lpstr>
      <vt:lpstr>Barlow Condensed ExtraBold</vt:lpstr>
      <vt:lpstr>Anaheim</vt:lpstr>
      <vt:lpstr>Programming Lesson by Slidesgo</vt:lpstr>
      <vt:lpstr>ALL_ABOUT MYSQL</vt:lpstr>
      <vt:lpstr>INTRODUCTION</vt:lpstr>
      <vt:lpstr>Entity Relationship Diagram</vt:lpstr>
      <vt:lpstr>What is ER Diagram?</vt:lpstr>
      <vt:lpstr>Why use ER Diagrams?</vt:lpstr>
      <vt:lpstr>ER Diagrams Symbols &amp; Notations</vt:lpstr>
      <vt:lpstr>PowerPoint Presentation</vt:lpstr>
      <vt:lpstr>Components of the ER Diagram</vt:lpstr>
      <vt:lpstr>PowerPoint Presentation</vt:lpstr>
      <vt:lpstr>WHAT IS ENTITY?</vt:lpstr>
      <vt:lpstr>WHAT IS Attributes?</vt:lpstr>
      <vt:lpstr>PowerPoint Presentation</vt:lpstr>
      <vt:lpstr>WHAT IS Cardinality?</vt:lpstr>
      <vt:lpstr>DBMS Normalization</vt:lpstr>
      <vt:lpstr>What is Normalization?</vt:lpstr>
      <vt:lpstr>Purpose of Normalization?</vt:lpstr>
      <vt:lpstr>1NF Normalization</vt:lpstr>
      <vt:lpstr>EXAMPLE</vt:lpstr>
      <vt:lpstr>EXAMPLE</vt:lpstr>
      <vt:lpstr>2NF Normalization</vt:lpstr>
      <vt:lpstr>EXAMPLE</vt:lpstr>
      <vt:lpstr>EXAMPLE</vt:lpstr>
      <vt:lpstr>EXAMPLE</vt:lpstr>
      <vt:lpstr>3NF Normalization</vt:lpstr>
      <vt:lpstr>EXAMPLE</vt:lpstr>
      <vt:lpstr>EXAMPLE</vt:lpstr>
      <vt:lpstr>EXAMPLE</vt:lpstr>
      <vt:lpstr>MYSQL  DATA TYPES</vt:lpstr>
      <vt:lpstr>String Data Types</vt:lpstr>
      <vt:lpstr>String Data Types</vt:lpstr>
      <vt:lpstr>String Data Types</vt:lpstr>
      <vt:lpstr>String Data Types</vt:lpstr>
      <vt:lpstr>Numeric Data Types</vt:lpstr>
      <vt:lpstr>Numeric Data Types</vt:lpstr>
      <vt:lpstr>Numeric Data Types</vt:lpstr>
      <vt:lpstr>Numeric Data Types</vt:lpstr>
      <vt:lpstr>Numeric Data Types</vt:lpstr>
      <vt:lpstr>Numeric Data Types</vt:lpstr>
      <vt:lpstr>Date and Time Data Types   </vt:lpstr>
      <vt:lpstr>Date and Time Data Types   </vt:lpstr>
      <vt:lpstr>Date and Time Data Types   </vt:lpstr>
      <vt:lpstr>MySQL  Database</vt:lpstr>
      <vt:lpstr>MySQL CREATE DATABASE </vt:lpstr>
      <vt:lpstr>MySQL CREATE DATABASE Statement </vt:lpstr>
      <vt:lpstr>Syntax     </vt:lpstr>
      <vt:lpstr>EXAMPLE</vt:lpstr>
      <vt:lpstr>MySQL DROP DATABASE </vt:lpstr>
      <vt:lpstr>MySQL DROP DATABASE Statement  </vt:lpstr>
      <vt:lpstr>Syntax     </vt:lpstr>
      <vt:lpstr>EXAMPLE</vt:lpstr>
      <vt:lpstr>MySQL CREATE TABLE </vt:lpstr>
      <vt:lpstr>MySQL CREATE TABLE Statement </vt:lpstr>
      <vt:lpstr>Syntax     </vt:lpstr>
      <vt:lpstr>EXAMPLE</vt:lpstr>
      <vt:lpstr>OUTPUT</vt:lpstr>
      <vt:lpstr>MySQL DROP TABLE</vt:lpstr>
      <vt:lpstr>MySQL DROP TABLE Statement </vt:lpstr>
      <vt:lpstr>Syntax     </vt:lpstr>
      <vt:lpstr>EXAMPLE</vt:lpstr>
      <vt:lpstr>MySQL TRUNCATE TABLE  </vt:lpstr>
      <vt:lpstr>Syntax     </vt:lpstr>
      <vt:lpstr>MySQL ALTER TABLE </vt:lpstr>
      <vt:lpstr>MySQL ALTER TABLE Statement </vt:lpstr>
      <vt:lpstr>ALTER TABLE - ADD COLUMN Syntax     </vt:lpstr>
      <vt:lpstr>ALTER TABLE - DROP COLUMN Syntax     </vt:lpstr>
      <vt:lpstr>ALTER TABLE - MODIFY COLUMN Syntax     </vt:lpstr>
      <vt:lpstr>EXAMPLE</vt:lpstr>
      <vt:lpstr>MySQL Constraints</vt:lpstr>
      <vt:lpstr>MySQL Constraints  </vt:lpstr>
      <vt:lpstr>Create Constraints Syntax     </vt:lpstr>
      <vt:lpstr>The following constraints are commonly used in SQL:  </vt:lpstr>
      <vt:lpstr>MySQL NOT NULL Constraint</vt:lpstr>
      <vt:lpstr>MySQL NOT NULL Constraint  </vt:lpstr>
      <vt:lpstr>EXAMPLE</vt:lpstr>
      <vt:lpstr>EXAMPLE</vt:lpstr>
      <vt:lpstr>MySQL UNIQUE Constraint</vt:lpstr>
      <vt:lpstr>MySQL UNIQUE Constraint  </vt:lpstr>
      <vt:lpstr>EXAMPLE CREATE TABLE</vt:lpstr>
      <vt:lpstr>EXAMPLE CREATE TABLE</vt:lpstr>
      <vt:lpstr>EXAMPLE ALTER TABLE</vt:lpstr>
      <vt:lpstr>EXAMPLE ALTER TABLE</vt:lpstr>
      <vt:lpstr>EXAMPLE DROP TABLE</vt:lpstr>
      <vt:lpstr>MySQL PRIMARY KEY Constraint</vt:lpstr>
      <vt:lpstr>MySQL PRIMARY KEY Constraint  </vt:lpstr>
      <vt:lpstr>EXAMPLE CREATE TABLE</vt:lpstr>
      <vt:lpstr>MySQL FOREIGN KEY Constraint</vt:lpstr>
      <vt:lpstr>MySQL FOREIGN KEY Constraint  </vt:lpstr>
      <vt:lpstr>EXAMPLE</vt:lpstr>
      <vt:lpstr>MySQL CHECK Constraint</vt:lpstr>
      <vt:lpstr>MySQL CHECK Constraint  </vt:lpstr>
      <vt:lpstr>EXAMPLE</vt:lpstr>
      <vt:lpstr>EXAMPLE</vt:lpstr>
      <vt:lpstr>MySQL DEFAULT Constraint</vt:lpstr>
      <vt:lpstr>MySQL DEFAULT Constraint  </vt:lpstr>
      <vt:lpstr>EXAMPLE</vt:lpstr>
      <vt:lpstr>EXAMPLE</vt:lpstr>
      <vt:lpstr>MySQL CREATE INDEX Constraint</vt:lpstr>
      <vt:lpstr>MySQL CREATE INDEX Constraint  </vt:lpstr>
      <vt:lpstr> CREATE INDEX Syntax     </vt:lpstr>
      <vt:lpstr> CREATE UNIQUE INDEX  Syntax     </vt:lpstr>
      <vt:lpstr>EXAMPLE</vt:lpstr>
      <vt:lpstr>MySQL AUTO INCREMENT Constraint</vt:lpstr>
      <vt:lpstr>MySQL AUTO INCREMENT Constraint  </vt:lpstr>
      <vt:lpstr>EXAMPLE</vt:lpstr>
      <vt:lpstr>EXAMPLE</vt:lpstr>
      <vt:lpstr>MySQL Dates</vt:lpstr>
      <vt:lpstr>MySQL Dates   </vt:lpstr>
      <vt:lpstr>MySQL Date Data Types     </vt:lpstr>
      <vt:lpstr>ORDERS TABLE</vt:lpstr>
      <vt:lpstr>EXAMPLE</vt:lpstr>
      <vt:lpstr>OUTPUT</vt:lpstr>
      <vt:lpstr>MySQL Views</vt:lpstr>
      <vt:lpstr>MySQL Views    </vt:lpstr>
      <vt:lpstr> CREATE VIEW Syntax     </vt:lpstr>
      <vt:lpstr>EXAMPLE</vt:lpstr>
      <vt:lpstr>MySQL Updating a View     </vt:lpstr>
      <vt:lpstr> CREATE OR REPLACE VIEW Syntax     </vt:lpstr>
      <vt:lpstr>EXAMPLE</vt:lpstr>
      <vt:lpstr>SQL VIEW to fetch all records of a table     </vt:lpstr>
      <vt:lpstr>EXAMPLE     </vt:lpstr>
      <vt:lpstr>SQL VIEW to fetch a few columns of a table      </vt:lpstr>
      <vt:lpstr>EXAMPLE     </vt:lpstr>
      <vt:lpstr>SQL VIEW to fetch a few columns of a table and filter results using WHERE clause       </vt:lpstr>
      <vt:lpstr>EXAMPLE     </vt:lpstr>
      <vt:lpstr>SQL VIEW to fetch specific column        </vt:lpstr>
      <vt:lpstr>EXAMPLE     </vt:lpstr>
      <vt:lpstr>BASIC MYSQL STATEMENT</vt:lpstr>
      <vt:lpstr>MySQL SELECT Statement</vt:lpstr>
      <vt:lpstr>MYSQL SELECT</vt:lpstr>
      <vt:lpstr>SELECT Syntax  </vt:lpstr>
      <vt:lpstr>MySQL SELECT DISTINCT Statement  </vt:lpstr>
      <vt:lpstr>CUSTOMER TABLE</vt:lpstr>
      <vt:lpstr>EXAMPLE</vt:lpstr>
      <vt:lpstr>OUTPUT</vt:lpstr>
      <vt:lpstr>MySQL WHERE Clause</vt:lpstr>
      <vt:lpstr>MYSQL WHERE</vt:lpstr>
      <vt:lpstr>WHERE Syntax  </vt:lpstr>
      <vt:lpstr>Operators in The WHERE Clause</vt:lpstr>
      <vt:lpstr>CUSTOMER TABLE</vt:lpstr>
      <vt:lpstr>EXAMPLE</vt:lpstr>
      <vt:lpstr>OUTPUT</vt:lpstr>
      <vt:lpstr>MySQL AND, OR and NOT Operators</vt:lpstr>
      <vt:lpstr>MYSQL AND, OR AND NOT OPERATORS</vt:lpstr>
      <vt:lpstr>AND Syntax   </vt:lpstr>
      <vt:lpstr>OR Syntax    </vt:lpstr>
      <vt:lpstr>OR Syntax    </vt:lpstr>
      <vt:lpstr>CUSTOMER TABLE</vt:lpstr>
      <vt:lpstr>EXAMPLE</vt:lpstr>
      <vt:lpstr>OUTPUT</vt:lpstr>
      <vt:lpstr>ORDER BY Keyword </vt:lpstr>
      <vt:lpstr>The MySQL ORDER BY Keyword</vt:lpstr>
      <vt:lpstr>ORDER BY Syntax     </vt:lpstr>
      <vt:lpstr>CUSTOMER TABLE</vt:lpstr>
      <vt:lpstr>EXAMPLE</vt:lpstr>
      <vt:lpstr>OUTPUT</vt:lpstr>
      <vt:lpstr>INSERT INTO Statement </vt:lpstr>
      <vt:lpstr>INSERT INTO Statement</vt:lpstr>
      <vt:lpstr>INSERT INTO Syntax     </vt:lpstr>
      <vt:lpstr>INSERT INTO Syntax 2     </vt:lpstr>
      <vt:lpstr>CUSTOMER TABLE</vt:lpstr>
      <vt:lpstr>EXAMPLE</vt:lpstr>
      <vt:lpstr>OUTPUT</vt:lpstr>
      <vt:lpstr>NULL Values </vt:lpstr>
      <vt:lpstr>NULL Values</vt:lpstr>
      <vt:lpstr>How to Test for NULL Values?</vt:lpstr>
      <vt:lpstr>IS NULL Syntax     </vt:lpstr>
      <vt:lpstr>IS NOT NULL Syntax     </vt:lpstr>
      <vt:lpstr>CUSTOMER TABLE</vt:lpstr>
      <vt:lpstr>EXAMPLE</vt:lpstr>
      <vt:lpstr>OUTPUT</vt:lpstr>
      <vt:lpstr>EXAMPLE</vt:lpstr>
      <vt:lpstr>OUTPUT</vt:lpstr>
      <vt:lpstr>UPDATE Statement </vt:lpstr>
      <vt:lpstr>UPDATE Statement</vt:lpstr>
      <vt:lpstr>UPDATE Syntax     </vt:lpstr>
      <vt:lpstr>CUSTOMER TABLE</vt:lpstr>
      <vt:lpstr>EXAMPLE</vt:lpstr>
      <vt:lpstr>OUTPUT</vt:lpstr>
      <vt:lpstr>DELETE Statement </vt:lpstr>
      <vt:lpstr>UPDATE Statement</vt:lpstr>
      <vt:lpstr>DELETE Syntax     </vt:lpstr>
      <vt:lpstr>CUSTOMER TABLE</vt:lpstr>
      <vt:lpstr>EXAMPLE</vt:lpstr>
      <vt:lpstr>OUTPUT</vt:lpstr>
      <vt:lpstr>LIMIT Clause </vt:lpstr>
      <vt:lpstr>LIMIT Clause</vt:lpstr>
      <vt:lpstr>LIMIT Syntax     </vt:lpstr>
      <vt:lpstr>CUSTOMER TABLE</vt:lpstr>
      <vt:lpstr>EXAMPLE</vt:lpstr>
      <vt:lpstr>OUTPUT</vt:lpstr>
      <vt:lpstr>MIN() and MAX() Functions </vt:lpstr>
      <vt:lpstr>MIN() and MAX() Functions</vt:lpstr>
      <vt:lpstr>MIN() Syntax     </vt:lpstr>
      <vt:lpstr>MAX() Syntax     </vt:lpstr>
      <vt:lpstr>COUNT(), AVG() and SUM() Functions </vt:lpstr>
      <vt:lpstr>COUNT(), AVG() and SUM() Functions</vt:lpstr>
      <vt:lpstr>COUNT() Syntax     </vt:lpstr>
      <vt:lpstr>AVG() Syntax     </vt:lpstr>
      <vt:lpstr>SUM() Syntax     </vt:lpstr>
      <vt:lpstr>LIKE Operator </vt:lpstr>
      <vt:lpstr>LIKE Operator</vt:lpstr>
      <vt:lpstr>LIKE Operator</vt:lpstr>
      <vt:lpstr>LIKE Syntax     </vt:lpstr>
      <vt:lpstr>Wildcard Characters </vt:lpstr>
      <vt:lpstr>Wildcard Characters</vt:lpstr>
      <vt:lpstr>Wildcard Characters</vt:lpstr>
      <vt:lpstr>IN Operator </vt:lpstr>
      <vt:lpstr>IN Operator</vt:lpstr>
      <vt:lpstr>IN Syntax     </vt:lpstr>
      <vt:lpstr>IN Syntax     </vt:lpstr>
      <vt:lpstr>CUSTOMERS TABLE</vt:lpstr>
      <vt:lpstr>ORDERS TABLE</vt:lpstr>
      <vt:lpstr>EXAMPLE</vt:lpstr>
      <vt:lpstr>OUTPUT</vt:lpstr>
      <vt:lpstr>BETWEEN Operator </vt:lpstr>
      <vt:lpstr>BETWEEN Operator</vt:lpstr>
      <vt:lpstr>BETWEEN Syntax     </vt:lpstr>
      <vt:lpstr>CUSTOMERS TABLE</vt:lpstr>
      <vt:lpstr>EXAMPLE</vt:lpstr>
      <vt:lpstr>OUTPUT</vt:lpstr>
      <vt:lpstr>MySQL Aliases </vt:lpstr>
      <vt:lpstr>MySQL Aliases</vt:lpstr>
      <vt:lpstr>Alias Column  Syntax     </vt:lpstr>
      <vt:lpstr>Alias Table  Syntax     </vt:lpstr>
      <vt:lpstr>CUSTOMERS TABLE</vt:lpstr>
      <vt:lpstr>ORDERS TABLE</vt:lpstr>
      <vt:lpstr>EXAMPLE</vt:lpstr>
      <vt:lpstr>OUTPUT</vt:lpstr>
      <vt:lpstr>MySQL INNER JOIN </vt:lpstr>
      <vt:lpstr>MySQL INNER JOIN</vt:lpstr>
      <vt:lpstr>INNER JOIN  Syntax     </vt:lpstr>
      <vt:lpstr>CUSTOMERS TABLE</vt:lpstr>
      <vt:lpstr>ORDERS TABLE</vt:lpstr>
      <vt:lpstr>EXAMPLE</vt:lpstr>
      <vt:lpstr>OUTPUT</vt:lpstr>
      <vt:lpstr>MySQL LEFT JOIN </vt:lpstr>
      <vt:lpstr>MySQL LEFT JOIN</vt:lpstr>
      <vt:lpstr>LEFT JOIN  Syntax     </vt:lpstr>
      <vt:lpstr>CUSTOMERS TABLE</vt:lpstr>
      <vt:lpstr>ORDERS TABLE</vt:lpstr>
      <vt:lpstr>EXAMPLE</vt:lpstr>
      <vt:lpstr>OUTPUT</vt:lpstr>
      <vt:lpstr>MySQL RIGHT JOIN </vt:lpstr>
      <vt:lpstr>MySQL RIGHT JOIN</vt:lpstr>
      <vt:lpstr>RIGHT JOIN  Syntax     </vt:lpstr>
      <vt:lpstr>CUSTOMERS TABLE</vt:lpstr>
      <vt:lpstr>ORDERS TABLE</vt:lpstr>
      <vt:lpstr>EXAMPLE</vt:lpstr>
      <vt:lpstr>OUTPUT</vt:lpstr>
      <vt:lpstr>MySQL CROSS JOIN </vt:lpstr>
      <vt:lpstr>MySQL CROSS JOIN</vt:lpstr>
      <vt:lpstr>CROSS JOIN  Syntax     </vt:lpstr>
      <vt:lpstr>CUSTOMERS TABLE</vt:lpstr>
      <vt:lpstr>ORDERS TABLE</vt:lpstr>
      <vt:lpstr>EXAMPLE</vt:lpstr>
      <vt:lpstr>OUTPUT</vt:lpstr>
      <vt:lpstr>MySQL Self Join</vt:lpstr>
      <vt:lpstr>MySQL Self Join</vt:lpstr>
      <vt:lpstr>Self Join Syntax     </vt:lpstr>
      <vt:lpstr>STUDENT TABLE</vt:lpstr>
      <vt:lpstr>EXAMPLE</vt:lpstr>
      <vt:lpstr>STUDENT TABLE</vt:lpstr>
      <vt:lpstr>MySQL UNION Operator </vt:lpstr>
      <vt:lpstr>MySQL UNION Operator</vt:lpstr>
      <vt:lpstr>UNION Syntax     </vt:lpstr>
      <vt:lpstr>MySQL UNION ALL Statement  </vt:lpstr>
      <vt:lpstr>CUSTOMERS TABLE</vt:lpstr>
      <vt:lpstr>ORDERS TABLE</vt:lpstr>
      <vt:lpstr>EXAMPLE</vt:lpstr>
      <vt:lpstr>CUSTOMERS TABLE</vt:lpstr>
      <vt:lpstr>MySQL GROUP BY Statement </vt:lpstr>
      <vt:lpstr>MySQL GROUP BY Statement</vt:lpstr>
      <vt:lpstr>GROUP BY Syntax     </vt:lpstr>
      <vt:lpstr>CUSTOMERS TABLE</vt:lpstr>
      <vt:lpstr>EXAMPLE</vt:lpstr>
      <vt:lpstr>OUTPUT</vt:lpstr>
      <vt:lpstr>MySQL HAVING Clause </vt:lpstr>
      <vt:lpstr>MySQL HAVING Clause</vt:lpstr>
      <vt:lpstr>HAVING Syntax     </vt:lpstr>
      <vt:lpstr>CUSTOMERS TABLE</vt:lpstr>
      <vt:lpstr>EXAMPLE</vt:lpstr>
      <vt:lpstr>OUTPUT</vt:lpstr>
      <vt:lpstr>MySQL EXISTS Operator </vt:lpstr>
      <vt:lpstr>MySQL EXISTS Operator</vt:lpstr>
      <vt:lpstr>EXISTS Syntax     </vt:lpstr>
      <vt:lpstr>CUSTOMERS TABLE</vt:lpstr>
      <vt:lpstr>ORDERS TABLE</vt:lpstr>
      <vt:lpstr>EXAMPLE</vt:lpstr>
      <vt:lpstr>OUTPUT</vt:lpstr>
      <vt:lpstr>MySQL ANY and ALL Operators </vt:lpstr>
      <vt:lpstr>MySQL ANY and ALL Operators</vt:lpstr>
      <vt:lpstr>The ANY Operator</vt:lpstr>
      <vt:lpstr>ANY Syntax     </vt:lpstr>
      <vt:lpstr>The ALL Operator</vt:lpstr>
      <vt:lpstr>ALL Syntax     </vt:lpstr>
      <vt:lpstr>CUSTOMERS TABLE</vt:lpstr>
      <vt:lpstr>ORDERS TABLE</vt:lpstr>
      <vt:lpstr>EXAMPLE</vt:lpstr>
      <vt:lpstr>OUTPUT</vt:lpstr>
      <vt:lpstr>MySQL INSERT INTO SELECT Statement </vt:lpstr>
      <vt:lpstr>MySQL INSERT INTO SELECT Statement</vt:lpstr>
      <vt:lpstr>INSERT INTO SELECT Syntax  Copy all Columns     </vt:lpstr>
      <vt:lpstr>INSERT INTO SELECT Syntax  Copy Some Columns     </vt:lpstr>
      <vt:lpstr>CUSTOMERS TABLE</vt:lpstr>
      <vt:lpstr>ORDERS TABLE</vt:lpstr>
      <vt:lpstr>EXAMPLE</vt:lpstr>
      <vt:lpstr>OUTPUT</vt:lpstr>
      <vt:lpstr>MySQL CASE Statement </vt:lpstr>
      <vt:lpstr>MySQL CASE Statement</vt:lpstr>
      <vt:lpstr>CASE Syntax     </vt:lpstr>
      <vt:lpstr>CUSTOMERS TABLE</vt:lpstr>
      <vt:lpstr>EXAMPLE</vt:lpstr>
      <vt:lpstr>OUTPUT</vt:lpstr>
      <vt:lpstr>NULL Functions</vt:lpstr>
      <vt:lpstr>IFNULL() Function</vt:lpstr>
      <vt:lpstr>PRODUCT TABLE</vt:lpstr>
      <vt:lpstr>IFNULL() Syntax     </vt:lpstr>
      <vt:lpstr>PRODUCT TABLE</vt:lpstr>
      <vt:lpstr>COALESCE()Syntax     </vt:lpstr>
      <vt:lpstr>MySQL Comments </vt:lpstr>
      <vt:lpstr>MySQL Comments</vt:lpstr>
      <vt:lpstr>EXAMPLE</vt:lpstr>
      <vt:lpstr>MySQL Comments</vt:lpstr>
      <vt:lpstr>EXAMPLE</vt:lpstr>
      <vt:lpstr>MySQL Operators </vt:lpstr>
      <vt:lpstr>MySQL Arithmetic Operators</vt:lpstr>
      <vt:lpstr>MySQL Bitwise Operators</vt:lpstr>
      <vt:lpstr>MySQL Comparison Operators</vt:lpstr>
      <vt:lpstr>MySQL Compound Operators</vt:lpstr>
      <vt:lpstr>MySQL Logical Operators  </vt:lpstr>
      <vt:lpstr>MySQL Logical Operators  </vt:lpstr>
      <vt:lpstr>MySQL Functions</vt:lpstr>
      <vt:lpstr>MySQL String Functions  </vt:lpstr>
      <vt:lpstr>MySQL String Functions   </vt:lpstr>
      <vt:lpstr>MySQL String Functions   </vt:lpstr>
      <vt:lpstr>MySQL String Functions   </vt:lpstr>
      <vt:lpstr>MySQL String Functions   </vt:lpstr>
      <vt:lpstr>MySQL String Functions   </vt:lpstr>
      <vt:lpstr>MySQL String Functions   </vt:lpstr>
      <vt:lpstr>MySQL Numeric Functions    </vt:lpstr>
      <vt:lpstr>MySQL Numeric Functions    </vt:lpstr>
      <vt:lpstr>MySQL Numeric Functions    </vt:lpstr>
      <vt:lpstr>MySQL Numeric Functions    </vt:lpstr>
      <vt:lpstr>MySQL Numeric Functions    </vt:lpstr>
      <vt:lpstr>MySQL Numeric Functions    </vt:lpstr>
      <vt:lpstr>DATE &amp; TIME FUNCTIONS</vt:lpstr>
      <vt:lpstr>DATE &amp; TIME FUNCTIONS</vt:lpstr>
      <vt:lpstr>DATE &amp; TIME FUNCTIONS</vt:lpstr>
      <vt:lpstr>DATE &amp; TIME FUNCTIONS</vt:lpstr>
      <vt:lpstr>DATE &amp; TIME FUNCTIONS</vt:lpstr>
      <vt:lpstr>DATE &amp; TIME FUNCTIONS</vt:lpstr>
      <vt:lpstr>DATE &amp; TIME FUNCTIONS</vt:lpstr>
      <vt:lpstr>DATE &amp; TIME FUNCTIONS</vt:lpstr>
      <vt:lpstr>DATE &amp; TIME FUNCTIONS</vt:lpstr>
      <vt:lpstr>MySQL Date Functions </vt:lpstr>
      <vt:lpstr>MySQL Date Functions </vt:lpstr>
      <vt:lpstr>MySQL Date Functions </vt:lpstr>
      <vt:lpstr>MySQL Date Functions </vt:lpstr>
      <vt:lpstr>MySQL Date Functions </vt:lpstr>
      <vt:lpstr>MySQL Date Functions </vt:lpstr>
      <vt:lpstr>MySQL Date Functions </vt:lpstr>
      <vt:lpstr>MySQL Date Functions </vt:lpstr>
      <vt:lpstr>MySQL Advanced Functions  </vt:lpstr>
      <vt:lpstr>MySQL Advanced Functions  </vt:lpstr>
      <vt:lpstr>MySQL Advanced Functions  </vt:lpstr>
      <vt:lpstr>MySQL Advanced Functions  </vt:lpstr>
      <vt:lpstr>Reference </vt:lpstr>
      <vt:lpstr>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ALL_ABOUT MYSQL</dc:title>
  <dc:creator>Nisharu</dc:creator>
  <cp:lastModifiedBy>chris shan</cp:lastModifiedBy>
  <cp:revision>130</cp:revision>
  <dcterms:modified xsi:type="dcterms:W3CDTF">2022-05-27T09:37:21Z</dcterms:modified>
</cp:coreProperties>
</file>