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351" r:id="rId3"/>
    <p:sldId id="359" r:id="rId4"/>
    <p:sldId id="360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unito Light" pitchFamily="2" charset="0"/>
      <p:regular r:id="rId22"/>
      <p:italic r:id="rId23"/>
    </p:embeddedFont>
    <p:embeddedFont>
      <p:font typeface="Overpass Mono" panose="020B0604020202020204" charset="0"/>
      <p:regular r:id="rId24"/>
      <p:bold r:id="rId25"/>
    </p:embeddedFont>
    <p:embeddedFont>
      <p:font typeface="Raleway SemiBold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73DA3F-9819-4352-8E93-8A6551559889}">
  <a:tblStyle styleId="{5973DA3F-9819-4352-8E93-8A65515598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E890F72-01E6-4E95-AB48-4714D5729B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39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381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73" r:id="rId3"/>
    <p:sldLayoutId id="214748367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DBMS Normalization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47C0-CA7E-44BA-9F13-3DFEBB6E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2CB02-7087-43E2-F7A9-A62747745152}"/>
              </a:ext>
            </a:extLst>
          </p:cNvPr>
          <p:cNvSpPr txBox="1"/>
          <p:nvPr/>
        </p:nvSpPr>
        <p:spPr>
          <a:xfrm>
            <a:off x="546652" y="894522"/>
            <a:ext cx="32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Lecturer_Course_Table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05B902-F392-A8B8-F851-690319C2C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67023"/>
              </p:ext>
            </p:extLst>
          </p:nvPr>
        </p:nvGraphicFramePr>
        <p:xfrm>
          <a:off x="417442" y="1302025"/>
          <a:ext cx="8408506" cy="332961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4204253">
                  <a:extLst>
                    <a:ext uri="{9D8B030D-6E8A-4147-A177-3AD203B41FA5}">
                      <a16:colId xmlns:a16="http://schemas.microsoft.com/office/drawing/2014/main" val="3511086618"/>
                    </a:ext>
                  </a:extLst>
                </a:gridCol>
                <a:gridCol w="4204253">
                  <a:extLst>
                    <a:ext uri="{9D8B030D-6E8A-4147-A177-3AD203B41FA5}">
                      <a16:colId xmlns:a16="http://schemas.microsoft.com/office/drawing/2014/main" val="1961316812"/>
                    </a:ext>
                  </a:extLst>
                </a:gridCol>
              </a:tblGrid>
              <a:tr h="554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err="1">
                          <a:effectLst/>
                        </a:rPr>
                        <a:t>Lecturer_ID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6281053"/>
                  </a:ext>
                </a:extLst>
              </a:tr>
              <a:tr h="554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Java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639827"/>
                  </a:ext>
                </a:extLst>
              </a:tr>
              <a:tr h="554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C++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2689246"/>
                  </a:ext>
                </a:extLst>
              </a:tr>
              <a:tr h="554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851684"/>
                  </a:ext>
                </a:extLst>
              </a:tr>
              <a:tr h="554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Android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3272089"/>
                  </a:ext>
                </a:extLst>
              </a:tr>
              <a:tr h="554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Python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3189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62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02FE-04FB-41DD-898C-6DC6C5FF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99" y="1973025"/>
            <a:ext cx="7099106" cy="2130900"/>
          </a:xfrm>
        </p:spPr>
        <p:txBody>
          <a:bodyPr/>
          <a:lstStyle/>
          <a:p>
            <a:r>
              <a:rPr lang="en-US" b="1" dirty="0"/>
              <a:t>In a relation that is in 1NF or 2NF, when none of the non-primary key attributes transitively depend on their primary keys, then we can say that the relation is in the third normal form of 3NF.</a:t>
            </a:r>
          </a:p>
          <a:p>
            <a:pPr marL="127000" indent="0">
              <a:buNone/>
            </a:pPr>
            <a:endParaRPr lang="en-US" b="1" dirty="0"/>
          </a:p>
          <a:p>
            <a:r>
              <a:rPr lang="en-US" b="1" dirty="0"/>
              <a:t>3NF is used to reduce the data duplication. It is also used to achieve the data integrity.</a:t>
            </a:r>
          </a:p>
          <a:p>
            <a:pPr marL="127000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EA64DF-22E0-4769-AE17-8217F127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24" y="1168324"/>
            <a:ext cx="8232301" cy="804701"/>
          </a:xfrm>
        </p:spPr>
        <p:txBody>
          <a:bodyPr/>
          <a:lstStyle/>
          <a:p>
            <a:r>
              <a:rPr lang="en-US" b="0" dirty="0"/>
              <a:t>3NF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97329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47C0-CA7E-44BA-9F13-3DFEBB6E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2CB02-7087-43E2-F7A9-A62747745152}"/>
              </a:ext>
            </a:extLst>
          </p:cNvPr>
          <p:cNvSpPr txBox="1"/>
          <p:nvPr/>
        </p:nvSpPr>
        <p:spPr>
          <a:xfrm>
            <a:off x="546652" y="894522"/>
            <a:ext cx="32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Student_Table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72ED0D-A882-0B4E-9C02-A2C8811EF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55218"/>
              </p:ext>
            </p:extLst>
          </p:nvPr>
        </p:nvGraphicFramePr>
        <p:xfrm>
          <a:off x="407503" y="1311965"/>
          <a:ext cx="8497955" cy="3289854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699591">
                  <a:extLst>
                    <a:ext uri="{9D8B030D-6E8A-4147-A177-3AD203B41FA5}">
                      <a16:colId xmlns:a16="http://schemas.microsoft.com/office/drawing/2014/main" val="2902747149"/>
                    </a:ext>
                  </a:extLst>
                </a:gridCol>
                <a:gridCol w="1699591">
                  <a:extLst>
                    <a:ext uri="{9D8B030D-6E8A-4147-A177-3AD203B41FA5}">
                      <a16:colId xmlns:a16="http://schemas.microsoft.com/office/drawing/2014/main" val="2744753063"/>
                    </a:ext>
                  </a:extLst>
                </a:gridCol>
                <a:gridCol w="1699591">
                  <a:extLst>
                    <a:ext uri="{9D8B030D-6E8A-4147-A177-3AD203B41FA5}">
                      <a16:colId xmlns:a16="http://schemas.microsoft.com/office/drawing/2014/main" val="1020882540"/>
                    </a:ext>
                  </a:extLst>
                </a:gridCol>
                <a:gridCol w="1699591">
                  <a:extLst>
                    <a:ext uri="{9D8B030D-6E8A-4147-A177-3AD203B41FA5}">
                      <a16:colId xmlns:a16="http://schemas.microsoft.com/office/drawing/2014/main" val="1929256162"/>
                    </a:ext>
                  </a:extLst>
                </a:gridCol>
                <a:gridCol w="1699591">
                  <a:extLst>
                    <a:ext uri="{9D8B030D-6E8A-4147-A177-3AD203B41FA5}">
                      <a16:colId xmlns:a16="http://schemas.microsoft.com/office/drawing/2014/main" val="2878057239"/>
                    </a:ext>
                  </a:extLst>
                </a:gridCol>
              </a:tblGrid>
              <a:tr h="5483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Stu_No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Postcode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Province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4137895"/>
                  </a:ext>
                </a:extLst>
              </a:tr>
              <a:tr h="5483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Sourav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Jaffna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939173"/>
                  </a:ext>
                </a:extLst>
              </a:tr>
              <a:tr h="5483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Shiran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Trincomalee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East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572483"/>
                  </a:ext>
                </a:extLst>
              </a:tr>
              <a:tr h="5483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Kishon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Badulla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Uva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6003136"/>
                  </a:ext>
                </a:extLst>
              </a:tr>
              <a:tr h="5483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Stephan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00800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Borella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0304684"/>
                  </a:ext>
                </a:extLst>
              </a:tr>
              <a:tr h="5483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Peradeniya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Central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3925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1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47C0-CA7E-44BA-9F13-3DFEBB6E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2CB02-7087-43E2-F7A9-A62747745152}"/>
              </a:ext>
            </a:extLst>
          </p:cNvPr>
          <p:cNvSpPr txBox="1"/>
          <p:nvPr/>
        </p:nvSpPr>
        <p:spPr>
          <a:xfrm>
            <a:off x="546652" y="894522"/>
            <a:ext cx="32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Student_Table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93C58D-9E46-78F1-F7CA-C30DEA92B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58007"/>
              </p:ext>
            </p:extLst>
          </p:nvPr>
        </p:nvGraphicFramePr>
        <p:xfrm>
          <a:off x="417442" y="1272208"/>
          <a:ext cx="8338931" cy="352809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779049">
                  <a:extLst>
                    <a:ext uri="{9D8B030D-6E8A-4147-A177-3AD203B41FA5}">
                      <a16:colId xmlns:a16="http://schemas.microsoft.com/office/drawing/2014/main" val="1429400504"/>
                    </a:ext>
                  </a:extLst>
                </a:gridCol>
                <a:gridCol w="2779941">
                  <a:extLst>
                    <a:ext uri="{9D8B030D-6E8A-4147-A177-3AD203B41FA5}">
                      <a16:colId xmlns:a16="http://schemas.microsoft.com/office/drawing/2014/main" val="1064607026"/>
                    </a:ext>
                  </a:extLst>
                </a:gridCol>
                <a:gridCol w="2779941">
                  <a:extLst>
                    <a:ext uri="{9D8B030D-6E8A-4147-A177-3AD203B41FA5}">
                      <a16:colId xmlns:a16="http://schemas.microsoft.com/office/drawing/2014/main" val="2464677085"/>
                    </a:ext>
                  </a:extLst>
                </a:gridCol>
              </a:tblGrid>
              <a:tr h="5880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Stu_No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Postcode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50746"/>
                  </a:ext>
                </a:extLst>
              </a:tr>
              <a:tr h="5880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Sourav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3618969"/>
                  </a:ext>
                </a:extLst>
              </a:tr>
              <a:tr h="5880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Shiran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336053"/>
                  </a:ext>
                </a:extLst>
              </a:tr>
              <a:tr h="5880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Kishon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978346"/>
                  </a:ext>
                </a:extLst>
              </a:tr>
              <a:tr h="5880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Stephan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00800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51252"/>
                  </a:ext>
                </a:extLst>
              </a:tr>
              <a:tr h="5880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20400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071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30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47C0-CA7E-44BA-9F13-3DFEBB6E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2CB02-7087-43E2-F7A9-A62747745152}"/>
              </a:ext>
            </a:extLst>
          </p:cNvPr>
          <p:cNvSpPr txBox="1"/>
          <p:nvPr/>
        </p:nvSpPr>
        <p:spPr>
          <a:xfrm>
            <a:off x="546652" y="894522"/>
            <a:ext cx="32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Student_City_Table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8AEF65-C6F2-9BA7-9D3C-FB7D2E741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621"/>
              </p:ext>
            </p:extLst>
          </p:nvPr>
        </p:nvGraphicFramePr>
        <p:xfrm>
          <a:off x="397565" y="1341782"/>
          <a:ext cx="8348869" cy="3339546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782361">
                  <a:extLst>
                    <a:ext uri="{9D8B030D-6E8A-4147-A177-3AD203B41FA5}">
                      <a16:colId xmlns:a16="http://schemas.microsoft.com/office/drawing/2014/main" val="188805938"/>
                    </a:ext>
                  </a:extLst>
                </a:gridCol>
                <a:gridCol w="2783254">
                  <a:extLst>
                    <a:ext uri="{9D8B030D-6E8A-4147-A177-3AD203B41FA5}">
                      <a16:colId xmlns:a16="http://schemas.microsoft.com/office/drawing/2014/main" val="1326168506"/>
                    </a:ext>
                  </a:extLst>
                </a:gridCol>
                <a:gridCol w="2783254">
                  <a:extLst>
                    <a:ext uri="{9D8B030D-6E8A-4147-A177-3AD203B41FA5}">
                      <a16:colId xmlns:a16="http://schemas.microsoft.com/office/drawing/2014/main" val="1115374099"/>
                    </a:ext>
                  </a:extLst>
                </a:gridCol>
              </a:tblGrid>
              <a:tr h="5565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Postcode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Province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193516"/>
                  </a:ext>
                </a:extLst>
              </a:tr>
              <a:tr h="5565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Jaffna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907971"/>
                  </a:ext>
                </a:extLst>
              </a:tr>
              <a:tr h="5565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Trincomalee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East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1327601"/>
                  </a:ext>
                </a:extLst>
              </a:tr>
              <a:tr h="5565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Badulla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Uva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5896040"/>
                  </a:ext>
                </a:extLst>
              </a:tr>
              <a:tr h="5565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00800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Borella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5172865"/>
                  </a:ext>
                </a:extLst>
              </a:tr>
              <a:tr h="5565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Peradeniya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Central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3155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0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02FE-04FB-41DD-898C-6DC6C5FF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99" y="1973025"/>
            <a:ext cx="7099106" cy="2130900"/>
          </a:xfrm>
        </p:spPr>
        <p:txBody>
          <a:bodyPr/>
          <a:lstStyle/>
          <a:p>
            <a:r>
              <a:rPr lang="en-US" b="1" dirty="0"/>
              <a:t>Normalization is a database design technique that reduces data redundancy and eliminates unwanted characteristics.</a:t>
            </a:r>
          </a:p>
          <a:p>
            <a:pPr marL="127000" indent="0">
              <a:buNone/>
            </a:pPr>
            <a:endParaRPr lang="en-US" b="1" dirty="0"/>
          </a:p>
          <a:p>
            <a:r>
              <a:rPr lang="en-US" b="1" dirty="0"/>
              <a:t>Normalization rules divides larger table into smaller tables and links them using relationships.</a:t>
            </a:r>
          </a:p>
          <a:p>
            <a:pPr marL="127000" indent="0">
              <a:buNone/>
            </a:pPr>
            <a:endParaRPr lang="en-US" b="1" dirty="0"/>
          </a:p>
          <a:p>
            <a:pPr marL="127000" indent="0">
              <a:buNone/>
            </a:pPr>
            <a:endParaRPr lang="en-US" b="1" dirty="0"/>
          </a:p>
          <a:p>
            <a:pPr marL="127000" indent="0">
              <a:buNone/>
            </a:pPr>
            <a:endParaRPr lang="en-US" b="1" dirty="0"/>
          </a:p>
          <a:p>
            <a:pPr marL="127000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EA64DF-22E0-4769-AE17-8217F127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24" y="1168324"/>
            <a:ext cx="8232301" cy="804701"/>
          </a:xfrm>
        </p:spPr>
        <p:txBody>
          <a:bodyPr/>
          <a:lstStyle/>
          <a:p>
            <a:r>
              <a:rPr lang="en-US" b="0" dirty="0"/>
              <a:t>What is Normalization?</a:t>
            </a:r>
          </a:p>
        </p:txBody>
      </p:sp>
    </p:spTree>
    <p:extLst>
      <p:ext uri="{BB962C8B-B14F-4D97-AF65-F5344CB8AC3E}">
        <p14:creationId xmlns:p14="http://schemas.microsoft.com/office/powerpoint/2010/main" val="33605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02FE-04FB-41DD-898C-6DC6C5FF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99" y="1973025"/>
            <a:ext cx="7099106" cy="2130900"/>
          </a:xfrm>
        </p:spPr>
        <p:txBody>
          <a:bodyPr/>
          <a:lstStyle/>
          <a:p>
            <a:r>
              <a:rPr lang="en-US" b="1" dirty="0"/>
              <a:t>The purpose of Normalization in SQL is to eliminate redundant data and ensure data is stored logically.</a:t>
            </a:r>
          </a:p>
          <a:p>
            <a:endParaRPr lang="en-US" b="1" dirty="0"/>
          </a:p>
          <a:p>
            <a:r>
              <a:rPr lang="en-US" b="1" dirty="0"/>
              <a:t>Edgar Codd inventor of Relational Model proposed the theory of normalization with 1NF.</a:t>
            </a:r>
          </a:p>
          <a:p>
            <a:pPr marL="127000" indent="0">
              <a:buNone/>
            </a:pPr>
            <a:endParaRPr lang="en-US" b="1" dirty="0"/>
          </a:p>
          <a:p>
            <a:pPr marL="127000" indent="0">
              <a:buNone/>
            </a:pPr>
            <a:endParaRPr lang="en-US" b="1" dirty="0"/>
          </a:p>
          <a:p>
            <a:pPr marL="127000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EA64DF-22E0-4769-AE17-8217F127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24" y="1168324"/>
            <a:ext cx="8232301" cy="804701"/>
          </a:xfrm>
        </p:spPr>
        <p:txBody>
          <a:bodyPr/>
          <a:lstStyle/>
          <a:p>
            <a:r>
              <a:rPr lang="en-US" b="0" dirty="0"/>
              <a:t>Purpose of Normalization?</a:t>
            </a:r>
          </a:p>
        </p:txBody>
      </p:sp>
    </p:spTree>
    <p:extLst>
      <p:ext uri="{BB962C8B-B14F-4D97-AF65-F5344CB8AC3E}">
        <p14:creationId xmlns:p14="http://schemas.microsoft.com/office/powerpoint/2010/main" val="106274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02FE-04FB-41DD-898C-6DC6C5FF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99" y="1973025"/>
            <a:ext cx="7099106" cy="2130900"/>
          </a:xfrm>
        </p:spPr>
        <p:txBody>
          <a:bodyPr/>
          <a:lstStyle/>
          <a:p>
            <a:r>
              <a:rPr lang="en-US" b="1" dirty="0"/>
              <a:t>In 1NF a table’s attribute would not be able to hold various values it will only be able to hold an attribute of single Value.</a:t>
            </a:r>
          </a:p>
          <a:p>
            <a:pPr marL="127000" indent="0">
              <a:buNone/>
            </a:pPr>
            <a:endParaRPr lang="en-US" b="1" dirty="0"/>
          </a:p>
          <a:p>
            <a:r>
              <a:rPr lang="en-US" b="1" dirty="0"/>
              <a:t>Each record needs to be unique.</a:t>
            </a:r>
          </a:p>
          <a:p>
            <a:pPr marL="127000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EA64DF-22E0-4769-AE17-8217F127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24" y="1168324"/>
            <a:ext cx="8232301" cy="804701"/>
          </a:xfrm>
        </p:spPr>
        <p:txBody>
          <a:bodyPr/>
          <a:lstStyle/>
          <a:p>
            <a:r>
              <a:rPr lang="en-US" b="0" dirty="0"/>
              <a:t>1NF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4026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47C0-CA7E-44BA-9F13-3DFEBB6E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C77736-62FB-8BED-EEAD-2FF92E242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09472"/>
              </p:ext>
            </p:extLst>
          </p:nvPr>
        </p:nvGraphicFramePr>
        <p:xfrm>
          <a:off x="487017" y="1012200"/>
          <a:ext cx="8358809" cy="2812776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785673">
                  <a:extLst>
                    <a:ext uri="{9D8B030D-6E8A-4147-A177-3AD203B41FA5}">
                      <a16:colId xmlns:a16="http://schemas.microsoft.com/office/drawing/2014/main" val="1642879754"/>
                    </a:ext>
                  </a:extLst>
                </a:gridCol>
                <a:gridCol w="2786568">
                  <a:extLst>
                    <a:ext uri="{9D8B030D-6E8A-4147-A177-3AD203B41FA5}">
                      <a16:colId xmlns:a16="http://schemas.microsoft.com/office/drawing/2014/main" val="1715671538"/>
                    </a:ext>
                  </a:extLst>
                </a:gridCol>
                <a:gridCol w="2786568">
                  <a:extLst>
                    <a:ext uri="{9D8B030D-6E8A-4147-A177-3AD203B41FA5}">
                      <a16:colId xmlns:a16="http://schemas.microsoft.com/office/drawing/2014/main" val="4149213877"/>
                    </a:ext>
                  </a:extLst>
                </a:gridCol>
              </a:tblGrid>
              <a:tr h="7031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err="1">
                          <a:effectLst/>
                        </a:rPr>
                        <a:t>Stu_No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313029"/>
                  </a:ext>
                </a:extLst>
              </a:tr>
              <a:tr h="7031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Sourav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Web, Android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4093090"/>
                  </a:ext>
                </a:extLst>
              </a:tr>
              <a:tr h="7031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Shiran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C++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479312"/>
                  </a:ext>
                </a:extLst>
              </a:tr>
              <a:tr h="7031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Kishon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C++, Java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70521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B665A7-BB75-5C55-86C0-C82CBACA0CF6}"/>
              </a:ext>
            </a:extLst>
          </p:cNvPr>
          <p:cNvSpPr txBox="1"/>
          <p:nvPr/>
        </p:nvSpPr>
        <p:spPr>
          <a:xfrm>
            <a:off x="1278050" y="4340087"/>
            <a:ext cx="807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some multiple values in courses column. We use 1NF method to resolve it as follows.</a:t>
            </a:r>
          </a:p>
        </p:txBody>
      </p:sp>
    </p:spTree>
    <p:extLst>
      <p:ext uri="{BB962C8B-B14F-4D97-AF65-F5344CB8AC3E}">
        <p14:creationId xmlns:p14="http://schemas.microsoft.com/office/powerpoint/2010/main" val="39862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47C0-CA7E-44BA-9F13-3DFEBB6E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B05505-5B8E-1168-8670-74DAB733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49108"/>
              </p:ext>
            </p:extLst>
          </p:nvPr>
        </p:nvGraphicFramePr>
        <p:xfrm>
          <a:off x="437321" y="881301"/>
          <a:ext cx="8428384" cy="3380898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808860">
                  <a:extLst>
                    <a:ext uri="{9D8B030D-6E8A-4147-A177-3AD203B41FA5}">
                      <a16:colId xmlns:a16="http://schemas.microsoft.com/office/drawing/2014/main" val="1908904985"/>
                    </a:ext>
                  </a:extLst>
                </a:gridCol>
                <a:gridCol w="2809762">
                  <a:extLst>
                    <a:ext uri="{9D8B030D-6E8A-4147-A177-3AD203B41FA5}">
                      <a16:colId xmlns:a16="http://schemas.microsoft.com/office/drawing/2014/main" val="2411315396"/>
                    </a:ext>
                  </a:extLst>
                </a:gridCol>
                <a:gridCol w="2809762">
                  <a:extLst>
                    <a:ext uri="{9D8B030D-6E8A-4147-A177-3AD203B41FA5}">
                      <a16:colId xmlns:a16="http://schemas.microsoft.com/office/drawing/2014/main" val="2577139278"/>
                    </a:ext>
                  </a:extLst>
                </a:gridCol>
              </a:tblGrid>
              <a:tr h="563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Stu_No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0871348"/>
                  </a:ext>
                </a:extLst>
              </a:tr>
              <a:tr h="563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Sourav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940634"/>
                  </a:ext>
                </a:extLst>
              </a:tr>
              <a:tr h="563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Sourav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Android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5448042"/>
                  </a:ext>
                </a:extLst>
              </a:tr>
              <a:tr h="563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Shiran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C++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796925"/>
                  </a:ext>
                </a:extLst>
              </a:tr>
              <a:tr h="563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Kishon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C++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43755"/>
                  </a:ext>
                </a:extLst>
              </a:tr>
              <a:tr h="563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Kishon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Java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05059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47F3EC-3BAB-2B5C-2E55-255183B966E2}"/>
              </a:ext>
            </a:extLst>
          </p:cNvPr>
          <p:cNvSpPr txBox="1"/>
          <p:nvPr/>
        </p:nvSpPr>
        <p:spPr>
          <a:xfrm>
            <a:off x="2146853" y="4492523"/>
            <a:ext cx="868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some values getting repeated but there is just one value in every column.</a:t>
            </a:r>
          </a:p>
        </p:txBody>
      </p:sp>
    </p:spTree>
    <p:extLst>
      <p:ext uri="{BB962C8B-B14F-4D97-AF65-F5344CB8AC3E}">
        <p14:creationId xmlns:p14="http://schemas.microsoft.com/office/powerpoint/2010/main" val="8397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02FE-04FB-41DD-898C-6DC6C5FF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99" y="1973025"/>
            <a:ext cx="7099106" cy="2130900"/>
          </a:xfrm>
        </p:spPr>
        <p:txBody>
          <a:bodyPr/>
          <a:lstStyle/>
          <a:p>
            <a:r>
              <a:rPr lang="en-US" b="1" dirty="0"/>
              <a:t>A relation is said to be in 2NF when it exists in 1NF, while the relation’s every non-prime attribute depends on every candidate key as a whole.</a:t>
            </a:r>
          </a:p>
          <a:p>
            <a:r>
              <a:rPr lang="en-US" b="1" dirty="0"/>
              <a:t>If a relation is in 1NF and all the attributes of the non-primary keys are fully dependent on primary keys, then this relation is known to be in the 2NF or the Second Normal Form.</a:t>
            </a:r>
          </a:p>
          <a:p>
            <a:pPr marL="127000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EA64DF-22E0-4769-AE17-8217F127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24" y="1168324"/>
            <a:ext cx="8232301" cy="804701"/>
          </a:xfrm>
        </p:spPr>
        <p:txBody>
          <a:bodyPr/>
          <a:lstStyle/>
          <a:p>
            <a:r>
              <a:rPr lang="en-US" b="0" dirty="0"/>
              <a:t>2NF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89165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47C0-CA7E-44BA-9F13-3DFEBB6E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3FC935-8236-2CDA-2BF4-4DDA1888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12463"/>
              </p:ext>
            </p:extLst>
          </p:nvPr>
        </p:nvGraphicFramePr>
        <p:xfrm>
          <a:off x="397565" y="1461051"/>
          <a:ext cx="8348872" cy="3210342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782362">
                  <a:extLst>
                    <a:ext uri="{9D8B030D-6E8A-4147-A177-3AD203B41FA5}">
                      <a16:colId xmlns:a16="http://schemas.microsoft.com/office/drawing/2014/main" val="1572594346"/>
                    </a:ext>
                  </a:extLst>
                </a:gridCol>
                <a:gridCol w="2783255">
                  <a:extLst>
                    <a:ext uri="{9D8B030D-6E8A-4147-A177-3AD203B41FA5}">
                      <a16:colId xmlns:a16="http://schemas.microsoft.com/office/drawing/2014/main" val="2719468915"/>
                    </a:ext>
                  </a:extLst>
                </a:gridCol>
                <a:gridCol w="2783255">
                  <a:extLst>
                    <a:ext uri="{9D8B030D-6E8A-4147-A177-3AD203B41FA5}">
                      <a16:colId xmlns:a16="http://schemas.microsoft.com/office/drawing/2014/main" val="2438163101"/>
                    </a:ext>
                  </a:extLst>
                </a:gridCol>
              </a:tblGrid>
              <a:tr h="535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Lecturer_ID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Lecturer_Age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251301"/>
                  </a:ext>
                </a:extLst>
              </a:tr>
              <a:tr h="535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Java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459676"/>
                  </a:ext>
                </a:extLst>
              </a:tr>
              <a:tr h="535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C++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8668087"/>
                  </a:ext>
                </a:extLst>
              </a:tr>
              <a:tr h="535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050316"/>
                  </a:ext>
                </a:extLst>
              </a:tr>
              <a:tr h="535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Android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650390"/>
                  </a:ext>
                </a:extLst>
              </a:tr>
              <a:tr h="535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Python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821547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062CB02-7087-43E2-F7A9-A62747745152}"/>
              </a:ext>
            </a:extLst>
          </p:cNvPr>
          <p:cNvSpPr txBox="1"/>
          <p:nvPr/>
        </p:nvSpPr>
        <p:spPr>
          <a:xfrm>
            <a:off x="546652" y="894522"/>
            <a:ext cx="32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Lecturer_Table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47C0-CA7E-44BA-9F13-3DFEBB6E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2CB02-7087-43E2-F7A9-A62747745152}"/>
              </a:ext>
            </a:extLst>
          </p:cNvPr>
          <p:cNvSpPr txBox="1"/>
          <p:nvPr/>
        </p:nvSpPr>
        <p:spPr>
          <a:xfrm>
            <a:off x="546652" y="894522"/>
            <a:ext cx="32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Lecturer_Detail_Table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89ECF0-A268-32D6-2ACD-7F1A644F8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24215"/>
              </p:ext>
            </p:extLst>
          </p:nvPr>
        </p:nvGraphicFramePr>
        <p:xfrm>
          <a:off x="377686" y="1563522"/>
          <a:ext cx="8517836" cy="2869332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4258918">
                  <a:extLst>
                    <a:ext uri="{9D8B030D-6E8A-4147-A177-3AD203B41FA5}">
                      <a16:colId xmlns:a16="http://schemas.microsoft.com/office/drawing/2014/main" val="4061194985"/>
                    </a:ext>
                  </a:extLst>
                </a:gridCol>
                <a:gridCol w="4258918">
                  <a:extLst>
                    <a:ext uri="{9D8B030D-6E8A-4147-A177-3AD203B41FA5}">
                      <a16:colId xmlns:a16="http://schemas.microsoft.com/office/drawing/2014/main" val="622203769"/>
                    </a:ext>
                  </a:extLst>
                </a:gridCol>
              </a:tblGrid>
              <a:tr h="717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Lecturer_ID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Lecturer_Age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5976956"/>
                  </a:ext>
                </a:extLst>
              </a:tr>
              <a:tr h="717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9427408"/>
                  </a:ext>
                </a:extLst>
              </a:tr>
              <a:tr h="717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8471593"/>
                  </a:ext>
                </a:extLst>
              </a:tr>
              <a:tr h="717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228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8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464</Words>
  <Application>Microsoft Office PowerPoint</Application>
  <PresentationFormat>On-screen Show (16:9)</PresentationFormat>
  <Paragraphs>173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Nunito Light</vt:lpstr>
      <vt:lpstr>Raleway SemiBold</vt:lpstr>
      <vt:lpstr>Arial</vt:lpstr>
      <vt:lpstr>Anaheim</vt:lpstr>
      <vt:lpstr>Calibri</vt:lpstr>
      <vt:lpstr>Overpass Mono</vt:lpstr>
      <vt:lpstr>Programming Lesson by Slidesgo</vt:lpstr>
      <vt:lpstr>DBMS Normalization</vt:lpstr>
      <vt:lpstr>What is Normalization?</vt:lpstr>
      <vt:lpstr>Purpose of Normalization?</vt:lpstr>
      <vt:lpstr>1NF Normalization</vt:lpstr>
      <vt:lpstr>EXAMPLE</vt:lpstr>
      <vt:lpstr>EXAMPLE</vt:lpstr>
      <vt:lpstr>2NF Normalization</vt:lpstr>
      <vt:lpstr>EXAMPLE</vt:lpstr>
      <vt:lpstr>EXAMPLE</vt:lpstr>
      <vt:lpstr>EXAMPLE</vt:lpstr>
      <vt:lpstr>3NF Normalization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Self Join</dc:title>
  <dc:creator>Nisharu</dc:creator>
  <cp:lastModifiedBy>Nisharughaan Paramajothy</cp:lastModifiedBy>
  <cp:revision>5</cp:revision>
  <dcterms:modified xsi:type="dcterms:W3CDTF">2022-05-27T04:17:18Z</dcterms:modified>
</cp:coreProperties>
</file>