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72" r:id="rId12"/>
    <p:sldId id="265" r:id="rId13"/>
    <p:sldId id="270" r:id="rId14"/>
    <p:sldId id="271" r:id="rId15"/>
    <p:sldId id="268" r:id="rId16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04" d="100"/>
          <a:sy n="104" d="100"/>
        </p:scale>
        <p:origin x="834" y="11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Naan%20Mudhalvan\Employee%20Attrition%20Analysis%20using%20Excel%20Dashboard\Employee%20Attrition%20Analysis%20using%20Excel%20Dashboard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D:\Naan%20Mudhalvan\Employee%20Attrition%20Analysis%20using%20Excel%20Dashboard\Employee%20Attrition%20Analysis%20using%20Excel%20Dashboard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 Attrition Analysis using Excel Dashboard.xlsx]Output!PivotTable3</c:name>
    <c:fmtId val="9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1400" b="1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Employee Attrition Analysis using Excel Dashboard</a:t>
            </a:r>
          </a:p>
        </c:rich>
      </c:tx>
      <c:layout>
        <c:manualLayout>
          <c:xMode val="edge"/>
          <c:yMode val="edge"/>
          <c:x val="0.20871335298591798"/>
          <c:y val="0.110196721202532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400" b="1" i="0" u="none" strike="noStrike" kern="1200" baseline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</c:pivotFmts>
    <c:plotArea>
      <c:layout>
        <c:manualLayout>
          <c:layoutTarget val="inner"/>
          <c:xMode val="edge"/>
          <c:yMode val="edge"/>
          <c:x val="4.5623272344346502E-2"/>
          <c:y val="0.22297297091764001"/>
          <c:w val="0.58883769909174699"/>
          <c:h val="0.5478564802498210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Output!$B$3:$B$4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Output!$A$5:$A$15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Output!$B$5:$B$15</c:f>
              <c:numCache>
                <c:formatCode>General</c:formatCode>
                <c:ptCount val="10"/>
                <c:pt idx="0">
                  <c:v>4</c:v>
                </c:pt>
                <c:pt idx="1">
                  <c:v>12</c:v>
                </c:pt>
                <c:pt idx="2">
                  <c:v>9</c:v>
                </c:pt>
                <c:pt idx="3">
                  <c:v>7</c:v>
                </c:pt>
                <c:pt idx="4">
                  <c:v>10</c:v>
                </c:pt>
                <c:pt idx="5">
                  <c:v>8</c:v>
                </c:pt>
                <c:pt idx="6">
                  <c:v>11</c:v>
                </c:pt>
                <c:pt idx="7">
                  <c:v>11</c:v>
                </c:pt>
                <c:pt idx="8">
                  <c:v>6</c:v>
                </c:pt>
                <c:pt idx="9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271-4E3B-A62C-11619D85B812}"/>
            </c:ext>
          </c:extLst>
        </c:ser>
        <c:ser>
          <c:idx val="1"/>
          <c:order val="1"/>
          <c:tx>
            <c:strRef>
              <c:f>Output!$C$3:$C$4</c:f>
              <c:strCache>
                <c:ptCount val="1"/>
                <c:pt idx="0">
                  <c:v>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Output!$A$5:$A$15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Output!$C$5:$C$15</c:f>
              <c:numCache>
                <c:formatCode>General</c:formatCode>
                <c:ptCount val="10"/>
                <c:pt idx="0">
                  <c:v>15</c:v>
                </c:pt>
                <c:pt idx="1">
                  <c:v>20</c:v>
                </c:pt>
                <c:pt idx="2">
                  <c:v>18</c:v>
                </c:pt>
                <c:pt idx="3">
                  <c:v>18</c:v>
                </c:pt>
                <c:pt idx="4">
                  <c:v>17</c:v>
                </c:pt>
                <c:pt idx="5">
                  <c:v>7</c:v>
                </c:pt>
                <c:pt idx="6">
                  <c:v>13</c:v>
                </c:pt>
                <c:pt idx="7">
                  <c:v>13</c:v>
                </c:pt>
                <c:pt idx="8">
                  <c:v>14</c:v>
                </c:pt>
                <c:pt idx="9">
                  <c:v>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271-4E3B-A62C-11619D85B812}"/>
            </c:ext>
          </c:extLst>
        </c:ser>
        <c:ser>
          <c:idx val="2"/>
          <c:order val="2"/>
          <c:tx>
            <c:strRef>
              <c:f>Output!$D$3:$D$4</c:f>
              <c:strCache>
                <c:ptCount val="1"/>
                <c:pt idx="0">
                  <c:v>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Output!$A$5:$A$15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Output!$D$5:$D$15</c:f>
              <c:numCache>
                <c:formatCode>General</c:formatCode>
                <c:ptCount val="10"/>
                <c:pt idx="0">
                  <c:v>49</c:v>
                </c:pt>
                <c:pt idx="1">
                  <c:v>43</c:v>
                </c:pt>
                <c:pt idx="2">
                  <c:v>53</c:v>
                </c:pt>
                <c:pt idx="3">
                  <c:v>52</c:v>
                </c:pt>
                <c:pt idx="4">
                  <c:v>63</c:v>
                </c:pt>
                <c:pt idx="5">
                  <c:v>46</c:v>
                </c:pt>
                <c:pt idx="6">
                  <c:v>50</c:v>
                </c:pt>
                <c:pt idx="7">
                  <c:v>60</c:v>
                </c:pt>
                <c:pt idx="8">
                  <c:v>57</c:v>
                </c:pt>
                <c:pt idx="9">
                  <c:v>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271-4E3B-A62C-11619D85B812}"/>
            </c:ext>
          </c:extLst>
        </c:ser>
        <c:ser>
          <c:idx val="3"/>
          <c:order val="3"/>
          <c:tx>
            <c:strRef>
              <c:f>Output!$E$3:$E$4</c:f>
              <c:strCache>
                <c:ptCount val="1"/>
                <c:pt idx="0">
                  <c:v>4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Output!$A$5:$A$15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Output!$E$5:$E$15</c:f>
              <c:numCache>
                <c:formatCode>General</c:formatCode>
                <c:ptCount val="10"/>
                <c:pt idx="0">
                  <c:v>10</c:v>
                </c:pt>
                <c:pt idx="1">
                  <c:v>14</c:v>
                </c:pt>
                <c:pt idx="2">
                  <c:v>13</c:v>
                </c:pt>
                <c:pt idx="3">
                  <c:v>14</c:v>
                </c:pt>
                <c:pt idx="4">
                  <c:v>26</c:v>
                </c:pt>
                <c:pt idx="5">
                  <c:v>15</c:v>
                </c:pt>
                <c:pt idx="6">
                  <c:v>13</c:v>
                </c:pt>
                <c:pt idx="7">
                  <c:v>14</c:v>
                </c:pt>
                <c:pt idx="8">
                  <c:v>10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271-4E3B-A62C-11619D85B812}"/>
            </c:ext>
          </c:extLst>
        </c:ser>
        <c:ser>
          <c:idx val="4"/>
          <c:order val="4"/>
          <c:tx>
            <c:strRef>
              <c:f>Output!$F$3:$F$4</c:f>
              <c:strCache>
                <c:ptCount val="1"/>
                <c:pt idx="0">
                  <c:v>5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Output!$A$5:$A$15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Output!$F$5:$F$15</c:f>
              <c:numCache>
                <c:formatCode>General</c:formatCode>
                <c:ptCount val="10"/>
                <c:pt idx="0">
                  <c:v>10</c:v>
                </c:pt>
                <c:pt idx="1">
                  <c:v>6</c:v>
                </c:pt>
                <c:pt idx="2">
                  <c:v>7</c:v>
                </c:pt>
                <c:pt idx="3">
                  <c:v>7</c:v>
                </c:pt>
                <c:pt idx="4">
                  <c:v>10</c:v>
                </c:pt>
                <c:pt idx="5">
                  <c:v>14</c:v>
                </c:pt>
                <c:pt idx="6">
                  <c:v>8</c:v>
                </c:pt>
                <c:pt idx="7">
                  <c:v>8</c:v>
                </c:pt>
                <c:pt idx="8">
                  <c:v>11</c:v>
                </c:pt>
                <c:pt idx="9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271-4E3B-A62C-11619D85B81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6"/>
        <c:overlap val="-28"/>
        <c:axId val="959896445"/>
        <c:axId val="882235561"/>
      </c:barChart>
      <c:catAx>
        <c:axId val="959896445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82235561"/>
        <c:crosses val="autoZero"/>
        <c:auto val="1"/>
        <c:lblAlgn val="ctr"/>
        <c:lblOffset val="100"/>
        <c:noMultiLvlLbl val="0"/>
      </c:catAx>
      <c:valAx>
        <c:axId val="88223556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02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5989644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7679432814296669"/>
          <c:y val="0.33982219475413283"/>
          <c:w val="0.29210526315789498"/>
          <c:h val="0.39791666666666697"/>
        </c:manualLayout>
      </c:layout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 Attrition Analysis using Excel Dashboard.xlsx]Output!PivotTable3</c:name>
    <c:fmtId val="15"/>
  </c:pivotSource>
  <c:chart>
    <c:title>
      <c:tx>
        <c:rich>
          <a:bodyPr/>
          <a:lstStyle/>
          <a:p>
            <a:pPr>
              <a:defRPr/>
            </a:pPr>
            <a:r>
              <a:rPr lang="en-IN" sz="1800" b="1" i="0" baseline="0">
                <a:effectLst/>
              </a:rPr>
              <a:t>Employee Attrition Analysis using Excel Dashboard</a:t>
            </a:r>
            <a:endParaRPr lang="en-IN">
              <a:effectLst/>
            </a:endParaRPr>
          </a:p>
        </c:rich>
      </c:tx>
      <c:layout>
        <c:manualLayout>
          <c:xMode val="edge"/>
          <c:yMode val="edge"/>
          <c:x val="0.17960227135421469"/>
          <c:y val="3.5246479547674667E-2"/>
        </c:manualLayout>
      </c:layout>
      <c:overlay val="0"/>
    </c:title>
    <c:autoTitleDeleted val="0"/>
    <c:pivotFmts>
      <c:pivotFmt>
        <c:idx val="0"/>
        <c:spPr>
          <a:scene3d>
            <a:camera prst="orthographicFront"/>
            <a:lightRig rig="threePt" dir="t"/>
          </a:scene3d>
          <a:sp3d contourW="9525"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solidFill>
              <a:schemeClr val="bg1"/>
            </a:solidFill>
          </a:ln>
          <a:effectLst/>
          <a:scene3d>
            <a:camera prst="orthographicFront"/>
            <a:lightRig rig="threePt" dir="t"/>
          </a:scene3d>
          <a:sp3d contourW="9525"/>
        </c:spPr>
      </c:pivotFmt>
      <c:pivotFmt>
        <c:idx val="2"/>
        <c:spPr>
          <a:solidFill>
            <a:schemeClr val="accent2"/>
          </a:solidFill>
          <a:ln>
            <a:solidFill>
              <a:schemeClr val="bg1"/>
            </a:solidFill>
          </a:ln>
          <a:effectLst/>
          <a:scene3d>
            <a:camera prst="orthographicFront"/>
            <a:lightRig rig="threePt" dir="t"/>
          </a:scene3d>
          <a:sp3d contourW="9525"/>
        </c:spPr>
      </c:pivotFmt>
      <c:pivotFmt>
        <c:idx val="3"/>
        <c:spPr>
          <a:solidFill>
            <a:schemeClr val="accent3"/>
          </a:solidFill>
          <a:ln>
            <a:solidFill>
              <a:schemeClr val="bg1"/>
            </a:solidFill>
          </a:ln>
          <a:effectLst/>
          <a:scene3d>
            <a:camera prst="orthographicFront"/>
            <a:lightRig rig="threePt" dir="t"/>
          </a:scene3d>
          <a:sp3d contourW="9525"/>
        </c:spPr>
      </c:pivotFmt>
      <c:pivotFmt>
        <c:idx val="4"/>
        <c:spPr>
          <a:solidFill>
            <a:schemeClr val="accent4"/>
          </a:solidFill>
          <a:ln>
            <a:solidFill>
              <a:schemeClr val="bg1"/>
            </a:solidFill>
          </a:ln>
          <a:effectLst/>
          <a:scene3d>
            <a:camera prst="orthographicFront"/>
            <a:lightRig rig="threePt" dir="t"/>
          </a:scene3d>
          <a:sp3d contourW="9525"/>
        </c:spPr>
      </c:pivotFmt>
      <c:pivotFmt>
        <c:idx val="5"/>
        <c:spPr>
          <a:solidFill>
            <a:schemeClr val="accent5"/>
          </a:solidFill>
          <a:ln>
            <a:solidFill>
              <a:schemeClr val="bg1"/>
            </a:solidFill>
          </a:ln>
          <a:effectLst/>
          <a:scene3d>
            <a:camera prst="orthographicFront"/>
            <a:lightRig rig="threePt" dir="t"/>
          </a:scene3d>
          <a:sp3d contourW="9525"/>
        </c:spPr>
      </c:pivotFmt>
      <c:pivotFmt>
        <c:idx val="6"/>
        <c:spPr>
          <a:solidFill>
            <a:schemeClr val="accent6"/>
          </a:solidFill>
          <a:ln>
            <a:solidFill>
              <a:schemeClr val="bg1"/>
            </a:solidFill>
          </a:ln>
          <a:effectLst/>
          <a:scene3d>
            <a:camera prst="orthographicFront"/>
            <a:lightRig rig="threePt" dir="t"/>
          </a:scene3d>
          <a:sp3d contourW="9525"/>
        </c:spPr>
      </c:pivotFmt>
      <c:pivotFmt>
        <c:idx val="7"/>
        <c:spPr>
          <a:solidFill>
            <a:schemeClr val="accent1">
              <a:lumMod val="60000"/>
            </a:schemeClr>
          </a:solidFill>
          <a:ln>
            <a:solidFill>
              <a:schemeClr val="bg1"/>
            </a:solidFill>
          </a:ln>
          <a:effectLst/>
          <a:scene3d>
            <a:camera prst="orthographicFront"/>
            <a:lightRig rig="threePt" dir="t"/>
          </a:scene3d>
          <a:sp3d contourW="9525"/>
        </c:spPr>
      </c:pivotFmt>
      <c:pivotFmt>
        <c:idx val="8"/>
        <c:spPr>
          <a:solidFill>
            <a:schemeClr val="accent2">
              <a:lumMod val="60000"/>
            </a:schemeClr>
          </a:solidFill>
          <a:ln>
            <a:solidFill>
              <a:schemeClr val="bg1"/>
            </a:solidFill>
          </a:ln>
          <a:effectLst/>
          <a:scene3d>
            <a:camera prst="orthographicFront"/>
            <a:lightRig rig="threePt" dir="t"/>
          </a:scene3d>
          <a:sp3d contourW="9525"/>
        </c:spPr>
      </c:pivotFmt>
      <c:pivotFmt>
        <c:idx val="9"/>
        <c:spPr>
          <a:solidFill>
            <a:schemeClr val="accent3">
              <a:lumMod val="60000"/>
            </a:schemeClr>
          </a:solidFill>
          <a:ln>
            <a:solidFill>
              <a:schemeClr val="bg1"/>
            </a:solidFill>
          </a:ln>
          <a:effectLst/>
          <a:scene3d>
            <a:camera prst="orthographicFront"/>
            <a:lightRig rig="threePt" dir="t"/>
          </a:scene3d>
          <a:sp3d contourW="9525"/>
        </c:spPr>
      </c:pivotFmt>
      <c:pivotFmt>
        <c:idx val="10"/>
        <c:spPr>
          <a:solidFill>
            <a:schemeClr val="accent4">
              <a:lumMod val="60000"/>
            </a:schemeClr>
          </a:solidFill>
          <a:ln>
            <a:solidFill>
              <a:schemeClr val="bg1"/>
            </a:solidFill>
          </a:ln>
          <a:effectLst/>
          <a:scene3d>
            <a:camera prst="orthographicFront"/>
            <a:lightRig rig="threePt" dir="t"/>
          </a:scene3d>
          <a:sp3d contourW="9525"/>
        </c:spPr>
      </c:pivotFmt>
      <c:pivotFmt>
        <c:idx val="11"/>
        <c:marker>
          <c:symbol val="none"/>
        </c:marker>
      </c:pivotFmt>
      <c:pivotFmt>
        <c:idx val="12"/>
        <c:spPr>
          <a:solidFill>
            <a:schemeClr val="accent1"/>
          </a:solidFill>
          <a:ln>
            <a:solidFill>
              <a:schemeClr val="bg1"/>
            </a:solidFill>
          </a:ln>
          <a:effectLst/>
        </c:spPr>
      </c:pivotFmt>
      <c:pivotFmt>
        <c:idx val="13"/>
        <c:spPr>
          <a:solidFill>
            <a:schemeClr val="accent2"/>
          </a:solidFill>
          <a:ln>
            <a:solidFill>
              <a:schemeClr val="bg1"/>
            </a:solidFill>
          </a:ln>
          <a:effectLst/>
        </c:spPr>
      </c:pivotFmt>
      <c:pivotFmt>
        <c:idx val="14"/>
        <c:spPr>
          <a:solidFill>
            <a:schemeClr val="accent3"/>
          </a:solidFill>
          <a:ln>
            <a:solidFill>
              <a:schemeClr val="bg1"/>
            </a:solidFill>
          </a:ln>
          <a:effectLst/>
        </c:spPr>
      </c:pivotFmt>
      <c:pivotFmt>
        <c:idx val="15"/>
        <c:spPr>
          <a:solidFill>
            <a:schemeClr val="accent4"/>
          </a:solidFill>
          <a:ln>
            <a:solidFill>
              <a:schemeClr val="bg1"/>
            </a:solidFill>
          </a:ln>
          <a:effectLst/>
        </c:spPr>
      </c:pivotFmt>
      <c:pivotFmt>
        <c:idx val="16"/>
        <c:spPr>
          <a:solidFill>
            <a:schemeClr val="accent5"/>
          </a:solidFill>
          <a:ln>
            <a:solidFill>
              <a:schemeClr val="bg1"/>
            </a:solidFill>
          </a:ln>
          <a:effectLst/>
        </c:spPr>
      </c:pivotFmt>
      <c:pivotFmt>
        <c:idx val="17"/>
        <c:spPr>
          <a:solidFill>
            <a:schemeClr val="accent6"/>
          </a:solidFill>
          <a:ln>
            <a:solidFill>
              <a:schemeClr val="bg1"/>
            </a:solidFill>
          </a:ln>
          <a:effectLst/>
        </c:spPr>
      </c:pivotFmt>
      <c:pivotFmt>
        <c:idx val="18"/>
        <c:spPr>
          <a:solidFill>
            <a:schemeClr val="accent1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19"/>
        <c:spPr>
          <a:solidFill>
            <a:schemeClr val="accent2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20"/>
        <c:spPr>
          <a:solidFill>
            <a:schemeClr val="accent3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21"/>
        <c:spPr>
          <a:solidFill>
            <a:schemeClr val="accent4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22"/>
        <c:marker>
          <c:symbol val="none"/>
        </c:marker>
      </c:pivotFmt>
      <c:pivotFmt>
        <c:idx val="23"/>
        <c:spPr>
          <a:solidFill>
            <a:schemeClr val="accent1"/>
          </a:solidFill>
          <a:ln>
            <a:solidFill>
              <a:schemeClr val="bg1"/>
            </a:solidFill>
          </a:ln>
          <a:effectLst/>
        </c:spPr>
      </c:pivotFmt>
      <c:pivotFmt>
        <c:idx val="24"/>
        <c:spPr>
          <a:solidFill>
            <a:schemeClr val="accent2"/>
          </a:solidFill>
          <a:ln>
            <a:solidFill>
              <a:schemeClr val="bg1"/>
            </a:solidFill>
          </a:ln>
          <a:effectLst/>
        </c:spPr>
      </c:pivotFmt>
      <c:pivotFmt>
        <c:idx val="25"/>
        <c:spPr>
          <a:solidFill>
            <a:schemeClr val="accent3"/>
          </a:solidFill>
          <a:ln>
            <a:solidFill>
              <a:schemeClr val="bg1"/>
            </a:solidFill>
          </a:ln>
          <a:effectLst/>
        </c:spPr>
      </c:pivotFmt>
      <c:pivotFmt>
        <c:idx val="26"/>
        <c:spPr>
          <a:solidFill>
            <a:schemeClr val="accent4"/>
          </a:solidFill>
          <a:ln>
            <a:solidFill>
              <a:schemeClr val="bg1"/>
            </a:solidFill>
          </a:ln>
          <a:effectLst/>
        </c:spPr>
      </c:pivotFmt>
      <c:pivotFmt>
        <c:idx val="27"/>
        <c:spPr>
          <a:solidFill>
            <a:schemeClr val="accent5"/>
          </a:solidFill>
          <a:ln>
            <a:solidFill>
              <a:schemeClr val="bg1"/>
            </a:solidFill>
          </a:ln>
          <a:effectLst/>
        </c:spPr>
      </c:pivotFmt>
      <c:pivotFmt>
        <c:idx val="28"/>
        <c:spPr>
          <a:solidFill>
            <a:schemeClr val="accent6"/>
          </a:solidFill>
          <a:ln>
            <a:solidFill>
              <a:schemeClr val="bg1"/>
            </a:solidFill>
          </a:ln>
          <a:effectLst/>
        </c:spPr>
      </c:pivotFmt>
      <c:pivotFmt>
        <c:idx val="29"/>
        <c:spPr>
          <a:solidFill>
            <a:schemeClr val="accent1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30"/>
        <c:spPr>
          <a:solidFill>
            <a:schemeClr val="accent2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31"/>
        <c:spPr>
          <a:solidFill>
            <a:schemeClr val="accent3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32"/>
        <c:spPr>
          <a:solidFill>
            <a:schemeClr val="accent4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33"/>
        <c:marker>
          <c:symbol val="none"/>
        </c:marker>
      </c:pivotFmt>
      <c:pivotFmt>
        <c:idx val="34"/>
        <c:spPr>
          <a:solidFill>
            <a:schemeClr val="accent1"/>
          </a:solidFill>
          <a:ln>
            <a:solidFill>
              <a:schemeClr val="bg1"/>
            </a:solidFill>
          </a:ln>
          <a:effectLst/>
        </c:spPr>
      </c:pivotFmt>
      <c:pivotFmt>
        <c:idx val="35"/>
        <c:spPr>
          <a:solidFill>
            <a:schemeClr val="accent2"/>
          </a:solidFill>
          <a:ln>
            <a:solidFill>
              <a:schemeClr val="bg1"/>
            </a:solidFill>
          </a:ln>
          <a:effectLst/>
        </c:spPr>
      </c:pivotFmt>
      <c:pivotFmt>
        <c:idx val="36"/>
        <c:spPr>
          <a:solidFill>
            <a:schemeClr val="accent3"/>
          </a:solidFill>
          <a:ln>
            <a:solidFill>
              <a:schemeClr val="bg1"/>
            </a:solidFill>
          </a:ln>
          <a:effectLst/>
        </c:spPr>
      </c:pivotFmt>
      <c:pivotFmt>
        <c:idx val="37"/>
        <c:spPr>
          <a:solidFill>
            <a:schemeClr val="accent4"/>
          </a:solidFill>
          <a:ln>
            <a:solidFill>
              <a:schemeClr val="bg1"/>
            </a:solidFill>
          </a:ln>
          <a:effectLst/>
        </c:spPr>
      </c:pivotFmt>
      <c:pivotFmt>
        <c:idx val="38"/>
        <c:spPr>
          <a:solidFill>
            <a:schemeClr val="accent5"/>
          </a:solidFill>
          <a:ln>
            <a:solidFill>
              <a:schemeClr val="bg1"/>
            </a:solidFill>
          </a:ln>
          <a:effectLst/>
        </c:spPr>
      </c:pivotFmt>
      <c:pivotFmt>
        <c:idx val="39"/>
        <c:spPr>
          <a:solidFill>
            <a:schemeClr val="accent6"/>
          </a:solidFill>
          <a:ln>
            <a:solidFill>
              <a:schemeClr val="bg1"/>
            </a:solidFill>
          </a:ln>
          <a:effectLst/>
        </c:spPr>
      </c:pivotFmt>
      <c:pivotFmt>
        <c:idx val="40"/>
        <c:spPr>
          <a:solidFill>
            <a:schemeClr val="accent1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41"/>
        <c:spPr>
          <a:solidFill>
            <a:schemeClr val="accent2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42"/>
        <c:spPr>
          <a:solidFill>
            <a:schemeClr val="accent3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43"/>
        <c:spPr>
          <a:solidFill>
            <a:schemeClr val="accent4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44"/>
        <c:marker>
          <c:symbol val="none"/>
        </c:marker>
      </c:pivotFmt>
      <c:pivotFmt>
        <c:idx val="45"/>
        <c:spPr>
          <a:solidFill>
            <a:schemeClr val="accent1"/>
          </a:solidFill>
          <a:ln>
            <a:solidFill>
              <a:schemeClr val="bg1"/>
            </a:solidFill>
          </a:ln>
          <a:effectLst/>
        </c:spPr>
      </c:pivotFmt>
      <c:pivotFmt>
        <c:idx val="46"/>
        <c:spPr>
          <a:solidFill>
            <a:schemeClr val="accent2"/>
          </a:solidFill>
          <a:ln>
            <a:solidFill>
              <a:schemeClr val="bg1"/>
            </a:solidFill>
          </a:ln>
          <a:effectLst/>
        </c:spPr>
      </c:pivotFmt>
      <c:pivotFmt>
        <c:idx val="47"/>
        <c:spPr>
          <a:solidFill>
            <a:schemeClr val="accent3"/>
          </a:solidFill>
          <a:ln>
            <a:solidFill>
              <a:schemeClr val="bg1"/>
            </a:solidFill>
          </a:ln>
          <a:effectLst/>
        </c:spPr>
      </c:pivotFmt>
      <c:pivotFmt>
        <c:idx val="48"/>
        <c:spPr>
          <a:solidFill>
            <a:schemeClr val="accent4"/>
          </a:solidFill>
          <a:ln>
            <a:solidFill>
              <a:schemeClr val="bg1"/>
            </a:solidFill>
          </a:ln>
          <a:effectLst/>
        </c:spPr>
      </c:pivotFmt>
      <c:pivotFmt>
        <c:idx val="49"/>
        <c:spPr>
          <a:solidFill>
            <a:schemeClr val="accent5"/>
          </a:solidFill>
          <a:ln>
            <a:solidFill>
              <a:schemeClr val="bg1"/>
            </a:solidFill>
          </a:ln>
          <a:effectLst/>
        </c:spPr>
      </c:pivotFmt>
      <c:pivotFmt>
        <c:idx val="50"/>
        <c:spPr>
          <a:solidFill>
            <a:schemeClr val="accent6"/>
          </a:solidFill>
          <a:ln>
            <a:solidFill>
              <a:schemeClr val="bg1"/>
            </a:solidFill>
          </a:ln>
          <a:effectLst/>
        </c:spPr>
      </c:pivotFmt>
      <c:pivotFmt>
        <c:idx val="51"/>
        <c:spPr>
          <a:solidFill>
            <a:schemeClr val="accent1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52"/>
        <c:spPr>
          <a:solidFill>
            <a:schemeClr val="accent2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53"/>
        <c:spPr>
          <a:solidFill>
            <a:schemeClr val="accent3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54"/>
        <c:spPr>
          <a:solidFill>
            <a:schemeClr val="accent4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55"/>
        <c:spPr>
          <a:scene3d>
            <a:camera prst="orthographicFront"/>
            <a:lightRig rig="threePt" dir="t"/>
          </a:scene3d>
          <a:sp3d contourW="9525"/>
        </c:spPr>
        <c:marker>
          <c:symbol val="none"/>
        </c:marker>
      </c:pivotFmt>
      <c:pivotFmt>
        <c:idx val="56"/>
        <c:spPr>
          <a:solidFill>
            <a:schemeClr val="accent1"/>
          </a:solidFill>
          <a:ln>
            <a:solidFill>
              <a:schemeClr val="bg1"/>
            </a:solidFill>
          </a:ln>
          <a:effectLst/>
          <a:scene3d>
            <a:camera prst="orthographicFront"/>
            <a:lightRig rig="threePt" dir="t"/>
          </a:scene3d>
          <a:sp3d contourW="9525"/>
        </c:spPr>
      </c:pivotFmt>
      <c:pivotFmt>
        <c:idx val="57"/>
        <c:spPr>
          <a:solidFill>
            <a:schemeClr val="accent2"/>
          </a:solidFill>
          <a:ln>
            <a:solidFill>
              <a:schemeClr val="bg1"/>
            </a:solidFill>
          </a:ln>
          <a:effectLst/>
          <a:scene3d>
            <a:camera prst="orthographicFront"/>
            <a:lightRig rig="threePt" dir="t"/>
          </a:scene3d>
          <a:sp3d contourW="9525"/>
        </c:spPr>
      </c:pivotFmt>
      <c:pivotFmt>
        <c:idx val="58"/>
        <c:spPr>
          <a:solidFill>
            <a:schemeClr val="accent3"/>
          </a:solidFill>
          <a:ln>
            <a:solidFill>
              <a:schemeClr val="bg1"/>
            </a:solidFill>
          </a:ln>
          <a:effectLst/>
          <a:scene3d>
            <a:camera prst="orthographicFront"/>
            <a:lightRig rig="threePt" dir="t"/>
          </a:scene3d>
          <a:sp3d contourW="9525"/>
        </c:spPr>
      </c:pivotFmt>
      <c:pivotFmt>
        <c:idx val="59"/>
        <c:spPr>
          <a:solidFill>
            <a:schemeClr val="accent4"/>
          </a:solidFill>
          <a:ln>
            <a:solidFill>
              <a:schemeClr val="bg1"/>
            </a:solidFill>
          </a:ln>
          <a:effectLst/>
          <a:scene3d>
            <a:camera prst="orthographicFront"/>
            <a:lightRig rig="threePt" dir="t"/>
          </a:scene3d>
          <a:sp3d contourW="9525"/>
        </c:spPr>
      </c:pivotFmt>
      <c:pivotFmt>
        <c:idx val="60"/>
        <c:spPr>
          <a:solidFill>
            <a:schemeClr val="accent5"/>
          </a:solidFill>
          <a:ln>
            <a:solidFill>
              <a:schemeClr val="bg1"/>
            </a:solidFill>
          </a:ln>
          <a:effectLst/>
          <a:scene3d>
            <a:camera prst="orthographicFront"/>
            <a:lightRig rig="threePt" dir="t"/>
          </a:scene3d>
          <a:sp3d contourW="9525"/>
        </c:spPr>
      </c:pivotFmt>
      <c:pivotFmt>
        <c:idx val="61"/>
        <c:spPr>
          <a:solidFill>
            <a:schemeClr val="accent6"/>
          </a:solidFill>
          <a:ln>
            <a:solidFill>
              <a:schemeClr val="bg1"/>
            </a:solidFill>
          </a:ln>
          <a:effectLst/>
          <a:scene3d>
            <a:camera prst="orthographicFront"/>
            <a:lightRig rig="threePt" dir="t"/>
          </a:scene3d>
          <a:sp3d contourW="9525"/>
        </c:spPr>
      </c:pivotFmt>
      <c:pivotFmt>
        <c:idx val="62"/>
        <c:spPr>
          <a:solidFill>
            <a:schemeClr val="accent1">
              <a:lumMod val="60000"/>
            </a:schemeClr>
          </a:solidFill>
          <a:ln>
            <a:solidFill>
              <a:schemeClr val="bg1"/>
            </a:solidFill>
          </a:ln>
          <a:effectLst/>
          <a:scene3d>
            <a:camera prst="orthographicFront"/>
            <a:lightRig rig="threePt" dir="t"/>
          </a:scene3d>
          <a:sp3d contourW="9525"/>
        </c:spPr>
      </c:pivotFmt>
      <c:pivotFmt>
        <c:idx val="63"/>
        <c:spPr>
          <a:solidFill>
            <a:schemeClr val="accent2">
              <a:lumMod val="60000"/>
            </a:schemeClr>
          </a:solidFill>
          <a:ln>
            <a:solidFill>
              <a:schemeClr val="bg1"/>
            </a:solidFill>
          </a:ln>
          <a:effectLst/>
          <a:scene3d>
            <a:camera prst="orthographicFront"/>
            <a:lightRig rig="threePt" dir="t"/>
          </a:scene3d>
          <a:sp3d contourW="9525"/>
        </c:spPr>
      </c:pivotFmt>
      <c:pivotFmt>
        <c:idx val="64"/>
        <c:spPr>
          <a:solidFill>
            <a:schemeClr val="accent3">
              <a:lumMod val="60000"/>
            </a:schemeClr>
          </a:solidFill>
          <a:ln>
            <a:solidFill>
              <a:schemeClr val="bg1"/>
            </a:solidFill>
          </a:ln>
          <a:effectLst/>
          <a:scene3d>
            <a:camera prst="orthographicFront"/>
            <a:lightRig rig="threePt" dir="t"/>
          </a:scene3d>
          <a:sp3d contourW="9525"/>
        </c:spPr>
      </c:pivotFmt>
      <c:pivotFmt>
        <c:idx val="65"/>
        <c:spPr>
          <a:solidFill>
            <a:schemeClr val="accent4">
              <a:lumMod val="60000"/>
            </a:schemeClr>
          </a:solidFill>
          <a:ln>
            <a:solidFill>
              <a:schemeClr val="bg1"/>
            </a:solidFill>
          </a:ln>
          <a:effectLst/>
          <a:scene3d>
            <a:camera prst="orthographicFront"/>
            <a:lightRig rig="threePt" dir="t"/>
          </a:scene3d>
          <a:sp3d contourW="9525"/>
        </c:spPr>
      </c:pivotFmt>
      <c:pivotFmt>
        <c:idx val="66"/>
        <c:marker>
          <c:symbol val="none"/>
        </c:marker>
      </c:pivotFmt>
      <c:pivotFmt>
        <c:idx val="67"/>
        <c:spPr>
          <a:solidFill>
            <a:schemeClr val="accent1"/>
          </a:solidFill>
          <a:ln>
            <a:solidFill>
              <a:schemeClr val="bg1"/>
            </a:solidFill>
          </a:ln>
          <a:effectLst/>
        </c:spPr>
      </c:pivotFmt>
      <c:pivotFmt>
        <c:idx val="68"/>
        <c:spPr>
          <a:solidFill>
            <a:schemeClr val="accent2"/>
          </a:solidFill>
          <a:ln>
            <a:solidFill>
              <a:schemeClr val="bg1"/>
            </a:solidFill>
          </a:ln>
          <a:effectLst/>
        </c:spPr>
      </c:pivotFmt>
      <c:pivotFmt>
        <c:idx val="69"/>
        <c:spPr>
          <a:solidFill>
            <a:schemeClr val="accent3"/>
          </a:solidFill>
          <a:ln>
            <a:solidFill>
              <a:schemeClr val="bg1"/>
            </a:solidFill>
          </a:ln>
          <a:effectLst/>
        </c:spPr>
      </c:pivotFmt>
      <c:pivotFmt>
        <c:idx val="70"/>
        <c:spPr>
          <a:solidFill>
            <a:schemeClr val="accent4"/>
          </a:solidFill>
          <a:ln>
            <a:solidFill>
              <a:schemeClr val="bg1"/>
            </a:solidFill>
          </a:ln>
          <a:effectLst/>
        </c:spPr>
      </c:pivotFmt>
      <c:pivotFmt>
        <c:idx val="71"/>
        <c:spPr>
          <a:solidFill>
            <a:schemeClr val="accent5"/>
          </a:solidFill>
          <a:ln>
            <a:solidFill>
              <a:schemeClr val="bg1"/>
            </a:solidFill>
          </a:ln>
          <a:effectLst/>
        </c:spPr>
      </c:pivotFmt>
      <c:pivotFmt>
        <c:idx val="72"/>
        <c:spPr>
          <a:solidFill>
            <a:schemeClr val="accent6"/>
          </a:solidFill>
          <a:ln>
            <a:solidFill>
              <a:schemeClr val="bg1"/>
            </a:solidFill>
          </a:ln>
          <a:effectLst/>
        </c:spPr>
      </c:pivotFmt>
      <c:pivotFmt>
        <c:idx val="73"/>
        <c:spPr>
          <a:solidFill>
            <a:schemeClr val="accent1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74"/>
        <c:spPr>
          <a:solidFill>
            <a:schemeClr val="accent2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75"/>
        <c:spPr>
          <a:solidFill>
            <a:schemeClr val="accent3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76"/>
        <c:spPr>
          <a:solidFill>
            <a:schemeClr val="accent4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77"/>
        <c:marker>
          <c:symbol val="none"/>
        </c:marker>
      </c:pivotFmt>
      <c:pivotFmt>
        <c:idx val="78"/>
        <c:spPr>
          <a:solidFill>
            <a:schemeClr val="accent1"/>
          </a:solidFill>
          <a:ln>
            <a:solidFill>
              <a:schemeClr val="bg1"/>
            </a:solidFill>
          </a:ln>
          <a:effectLst/>
        </c:spPr>
      </c:pivotFmt>
      <c:pivotFmt>
        <c:idx val="79"/>
        <c:spPr>
          <a:solidFill>
            <a:schemeClr val="accent2"/>
          </a:solidFill>
          <a:ln>
            <a:solidFill>
              <a:schemeClr val="bg1"/>
            </a:solidFill>
          </a:ln>
          <a:effectLst/>
        </c:spPr>
      </c:pivotFmt>
      <c:pivotFmt>
        <c:idx val="80"/>
        <c:spPr>
          <a:solidFill>
            <a:schemeClr val="accent3"/>
          </a:solidFill>
          <a:ln>
            <a:solidFill>
              <a:schemeClr val="bg1"/>
            </a:solidFill>
          </a:ln>
          <a:effectLst/>
        </c:spPr>
      </c:pivotFmt>
      <c:pivotFmt>
        <c:idx val="81"/>
        <c:spPr>
          <a:solidFill>
            <a:schemeClr val="accent4"/>
          </a:solidFill>
          <a:ln>
            <a:solidFill>
              <a:schemeClr val="bg1"/>
            </a:solidFill>
          </a:ln>
          <a:effectLst/>
        </c:spPr>
      </c:pivotFmt>
      <c:pivotFmt>
        <c:idx val="82"/>
        <c:spPr>
          <a:solidFill>
            <a:schemeClr val="accent5"/>
          </a:solidFill>
          <a:ln>
            <a:solidFill>
              <a:schemeClr val="bg1"/>
            </a:solidFill>
          </a:ln>
          <a:effectLst/>
        </c:spPr>
      </c:pivotFmt>
      <c:pivotFmt>
        <c:idx val="83"/>
        <c:spPr>
          <a:solidFill>
            <a:schemeClr val="accent6"/>
          </a:solidFill>
          <a:ln>
            <a:solidFill>
              <a:schemeClr val="bg1"/>
            </a:solidFill>
          </a:ln>
          <a:effectLst/>
        </c:spPr>
      </c:pivotFmt>
      <c:pivotFmt>
        <c:idx val="84"/>
        <c:spPr>
          <a:solidFill>
            <a:schemeClr val="accent1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85"/>
        <c:spPr>
          <a:solidFill>
            <a:schemeClr val="accent2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86"/>
        <c:spPr>
          <a:solidFill>
            <a:schemeClr val="accent3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87"/>
        <c:spPr>
          <a:solidFill>
            <a:schemeClr val="accent4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88"/>
        <c:marker>
          <c:symbol val="none"/>
        </c:marker>
      </c:pivotFmt>
      <c:pivotFmt>
        <c:idx val="89"/>
        <c:spPr>
          <a:solidFill>
            <a:schemeClr val="accent1"/>
          </a:solidFill>
          <a:ln>
            <a:solidFill>
              <a:schemeClr val="bg1"/>
            </a:solidFill>
          </a:ln>
          <a:effectLst/>
        </c:spPr>
      </c:pivotFmt>
      <c:pivotFmt>
        <c:idx val="90"/>
        <c:spPr>
          <a:solidFill>
            <a:schemeClr val="accent2"/>
          </a:solidFill>
          <a:ln>
            <a:solidFill>
              <a:schemeClr val="bg1"/>
            </a:solidFill>
          </a:ln>
          <a:effectLst/>
        </c:spPr>
      </c:pivotFmt>
      <c:pivotFmt>
        <c:idx val="91"/>
        <c:spPr>
          <a:solidFill>
            <a:schemeClr val="accent3"/>
          </a:solidFill>
          <a:ln>
            <a:solidFill>
              <a:schemeClr val="bg1"/>
            </a:solidFill>
          </a:ln>
          <a:effectLst/>
        </c:spPr>
      </c:pivotFmt>
      <c:pivotFmt>
        <c:idx val="92"/>
        <c:spPr>
          <a:solidFill>
            <a:schemeClr val="accent4"/>
          </a:solidFill>
          <a:ln>
            <a:solidFill>
              <a:schemeClr val="bg1"/>
            </a:solidFill>
          </a:ln>
          <a:effectLst/>
        </c:spPr>
      </c:pivotFmt>
      <c:pivotFmt>
        <c:idx val="93"/>
        <c:spPr>
          <a:solidFill>
            <a:schemeClr val="accent5"/>
          </a:solidFill>
          <a:ln>
            <a:solidFill>
              <a:schemeClr val="bg1"/>
            </a:solidFill>
          </a:ln>
          <a:effectLst/>
        </c:spPr>
      </c:pivotFmt>
      <c:pivotFmt>
        <c:idx val="94"/>
        <c:spPr>
          <a:solidFill>
            <a:schemeClr val="accent6"/>
          </a:solidFill>
          <a:ln>
            <a:solidFill>
              <a:schemeClr val="bg1"/>
            </a:solidFill>
          </a:ln>
          <a:effectLst/>
        </c:spPr>
      </c:pivotFmt>
      <c:pivotFmt>
        <c:idx val="95"/>
        <c:spPr>
          <a:solidFill>
            <a:schemeClr val="accent1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96"/>
        <c:spPr>
          <a:solidFill>
            <a:schemeClr val="accent2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97"/>
        <c:spPr>
          <a:solidFill>
            <a:schemeClr val="accent3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98"/>
        <c:spPr>
          <a:solidFill>
            <a:schemeClr val="accent4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99"/>
        <c:marker>
          <c:symbol val="none"/>
        </c:marker>
      </c:pivotFmt>
      <c:pivotFmt>
        <c:idx val="100"/>
        <c:spPr>
          <a:solidFill>
            <a:schemeClr val="accent1"/>
          </a:solidFill>
          <a:ln>
            <a:solidFill>
              <a:schemeClr val="bg1"/>
            </a:solidFill>
          </a:ln>
          <a:effectLst/>
        </c:spPr>
      </c:pivotFmt>
      <c:pivotFmt>
        <c:idx val="101"/>
        <c:spPr>
          <a:solidFill>
            <a:schemeClr val="accent2"/>
          </a:solidFill>
          <a:ln>
            <a:solidFill>
              <a:schemeClr val="bg1"/>
            </a:solidFill>
          </a:ln>
          <a:effectLst/>
        </c:spPr>
      </c:pivotFmt>
      <c:pivotFmt>
        <c:idx val="102"/>
        <c:spPr>
          <a:solidFill>
            <a:schemeClr val="accent3"/>
          </a:solidFill>
          <a:ln>
            <a:solidFill>
              <a:schemeClr val="bg1"/>
            </a:solidFill>
          </a:ln>
          <a:effectLst/>
        </c:spPr>
      </c:pivotFmt>
      <c:pivotFmt>
        <c:idx val="103"/>
        <c:spPr>
          <a:solidFill>
            <a:schemeClr val="accent4"/>
          </a:solidFill>
          <a:ln>
            <a:solidFill>
              <a:schemeClr val="bg1"/>
            </a:solidFill>
          </a:ln>
          <a:effectLst/>
        </c:spPr>
      </c:pivotFmt>
      <c:pivotFmt>
        <c:idx val="104"/>
        <c:spPr>
          <a:solidFill>
            <a:schemeClr val="accent5"/>
          </a:solidFill>
          <a:ln>
            <a:solidFill>
              <a:schemeClr val="bg1"/>
            </a:solidFill>
          </a:ln>
          <a:effectLst/>
        </c:spPr>
      </c:pivotFmt>
      <c:pivotFmt>
        <c:idx val="105"/>
        <c:spPr>
          <a:solidFill>
            <a:schemeClr val="accent6"/>
          </a:solidFill>
          <a:ln>
            <a:solidFill>
              <a:schemeClr val="bg1"/>
            </a:solidFill>
          </a:ln>
          <a:effectLst/>
        </c:spPr>
      </c:pivotFmt>
      <c:pivotFmt>
        <c:idx val="106"/>
        <c:spPr>
          <a:solidFill>
            <a:schemeClr val="accent1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107"/>
        <c:spPr>
          <a:solidFill>
            <a:schemeClr val="accent2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108"/>
        <c:spPr>
          <a:solidFill>
            <a:schemeClr val="accent3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109"/>
        <c:spPr>
          <a:solidFill>
            <a:schemeClr val="accent4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110"/>
        <c:spPr>
          <a:scene3d>
            <a:camera prst="orthographicFront"/>
            <a:lightRig rig="threePt" dir="t"/>
          </a:scene3d>
          <a:sp3d contourW="9525"/>
        </c:spPr>
        <c:marker>
          <c:symbol val="none"/>
        </c:marker>
      </c:pivotFmt>
      <c:pivotFmt>
        <c:idx val="111"/>
        <c:spPr>
          <a:solidFill>
            <a:schemeClr val="accent1"/>
          </a:solidFill>
          <a:ln>
            <a:solidFill>
              <a:schemeClr val="bg1"/>
            </a:solidFill>
          </a:ln>
          <a:effectLst/>
          <a:scene3d>
            <a:camera prst="orthographicFront"/>
            <a:lightRig rig="threePt" dir="t"/>
          </a:scene3d>
          <a:sp3d contourW="9525"/>
        </c:spPr>
      </c:pivotFmt>
      <c:pivotFmt>
        <c:idx val="112"/>
        <c:spPr>
          <a:solidFill>
            <a:schemeClr val="accent2"/>
          </a:solidFill>
          <a:ln>
            <a:solidFill>
              <a:schemeClr val="bg1"/>
            </a:solidFill>
          </a:ln>
          <a:effectLst/>
          <a:scene3d>
            <a:camera prst="orthographicFront"/>
            <a:lightRig rig="threePt" dir="t"/>
          </a:scene3d>
          <a:sp3d contourW="9525"/>
        </c:spPr>
      </c:pivotFmt>
      <c:pivotFmt>
        <c:idx val="113"/>
        <c:spPr>
          <a:solidFill>
            <a:schemeClr val="accent3"/>
          </a:solidFill>
          <a:ln>
            <a:solidFill>
              <a:schemeClr val="bg1"/>
            </a:solidFill>
          </a:ln>
          <a:effectLst/>
          <a:scene3d>
            <a:camera prst="orthographicFront"/>
            <a:lightRig rig="threePt" dir="t"/>
          </a:scene3d>
          <a:sp3d contourW="9525"/>
        </c:spPr>
      </c:pivotFmt>
      <c:pivotFmt>
        <c:idx val="114"/>
        <c:spPr>
          <a:solidFill>
            <a:schemeClr val="accent4"/>
          </a:solidFill>
          <a:ln>
            <a:solidFill>
              <a:schemeClr val="bg1"/>
            </a:solidFill>
          </a:ln>
          <a:effectLst/>
          <a:scene3d>
            <a:camera prst="orthographicFront"/>
            <a:lightRig rig="threePt" dir="t"/>
          </a:scene3d>
          <a:sp3d contourW="9525"/>
        </c:spPr>
      </c:pivotFmt>
      <c:pivotFmt>
        <c:idx val="115"/>
        <c:spPr>
          <a:solidFill>
            <a:schemeClr val="accent5"/>
          </a:solidFill>
          <a:ln>
            <a:solidFill>
              <a:schemeClr val="bg1"/>
            </a:solidFill>
          </a:ln>
          <a:effectLst/>
          <a:scene3d>
            <a:camera prst="orthographicFront"/>
            <a:lightRig rig="threePt" dir="t"/>
          </a:scene3d>
          <a:sp3d contourW="9525"/>
        </c:spPr>
      </c:pivotFmt>
      <c:pivotFmt>
        <c:idx val="116"/>
        <c:spPr>
          <a:solidFill>
            <a:schemeClr val="accent6"/>
          </a:solidFill>
          <a:ln>
            <a:solidFill>
              <a:schemeClr val="bg1"/>
            </a:solidFill>
          </a:ln>
          <a:effectLst/>
          <a:scene3d>
            <a:camera prst="orthographicFront"/>
            <a:lightRig rig="threePt" dir="t"/>
          </a:scene3d>
          <a:sp3d contourW="9525"/>
        </c:spPr>
      </c:pivotFmt>
      <c:pivotFmt>
        <c:idx val="117"/>
        <c:spPr>
          <a:solidFill>
            <a:schemeClr val="accent1">
              <a:lumMod val="60000"/>
            </a:schemeClr>
          </a:solidFill>
          <a:ln>
            <a:solidFill>
              <a:schemeClr val="bg1"/>
            </a:solidFill>
          </a:ln>
          <a:effectLst/>
          <a:scene3d>
            <a:camera prst="orthographicFront"/>
            <a:lightRig rig="threePt" dir="t"/>
          </a:scene3d>
          <a:sp3d contourW="9525"/>
        </c:spPr>
      </c:pivotFmt>
      <c:pivotFmt>
        <c:idx val="118"/>
        <c:spPr>
          <a:solidFill>
            <a:schemeClr val="accent2">
              <a:lumMod val="60000"/>
            </a:schemeClr>
          </a:solidFill>
          <a:ln>
            <a:solidFill>
              <a:schemeClr val="bg1"/>
            </a:solidFill>
          </a:ln>
          <a:effectLst/>
          <a:scene3d>
            <a:camera prst="orthographicFront"/>
            <a:lightRig rig="threePt" dir="t"/>
          </a:scene3d>
          <a:sp3d contourW="9525"/>
        </c:spPr>
      </c:pivotFmt>
      <c:pivotFmt>
        <c:idx val="119"/>
        <c:spPr>
          <a:solidFill>
            <a:schemeClr val="accent3">
              <a:lumMod val="60000"/>
            </a:schemeClr>
          </a:solidFill>
          <a:ln>
            <a:solidFill>
              <a:schemeClr val="bg1"/>
            </a:solidFill>
          </a:ln>
          <a:effectLst/>
          <a:scene3d>
            <a:camera prst="orthographicFront"/>
            <a:lightRig rig="threePt" dir="t"/>
          </a:scene3d>
          <a:sp3d contourW="9525"/>
        </c:spPr>
      </c:pivotFmt>
      <c:pivotFmt>
        <c:idx val="120"/>
        <c:spPr>
          <a:solidFill>
            <a:schemeClr val="accent4">
              <a:lumMod val="60000"/>
            </a:schemeClr>
          </a:solidFill>
          <a:ln>
            <a:solidFill>
              <a:schemeClr val="bg1"/>
            </a:solidFill>
          </a:ln>
          <a:effectLst/>
          <a:scene3d>
            <a:camera prst="orthographicFront"/>
            <a:lightRig rig="threePt" dir="t"/>
          </a:scene3d>
          <a:sp3d contourW="9525"/>
        </c:spPr>
      </c:pivotFmt>
      <c:pivotFmt>
        <c:idx val="121"/>
        <c:marker>
          <c:symbol val="none"/>
        </c:marker>
      </c:pivotFmt>
      <c:pivotFmt>
        <c:idx val="122"/>
        <c:spPr>
          <a:solidFill>
            <a:schemeClr val="accent1"/>
          </a:solidFill>
          <a:ln>
            <a:solidFill>
              <a:schemeClr val="bg1"/>
            </a:solidFill>
          </a:ln>
          <a:effectLst/>
        </c:spPr>
      </c:pivotFmt>
      <c:pivotFmt>
        <c:idx val="123"/>
        <c:spPr>
          <a:solidFill>
            <a:schemeClr val="accent2"/>
          </a:solidFill>
          <a:ln>
            <a:solidFill>
              <a:schemeClr val="bg1"/>
            </a:solidFill>
          </a:ln>
          <a:effectLst/>
        </c:spPr>
      </c:pivotFmt>
      <c:pivotFmt>
        <c:idx val="124"/>
        <c:spPr>
          <a:solidFill>
            <a:schemeClr val="accent3"/>
          </a:solidFill>
          <a:ln>
            <a:solidFill>
              <a:schemeClr val="bg1"/>
            </a:solidFill>
          </a:ln>
          <a:effectLst/>
        </c:spPr>
      </c:pivotFmt>
      <c:pivotFmt>
        <c:idx val="125"/>
        <c:spPr>
          <a:solidFill>
            <a:schemeClr val="accent4"/>
          </a:solidFill>
          <a:ln>
            <a:solidFill>
              <a:schemeClr val="bg1"/>
            </a:solidFill>
          </a:ln>
          <a:effectLst/>
        </c:spPr>
      </c:pivotFmt>
      <c:pivotFmt>
        <c:idx val="126"/>
        <c:spPr>
          <a:solidFill>
            <a:schemeClr val="accent5"/>
          </a:solidFill>
          <a:ln>
            <a:solidFill>
              <a:schemeClr val="bg1"/>
            </a:solidFill>
          </a:ln>
          <a:effectLst/>
        </c:spPr>
      </c:pivotFmt>
      <c:pivotFmt>
        <c:idx val="127"/>
        <c:spPr>
          <a:solidFill>
            <a:schemeClr val="accent6"/>
          </a:solidFill>
          <a:ln>
            <a:solidFill>
              <a:schemeClr val="bg1"/>
            </a:solidFill>
          </a:ln>
          <a:effectLst/>
        </c:spPr>
      </c:pivotFmt>
      <c:pivotFmt>
        <c:idx val="128"/>
        <c:spPr>
          <a:solidFill>
            <a:schemeClr val="accent1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129"/>
        <c:spPr>
          <a:solidFill>
            <a:schemeClr val="accent2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130"/>
        <c:spPr>
          <a:solidFill>
            <a:schemeClr val="accent3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131"/>
        <c:spPr>
          <a:solidFill>
            <a:schemeClr val="accent4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132"/>
        <c:marker>
          <c:symbol val="none"/>
        </c:marker>
      </c:pivotFmt>
      <c:pivotFmt>
        <c:idx val="133"/>
        <c:spPr>
          <a:solidFill>
            <a:schemeClr val="accent1"/>
          </a:solidFill>
          <a:ln>
            <a:solidFill>
              <a:schemeClr val="bg1"/>
            </a:solidFill>
          </a:ln>
          <a:effectLst/>
        </c:spPr>
      </c:pivotFmt>
      <c:pivotFmt>
        <c:idx val="134"/>
        <c:spPr>
          <a:solidFill>
            <a:schemeClr val="accent2"/>
          </a:solidFill>
          <a:ln>
            <a:solidFill>
              <a:schemeClr val="bg1"/>
            </a:solidFill>
          </a:ln>
          <a:effectLst/>
        </c:spPr>
      </c:pivotFmt>
      <c:pivotFmt>
        <c:idx val="135"/>
        <c:spPr>
          <a:solidFill>
            <a:schemeClr val="accent3"/>
          </a:solidFill>
          <a:ln>
            <a:solidFill>
              <a:schemeClr val="bg1"/>
            </a:solidFill>
          </a:ln>
          <a:effectLst/>
        </c:spPr>
      </c:pivotFmt>
      <c:pivotFmt>
        <c:idx val="136"/>
        <c:spPr>
          <a:solidFill>
            <a:schemeClr val="accent4"/>
          </a:solidFill>
          <a:ln>
            <a:solidFill>
              <a:schemeClr val="bg1"/>
            </a:solidFill>
          </a:ln>
          <a:effectLst/>
        </c:spPr>
      </c:pivotFmt>
      <c:pivotFmt>
        <c:idx val="137"/>
        <c:spPr>
          <a:solidFill>
            <a:schemeClr val="accent5"/>
          </a:solidFill>
          <a:ln>
            <a:solidFill>
              <a:schemeClr val="bg1"/>
            </a:solidFill>
          </a:ln>
          <a:effectLst/>
        </c:spPr>
      </c:pivotFmt>
      <c:pivotFmt>
        <c:idx val="138"/>
        <c:spPr>
          <a:solidFill>
            <a:schemeClr val="accent6"/>
          </a:solidFill>
          <a:ln>
            <a:solidFill>
              <a:schemeClr val="bg1"/>
            </a:solidFill>
          </a:ln>
          <a:effectLst/>
        </c:spPr>
      </c:pivotFmt>
      <c:pivotFmt>
        <c:idx val="139"/>
        <c:spPr>
          <a:solidFill>
            <a:schemeClr val="accent1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140"/>
        <c:spPr>
          <a:solidFill>
            <a:schemeClr val="accent2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141"/>
        <c:spPr>
          <a:solidFill>
            <a:schemeClr val="accent3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142"/>
        <c:spPr>
          <a:solidFill>
            <a:schemeClr val="accent4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143"/>
        <c:marker>
          <c:symbol val="none"/>
        </c:marker>
      </c:pivotFmt>
      <c:pivotFmt>
        <c:idx val="144"/>
        <c:spPr>
          <a:solidFill>
            <a:schemeClr val="accent1"/>
          </a:solidFill>
          <a:ln>
            <a:solidFill>
              <a:schemeClr val="bg1"/>
            </a:solidFill>
          </a:ln>
          <a:effectLst/>
        </c:spPr>
      </c:pivotFmt>
      <c:pivotFmt>
        <c:idx val="145"/>
        <c:spPr>
          <a:solidFill>
            <a:schemeClr val="accent2"/>
          </a:solidFill>
          <a:ln>
            <a:solidFill>
              <a:schemeClr val="bg1"/>
            </a:solidFill>
          </a:ln>
          <a:effectLst/>
        </c:spPr>
      </c:pivotFmt>
      <c:pivotFmt>
        <c:idx val="146"/>
        <c:spPr>
          <a:solidFill>
            <a:schemeClr val="accent3"/>
          </a:solidFill>
          <a:ln>
            <a:solidFill>
              <a:schemeClr val="bg1"/>
            </a:solidFill>
          </a:ln>
          <a:effectLst/>
        </c:spPr>
      </c:pivotFmt>
      <c:pivotFmt>
        <c:idx val="147"/>
        <c:spPr>
          <a:solidFill>
            <a:schemeClr val="accent4"/>
          </a:solidFill>
          <a:ln>
            <a:solidFill>
              <a:schemeClr val="bg1"/>
            </a:solidFill>
          </a:ln>
          <a:effectLst/>
        </c:spPr>
      </c:pivotFmt>
      <c:pivotFmt>
        <c:idx val="148"/>
        <c:spPr>
          <a:solidFill>
            <a:schemeClr val="accent5"/>
          </a:solidFill>
          <a:ln>
            <a:solidFill>
              <a:schemeClr val="bg1"/>
            </a:solidFill>
          </a:ln>
          <a:effectLst/>
        </c:spPr>
      </c:pivotFmt>
      <c:pivotFmt>
        <c:idx val="149"/>
        <c:spPr>
          <a:solidFill>
            <a:schemeClr val="accent6"/>
          </a:solidFill>
          <a:ln>
            <a:solidFill>
              <a:schemeClr val="bg1"/>
            </a:solidFill>
          </a:ln>
          <a:effectLst/>
        </c:spPr>
      </c:pivotFmt>
      <c:pivotFmt>
        <c:idx val="150"/>
        <c:spPr>
          <a:solidFill>
            <a:schemeClr val="accent1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151"/>
        <c:spPr>
          <a:solidFill>
            <a:schemeClr val="accent2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152"/>
        <c:spPr>
          <a:solidFill>
            <a:schemeClr val="accent3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153"/>
        <c:spPr>
          <a:solidFill>
            <a:schemeClr val="accent4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154"/>
        <c:marker>
          <c:symbol val="none"/>
        </c:marker>
      </c:pivotFmt>
      <c:pivotFmt>
        <c:idx val="155"/>
        <c:spPr>
          <a:solidFill>
            <a:schemeClr val="accent1"/>
          </a:solidFill>
          <a:ln>
            <a:solidFill>
              <a:schemeClr val="bg1"/>
            </a:solidFill>
          </a:ln>
          <a:effectLst/>
        </c:spPr>
      </c:pivotFmt>
      <c:pivotFmt>
        <c:idx val="156"/>
        <c:spPr>
          <a:solidFill>
            <a:schemeClr val="accent2"/>
          </a:solidFill>
          <a:ln>
            <a:solidFill>
              <a:schemeClr val="bg1"/>
            </a:solidFill>
          </a:ln>
          <a:effectLst/>
        </c:spPr>
      </c:pivotFmt>
      <c:pivotFmt>
        <c:idx val="157"/>
        <c:spPr>
          <a:solidFill>
            <a:schemeClr val="accent3"/>
          </a:solidFill>
          <a:ln>
            <a:solidFill>
              <a:schemeClr val="bg1"/>
            </a:solidFill>
          </a:ln>
          <a:effectLst/>
        </c:spPr>
      </c:pivotFmt>
      <c:pivotFmt>
        <c:idx val="158"/>
        <c:spPr>
          <a:solidFill>
            <a:schemeClr val="accent4"/>
          </a:solidFill>
          <a:ln>
            <a:solidFill>
              <a:schemeClr val="bg1"/>
            </a:solidFill>
          </a:ln>
          <a:effectLst/>
        </c:spPr>
      </c:pivotFmt>
      <c:pivotFmt>
        <c:idx val="159"/>
        <c:spPr>
          <a:solidFill>
            <a:schemeClr val="accent5"/>
          </a:solidFill>
          <a:ln>
            <a:solidFill>
              <a:schemeClr val="bg1"/>
            </a:solidFill>
          </a:ln>
          <a:effectLst/>
        </c:spPr>
      </c:pivotFmt>
      <c:pivotFmt>
        <c:idx val="160"/>
        <c:spPr>
          <a:solidFill>
            <a:schemeClr val="accent6"/>
          </a:solidFill>
          <a:ln>
            <a:solidFill>
              <a:schemeClr val="bg1"/>
            </a:solidFill>
          </a:ln>
          <a:effectLst/>
        </c:spPr>
      </c:pivotFmt>
      <c:pivotFmt>
        <c:idx val="161"/>
        <c:spPr>
          <a:solidFill>
            <a:schemeClr val="accent1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162"/>
        <c:spPr>
          <a:solidFill>
            <a:schemeClr val="accent2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163"/>
        <c:spPr>
          <a:solidFill>
            <a:schemeClr val="accent3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164"/>
        <c:spPr>
          <a:solidFill>
            <a:schemeClr val="accent4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</c:pivotFmts>
    <c:view3D>
      <c:rotX val="30"/>
      <c:rotY val="0"/>
      <c:depthPercent val="100"/>
      <c:rAngAx val="0"/>
    </c:view3D>
    <c:floor>
      <c:thickness val="0"/>
      <c:spPr>
        <a:noFill/>
        <a:effectLst/>
      </c:spPr>
    </c:floor>
    <c:sideWall>
      <c:thickness val="0"/>
      <c:spPr>
        <a:noFill/>
        <a:effectLst/>
      </c:spPr>
    </c:sideWall>
    <c:backWall>
      <c:thickness val="0"/>
      <c:spPr>
        <a:noFill/>
        <a:effectLst/>
      </c:spPr>
    </c:backWall>
    <c:plotArea>
      <c:layout/>
      <c:pie3DChart>
        <c:varyColors val="1"/>
        <c:ser>
          <c:idx val="0"/>
          <c:order val="0"/>
          <c:tx>
            <c:strRef>
              <c:f>Output!$B$3:$B$4</c:f>
              <c:strCache>
                <c:ptCount val="1"/>
                <c:pt idx="0">
                  <c:v>1</c:v>
                </c:pt>
              </c:strCache>
            </c:strRef>
          </c:tx>
          <c:spPr>
            <a:scene3d>
              <a:camera prst="orthographicFront"/>
              <a:lightRig rig="threePt" dir="t"/>
            </a:scene3d>
            <a:sp3d contourW="9525"/>
          </c:spPr>
          <c:dPt>
            <c:idx val="0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  <c:extLst>
              <c:ext xmlns:c16="http://schemas.microsoft.com/office/drawing/2014/chart" uri="{C3380CC4-5D6E-409C-BE32-E72D297353CC}">
                <c16:uniqueId val="{00000001-CF95-462B-81E9-1AC206B816C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  <c:extLst>
              <c:ext xmlns:c16="http://schemas.microsoft.com/office/drawing/2014/chart" uri="{C3380CC4-5D6E-409C-BE32-E72D297353CC}">
                <c16:uniqueId val="{00000003-CF95-462B-81E9-1AC206B816C1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  <c:extLst>
              <c:ext xmlns:c16="http://schemas.microsoft.com/office/drawing/2014/chart" uri="{C3380CC4-5D6E-409C-BE32-E72D297353CC}">
                <c16:uniqueId val="{00000005-CF95-462B-81E9-1AC206B816C1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  <c:extLst>
              <c:ext xmlns:c16="http://schemas.microsoft.com/office/drawing/2014/chart" uri="{C3380CC4-5D6E-409C-BE32-E72D297353CC}">
                <c16:uniqueId val="{00000007-CF95-462B-81E9-1AC206B816C1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  <c:extLst>
              <c:ext xmlns:c16="http://schemas.microsoft.com/office/drawing/2014/chart" uri="{C3380CC4-5D6E-409C-BE32-E72D297353CC}">
                <c16:uniqueId val="{00000009-CF95-462B-81E9-1AC206B816C1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  <c:extLst>
              <c:ext xmlns:c16="http://schemas.microsoft.com/office/drawing/2014/chart" uri="{C3380CC4-5D6E-409C-BE32-E72D297353CC}">
                <c16:uniqueId val="{0000000B-CF95-462B-81E9-1AC206B816C1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  <c:extLst>
              <c:ext xmlns:c16="http://schemas.microsoft.com/office/drawing/2014/chart" uri="{C3380CC4-5D6E-409C-BE32-E72D297353CC}">
                <c16:uniqueId val="{0000000D-CF95-462B-81E9-1AC206B816C1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  <c:extLst>
              <c:ext xmlns:c16="http://schemas.microsoft.com/office/drawing/2014/chart" uri="{C3380CC4-5D6E-409C-BE32-E72D297353CC}">
                <c16:uniqueId val="{0000000F-CF95-462B-81E9-1AC206B816C1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  <c:extLst>
              <c:ext xmlns:c16="http://schemas.microsoft.com/office/drawing/2014/chart" uri="{C3380CC4-5D6E-409C-BE32-E72D297353CC}">
                <c16:uniqueId val="{00000011-CF95-462B-81E9-1AC206B816C1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  <c:extLst>
              <c:ext xmlns:c16="http://schemas.microsoft.com/office/drawing/2014/chart" uri="{C3380CC4-5D6E-409C-BE32-E72D297353CC}">
                <c16:uniqueId val="{00000013-CF95-462B-81E9-1AC206B816C1}"/>
              </c:ext>
            </c:extLst>
          </c:dPt>
          <c:cat>
            <c:strRef>
              <c:f>Output!$A$5:$A$15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Output!$B$5:$B$15</c:f>
              <c:numCache>
                <c:formatCode>General</c:formatCode>
                <c:ptCount val="10"/>
                <c:pt idx="0">
                  <c:v>4</c:v>
                </c:pt>
                <c:pt idx="1">
                  <c:v>12</c:v>
                </c:pt>
                <c:pt idx="2">
                  <c:v>9</c:v>
                </c:pt>
                <c:pt idx="3">
                  <c:v>7</c:v>
                </c:pt>
                <c:pt idx="4">
                  <c:v>10</c:v>
                </c:pt>
                <c:pt idx="5">
                  <c:v>8</c:v>
                </c:pt>
                <c:pt idx="6">
                  <c:v>11</c:v>
                </c:pt>
                <c:pt idx="7">
                  <c:v>11</c:v>
                </c:pt>
                <c:pt idx="8">
                  <c:v>6</c:v>
                </c:pt>
                <c:pt idx="9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CF95-462B-81E9-1AC206B816C1}"/>
            </c:ext>
          </c:extLst>
        </c:ser>
        <c:ser>
          <c:idx val="1"/>
          <c:order val="1"/>
          <c:tx>
            <c:strRef>
              <c:f>Output!$C$3:$C$4</c:f>
              <c:strCache>
                <c:ptCount val="1"/>
                <c:pt idx="0">
                  <c:v>2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6-CF95-462B-81E9-1AC206B816C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8-CF95-462B-81E9-1AC206B816C1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A-CF95-462B-81E9-1AC206B816C1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C-CF95-462B-81E9-1AC206B816C1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E-CF95-462B-81E9-1AC206B816C1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0-CF95-462B-81E9-1AC206B816C1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2-CF95-462B-81E9-1AC206B816C1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4-CF95-462B-81E9-1AC206B816C1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6-CF95-462B-81E9-1AC206B816C1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8-CF95-462B-81E9-1AC206B816C1}"/>
              </c:ext>
            </c:extLst>
          </c:dPt>
          <c:cat>
            <c:strRef>
              <c:f>Output!$A$5:$A$15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Output!$C$5:$C$15</c:f>
              <c:numCache>
                <c:formatCode>General</c:formatCode>
                <c:ptCount val="10"/>
                <c:pt idx="0">
                  <c:v>15</c:v>
                </c:pt>
                <c:pt idx="1">
                  <c:v>20</c:v>
                </c:pt>
                <c:pt idx="2">
                  <c:v>18</c:v>
                </c:pt>
                <c:pt idx="3">
                  <c:v>18</c:v>
                </c:pt>
                <c:pt idx="4">
                  <c:v>17</c:v>
                </c:pt>
                <c:pt idx="5">
                  <c:v>7</c:v>
                </c:pt>
                <c:pt idx="6">
                  <c:v>13</c:v>
                </c:pt>
                <c:pt idx="7">
                  <c:v>13</c:v>
                </c:pt>
                <c:pt idx="8">
                  <c:v>14</c:v>
                </c:pt>
                <c:pt idx="9">
                  <c:v>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9-CF95-462B-81E9-1AC206B816C1}"/>
            </c:ext>
          </c:extLst>
        </c:ser>
        <c:ser>
          <c:idx val="2"/>
          <c:order val="2"/>
          <c:tx>
            <c:strRef>
              <c:f>Output!$D$3:$D$4</c:f>
              <c:strCache>
                <c:ptCount val="1"/>
                <c:pt idx="0">
                  <c:v>3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B-CF95-462B-81E9-1AC206B816C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D-CF95-462B-81E9-1AC206B816C1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F-CF95-462B-81E9-1AC206B816C1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1-CF95-462B-81E9-1AC206B816C1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3-CF95-462B-81E9-1AC206B816C1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5-CF95-462B-81E9-1AC206B816C1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7-CF95-462B-81E9-1AC206B816C1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9-CF95-462B-81E9-1AC206B816C1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B-CF95-462B-81E9-1AC206B816C1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D-CF95-462B-81E9-1AC206B816C1}"/>
              </c:ext>
            </c:extLst>
          </c:dPt>
          <c:cat>
            <c:strRef>
              <c:f>Output!$A$5:$A$15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Output!$D$5:$D$15</c:f>
              <c:numCache>
                <c:formatCode>General</c:formatCode>
                <c:ptCount val="10"/>
                <c:pt idx="0">
                  <c:v>49</c:v>
                </c:pt>
                <c:pt idx="1">
                  <c:v>43</c:v>
                </c:pt>
                <c:pt idx="2">
                  <c:v>53</c:v>
                </c:pt>
                <c:pt idx="3">
                  <c:v>52</c:v>
                </c:pt>
                <c:pt idx="4">
                  <c:v>63</c:v>
                </c:pt>
                <c:pt idx="5">
                  <c:v>46</c:v>
                </c:pt>
                <c:pt idx="6">
                  <c:v>50</c:v>
                </c:pt>
                <c:pt idx="7">
                  <c:v>60</c:v>
                </c:pt>
                <c:pt idx="8">
                  <c:v>57</c:v>
                </c:pt>
                <c:pt idx="9">
                  <c:v>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E-CF95-462B-81E9-1AC206B816C1}"/>
            </c:ext>
          </c:extLst>
        </c:ser>
        <c:ser>
          <c:idx val="3"/>
          <c:order val="3"/>
          <c:tx>
            <c:strRef>
              <c:f>Output!$E$3:$E$4</c:f>
              <c:strCache>
                <c:ptCount val="1"/>
                <c:pt idx="0">
                  <c:v>4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0-CF95-462B-81E9-1AC206B816C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2-CF95-462B-81E9-1AC206B816C1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4-CF95-462B-81E9-1AC206B816C1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6-CF95-462B-81E9-1AC206B816C1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8-CF95-462B-81E9-1AC206B816C1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A-CF95-462B-81E9-1AC206B816C1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C-CF95-462B-81E9-1AC206B816C1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E-CF95-462B-81E9-1AC206B816C1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0-CF95-462B-81E9-1AC206B816C1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2-CF95-462B-81E9-1AC206B816C1}"/>
              </c:ext>
            </c:extLst>
          </c:dPt>
          <c:cat>
            <c:strRef>
              <c:f>Output!$A$5:$A$15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Output!$E$5:$E$15</c:f>
              <c:numCache>
                <c:formatCode>General</c:formatCode>
                <c:ptCount val="10"/>
                <c:pt idx="0">
                  <c:v>10</c:v>
                </c:pt>
                <c:pt idx="1">
                  <c:v>14</c:v>
                </c:pt>
                <c:pt idx="2">
                  <c:v>13</c:v>
                </c:pt>
                <c:pt idx="3">
                  <c:v>14</c:v>
                </c:pt>
                <c:pt idx="4">
                  <c:v>26</c:v>
                </c:pt>
                <c:pt idx="5">
                  <c:v>15</c:v>
                </c:pt>
                <c:pt idx="6">
                  <c:v>13</c:v>
                </c:pt>
                <c:pt idx="7">
                  <c:v>14</c:v>
                </c:pt>
                <c:pt idx="8">
                  <c:v>10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3-CF95-462B-81E9-1AC206B816C1}"/>
            </c:ext>
          </c:extLst>
        </c:ser>
        <c:ser>
          <c:idx val="4"/>
          <c:order val="4"/>
          <c:tx>
            <c:strRef>
              <c:f>Output!$F$3:$F$4</c:f>
              <c:strCache>
                <c:ptCount val="1"/>
                <c:pt idx="0">
                  <c:v>5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5-CF95-462B-81E9-1AC206B816C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7-CF95-462B-81E9-1AC206B816C1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9-CF95-462B-81E9-1AC206B816C1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B-CF95-462B-81E9-1AC206B816C1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D-CF95-462B-81E9-1AC206B816C1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F-CF95-462B-81E9-1AC206B816C1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61-CF95-462B-81E9-1AC206B816C1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63-CF95-462B-81E9-1AC206B816C1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65-CF95-462B-81E9-1AC206B816C1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67-CF95-462B-81E9-1AC206B816C1}"/>
              </c:ext>
            </c:extLst>
          </c:dPt>
          <c:cat>
            <c:strRef>
              <c:f>Output!$A$5:$A$15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Output!$F$5:$F$15</c:f>
              <c:numCache>
                <c:formatCode>General</c:formatCode>
                <c:ptCount val="10"/>
                <c:pt idx="0">
                  <c:v>10</c:v>
                </c:pt>
                <c:pt idx="1">
                  <c:v>6</c:v>
                </c:pt>
                <c:pt idx="2">
                  <c:v>7</c:v>
                </c:pt>
                <c:pt idx="3">
                  <c:v>7</c:v>
                </c:pt>
                <c:pt idx="4">
                  <c:v>10</c:v>
                </c:pt>
                <c:pt idx="5">
                  <c:v>14</c:v>
                </c:pt>
                <c:pt idx="6">
                  <c:v>8</c:v>
                </c:pt>
                <c:pt idx="7">
                  <c:v>8</c:v>
                </c:pt>
                <c:pt idx="8">
                  <c:v>11</c:v>
                </c:pt>
                <c:pt idx="9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68-CF95-462B-81E9-1AC206B816C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  <a:endParaRPr lang="en-US"/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0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noFill/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29-08-2024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2286000" y="609600"/>
            <a:ext cx="11504548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 algn="l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</a:t>
            </a:r>
            <a:r>
              <a:rPr lang="en-US" b="1" dirty="0" smtClean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Excel</a:t>
            </a:r>
            <a:r>
              <a:rPr lang="en-US" b="1" i="0" dirty="0" smtClean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/>
          <p:cNvSpPr txBox="1"/>
          <p:nvPr/>
        </p:nvSpPr>
        <p:spPr>
          <a:xfrm>
            <a:off x="876298" y="2808653"/>
            <a:ext cx="8953501" cy="1876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STUDENT NAME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:NISHA SRIMATHI K </a:t>
            </a: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REGISTER NO</a:t>
            </a:r>
            <a:r>
              <a:rPr lang="en-US" sz="2000" b="1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312214566</a:t>
            </a:r>
            <a:endParaRPr lang="en-US" sz="2000" b="1" dirty="0" smtClean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DEPARTMENT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B.COM (COMPUTER APPLICATION)</a:t>
            </a: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COLLEGE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ST.THOMAS COLLEGE OF ARTS AND SCIENCE </a:t>
            </a:r>
            <a:endParaRPr lang="en-US" sz="2000" b="1" dirty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en-US" sz="2000" b="1" dirty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           </a:t>
            </a:r>
            <a:endParaRPr lang="en-IN" sz="2000" b="1" dirty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10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 panose="020B0603020202020204"/>
                <a:cs typeface="Trebuchet MS" panose="020B0603020202020204"/>
              </a:rPr>
              <a:t>M</a:t>
            </a:r>
            <a:r>
              <a:rPr sz="4800" b="1" dirty="0">
                <a:latin typeface="Trebuchet MS" panose="020B0603020202020204"/>
                <a:cs typeface="Trebuchet MS" panose="020B0603020202020204"/>
              </a:rPr>
              <a:t>O</a:t>
            </a:r>
            <a:r>
              <a:rPr sz="4800" b="1" spc="-15" dirty="0">
                <a:latin typeface="Trebuchet MS" panose="020B0603020202020204"/>
                <a:cs typeface="Trebuchet MS" panose="020B0603020202020204"/>
              </a:rPr>
              <a:t>D</a:t>
            </a:r>
            <a:r>
              <a:rPr sz="4800" b="1" spc="-35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4800" b="1" spc="-30" dirty="0">
                <a:latin typeface="Trebuchet MS" panose="020B0603020202020204"/>
                <a:cs typeface="Trebuchet MS" panose="020B0603020202020204"/>
              </a:rPr>
              <a:t>LL</a:t>
            </a:r>
            <a:r>
              <a:rPr sz="4800" b="1" spc="-5" dirty="0">
                <a:latin typeface="Trebuchet MS" panose="020B0603020202020204"/>
                <a:cs typeface="Trebuchet MS" panose="020B0603020202020204"/>
              </a:rPr>
              <a:t>I</a:t>
            </a:r>
            <a:r>
              <a:rPr sz="4800" b="1" spc="30" dirty="0">
                <a:latin typeface="Trebuchet MS" panose="020B0603020202020204"/>
                <a:cs typeface="Trebuchet MS" panose="020B0603020202020204"/>
              </a:rPr>
              <a:t>N</a:t>
            </a:r>
            <a:r>
              <a:rPr sz="4800" b="1" spc="5" dirty="0">
                <a:latin typeface="Trebuchet MS" panose="020B0603020202020204"/>
                <a:cs typeface="Trebuchet MS" panose="020B0603020202020204"/>
              </a:rPr>
              <a:t>G</a:t>
            </a:r>
            <a:endParaRPr sz="4800" dirty="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752475" y="1752600"/>
            <a:ext cx="6334125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/>
              <a:t>Data </a:t>
            </a:r>
            <a:r>
              <a:rPr lang="en-IN" sz="2000" b="1" dirty="0" smtClean="0"/>
              <a:t>Preparation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Import </a:t>
            </a:r>
            <a:r>
              <a:rPr lang="en-IN" dirty="0"/>
              <a:t>and clean employee data (e.g., demographics, job info, performance </a:t>
            </a:r>
            <a:r>
              <a:rPr lang="en-IN" dirty="0" smtClean="0"/>
              <a:t>metrics)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Ensure </a:t>
            </a:r>
            <a:r>
              <a:rPr lang="en-IN" dirty="0"/>
              <a:t>data quality and </a:t>
            </a:r>
            <a:r>
              <a:rPr lang="en-IN" dirty="0" err="1"/>
              <a:t>consistencyII</a:t>
            </a:r>
            <a:r>
              <a:rPr lang="en-IN" dirty="0"/>
              <a:t>. </a:t>
            </a:r>
            <a:endParaRPr lang="en-IN" dirty="0" smtClean="0"/>
          </a:p>
          <a:p>
            <a:r>
              <a:rPr lang="en-IN" sz="2000" b="1" dirty="0" smtClean="0"/>
              <a:t>Descriptive Analytic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Create </a:t>
            </a:r>
            <a:r>
              <a:rPr lang="en-IN" dirty="0"/>
              <a:t>summaries and visualizations (e.g., tables, charts, graphs) to </a:t>
            </a:r>
            <a:r>
              <a:rPr lang="en-IN" dirty="0" smtClean="0"/>
              <a:t>understand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Employee </a:t>
            </a:r>
            <a:r>
              <a:rPr lang="en-IN" dirty="0"/>
              <a:t>demographics (e.g., age, gender, </a:t>
            </a:r>
            <a:r>
              <a:rPr lang="en-IN" dirty="0" smtClean="0"/>
              <a:t>department)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Job </a:t>
            </a:r>
            <a:r>
              <a:rPr lang="en-IN" dirty="0"/>
              <a:t>characteristics (e.g., role, tenure, </a:t>
            </a:r>
            <a:r>
              <a:rPr lang="en-IN" dirty="0" smtClean="0"/>
              <a:t>salary)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Employee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Rating </a:t>
            </a:r>
            <a:r>
              <a:rPr lang="en-IN" dirty="0" smtClean="0"/>
              <a:t>(e.g</a:t>
            </a:r>
            <a:r>
              <a:rPr lang="en-IN" dirty="0"/>
              <a:t>., ratings, promotions, turnover</a:t>
            </a:r>
            <a:r>
              <a:rPr lang="en-IN" dirty="0" smtClean="0"/>
              <a:t>)</a:t>
            </a:r>
          </a:p>
          <a:p>
            <a:r>
              <a:rPr lang="en-IN" sz="2000" b="1" dirty="0" smtClean="0"/>
              <a:t>Inferential Analytics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Correlation </a:t>
            </a:r>
            <a:r>
              <a:rPr lang="en-IN" dirty="0"/>
              <a:t>analysis (e.g., between performance and </a:t>
            </a:r>
            <a:r>
              <a:rPr lang="en-IN" dirty="0" smtClean="0"/>
              <a:t>salary)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Regression </a:t>
            </a:r>
            <a:r>
              <a:rPr lang="en-IN" dirty="0"/>
              <a:t>analysis (e.g., predicting turnover based on </a:t>
            </a:r>
            <a:r>
              <a:rPr lang="en-IN" dirty="0" smtClean="0"/>
              <a:t>demographics)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Cluster </a:t>
            </a:r>
            <a:r>
              <a:rPr lang="en-IN" dirty="0"/>
              <a:t>analysis (e.g., grouping similar </a:t>
            </a:r>
            <a:r>
              <a:rPr lang="en-IN" dirty="0" smtClean="0"/>
              <a:t>employees)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</a:t>
            </a:r>
            <a:r>
              <a:rPr lang="en-IN" spc="-40" dirty="0"/>
              <a:t>E</a:t>
            </a:r>
            <a:r>
              <a:rPr lang="en-IN" spc="15" dirty="0"/>
              <a:t>S</a:t>
            </a:r>
            <a:r>
              <a:rPr lang="en-IN" spc="-30" dirty="0"/>
              <a:t>U</a:t>
            </a:r>
            <a:r>
              <a:rPr lang="en-IN" spc="-405" dirty="0"/>
              <a:t>L</a:t>
            </a:r>
            <a:r>
              <a:rPr lang="en-IN" dirty="0"/>
              <a:t>TS</a:t>
            </a:r>
          </a:p>
        </p:txBody>
      </p:sp>
      <p:sp>
        <p:nvSpPr>
          <p:cNvPr id="3" name="Rectangle 2"/>
          <p:cNvSpPr/>
          <p:nvPr/>
        </p:nvSpPr>
        <p:spPr>
          <a:xfrm>
            <a:off x="755332" y="1626274"/>
            <a:ext cx="7093268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Prescriptive Analytics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Talent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and training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Diversity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equity, and inclusion initiatives 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Compensation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benefits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strategies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engagement and retention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plan</a:t>
            </a:r>
          </a:p>
          <a:p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PivotTables</a:t>
            </a:r>
            <a:endParaRPr lang="en-I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PivotTables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Power Pivot for data summarization and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Formatting and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Scales for data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visualization-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Correlation analysis using Excel's built-in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Solver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Scenario Manager for optimization and forecasting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915400" y="462568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12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436923"/>
            <a:ext cx="7859470" cy="4420952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664"/>
          </a:xfrm>
        </p:spPr>
        <p:txBody>
          <a:bodyPr/>
          <a:lstStyle/>
          <a:p>
            <a:r>
              <a:rPr lang="en-IN" dirty="0" smtClean="0"/>
              <a:t>R</a:t>
            </a:r>
            <a:r>
              <a:rPr lang="en-IN" spc="-40" dirty="0" smtClean="0"/>
              <a:t>E</a:t>
            </a:r>
            <a:r>
              <a:rPr lang="en-IN" spc="15" dirty="0" smtClean="0"/>
              <a:t>S</a:t>
            </a:r>
            <a:r>
              <a:rPr lang="en-IN" spc="-30" dirty="0" smtClean="0"/>
              <a:t>U</a:t>
            </a:r>
            <a:r>
              <a:rPr lang="en-IN" spc="-405" dirty="0" smtClean="0"/>
              <a:t>L</a:t>
            </a:r>
            <a:r>
              <a:rPr lang="en-IN" dirty="0" smtClean="0"/>
              <a:t>TS</a:t>
            </a:r>
            <a:endParaRPr lang="en-IN" dirty="0"/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5301246"/>
              </p:ext>
            </p:extLst>
          </p:nvPr>
        </p:nvGraphicFramePr>
        <p:xfrm>
          <a:off x="1600200" y="1124108"/>
          <a:ext cx="7311988" cy="46132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</a:t>
            </a:r>
            <a:r>
              <a:rPr lang="en-IN" spc="-40" dirty="0"/>
              <a:t>E</a:t>
            </a:r>
            <a:r>
              <a:rPr lang="en-IN" spc="15" dirty="0"/>
              <a:t>S</a:t>
            </a:r>
            <a:r>
              <a:rPr lang="en-IN" spc="-30" dirty="0"/>
              <a:t>U</a:t>
            </a:r>
            <a:r>
              <a:rPr lang="en-IN" spc="-405" dirty="0"/>
              <a:t>L</a:t>
            </a:r>
            <a:r>
              <a:rPr lang="en-IN" dirty="0"/>
              <a:t>TS</a:t>
            </a:r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85508265"/>
              </p:ext>
            </p:extLst>
          </p:nvPr>
        </p:nvGraphicFramePr>
        <p:xfrm>
          <a:off x="1828800" y="1447800"/>
          <a:ext cx="6869206" cy="43855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90600" y="1676400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We have identified trends, patterns, and correlations that will inform our decision-making and drive business outcomes. Specifically, we have</a:t>
            </a:r>
            <a:r>
              <a:rPr lang="en-I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IN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Identified areas of high employee turnover and absenteeism, allowing us to target retention strategies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Analysed salary and benefits data to ensure equity and competitiveness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Visualized employee performance metrics to inform development and promotion decisions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Detected correlations between training programs and job satisfaction, highlighting areas for investment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Created data-driven recommendations to enhance employee engagement, productivity, and overall business performance</a:t>
            </a: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36" name="Picture 12" descr="See related image detail. Curriculum - Free people ic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1828800"/>
            <a:ext cx="1933575" cy="193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467687" y="1517416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4" y="829627"/>
            <a:ext cx="5727657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>
                <a:latin typeface="Trebuchet MS" panose="020B0603020202020204" pitchFamily="34" charset="0"/>
              </a:rPr>
              <a:t>PROJECT</a:t>
            </a:r>
            <a:r>
              <a:rPr sz="4250" spc="-85" dirty="0">
                <a:latin typeface="Trebuchet MS" panose="020B0603020202020204" pitchFamily="34" charset="0"/>
              </a:rPr>
              <a:t> </a:t>
            </a:r>
            <a:r>
              <a:rPr sz="4250" spc="25" dirty="0">
                <a:latin typeface="Trebuchet MS" panose="020B0603020202020204" pitchFamily="34" charset="0"/>
              </a:rPr>
              <a:t>TITLE</a:t>
            </a:r>
            <a:endParaRPr sz="4250" dirty="0">
              <a:latin typeface="Trebuchet MS" panose="020B0603020202020204" pitchFamily="34" charset="0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-152400" y="1991078"/>
            <a:ext cx="1086296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solidFill>
                  <a:srgbClr val="0F0F0F"/>
                </a:solidFill>
                <a:latin typeface="Cooper Black" panose="0208090404030B020404" pitchFamily="18" charset="0"/>
                <a:cs typeface="American Captain" charset="0"/>
              </a:rPr>
              <a:t>Employee </a:t>
            </a:r>
            <a:r>
              <a:rPr lang="en-US" sz="6600" b="1" dirty="0" smtClean="0">
                <a:solidFill>
                  <a:srgbClr val="0F0F0F"/>
                </a:solidFill>
                <a:latin typeface="Cooper Black" panose="0208090404030B020404" pitchFamily="18" charset="0"/>
                <a:cs typeface="American Captain" charset="0"/>
              </a:rPr>
              <a:t>Performance</a:t>
            </a:r>
            <a:endParaRPr lang="en-IN" sz="4400" dirty="0">
              <a:solidFill>
                <a:srgbClr val="7030A0"/>
              </a:solidFill>
              <a:latin typeface="Cooper Black" panose="0208090404030B020404" pitchFamily="18" charset="0"/>
              <a:cs typeface="American Captain" charset="0"/>
            </a:endParaRPr>
          </a:p>
        </p:txBody>
      </p:sp>
      <p:sp>
        <p:nvSpPr>
          <p:cNvPr id="21" name="AutoShape 2" descr="blob:https://web.whatsapp.com/86f56f85-85b1-4197-8d4c-59f08a07b4c8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IN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73372" y="3631838"/>
            <a:ext cx="317019" cy="323116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02373" y="4133342"/>
            <a:ext cx="457240" cy="45724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8379" y="5039459"/>
            <a:ext cx="317019" cy="323116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79133" y="3068876"/>
            <a:ext cx="516635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rgbClr val="0F0F0F"/>
                </a:solidFill>
                <a:latin typeface="Cooper Black" panose="0208090404030B020404" pitchFamily="18" charset="0"/>
                <a:cs typeface="American Captain" charset="0"/>
              </a:rPr>
              <a:t>Analysis using Excel</a:t>
            </a:r>
            <a:endParaRPr lang="en-IN" sz="2000" dirty="0">
              <a:solidFill>
                <a:srgbClr val="7030A0"/>
              </a:solidFill>
              <a:latin typeface="Cooper Black" panose="0208090404030B020404" pitchFamily="18" charset="0"/>
              <a:cs typeface="American Captai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288925" y="-417830"/>
            <a:ext cx="12481560" cy="735203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 dirty="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898"/>
            <a:chOff x="47625" y="3819523"/>
            <a:chExt cx="4124325" cy="3009898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 smtClean="0">
                <a:latin typeface="Trebuchet MS" panose="020B0603020202020204" pitchFamily="34" charset="0"/>
              </a:rPr>
              <a:t>A</a:t>
            </a:r>
            <a:r>
              <a:rPr spc="-5" dirty="0" smtClean="0">
                <a:latin typeface="Trebuchet MS" panose="020B0603020202020204" pitchFamily="34" charset="0"/>
              </a:rPr>
              <a:t>G</a:t>
            </a:r>
            <a:r>
              <a:rPr spc="-35" dirty="0" smtClean="0">
                <a:latin typeface="Trebuchet MS" panose="020B0603020202020204" pitchFamily="34" charset="0"/>
              </a:rPr>
              <a:t>E</a:t>
            </a:r>
            <a:r>
              <a:rPr spc="15" dirty="0" smtClean="0">
                <a:latin typeface="Trebuchet MS" panose="020B0603020202020204" pitchFamily="34" charset="0"/>
              </a:rPr>
              <a:t>N</a:t>
            </a:r>
            <a:r>
              <a:rPr dirty="0" smtClean="0">
                <a:latin typeface="Trebuchet MS" panose="020B0603020202020204" pitchFamily="34" charset="0"/>
              </a:rPr>
              <a:t>DA</a:t>
            </a:r>
            <a:endParaRPr dirty="0">
              <a:latin typeface="Trebuchet MS" panose="020B0603020202020204" pitchFamily="34" charset="0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2509520" y="1041400"/>
            <a:ext cx="705231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Broadway" panose="04040905080B02020502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Broadway" panose="04040905080B02020502" pitchFamily="82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Broadway" panose="04040905080B02020502" pitchFamily="82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Broadway" panose="04040905080B02020502" pitchFamily="82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Broadway" panose="04040905080B02020502" pitchFamily="82" charset="0"/>
                <a:cs typeface="Times New Roman" panose="02020603050405020304" pitchFamily="18" charset="0"/>
              </a:rPr>
              <a:t>Our </a:t>
            </a:r>
            <a:r>
              <a:rPr lang="en-US" sz="2800" b="0" i="0" dirty="0">
                <a:solidFill>
                  <a:srgbClr val="0D0D0D"/>
                </a:solidFill>
                <a:effectLst/>
                <a:latin typeface="Broadway" panose="04040905080B02020502" pitchFamily="82" charset="0"/>
                <a:cs typeface="Times New Roman" panose="02020603050405020304" pitchFamily="18" charset="0"/>
              </a:rPr>
              <a:t>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Broadway" panose="04040905080B02020502" pitchFamily="82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Broadway" panose="04040905080B02020502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Broadway" panose="04040905080B02020502" pitchFamily="82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Broadway" panose="04040905080B02020502" pitchFamily="82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Broadway" panose="04040905080B02020502" pitchFamily="82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Broadway" panose="04040905080B02020502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Broadway" panose="04040905080B02020502" pitchFamily="82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Broadway" panose="04040905080B02020502" pitchFamily="82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 smtClean="0">
                <a:latin typeface="Sitka Display Semibold" pitchFamily="2" charset="0"/>
              </a:rPr>
              <a:t>P</a:t>
            </a:r>
            <a:r>
              <a:rPr sz="4250" spc="15" dirty="0" smtClean="0">
                <a:latin typeface="Sitka Display Semibold" pitchFamily="2" charset="0"/>
              </a:rPr>
              <a:t>ROB</a:t>
            </a:r>
            <a:r>
              <a:rPr sz="4250" spc="55" dirty="0" smtClean="0">
                <a:latin typeface="Sitka Display Semibold" pitchFamily="2" charset="0"/>
              </a:rPr>
              <a:t>L</a:t>
            </a:r>
            <a:r>
              <a:rPr sz="4250" spc="-20" dirty="0" smtClean="0">
                <a:latin typeface="Sitka Display Semibold" pitchFamily="2" charset="0"/>
              </a:rPr>
              <a:t>E</a:t>
            </a:r>
            <a:r>
              <a:rPr sz="4250" spc="20" dirty="0" smtClean="0">
                <a:latin typeface="Sitka Display Semibold" pitchFamily="2" charset="0"/>
              </a:rPr>
              <a:t>M</a:t>
            </a:r>
            <a:r>
              <a:rPr lang="en-GB" sz="4250" dirty="0">
                <a:latin typeface="Sitka Display Semibold" pitchFamily="2" charset="0"/>
              </a:rPr>
              <a:t> </a:t>
            </a:r>
            <a:r>
              <a:rPr sz="4250" spc="10" dirty="0" smtClean="0">
                <a:latin typeface="Sitka Display Semibold" pitchFamily="2" charset="0"/>
              </a:rPr>
              <a:t>S</a:t>
            </a:r>
            <a:r>
              <a:rPr sz="4250" spc="-370" dirty="0" smtClean="0">
                <a:latin typeface="Sitka Display Semibold" pitchFamily="2" charset="0"/>
              </a:rPr>
              <a:t>T</a:t>
            </a:r>
            <a:r>
              <a:rPr sz="4250" spc="-375" dirty="0" smtClean="0">
                <a:latin typeface="Sitka Display Semibold" pitchFamily="2" charset="0"/>
              </a:rPr>
              <a:t>A</a:t>
            </a:r>
            <a:r>
              <a:rPr sz="4250" spc="15" dirty="0" smtClean="0">
                <a:latin typeface="Sitka Display Semibold" pitchFamily="2" charset="0"/>
              </a:rPr>
              <a:t>T</a:t>
            </a:r>
            <a:r>
              <a:rPr sz="4250" spc="-10" dirty="0" smtClean="0">
                <a:latin typeface="Sitka Display Semibold" pitchFamily="2" charset="0"/>
              </a:rPr>
              <a:t>E</a:t>
            </a:r>
            <a:r>
              <a:rPr sz="4250" spc="-20" dirty="0" smtClean="0">
                <a:latin typeface="Sitka Display Semibold" pitchFamily="2" charset="0"/>
              </a:rPr>
              <a:t>ME</a:t>
            </a:r>
            <a:r>
              <a:rPr sz="4250" spc="10" dirty="0" smtClean="0">
                <a:latin typeface="Sitka Display Semibold" pitchFamily="2" charset="0"/>
              </a:rPr>
              <a:t>NT</a:t>
            </a:r>
            <a:endParaRPr sz="4250" dirty="0">
              <a:latin typeface="Sitka Display Semibold" pitchFamily="2" charset="0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Rectangle 8"/>
          <p:cNvSpPr/>
          <p:nvPr/>
        </p:nvSpPr>
        <p:spPr>
          <a:xfrm>
            <a:off x="609600" y="1861245"/>
            <a:ext cx="7381875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Track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attendance and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absenteeism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Evaluate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performance or revenue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generation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Assess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completion rates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productivity</a:t>
            </a:r>
          </a:p>
          <a:p>
            <a:pPr marL="342900" indent="-342900">
              <a:buAutoNum type="arabicPeriod"/>
            </a:pPr>
            <a:r>
              <a:rPr lang="en-GB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satisfaction ratings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feedback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Compare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across different departments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teams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144000" y="2933701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7239000" y="144305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/>
          <p:cNvSpPr txBox="1"/>
          <p:nvPr/>
        </p:nvSpPr>
        <p:spPr>
          <a:xfrm>
            <a:off x="739774" y="2048648"/>
            <a:ext cx="84042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Collect and organize employee performance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up an Excel dashboard to visualize performance metrics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formulas and charts to </a:t>
            </a:r>
            <a:r>
              <a:rPr lang="en-GB" sz="2400" dirty="0" err="1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compare performance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 areas for improvement and track progress over time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39773" y="3937933"/>
            <a:ext cx="909955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Excel workbook with a user-friendly dashboard2. Clear and concise performance metrics and charts3. Formulas and calculations to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performance data4. Recommendations for future performance improvement initiatives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0" y="845601"/>
            <a:ext cx="317019" cy="32311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6106" y="5399965"/>
            <a:ext cx="317019" cy="32311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814512" y="457200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Rectangle 6"/>
          <p:cNvSpPr/>
          <p:nvPr/>
        </p:nvSpPr>
        <p:spPr>
          <a:xfrm>
            <a:off x="1600200" y="1447800"/>
            <a:ext cx="60198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HR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Generalists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track employee performance, identify training needs, and inform talent management decisions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Managers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monitor team performance, set goals, and provide targeted feedback to team members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evaluate departmental performance, make informed decisions, and optimize resource allocation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Analysts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performance trends, identify areas for improvement, and recommend data-driven solutions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Operations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Managers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track key performance indicators (KPIs), optimize processes, and enhance overall efficiency.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09600" y="1066800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2" name="Rectangle 1"/>
          <p:cNvSpPr/>
          <p:nvPr/>
        </p:nvSpPr>
        <p:spPr>
          <a:xfrm>
            <a:off x="1371600" y="2514600"/>
            <a:ext cx="7620000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 – MISSING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FILTER- REMOVE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FORMULA- PERFORMANCE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PIVOT-SUMMARY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GRAPH-DATA VISUALIZATION	</a:t>
            </a:r>
            <a:r>
              <a:rPr lang="en-GB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1981200" y="1905000"/>
            <a:ext cx="5668475" cy="39703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Employee= </a:t>
            </a:r>
            <a:r>
              <a:rPr lang="en-GB" sz="2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KAGGLE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26-Features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9-Features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Id- Number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 Text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Type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Current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Rating- Number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Gender- Male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emale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Rating –Number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5416" y="6512256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 dirty="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06491" y="5388794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49016" y="172166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06491" y="5922194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616" y="3733800"/>
            <a:ext cx="2466975" cy="3093267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92716" y="681157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30159" y="6499556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9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92193" y="2482672"/>
            <a:ext cx="74756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sz="3200" b="1" u="sng" dirty="0" smtClean="0">
                <a:cs typeface="Times New Roman" panose="02020603050405020304" pitchFamily="18" charset="0"/>
              </a:rPr>
              <a:t>=</a:t>
            </a:r>
            <a:r>
              <a:rPr lang="en-GB" sz="2000" b="1" u="sng" dirty="0" smtClean="0">
                <a:cs typeface="Times New Roman" panose="02020603050405020304" pitchFamily="18" charset="0"/>
              </a:rPr>
              <a:t>IFS(Z8&gt;=5,”VERY HIGH”,Z8&gt;=4,”HIGH”,Z8&gt;=3,”MED”,TRUE,”LOW”)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605</Words>
  <Application>Microsoft Office PowerPoint</Application>
  <PresentationFormat>Widescreen</PresentationFormat>
  <Paragraphs>105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6" baseType="lpstr">
      <vt:lpstr>Microsoft JhengHei</vt:lpstr>
      <vt:lpstr>American Captain</vt:lpstr>
      <vt:lpstr>Arial</vt:lpstr>
      <vt:lpstr>Broadway</vt:lpstr>
      <vt:lpstr>Calibri</vt:lpstr>
      <vt:lpstr>Cooper Black</vt:lpstr>
      <vt:lpstr>Sitka Display Semibold</vt:lpstr>
      <vt:lpstr>Times New Roman</vt:lpstr>
      <vt:lpstr>Trebuchet MS</vt:lpstr>
      <vt:lpstr>Wingdings</vt:lpstr>
      <vt:lpstr>Office Theme</vt:lpstr>
      <vt:lpstr>Employee Data Analysis using Excel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RESULTS</vt:lpstr>
      <vt:lpstr>RESULTS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User</cp:lastModifiedBy>
  <cp:revision>39</cp:revision>
  <dcterms:created xsi:type="dcterms:W3CDTF">2024-03-29T15:07:00Z</dcterms:created>
  <dcterms:modified xsi:type="dcterms:W3CDTF">2024-08-29T12:19:48Z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2024-03-21T05:30:00Z</vt:filetime>
  </property>
  <property fmtid="{D5CDD505-2E9C-101B-9397-08002B2CF9AE}" pid="3" name="LastSaved">
    <vt:filetime>2024-03-29T05:30:00Z</vt:filetime>
  </property>
  <property fmtid="{D5CDD505-2E9C-101B-9397-08002B2CF9AE}" pid="4" name="ICV">
    <vt:lpwstr>D8F70ECE9E7F453680E854F3AF927276_12</vt:lpwstr>
  </property>
  <property fmtid="{D5CDD505-2E9C-101B-9397-08002B2CF9AE}" pid="5" name="KSOProductBuildVer">
    <vt:lpwstr>1033-12.2.0.17562</vt:lpwstr>
  </property>
</Properties>
</file>