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287000" cx="18288000"/>
  <p:notesSz cx="6858000" cy="9144000"/>
  <p:embeddedFontLst>
    <p:embeddedFont>
      <p:font typeface="Ubuntu"/>
      <p:regular r:id="rId20"/>
      <p:bold r:id="rId21"/>
      <p:italic r:id="rId22"/>
      <p:boldItalic r:id="rId23"/>
    </p:embeddedFont>
    <p:embeddedFont>
      <p:font typeface="Cupr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regular.fntdata"/><Relationship Id="rId22" Type="http://schemas.openxmlformats.org/officeDocument/2006/relationships/font" Target="fonts/Ubuntu-italic.fntdata"/><Relationship Id="rId21" Type="http://schemas.openxmlformats.org/officeDocument/2006/relationships/font" Target="fonts/Ubuntu-bold.fntdata"/><Relationship Id="rId24" Type="http://schemas.openxmlformats.org/officeDocument/2006/relationships/font" Target="fonts/Cuprum-regular.fntdata"/><Relationship Id="rId23" Type="http://schemas.openxmlformats.org/officeDocument/2006/relationships/font" Target="fonts/Ubuntu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uprum-italic.fntdata"/><Relationship Id="rId25" Type="http://schemas.openxmlformats.org/officeDocument/2006/relationships/font" Target="fonts/Cuprum-bold.fntdata"/><Relationship Id="rId27" Type="http://schemas.openxmlformats.org/officeDocument/2006/relationships/font" Target="fonts/Cupr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1" name="Google Shape;39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640230d83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0" name="Google Shape;440;g2640230d83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9" name="Google Shape;48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4" name="Google Shape;53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3" name="Google Shape;57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4" name="Google Shape;314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1" name="Google Shape;3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5" name="Google Shape;375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209800" y="1116550"/>
            <a:ext cx="93993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uprum"/>
              <a:buNone/>
              <a:defRPr b="1" sz="600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448700" y="2652925"/>
            <a:ext cx="10160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body"/>
          </p:nvPr>
        </p:nvSpPr>
        <p:spPr>
          <a:xfrm>
            <a:off x="1388875" y="3628575"/>
            <a:ext cx="15968400" cy="57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➢"/>
              <a:defRPr sz="42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14" name="Google Shape;14;p3"/>
          <p:cNvSpPr txBox="1"/>
          <p:nvPr>
            <p:ph idx="2" type="body"/>
          </p:nvPr>
        </p:nvSpPr>
        <p:spPr>
          <a:xfrm>
            <a:off x="8558950" y="362857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3085975" y="1264500"/>
            <a:ext cx="1107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5038775" y="3572036"/>
            <a:ext cx="7772400" cy="28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3085975" y="1264500"/>
            <a:ext cx="1107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085975" y="1264500"/>
            <a:ext cx="1107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5402425" y="31093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b="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b="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b="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/>
            </a:lvl9pPr>
          </a:lstStyle>
          <a:p/>
        </p:txBody>
      </p:sp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085975" y="1264500"/>
            <a:ext cx="1107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>
            <p:ph idx="2" type="pic"/>
          </p:nvPr>
        </p:nvSpPr>
        <p:spPr>
          <a:xfrm>
            <a:off x="8905806" y="2057400"/>
            <a:ext cx="8125500" cy="609420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976450" y="2140775"/>
            <a:ext cx="6010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1236100" y="440747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/>
            </a:blip>
            <a:stretch>
              <a:fillRect b="-75827" l="0" r="0" t="-75839"/>
            </a:stretch>
          </a:blipFill>
          <a:ln>
            <a:noFill/>
          </a:ln>
        </p:spPr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092075" y="10697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Cuprum"/>
              <a:buNone/>
              <a:defRPr b="1" i="0" sz="7000" u="none" cap="none" strike="noStrike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694500" y="40342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75838" l="0" r="0" t="-7584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"/>
          <p:cNvSpPr txBox="1"/>
          <p:nvPr/>
        </p:nvSpPr>
        <p:spPr>
          <a:xfrm>
            <a:off x="2242775" y="2517750"/>
            <a:ext cx="15304800" cy="7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EFEFEF"/>
                </a:solidFill>
                <a:latin typeface="Cuprum"/>
                <a:ea typeface="Cuprum"/>
                <a:cs typeface="Cuprum"/>
                <a:sym typeface="Cuprum"/>
              </a:rPr>
              <a:t>CSE 424: PATTERN RECOGNITION</a:t>
            </a:r>
            <a:endParaRPr b="0" i="0" sz="6000" u="none" cap="none" strike="noStrike">
              <a:solidFill>
                <a:srgbClr val="EFEFEF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EFEFEF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b="0" i="0" lang="en-US" sz="5700" u="none" cap="none" strike="noStrike">
                <a:solidFill>
                  <a:srgbClr val="EFEFEF"/>
                </a:solidFill>
                <a:latin typeface="Cuprum"/>
                <a:ea typeface="Cuprum"/>
                <a:cs typeface="Cuprum"/>
                <a:sym typeface="Cuprum"/>
              </a:rPr>
              <a:t>Topic: Pattern Detection and Recognition</a:t>
            </a:r>
            <a:endParaRPr b="0" i="0" sz="5700" u="none" cap="none" strike="noStrike">
              <a:solidFill>
                <a:srgbClr val="EFEFEF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b="0" i="0" lang="en-US" sz="5700" u="none" cap="none" strike="noStrike">
                <a:solidFill>
                  <a:srgbClr val="EFEFEF"/>
                </a:solidFill>
                <a:latin typeface="Cuprum"/>
                <a:ea typeface="Cuprum"/>
                <a:cs typeface="Cuprum"/>
                <a:sym typeface="Cuprum"/>
              </a:rPr>
              <a:t>Author: S. H. UNGER</a:t>
            </a:r>
            <a:endParaRPr b="0" i="0" sz="5700" u="none" cap="none" strike="noStrike">
              <a:solidFill>
                <a:srgbClr val="EFEFEF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b="0" i="0" lang="en-US" sz="5700" u="none" cap="none" strike="noStrike">
                <a:solidFill>
                  <a:srgbClr val="EFEFEF"/>
                </a:solidFill>
                <a:latin typeface="Cuprum"/>
                <a:ea typeface="Cuprum"/>
                <a:cs typeface="Cuprum"/>
                <a:sym typeface="Cuprum"/>
              </a:rPr>
              <a:t>                                                            Presented by:</a:t>
            </a:r>
            <a:endParaRPr b="0" i="0" sz="5700" u="none" cap="none" strike="noStrike">
              <a:solidFill>
                <a:srgbClr val="EFEFEF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b="0" i="0" lang="en-US" sz="5700" u="none" cap="none" strike="noStrike">
                <a:solidFill>
                  <a:srgbClr val="EFEFEF"/>
                </a:solidFill>
                <a:latin typeface="Cuprum"/>
                <a:ea typeface="Cuprum"/>
                <a:cs typeface="Cuprum"/>
                <a:sym typeface="Cuprum"/>
              </a:rPr>
              <a:t>                                                            Nishat Zerin</a:t>
            </a:r>
            <a:endParaRPr b="0" i="0" sz="5700" u="none" cap="none" strike="noStrike">
              <a:solidFill>
                <a:srgbClr val="EFEFEF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b="0" i="0" lang="en-US" sz="5700" u="none" cap="none" strike="noStrike">
                <a:solidFill>
                  <a:srgbClr val="EFEFEF"/>
                </a:solidFill>
                <a:latin typeface="Cuprum"/>
                <a:ea typeface="Cuprum"/>
                <a:cs typeface="Cuprum"/>
                <a:sym typeface="Cuprum"/>
              </a:rPr>
              <a:t>                                                            23341114</a:t>
            </a:r>
            <a:endParaRPr b="0" i="0" sz="5700" u="none" cap="none" strike="noStrike">
              <a:solidFill>
                <a:srgbClr val="EFEFEF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grpSp>
        <p:nvGrpSpPr>
          <p:cNvPr id="36" name="Google Shape;36;p9"/>
          <p:cNvGrpSpPr/>
          <p:nvPr/>
        </p:nvGrpSpPr>
        <p:grpSpPr>
          <a:xfrm rot="10800000">
            <a:off x="8975074" y="9010026"/>
            <a:ext cx="337852" cy="337852"/>
            <a:chOff x="0" y="0"/>
            <a:chExt cx="812800" cy="812800"/>
          </a:xfrm>
        </p:grpSpPr>
        <p:sp>
          <p:nvSpPr>
            <p:cNvPr id="37" name="Google Shape;37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" name="Google Shape;39;p9"/>
          <p:cNvGrpSpPr/>
          <p:nvPr/>
        </p:nvGrpSpPr>
        <p:grpSpPr>
          <a:xfrm rot="10800000">
            <a:off x="4916056" y="9286875"/>
            <a:ext cx="337852" cy="337852"/>
            <a:chOff x="0" y="0"/>
            <a:chExt cx="812800" cy="812800"/>
          </a:xfrm>
        </p:grpSpPr>
        <p:sp>
          <p:nvSpPr>
            <p:cNvPr id="40" name="Google Shape;40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9"/>
          <p:cNvSpPr/>
          <p:nvPr/>
        </p:nvSpPr>
        <p:spPr>
          <a:xfrm rot="-5400000">
            <a:off x="1076325" y="8405961"/>
            <a:ext cx="1526932" cy="1526932"/>
          </a:xfrm>
          <a:custGeom>
            <a:rect b="b" l="l" r="r" t="t"/>
            <a:pathLst>
              <a:path extrusionOk="0" h="1526932" w="1526932">
                <a:moveTo>
                  <a:pt x="0" y="0"/>
                </a:moveTo>
                <a:lnTo>
                  <a:pt x="1526932" y="0"/>
                </a:lnTo>
                <a:lnTo>
                  <a:pt x="1526932" y="1526932"/>
                </a:lnTo>
                <a:lnTo>
                  <a:pt x="0" y="15269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2482834" y="9398651"/>
            <a:ext cx="2602148" cy="0"/>
          </a:xfrm>
          <a:prstGeom prst="straightConnector1">
            <a:avLst/>
          </a:prstGeom>
          <a:noFill/>
          <a:ln cap="flat" cmpd="sng" w="123825">
            <a:solidFill>
              <a:srgbClr val="5271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9"/>
          <p:cNvCxnSpPr/>
          <p:nvPr/>
        </p:nvCxnSpPr>
        <p:spPr>
          <a:xfrm>
            <a:off x="2416351" y="8952876"/>
            <a:ext cx="3960584" cy="0"/>
          </a:xfrm>
          <a:prstGeom prst="straightConnector1">
            <a:avLst/>
          </a:prstGeom>
          <a:noFill/>
          <a:ln cap="flat" cmpd="sng" w="123825">
            <a:solidFill>
              <a:srgbClr val="5271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5" name="Google Shape;45;p9"/>
          <p:cNvGrpSpPr/>
          <p:nvPr/>
        </p:nvGrpSpPr>
        <p:grpSpPr>
          <a:xfrm rot="10800000">
            <a:off x="6208009" y="8722037"/>
            <a:ext cx="337852" cy="337852"/>
            <a:chOff x="0" y="0"/>
            <a:chExt cx="812800" cy="812800"/>
          </a:xfrm>
        </p:grpSpPr>
        <p:sp>
          <p:nvSpPr>
            <p:cNvPr id="46" name="Google Shape;46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" name="Google Shape;48;p9"/>
          <p:cNvCxnSpPr/>
          <p:nvPr/>
        </p:nvCxnSpPr>
        <p:spPr>
          <a:xfrm rot="10800000">
            <a:off x="17818624" y="1028700"/>
            <a:ext cx="52388" cy="8150252"/>
          </a:xfrm>
          <a:prstGeom prst="straightConnector1">
            <a:avLst/>
          </a:prstGeom>
          <a:noFill/>
          <a:ln cap="flat" cmpd="sng" w="104775">
            <a:solidFill>
              <a:srgbClr val="5271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9" name="Google Shape;49;p9"/>
          <p:cNvGrpSpPr/>
          <p:nvPr/>
        </p:nvGrpSpPr>
        <p:grpSpPr>
          <a:xfrm rot="10800000">
            <a:off x="17702085" y="2517786"/>
            <a:ext cx="337852" cy="337852"/>
            <a:chOff x="0" y="0"/>
            <a:chExt cx="812800" cy="812800"/>
          </a:xfrm>
        </p:grpSpPr>
        <p:sp>
          <p:nvSpPr>
            <p:cNvPr id="50" name="Google Shape;50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2" name="Google Shape;52;p9"/>
          <p:cNvCxnSpPr/>
          <p:nvPr/>
        </p:nvCxnSpPr>
        <p:spPr>
          <a:xfrm>
            <a:off x="2416351" y="9178952"/>
            <a:ext cx="15304784" cy="0"/>
          </a:xfrm>
          <a:prstGeom prst="straightConnector1">
            <a:avLst/>
          </a:prstGeom>
          <a:noFill/>
          <a:ln cap="flat" cmpd="sng" w="123825">
            <a:solidFill>
              <a:srgbClr val="5271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3" name="Google Shape;53;p9"/>
          <p:cNvGrpSpPr/>
          <p:nvPr/>
        </p:nvGrpSpPr>
        <p:grpSpPr>
          <a:xfrm rot="10800000">
            <a:off x="17702085" y="6892365"/>
            <a:ext cx="337852" cy="337852"/>
            <a:chOff x="0" y="0"/>
            <a:chExt cx="812800" cy="812800"/>
          </a:xfrm>
        </p:grpSpPr>
        <p:sp>
          <p:nvSpPr>
            <p:cNvPr id="54" name="Google Shape;54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9"/>
          <p:cNvGrpSpPr/>
          <p:nvPr/>
        </p:nvGrpSpPr>
        <p:grpSpPr>
          <a:xfrm rot="10800000">
            <a:off x="17649697" y="9010026"/>
            <a:ext cx="337852" cy="337852"/>
            <a:chOff x="0" y="0"/>
            <a:chExt cx="812800" cy="812800"/>
          </a:xfrm>
        </p:grpSpPr>
        <p:sp>
          <p:nvSpPr>
            <p:cNvPr id="57" name="Google Shape;57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59;p9"/>
          <p:cNvSpPr/>
          <p:nvPr/>
        </p:nvSpPr>
        <p:spPr>
          <a:xfrm rot="-5400000">
            <a:off x="8541811" y="265234"/>
            <a:ext cx="1526932" cy="1526932"/>
          </a:xfrm>
          <a:custGeom>
            <a:rect b="b" l="l" r="r" t="t"/>
            <a:pathLst>
              <a:path extrusionOk="0" h="1526932" w="1526932">
                <a:moveTo>
                  <a:pt x="0" y="0"/>
                </a:moveTo>
                <a:lnTo>
                  <a:pt x="1526932" y="0"/>
                </a:lnTo>
                <a:lnTo>
                  <a:pt x="1526932" y="1526932"/>
                </a:lnTo>
                <a:lnTo>
                  <a:pt x="0" y="15269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9"/>
          <p:cNvCxnSpPr/>
          <p:nvPr/>
        </p:nvCxnSpPr>
        <p:spPr>
          <a:xfrm rot="10800000">
            <a:off x="9963968" y="807386"/>
            <a:ext cx="5312951" cy="0"/>
          </a:xfrm>
          <a:prstGeom prst="straightConnector1">
            <a:avLst/>
          </a:prstGeom>
          <a:noFill/>
          <a:ln cap="flat" cmpd="sng" w="104775">
            <a:solidFill>
              <a:srgbClr val="5271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9"/>
          <p:cNvCxnSpPr/>
          <p:nvPr/>
        </p:nvCxnSpPr>
        <p:spPr>
          <a:xfrm>
            <a:off x="9401967" y="1028700"/>
            <a:ext cx="8469044" cy="0"/>
          </a:xfrm>
          <a:prstGeom prst="straightConnector1">
            <a:avLst/>
          </a:prstGeom>
          <a:noFill/>
          <a:ln cap="flat" cmpd="sng" w="104775">
            <a:solidFill>
              <a:srgbClr val="5271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2" name="Google Shape;62;p9"/>
          <p:cNvGrpSpPr/>
          <p:nvPr/>
        </p:nvGrpSpPr>
        <p:grpSpPr>
          <a:xfrm rot="10800000">
            <a:off x="17649697" y="859774"/>
            <a:ext cx="337852" cy="337852"/>
            <a:chOff x="0" y="0"/>
            <a:chExt cx="812800" cy="812800"/>
          </a:xfrm>
        </p:grpSpPr>
        <p:sp>
          <p:nvSpPr>
            <p:cNvPr id="63" name="Google Shape;63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" name="Google Shape;65;p9"/>
          <p:cNvGrpSpPr/>
          <p:nvPr/>
        </p:nvGrpSpPr>
        <p:grpSpPr>
          <a:xfrm rot="10800000">
            <a:off x="15107993" y="586073"/>
            <a:ext cx="337852" cy="337852"/>
            <a:chOff x="0" y="0"/>
            <a:chExt cx="812800" cy="812800"/>
          </a:xfrm>
        </p:grpSpPr>
        <p:sp>
          <p:nvSpPr>
            <p:cNvPr id="66" name="Google Shape;66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" name="Google Shape;68;p9"/>
          <p:cNvGrpSpPr/>
          <p:nvPr/>
        </p:nvGrpSpPr>
        <p:grpSpPr>
          <a:xfrm rot="10800000">
            <a:off x="9899817" y="1132264"/>
            <a:ext cx="337852" cy="337852"/>
            <a:chOff x="0" y="0"/>
            <a:chExt cx="812800" cy="812800"/>
          </a:xfrm>
        </p:grpSpPr>
        <p:sp>
          <p:nvSpPr>
            <p:cNvPr id="69" name="Google Shape;69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9"/>
          <p:cNvSpPr txBox="1"/>
          <p:nvPr/>
        </p:nvSpPr>
        <p:spPr>
          <a:xfrm>
            <a:off x="3658011" y="6794957"/>
            <a:ext cx="3191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p9"/>
          <p:cNvGrpSpPr/>
          <p:nvPr/>
        </p:nvGrpSpPr>
        <p:grpSpPr>
          <a:xfrm>
            <a:off x="-1828012" y="859774"/>
            <a:ext cx="4070784" cy="1526932"/>
            <a:chOff x="0" y="0"/>
            <a:chExt cx="5427713" cy="2035910"/>
          </a:xfrm>
        </p:grpSpPr>
        <p:sp>
          <p:nvSpPr>
            <p:cNvPr id="73" name="Google Shape;73;p9"/>
            <p:cNvSpPr/>
            <p:nvPr/>
          </p:nvSpPr>
          <p:spPr>
            <a:xfrm rot="5400000">
              <a:off x="3391803" y="0"/>
              <a:ext cx="2035910" cy="2035910"/>
            </a:xfrm>
            <a:custGeom>
              <a:rect b="b" l="l" r="r" t="t"/>
              <a:pathLst>
                <a:path extrusionOk="0" h="2035910" w="2035910">
                  <a:moveTo>
                    <a:pt x="0" y="0"/>
                  </a:moveTo>
                  <a:lnTo>
                    <a:pt x="2035910" y="0"/>
                  </a:lnTo>
                  <a:lnTo>
                    <a:pt x="2035910" y="2035910"/>
                  </a:lnTo>
                  <a:lnTo>
                    <a:pt x="0" y="20359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" name="Google Shape;74;p9"/>
            <p:cNvCxnSpPr/>
            <p:nvPr/>
          </p:nvCxnSpPr>
          <p:spPr>
            <a:xfrm rot="10800000">
              <a:off x="19337" y="710170"/>
              <a:ext cx="3469531" cy="0"/>
            </a:xfrm>
            <a:prstGeom prst="straightConnector1">
              <a:avLst/>
            </a:prstGeom>
            <a:noFill/>
            <a:ln cap="flat" cmpd="sng" w="152400">
              <a:solidFill>
                <a:srgbClr val="5271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9"/>
            <p:cNvCxnSpPr/>
            <p:nvPr/>
          </p:nvCxnSpPr>
          <p:spPr>
            <a:xfrm rot="10800000">
              <a:off x="0" y="1306690"/>
              <a:ext cx="3558718" cy="0"/>
            </a:xfrm>
            <a:prstGeom prst="straightConnector1">
              <a:avLst/>
            </a:prstGeom>
            <a:noFill/>
            <a:ln cap="flat" cmpd="sng" w="165100">
              <a:solidFill>
                <a:srgbClr val="5271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9"/>
            <p:cNvCxnSpPr/>
            <p:nvPr/>
          </p:nvCxnSpPr>
          <p:spPr>
            <a:xfrm rot="10800000">
              <a:off x="6491" y="1017955"/>
              <a:ext cx="3571021" cy="0"/>
            </a:xfrm>
            <a:prstGeom prst="straightConnector1">
              <a:avLst/>
            </a:prstGeom>
            <a:noFill/>
            <a:ln cap="flat" cmpd="sng" w="152400">
              <a:solidFill>
                <a:srgbClr val="5271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75838" l="0" r="0" t="-7584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394;p18"/>
          <p:cNvCxnSpPr/>
          <p:nvPr/>
        </p:nvCxnSpPr>
        <p:spPr>
          <a:xfrm>
            <a:off x="441436" y="3221745"/>
            <a:ext cx="0" cy="6492240"/>
          </a:xfrm>
          <a:prstGeom prst="straightConnector1">
            <a:avLst/>
          </a:prstGeom>
          <a:noFill/>
          <a:ln cap="flat" cmpd="sng" w="57150">
            <a:solidFill>
              <a:srgbClr val="5271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95" name="Google Shape;395;p18"/>
          <p:cNvGrpSpPr/>
          <p:nvPr/>
        </p:nvGrpSpPr>
        <p:grpSpPr>
          <a:xfrm>
            <a:off x="257270" y="9561585"/>
            <a:ext cx="337852" cy="337852"/>
            <a:chOff x="0" y="0"/>
            <a:chExt cx="812800" cy="812800"/>
          </a:xfrm>
        </p:grpSpPr>
        <p:sp>
          <p:nvSpPr>
            <p:cNvPr id="396" name="Google Shape;396;p1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8" name="Google Shape;398;p18"/>
          <p:cNvGrpSpPr/>
          <p:nvPr/>
        </p:nvGrpSpPr>
        <p:grpSpPr>
          <a:xfrm>
            <a:off x="268700" y="8267636"/>
            <a:ext cx="337852" cy="337852"/>
            <a:chOff x="0" y="0"/>
            <a:chExt cx="812800" cy="812800"/>
          </a:xfrm>
        </p:grpSpPr>
        <p:sp>
          <p:nvSpPr>
            <p:cNvPr id="399" name="Google Shape;399;p1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18"/>
          <p:cNvGrpSpPr/>
          <p:nvPr/>
        </p:nvGrpSpPr>
        <p:grpSpPr>
          <a:xfrm>
            <a:off x="272510" y="2950576"/>
            <a:ext cx="337852" cy="337852"/>
            <a:chOff x="0" y="0"/>
            <a:chExt cx="812800" cy="812800"/>
          </a:xfrm>
        </p:grpSpPr>
        <p:sp>
          <p:nvSpPr>
            <p:cNvPr id="402" name="Google Shape;402;p1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04" name="Google Shape;404;p18"/>
          <p:cNvCxnSpPr/>
          <p:nvPr/>
        </p:nvCxnSpPr>
        <p:spPr>
          <a:xfrm rot="10800000">
            <a:off x="437626" y="9783778"/>
            <a:ext cx="6492240" cy="0"/>
          </a:xfrm>
          <a:prstGeom prst="straightConnector1">
            <a:avLst/>
          </a:prstGeom>
          <a:noFill/>
          <a:ln cap="flat" cmpd="sng" w="57150">
            <a:solidFill>
              <a:srgbClr val="5271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5" name="Google Shape;405;p18"/>
          <p:cNvGrpSpPr/>
          <p:nvPr/>
        </p:nvGrpSpPr>
        <p:grpSpPr>
          <a:xfrm>
            <a:off x="6760940" y="9629140"/>
            <a:ext cx="337852" cy="337852"/>
            <a:chOff x="0" y="0"/>
            <a:chExt cx="812800" cy="812800"/>
          </a:xfrm>
        </p:grpSpPr>
        <p:sp>
          <p:nvSpPr>
            <p:cNvPr id="406" name="Google Shape;406;p1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8" name="Google Shape;408;p18"/>
          <p:cNvSpPr txBox="1"/>
          <p:nvPr/>
        </p:nvSpPr>
        <p:spPr>
          <a:xfrm>
            <a:off x="4217052" y="2298354"/>
            <a:ext cx="7378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 subroutines </a:t>
            </a:r>
            <a:endParaRPr b="0" i="0" sz="60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8"/>
          <p:cNvSpPr txBox="1"/>
          <p:nvPr/>
        </p:nvSpPr>
        <p:spPr>
          <a:xfrm>
            <a:off x="4217048" y="3979663"/>
            <a:ext cx="10788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D1D5DB"/>
              </a:buClr>
              <a:buSzPts val="3600"/>
              <a:buFont typeface="Times New Roman"/>
              <a:buChar char="➢"/>
            </a:pPr>
            <a:r>
              <a:rPr b="0" i="0" lang="en-US" sz="3600" u="none" cap="none" strike="noStrike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 instructions in SPAC program.</a:t>
            </a:r>
            <a:endParaRPr b="0" i="0" sz="3600" u="none" cap="none" strike="noStrike">
              <a:solidFill>
                <a:srgbClr val="D1D5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600"/>
              <a:buFont typeface="Times New Roman"/>
              <a:buChar char="➢"/>
            </a:pPr>
            <a:r>
              <a:rPr b="0" i="0" lang="en-US" sz="3600" u="none" cap="none" strike="noStrike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for tests (cavity, edges, holes).</a:t>
            </a:r>
            <a:endParaRPr b="0" i="0" sz="3600" u="none" cap="none" strike="noStrike">
              <a:solidFill>
                <a:srgbClr val="D1D5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600"/>
              <a:buFont typeface="Times New Roman"/>
              <a:buChar char="➢"/>
            </a:pPr>
            <a:r>
              <a:rPr b="0" i="0" lang="en-US" sz="3600" u="none" cap="none" strike="noStrike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Manipulate memory and processing registers in SPAC matrix.</a:t>
            </a:r>
            <a:endParaRPr b="0" i="0" sz="3600" u="none" cap="none" strike="noStrike">
              <a:solidFill>
                <a:srgbClr val="D1D5D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10" name="Google Shape;410;p18"/>
          <p:cNvCxnSpPr/>
          <p:nvPr/>
        </p:nvCxnSpPr>
        <p:spPr>
          <a:xfrm rot="10800000">
            <a:off x="3661349" y="790322"/>
            <a:ext cx="10965303" cy="5859"/>
          </a:xfrm>
          <a:prstGeom prst="straightConnector1">
            <a:avLst/>
          </a:prstGeom>
          <a:noFill/>
          <a:ln cap="flat" cmpd="sng" w="57150">
            <a:solidFill>
              <a:srgbClr val="5271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11" name="Google Shape;411;p18"/>
          <p:cNvGrpSpPr/>
          <p:nvPr/>
        </p:nvGrpSpPr>
        <p:grpSpPr>
          <a:xfrm rot="5400000">
            <a:off x="9102756" y="580346"/>
            <a:ext cx="351065" cy="351065"/>
            <a:chOff x="0" y="0"/>
            <a:chExt cx="812800" cy="812800"/>
          </a:xfrm>
        </p:grpSpPr>
        <p:sp>
          <p:nvSpPr>
            <p:cNvPr id="412" name="Google Shape;412;p1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050" lIns="39050" spcFirstLastPara="1" rIns="39050" wrap="square" tIns="3905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4" name="Google Shape;414;p18"/>
          <p:cNvGrpSpPr/>
          <p:nvPr/>
        </p:nvGrpSpPr>
        <p:grpSpPr>
          <a:xfrm rot="5400000">
            <a:off x="3494579" y="589134"/>
            <a:ext cx="333489" cy="333489"/>
            <a:chOff x="0" y="0"/>
            <a:chExt cx="812800" cy="812800"/>
          </a:xfrm>
        </p:grpSpPr>
        <p:sp>
          <p:nvSpPr>
            <p:cNvPr id="415" name="Google Shape;415;p1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050" lIns="39050" spcFirstLastPara="1" rIns="39050" wrap="square" tIns="3905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7" name="Google Shape;417;p18"/>
          <p:cNvGrpSpPr/>
          <p:nvPr/>
        </p:nvGrpSpPr>
        <p:grpSpPr>
          <a:xfrm rot="10800000">
            <a:off x="14459932" y="589134"/>
            <a:ext cx="333489" cy="333489"/>
            <a:chOff x="0" y="0"/>
            <a:chExt cx="812800" cy="812800"/>
          </a:xfrm>
        </p:grpSpPr>
        <p:sp>
          <p:nvSpPr>
            <p:cNvPr id="418" name="Google Shape;418;p1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050" lIns="39050" spcFirstLastPara="1" rIns="39050" wrap="square" tIns="3905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0" name="Google Shape;420;p18"/>
          <p:cNvGrpSpPr/>
          <p:nvPr/>
        </p:nvGrpSpPr>
        <p:grpSpPr>
          <a:xfrm rot="10800000">
            <a:off x="11050601" y="2960092"/>
            <a:ext cx="6818662" cy="7015545"/>
            <a:chOff x="0" y="0"/>
            <a:chExt cx="9091550" cy="9354060"/>
          </a:xfrm>
        </p:grpSpPr>
        <p:cxnSp>
          <p:nvCxnSpPr>
            <p:cNvPr id="421" name="Google Shape;421;p18"/>
            <p:cNvCxnSpPr/>
            <p:nvPr/>
          </p:nvCxnSpPr>
          <p:spPr>
            <a:xfrm>
              <a:off x="245555" y="450470"/>
              <a:ext cx="0" cy="8656320"/>
            </a:xfrm>
            <a:prstGeom prst="straightConnector1">
              <a:avLst/>
            </a:prstGeom>
            <a:noFill/>
            <a:ln cap="flat" cmpd="sng" w="76200">
              <a:solidFill>
                <a:srgbClr val="5271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22" name="Google Shape;422;p18"/>
            <p:cNvGrpSpPr/>
            <p:nvPr/>
          </p:nvGrpSpPr>
          <p:grpSpPr>
            <a:xfrm>
              <a:off x="0" y="8903590"/>
              <a:ext cx="450470" cy="450470"/>
              <a:chOff x="0" y="0"/>
              <a:chExt cx="812800" cy="812800"/>
            </a:xfrm>
          </p:grpSpPr>
          <p:sp>
            <p:nvSpPr>
              <p:cNvPr id="423" name="Google Shape;423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25" name="Google Shape;425;p18"/>
            <p:cNvCxnSpPr/>
            <p:nvPr/>
          </p:nvCxnSpPr>
          <p:spPr>
            <a:xfrm rot="10800000">
              <a:off x="209995" y="270537"/>
              <a:ext cx="8656320" cy="0"/>
            </a:xfrm>
            <a:prstGeom prst="straightConnector1">
              <a:avLst/>
            </a:prstGeom>
            <a:noFill/>
            <a:ln cap="flat" cmpd="sng" w="76200">
              <a:solidFill>
                <a:srgbClr val="5271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26" name="Google Shape;426;p18"/>
            <p:cNvGrpSpPr/>
            <p:nvPr/>
          </p:nvGrpSpPr>
          <p:grpSpPr>
            <a:xfrm>
              <a:off x="15240" y="7178325"/>
              <a:ext cx="450470" cy="450470"/>
              <a:chOff x="0" y="0"/>
              <a:chExt cx="812800" cy="812800"/>
            </a:xfrm>
          </p:grpSpPr>
          <p:sp>
            <p:nvSpPr>
              <p:cNvPr id="427" name="Google Shape;427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1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9" name="Google Shape;429;p18"/>
            <p:cNvGrpSpPr/>
            <p:nvPr/>
          </p:nvGrpSpPr>
          <p:grpSpPr>
            <a:xfrm>
              <a:off x="1941616" y="0"/>
              <a:ext cx="450470" cy="450470"/>
              <a:chOff x="0" y="0"/>
              <a:chExt cx="812800" cy="812800"/>
            </a:xfrm>
          </p:grpSpPr>
          <p:sp>
            <p:nvSpPr>
              <p:cNvPr id="430" name="Google Shape;430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2" name="Google Shape;432;p18"/>
            <p:cNvGrpSpPr/>
            <p:nvPr/>
          </p:nvGrpSpPr>
          <p:grpSpPr>
            <a:xfrm>
              <a:off x="8641080" y="70702"/>
              <a:ext cx="450470" cy="450470"/>
              <a:chOff x="0" y="0"/>
              <a:chExt cx="812800" cy="812800"/>
            </a:xfrm>
          </p:grpSpPr>
          <p:sp>
            <p:nvSpPr>
              <p:cNvPr id="433" name="Google Shape;433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5" name="Google Shape;435;p18"/>
            <p:cNvGrpSpPr/>
            <p:nvPr/>
          </p:nvGrpSpPr>
          <p:grpSpPr>
            <a:xfrm>
              <a:off x="45720" y="88912"/>
              <a:ext cx="450470" cy="450470"/>
              <a:chOff x="0" y="0"/>
              <a:chExt cx="812800" cy="812800"/>
            </a:xfrm>
          </p:grpSpPr>
          <p:sp>
            <p:nvSpPr>
              <p:cNvPr id="436" name="Google Shape;436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75848" l="0" r="0" t="-7583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3" name="Google Shape;443;p19"/>
          <p:cNvCxnSpPr/>
          <p:nvPr/>
        </p:nvCxnSpPr>
        <p:spPr>
          <a:xfrm>
            <a:off x="441436" y="3221745"/>
            <a:ext cx="0" cy="6492300"/>
          </a:xfrm>
          <a:prstGeom prst="straightConnector1">
            <a:avLst/>
          </a:prstGeom>
          <a:noFill/>
          <a:ln cap="flat" cmpd="sng" w="57150">
            <a:solidFill>
              <a:srgbClr val="5271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44" name="Google Shape;444;p19"/>
          <p:cNvGrpSpPr/>
          <p:nvPr/>
        </p:nvGrpSpPr>
        <p:grpSpPr>
          <a:xfrm>
            <a:off x="257270" y="9561585"/>
            <a:ext cx="337881" cy="337881"/>
            <a:chOff x="0" y="0"/>
            <a:chExt cx="812800" cy="812800"/>
          </a:xfrm>
        </p:grpSpPr>
        <p:sp>
          <p:nvSpPr>
            <p:cNvPr id="445" name="Google Shape;445;p1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9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7" name="Google Shape;447;p19"/>
          <p:cNvGrpSpPr/>
          <p:nvPr/>
        </p:nvGrpSpPr>
        <p:grpSpPr>
          <a:xfrm>
            <a:off x="268700" y="8267636"/>
            <a:ext cx="337881" cy="337881"/>
            <a:chOff x="0" y="0"/>
            <a:chExt cx="812800" cy="812800"/>
          </a:xfrm>
        </p:grpSpPr>
        <p:sp>
          <p:nvSpPr>
            <p:cNvPr id="448" name="Google Shape;448;p1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9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0" name="Google Shape;450;p19"/>
          <p:cNvGrpSpPr/>
          <p:nvPr/>
        </p:nvGrpSpPr>
        <p:grpSpPr>
          <a:xfrm>
            <a:off x="272510" y="2950576"/>
            <a:ext cx="337881" cy="337881"/>
            <a:chOff x="0" y="0"/>
            <a:chExt cx="812800" cy="812800"/>
          </a:xfrm>
        </p:grpSpPr>
        <p:sp>
          <p:nvSpPr>
            <p:cNvPr id="451" name="Google Shape;451;p1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9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3" name="Google Shape;453;p19"/>
          <p:cNvCxnSpPr/>
          <p:nvPr/>
        </p:nvCxnSpPr>
        <p:spPr>
          <a:xfrm rot="10800000">
            <a:off x="437566" y="9783778"/>
            <a:ext cx="6492300" cy="0"/>
          </a:xfrm>
          <a:prstGeom prst="straightConnector1">
            <a:avLst/>
          </a:prstGeom>
          <a:noFill/>
          <a:ln cap="flat" cmpd="sng" w="57150">
            <a:solidFill>
              <a:srgbClr val="5271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54" name="Google Shape;454;p19"/>
          <p:cNvGrpSpPr/>
          <p:nvPr/>
        </p:nvGrpSpPr>
        <p:grpSpPr>
          <a:xfrm>
            <a:off x="6760940" y="9629140"/>
            <a:ext cx="337881" cy="337881"/>
            <a:chOff x="0" y="0"/>
            <a:chExt cx="812800" cy="812800"/>
          </a:xfrm>
        </p:grpSpPr>
        <p:sp>
          <p:nvSpPr>
            <p:cNvPr id="455" name="Google Shape;455;p1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9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7" name="Google Shape;457;p19"/>
          <p:cNvSpPr txBox="1"/>
          <p:nvPr/>
        </p:nvSpPr>
        <p:spPr>
          <a:xfrm>
            <a:off x="3240790" y="2394004"/>
            <a:ext cx="7378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60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60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9"/>
          <p:cNvSpPr txBox="1"/>
          <p:nvPr/>
        </p:nvSpPr>
        <p:spPr>
          <a:xfrm>
            <a:off x="2772125" y="3979675"/>
            <a:ext cx="122334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600"/>
              <a:buFont typeface="Times New Roman"/>
              <a:buChar char="➢"/>
            </a:pPr>
            <a:r>
              <a:rPr lang="en-US" sz="3600">
                <a:solidFill>
                  <a:srgbClr val="D1D5DB"/>
                </a:solidFill>
                <a:latin typeface="Ubuntu"/>
                <a:ea typeface="Ubuntu"/>
                <a:cs typeface="Ubuntu"/>
                <a:sym typeface="Ubuntu"/>
              </a:rPr>
              <a:t>IBM 704 Computer Execution</a:t>
            </a:r>
            <a:endParaRPr sz="3600">
              <a:solidFill>
                <a:srgbClr val="D1D5DB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600"/>
              <a:buFont typeface="Ubuntu"/>
              <a:buChar char="➢"/>
            </a:pPr>
            <a:r>
              <a:rPr lang="en-US" sz="3600">
                <a:solidFill>
                  <a:srgbClr val="D1D5DB"/>
                </a:solidFill>
                <a:latin typeface="Ubuntu"/>
                <a:ea typeface="Ubuntu"/>
                <a:cs typeface="Ubuntu"/>
                <a:sym typeface="Ubuntu"/>
              </a:rPr>
              <a:t>Potential of Digital Computers</a:t>
            </a:r>
            <a:endParaRPr sz="3600">
              <a:solidFill>
                <a:srgbClr val="D1D5DB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600"/>
              <a:buFont typeface="Ubuntu"/>
              <a:buChar char="➢"/>
            </a:pPr>
            <a:r>
              <a:rPr lang="en-US" sz="3600">
                <a:solidFill>
                  <a:srgbClr val="D1D5DB"/>
                </a:solidFill>
                <a:latin typeface="Ubuntu"/>
                <a:ea typeface="Ubuntu"/>
                <a:cs typeface="Ubuntu"/>
                <a:sym typeface="Ubuntu"/>
              </a:rPr>
              <a:t>Replication of Human Feats</a:t>
            </a:r>
            <a:endParaRPr sz="3600">
              <a:solidFill>
                <a:srgbClr val="D1D5DB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600"/>
              <a:buFont typeface="Ubuntu"/>
              <a:buChar char="➢"/>
            </a:pPr>
            <a:r>
              <a:rPr lang="en-US" sz="3600">
                <a:solidFill>
                  <a:srgbClr val="D1D5DB"/>
                </a:solidFill>
                <a:latin typeface="Ubuntu"/>
                <a:ea typeface="Ubuntu"/>
                <a:cs typeface="Ubuntu"/>
                <a:sym typeface="Ubuntu"/>
              </a:rPr>
              <a:t>Experiments Results</a:t>
            </a:r>
            <a:endParaRPr sz="3600">
              <a:solidFill>
                <a:srgbClr val="D1D5DB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600"/>
              <a:buFont typeface="Ubuntu"/>
              <a:buChar char="➢"/>
            </a:pPr>
            <a:r>
              <a:rPr lang="en-US" sz="3600">
                <a:solidFill>
                  <a:srgbClr val="D1D5DB"/>
                </a:solidFill>
                <a:latin typeface="Ubuntu"/>
                <a:ea typeface="Ubuntu"/>
                <a:cs typeface="Ubuntu"/>
                <a:sym typeface="Ubuntu"/>
              </a:rPr>
              <a:t>Implications for Research and Development</a:t>
            </a:r>
            <a:endParaRPr sz="3600">
              <a:solidFill>
                <a:srgbClr val="D1D5D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59" name="Google Shape;459;p19"/>
          <p:cNvCxnSpPr/>
          <p:nvPr/>
        </p:nvCxnSpPr>
        <p:spPr>
          <a:xfrm rot="10800000">
            <a:off x="3661352" y="790181"/>
            <a:ext cx="10965300" cy="6000"/>
          </a:xfrm>
          <a:prstGeom prst="straightConnector1">
            <a:avLst/>
          </a:prstGeom>
          <a:noFill/>
          <a:ln cap="flat" cmpd="sng" w="57150">
            <a:solidFill>
              <a:srgbClr val="5271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60" name="Google Shape;460;p19"/>
          <p:cNvGrpSpPr/>
          <p:nvPr/>
        </p:nvGrpSpPr>
        <p:grpSpPr>
          <a:xfrm rot="5400000">
            <a:off x="9102773" y="580346"/>
            <a:ext cx="351048" cy="351048"/>
            <a:chOff x="0" y="0"/>
            <a:chExt cx="812800" cy="812800"/>
          </a:xfrm>
        </p:grpSpPr>
        <p:sp>
          <p:nvSpPr>
            <p:cNvPr id="461" name="Google Shape;461;p1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9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050" lIns="39050" spcFirstLastPara="1" rIns="39050" wrap="square" tIns="3905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3" name="Google Shape;463;p19"/>
          <p:cNvGrpSpPr/>
          <p:nvPr/>
        </p:nvGrpSpPr>
        <p:grpSpPr>
          <a:xfrm rot="5400000">
            <a:off x="3494576" y="589134"/>
            <a:ext cx="333492" cy="333492"/>
            <a:chOff x="0" y="0"/>
            <a:chExt cx="812800" cy="812800"/>
          </a:xfrm>
        </p:grpSpPr>
        <p:sp>
          <p:nvSpPr>
            <p:cNvPr id="464" name="Google Shape;464;p1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9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050" lIns="39050" spcFirstLastPara="1" rIns="39050" wrap="square" tIns="3905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" name="Google Shape;466;p19"/>
          <p:cNvGrpSpPr/>
          <p:nvPr/>
        </p:nvGrpSpPr>
        <p:grpSpPr>
          <a:xfrm rot="10800000">
            <a:off x="14459929" y="589131"/>
            <a:ext cx="333492" cy="333492"/>
            <a:chOff x="0" y="0"/>
            <a:chExt cx="812800" cy="812800"/>
          </a:xfrm>
        </p:grpSpPr>
        <p:sp>
          <p:nvSpPr>
            <p:cNvPr id="467" name="Google Shape;467;p1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9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050" lIns="39050" spcFirstLastPara="1" rIns="39050" wrap="square" tIns="3905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" name="Google Shape;469;p19"/>
          <p:cNvGrpSpPr/>
          <p:nvPr/>
        </p:nvGrpSpPr>
        <p:grpSpPr>
          <a:xfrm rot="10800000">
            <a:off x="11050613" y="2960104"/>
            <a:ext cx="6818650" cy="7015533"/>
            <a:chOff x="0" y="0"/>
            <a:chExt cx="9091534" cy="9354044"/>
          </a:xfrm>
        </p:grpSpPr>
        <p:cxnSp>
          <p:nvCxnSpPr>
            <p:cNvPr id="470" name="Google Shape;470;p19"/>
            <p:cNvCxnSpPr/>
            <p:nvPr/>
          </p:nvCxnSpPr>
          <p:spPr>
            <a:xfrm>
              <a:off x="245555" y="450470"/>
              <a:ext cx="0" cy="8656200"/>
            </a:xfrm>
            <a:prstGeom prst="straightConnector1">
              <a:avLst/>
            </a:prstGeom>
            <a:noFill/>
            <a:ln cap="flat" cmpd="sng" w="76200">
              <a:solidFill>
                <a:srgbClr val="5271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71" name="Google Shape;471;p19"/>
            <p:cNvGrpSpPr/>
            <p:nvPr/>
          </p:nvGrpSpPr>
          <p:grpSpPr>
            <a:xfrm>
              <a:off x="0" y="8903590"/>
              <a:ext cx="450454" cy="450454"/>
              <a:chOff x="0" y="0"/>
              <a:chExt cx="812800" cy="812800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74" name="Google Shape;474;p19"/>
            <p:cNvCxnSpPr/>
            <p:nvPr/>
          </p:nvCxnSpPr>
          <p:spPr>
            <a:xfrm rot="10800000">
              <a:off x="210115" y="270537"/>
              <a:ext cx="8656200" cy="0"/>
            </a:xfrm>
            <a:prstGeom prst="straightConnector1">
              <a:avLst/>
            </a:prstGeom>
            <a:noFill/>
            <a:ln cap="flat" cmpd="sng" w="76200">
              <a:solidFill>
                <a:srgbClr val="5271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75" name="Google Shape;475;p19"/>
            <p:cNvGrpSpPr/>
            <p:nvPr/>
          </p:nvGrpSpPr>
          <p:grpSpPr>
            <a:xfrm>
              <a:off x="15240" y="7178325"/>
              <a:ext cx="450454" cy="450454"/>
              <a:chOff x="0" y="0"/>
              <a:chExt cx="812800" cy="812800"/>
            </a:xfrm>
          </p:grpSpPr>
          <p:sp>
            <p:nvSpPr>
              <p:cNvPr id="476" name="Google Shape;476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" name="Google Shape;478;p19"/>
            <p:cNvGrpSpPr/>
            <p:nvPr/>
          </p:nvGrpSpPr>
          <p:grpSpPr>
            <a:xfrm>
              <a:off x="1941616" y="0"/>
              <a:ext cx="450454" cy="450454"/>
              <a:chOff x="0" y="0"/>
              <a:chExt cx="812800" cy="812800"/>
            </a:xfrm>
          </p:grpSpPr>
          <p:sp>
            <p:nvSpPr>
              <p:cNvPr id="479" name="Google Shape;479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1" name="Google Shape;481;p19"/>
            <p:cNvGrpSpPr/>
            <p:nvPr/>
          </p:nvGrpSpPr>
          <p:grpSpPr>
            <a:xfrm>
              <a:off x="8641080" y="70702"/>
              <a:ext cx="450454" cy="450454"/>
              <a:chOff x="0" y="0"/>
              <a:chExt cx="812800" cy="812800"/>
            </a:xfrm>
          </p:grpSpPr>
          <p:sp>
            <p:nvSpPr>
              <p:cNvPr id="482" name="Google Shape;482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4" name="Google Shape;484;p19"/>
            <p:cNvGrpSpPr/>
            <p:nvPr/>
          </p:nvGrpSpPr>
          <p:grpSpPr>
            <a:xfrm>
              <a:off x="45720" y="88912"/>
              <a:ext cx="450454" cy="450454"/>
              <a:chOff x="0" y="0"/>
              <a:chExt cx="812800" cy="812800"/>
            </a:xfrm>
          </p:grpSpPr>
          <p:sp>
            <p:nvSpPr>
              <p:cNvPr id="485" name="Google Shape;485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75838" l="0" r="0" t="-7584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2" name="Google Shape;492;p20"/>
          <p:cNvCxnSpPr/>
          <p:nvPr/>
        </p:nvCxnSpPr>
        <p:spPr>
          <a:xfrm>
            <a:off x="574176" y="721451"/>
            <a:ext cx="0" cy="6492240"/>
          </a:xfrm>
          <a:prstGeom prst="straightConnector1">
            <a:avLst/>
          </a:prstGeom>
          <a:noFill/>
          <a:ln cap="flat" cmpd="sng" w="38100">
            <a:solidFill>
              <a:srgbClr val="5271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93" name="Google Shape;493;p20"/>
          <p:cNvGrpSpPr/>
          <p:nvPr/>
        </p:nvGrpSpPr>
        <p:grpSpPr>
          <a:xfrm>
            <a:off x="390010" y="7061291"/>
            <a:ext cx="337852" cy="337852"/>
            <a:chOff x="0" y="0"/>
            <a:chExt cx="812800" cy="812800"/>
          </a:xfrm>
        </p:grpSpPr>
        <p:sp>
          <p:nvSpPr>
            <p:cNvPr id="494" name="Google Shape;494;p2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96" name="Google Shape;496;p20"/>
          <p:cNvCxnSpPr/>
          <p:nvPr/>
        </p:nvCxnSpPr>
        <p:spPr>
          <a:xfrm rot="10800000">
            <a:off x="547506" y="586501"/>
            <a:ext cx="6492240" cy="0"/>
          </a:xfrm>
          <a:prstGeom prst="straightConnector1">
            <a:avLst/>
          </a:prstGeom>
          <a:noFill/>
          <a:ln cap="flat" cmpd="sng" w="38100">
            <a:solidFill>
              <a:srgbClr val="5271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97" name="Google Shape;497;p20"/>
          <p:cNvGrpSpPr/>
          <p:nvPr/>
        </p:nvGrpSpPr>
        <p:grpSpPr>
          <a:xfrm>
            <a:off x="401440" y="5767343"/>
            <a:ext cx="337852" cy="337852"/>
            <a:chOff x="0" y="0"/>
            <a:chExt cx="812800" cy="812800"/>
          </a:xfrm>
        </p:grpSpPr>
        <p:sp>
          <p:nvSpPr>
            <p:cNvPr id="498" name="Google Shape;498;p2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0" name="Google Shape;500;p20"/>
          <p:cNvGrpSpPr/>
          <p:nvPr/>
        </p:nvGrpSpPr>
        <p:grpSpPr>
          <a:xfrm>
            <a:off x="424300" y="450283"/>
            <a:ext cx="337852" cy="337852"/>
            <a:chOff x="0" y="0"/>
            <a:chExt cx="812800" cy="812800"/>
          </a:xfrm>
        </p:grpSpPr>
        <p:sp>
          <p:nvSpPr>
            <p:cNvPr id="501" name="Google Shape;501;p2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3" name="Google Shape;503;p20"/>
          <p:cNvGrpSpPr/>
          <p:nvPr/>
        </p:nvGrpSpPr>
        <p:grpSpPr>
          <a:xfrm rot="-3822234">
            <a:off x="13087110" y="9581818"/>
            <a:ext cx="261216" cy="261216"/>
            <a:chOff x="0" y="0"/>
            <a:chExt cx="812800" cy="812800"/>
          </a:xfrm>
        </p:grpSpPr>
        <p:sp>
          <p:nvSpPr>
            <p:cNvPr id="504" name="Google Shape;504;p2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575" lIns="30575" spcFirstLastPara="1" rIns="30575" wrap="square" tIns="30575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6" name="Google Shape;506;p20"/>
          <p:cNvSpPr txBox="1"/>
          <p:nvPr/>
        </p:nvSpPr>
        <p:spPr>
          <a:xfrm>
            <a:off x="6005300" y="1268613"/>
            <a:ext cx="13944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endParaRPr b="0" i="0" sz="60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7" name="Google Shape;507;p20"/>
          <p:cNvCxnSpPr/>
          <p:nvPr/>
        </p:nvCxnSpPr>
        <p:spPr>
          <a:xfrm rot="10800000">
            <a:off x="17740185" y="3112326"/>
            <a:ext cx="0" cy="6492240"/>
          </a:xfrm>
          <a:prstGeom prst="straightConnector1">
            <a:avLst/>
          </a:prstGeom>
          <a:noFill/>
          <a:ln cap="flat" cmpd="sng" w="38100">
            <a:solidFill>
              <a:srgbClr val="5271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8" name="Google Shape;508;p20"/>
          <p:cNvGrpSpPr/>
          <p:nvPr/>
        </p:nvGrpSpPr>
        <p:grpSpPr>
          <a:xfrm rot="10800000">
            <a:off x="17586499" y="2926874"/>
            <a:ext cx="337852" cy="337852"/>
            <a:chOff x="0" y="0"/>
            <a:chExt cx="812800" cy="812800"/>
          </a:xfrm>
        </p:grpSpPr>
        <p:sp>
          <p:nvSpPr>
            <p:cNvPr id="509" name="Google Shape;509;p2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11" name="Google Shape;511;p20"/>
          <p:cNvCxnSpPr/>
          <p:nvPr/>
        </p:nvCxnSpPr>
        <p:spPr>
          <a:xfrm>
            <a:off x="13246431" y="9739516"/>
            <a:ext cx="4520424" cy="0"/>
          </a:xfrm>
          <a:prstGeom prst="straightConnector1">
            <a:avLst/>
          </a:prstGeom>
          <a:noFill/>
          <a:ln cap="flat" cmpd="sng" w="38100">
            <a:solidFill>
              <a:srgbClr val="5271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12" name="Google Shape;512;p20"/>
          <p:cNvGrpSpPr/>
          <p:nvPr/>
        </p:nvGrpSpPr>
        <p:grpSpPr>
          <a:xfrm rot="10800000">
            <a:off x="17575069" y="4220822"/>
            <a:ext cx="337852" cy="337852"/>
            <a:chOff x="0" y="0"/>
            <a:chExt cx="812800" cy="812800"/>
          </a:xfrm>
        </p:grpSpPr>
        <p:sp>
          <p:nvSpPr>
            <p:cNvPr id="513" name="Google Shape;513;p2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5" name="Google Shape;515;p20"/>
          <p:cNvGrpSpPr/>
          <p:nvPr/>
        </p:nvGrpSpPr>
        <p:grpSpPr>
          <a:xfrm rot="10800000">
            <a:off x="16130287" y="9604566"/>
            <a:ext cx="337852" cy="337852"/>
            <a:chOff x="0" y="0"/>
            <a:chExt cx="812800" cy="812800"/>
          </a:xfrm>
        </p:grpSpPr>
        <p:sp>
          <p:nvSpPr>
            <p:cNvPr id="516" name="Google Shape;516;p2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8" name="Google Shape;518;p20"/>
          <p:cNvGrpSpPr/>
          <p:nvPr/>
        </p:nvGrpSpPr>
        <p:grpSpPr>
          <a:xfrm rot="10800000">
            <a:off x="17552209" y="9537882"/>
            <a:ext cx="337852" cy="337852"/>
            <a:chOff x="0" y="0"/>
            <a:chExt cx="812800" cy="812800"/>
          </a:xfrm>
        </p:grpSpPr>
        <p:sp>
          <p:nvSpPr>
            <p:cNvPr id="519" name="Google Shape;519;p2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1" name="Google Shape;521;p20"/>
          <p:cNvGrpSpPr/>
          <p:nvPr/>
        </p:nvGrpSpPr>
        <p:grpSpPr>
          <a:xfrm rot="-1969399">
            <a:off x="451456" y="487255"/>
            <a:ext cx="261216" cy="261216"/>
            <a:chOff x="0" y="0"/>
            <a:chExt cx="812800" cy="812800"/>
          </a:xfrm>
        </p:grpSpPr>
        <p:sp>
          <p:nvSpPr>
            <p:cNvPr id="522" name="Google Shape;522;p2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575" lIns="30575" spcFirstLastPara="1" rIns="30575" wrap="square" tIns="30575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4" name="Google Shape;524;p20"/>
          <p:cNvSpPr txBox="1"/>
          <p:nvPr/>
        </p:nvSpPr>
        <p:spPr>
          <a:xfrm>
            <a:off x="2982803" y="7180888"/>
            <a:ext cx="302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0"/>
          <p:cNvSpPr txBox="1"/>
          <p:nvPr/>
        </p:nvSpPr>
        <p:spPr>
          <a:xfrm>
            <a:off x="2401970" y="1639862"/>
            <a:ext cx="12322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0"/>
          <p:cNvSpPr txBox="1"/>
          <p:nvPr/>
        </p:nvSpPr>
        <p:spPr>
          <a:xfrm>
            <a:off x="7863013" y="7180888"/>
            <a:ext cx="3022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0"/>
          <p:cNvSpPr txBox="1"/>
          <p:nvPr/>
        </p:nvSpPr>
        <p:spPr>
          <a:xfrm>
            <a:off x="12792074" y="7180888"/>
            <a:ext cx="3022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8" name="Google Shape;528;p20"/>
          <p:cNvGrpSpPr/>
          <p:nvPr/>
        </p:nvGrpSpPr>
        <p:grpSpPr>
          <a:xfrm>
            <a:off x="6870820" y="460562"/>
            <a:ext cx="337852" cy="337852"/>
            <a:chOff x="0" y="0"/>
            <a:chExt cx="812800" cy="812800"/>
          </a:xfrm>
        </p:grpSpPr>
        <p:sp>
          <p:nvSpPr>
            <p:cNvPr id="529" name="Google Shape;529;p2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1" name="Google Shape;531;p20"/>
          <p:cNvSpPr txBox="1"/>
          <p:nvPr/>
        </p:nvSpPr>
        <p:spPr>
          <a:xfrm>
            <a:off x="1869975" y="2662175"/>
            <a:ext cx="13944600" cy="60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First Limitation/Critique</a:t>
            </a:r>
            <a:endParaRPr b="0" i="0" sz="36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600"/>
              <a:buFont typeface="Arial"/>
              <a:buChar char="➢"/>
            </a:pPr>
            <a:r>
              <a:rPr b="0" i="0" lang="en-US" sz="3600" u="none" cap="none" strike="noStrike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Small Sample Size: Small set may lack real-world complexity.</a:t>
            </a:r>
            <a:endParaRPr b="0" i="0" sz="3600" u="none" cap="none" strike="noStrike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600"/>
              <a:buFont typeface="Arial"/>
              <a:buChar char="➢"/>
            </a:pPr>
            <a:r>
              <a:rPr b="0" i="0" lang="en-US" sz="3600" u="none" cap="none" strike="noStrike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Scalability Uncertainty: Methodologies performance on larger, complex datasets unclear. Scalability issues not discussed.</a:t>
            </a:r>
            <a:endParaRPr b="0" i="0" sz="3600" u="none" cap="none" strike="noStrike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Second Limitation/Critique</a:t>
            </a:r>
            <a:endParaRPr b="0" i="0" sz="3600" u="none" cap="none" strike="noStrike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600"/>
              <a:buFont typeface="Arial"/>
              <a:buChar char="➢"/>
            </a:pPr>
            <a:r>
              <a:rPr b="0" i="0" lang="en-US" sz="3600" u="none" cap="none" strike="noStrike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Lack of Computational Analysis: No detailed analysis of computational resources, impacting practicality of methodology.</a:t>
            </a:r>
            <a:endParaRPr b="0" i="0" sz="3600" u="none" cap="none" strike="noStrike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75838" l="0" r="0" t="-7584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7" name="Google Shape;537;p21"/>
          <p:cNvCxnSpPr/>
          <p:nvPr/>
        </p:nvCxnSpPr>
        <p:spPr>
          <a:xfrm>
            <a:off x="751912" y="762535"/>
            <a:ext cx="0" cy="649224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38" name="Google Shape;538;p21"/>
          <p:cNvGrpSpPr/>
          <p:nvPr/>
        </p:nvGrpSpPr>
        <p:grpSpPr>
          <a:xfrm>
            <a:off x="567746" y="7102375"/>
            <a:ext cx="337852" cy="337852"/>
            <a:chOff x="0" y="0"/>
            <a:chExt cx="812800" cy="812800"/>
          </a:xfrm>
        </p:grpSpPr>
        <p:sp>
          <p:nvSpPr>
            <p:cNvPr id="539" name="Google Shape;539;p2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41" name="Google Shape;541;p21"/>
          <p:cNvCxnSpPr/>
          <p:nvPr/>
        </p:nvCxnSpPr>
        <p:spPr>
          <a:xfrm flipH="1">
            <a:off x="725242" y="593609"/>
            <a:ext cx="2615265" cy="33976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42" name="Google Shape;542;p21"/>
          <p:cNvGrpSpPr/>
          <p:nvPr/>
        </p:nvGrpSpPr>
        <p:grpSpPr>
          <a:xfrm>
            <a:off x="579176" y="5808427"/>
            <a:ext cx="337852" cy="337852"/>
            <a:chOff x="0" y="0"/>
            <a:chExt cx="812800" cy="812800"/>
          </a:xfrm>
        </p:grpSpPr>
        <p:sp>
          <p:nvSpPr>
            <p:cNvPr id="543" name="Google Shape;543;p2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5" name="Google Shape;545;p21"/>
          <p:cNvGrpSpPr/>
          <p:nvPr/>
        </p:nvGrpSpPr>
        <p:grpSpPr>
          <a:xfrm>
            <a:off x="3171828" y="424683"/>
            <a:ext cx="337852" cy="337852"/>
            <a:chOff x="0" y="0"/>
            <a:chExt cx="812800" cy="812800"/>
          </a:xfrm>
        </p:grpSpPr>
        <p:sp>
          <p:nvSpPr>
            <p:cNvPr id="546" name="Google Shape;546;p2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8" name="Google Shape;548;p21"/>
          <p:cNvGrpSpPr/>
          <p:nvPr/>
        </p:nvGrpSpPr>
        <p:grpSpPr>
          <a:xfrm>
            <a:off x="602036" y="491367"/>
            <a:ext cx="337852" cy="337852"/>
            <a:chOff x="0" y="0"/>
            <a:chExt cx="812800" cy="812800"/>
          </a:xfrm>
        </p:grpSpPr>
        <p:sp>
          <p:nvSpPr>
            <p:cNvPr id="549" name="Google Shape;549;p2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1" name="Google Shape;551;p21"/>
          <p:cNvSpPr txBox="1"/>
          <p:nvPr/>
        </p:nvSpPr>
        <p:spPr>
          <a:xfrm>
            <a:off x="1895449" y="1726050"/>
            <a:ext cx="1221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Synthesis </a:t>
            </a:r>
            <a:endParaRPr b="0" i="0" sz="60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2" name="Google Shape;552;p21"/>
          <p:cNvGrpSpPr/>
          <p:nvPr/>
        </p:nvGrpSpPr>
        <p:grpSpPr>
          <a:xfrm rot="10800000">
            <a:off x="10880074" y="2649449"/>
            <a:ext cx="6818662" cy="7015545"/>
            <a:chOff x="0" y="0"/>
            <a:chExt cx="9091550" cy="9354060"/>
          </a:xfrm>
        </p:grpSpPr>
        <p:cxnSp>
          <p:nvCxnSpPr>
            <p:cNvPr id="553" name="Google Shape;553;p21"/>
            <p:cNvCxnSpPr/>
            <p:nvPr/>
          </p:nvCxnSpPr>
          <p:spPr>
            <a:xfrm>
              <a:off x="245555" y="450470"/>
              <a:ext cx="0" cy="8656320"/>
            </a:xfrm>
            <a:prstGeom prst="straightConnector1">
              <a:avLst/>
            </a:prstGeom>
            <a:noFill/>
            <a:ln cap="flat" cmpd="sng" w="508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54" name="Google Shape;554;p21"/>
            <p:cNvGrpSpPr/>
            <p:nvPr/>
          </p:nvGrpSpPr>
          <p:grpSpPr>
            <a:xfrm>
              <a:off x="0" y="8903590"/>
              <a:ext cx="450470" cy="450470"/>
              <a:chOff x="0" y="0"/>
              <a:chExt cx="812800" cy="812800"/>
            </a:xfrm>
          </p:grpSpPr>
          <p:sp>
            <p:nvSpPr>
              <p:cNvPr id="555" name="Google Shape;555;p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2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57" name="Google Shape;557;p21"/>
            <p:cNvCxnSpPr/>
            <p:nvPr/>
          </p:nvCxnSpPr>
          <p:spPr>
            <a:xfrm rot="10800000">
              <a:off x="209995" y="270537"/>
              <a:ext cx="8656320" cy="0"/>
            </a:xfrm>
            <a:prstGeom prst="straightConnector1">
              <a:avLst/>
            </a:prstGeom>
            <a:noFill/>
            <a:ln cap="flat" cmpd="sng" w="508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58" name="Google Shape;558;p21"/>
            <p:cNvGrpSpPr/>
            <p:nvPr/>
          </p:nvGrpSpPr>
          <p:grpSpPr>
            <a:xfrm>
              <a:off x="15240" y="7178325"/>
              <a:ext cx="450470" cy="450470"/>
              <a:chOff x="0" y="0"/>
              <a:chExt cx="812800" cy="812800"/>
            </a:xfrm>
          </p:grpSpPr>
          <p:sp>
            <p:nvSpPr>
              <p:cNvPr id="559" name="Google Shape;559;p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2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1" name="Google Shape;561;p21"/>
            <p:cNvGrpSpPr/>
            <p:nvPr/>
          </p:nvGrpSpPr>
          <p:grpSpPr>
            <a:xfrm>
              <a:off x="1941616" y="0"/>
              <a:ext cx="450470" cy="450470"/>
              <a:chOff x="0" y="0"/>
              <a:chExt cx="812800" cy="812800"/>
            </a:xfrm>
          </p:grpSpPr>
          <p:sp>
            <p:nvSpPr>
              <p:cNvPr id="562" name="Google Shape;562;p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2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4" name="Google Shape;564;p21"/>
            <p:cNvGrpSpPr/>
            <p:nvPr/>
          </p:nvGrpSpPr>
          <p:grpSpPr>
            <a:xfrm>
              <a:off x="8641080" y="70702"/>
              <a:ext cx="450470" cy="450470"/>
              <a:chOff x="0" y="0"/>
              <a:chExt cx="812800" cy="812800"/>
            </a:xfrm>
          </p:grpSpPr>
          <p:sp>
            <p:nvSpPr>
              <p:cNvPr id="565" name="Google Shape;565;p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2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7" name="Google Shape;567;p21"/>
            <p:cNvGrpSpPr/>
            <p:nvPr/>
          </p:nvGrpSpPr>
          <p:grpSpPr>
            <a:xfrm>
              <a:off x="45720" y="88912"/>
              <a:ext cx="450470" cy="450470"/>
              <a:chOff x="0" y="0"/>
              <a:chExt cx="812800" cy="812800"/>
            </a:xfrm>
          </p:grpSpPr>
          <p:sp>
            <p:nvSpPr>
              <p:cNvPr id="568" name="Google Shape;568;p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2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70" name="Google Shape;570;p21"/>
          <p:cNvSpPr txBox="1"/>
          <p:nvPr/>
        </p:nvSpPr>
        <p:spPr>
          <a:xfrm>
            <a:off x="1895450" y="3446113"/>
            <a:ext cx="16160700" cy="5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600"/>
              <a:buFont typeface="Arial"/>
              <a:buChar char="➢"/>
            </a:pPr>
            <a:r>
              <a:rPr b="0" i="0" lang="en-US" sz="3600" u="none" cap="none" strike="noStrike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Transmit handwritten data to computers without key punch operators</a:t>
            </a:r>
            <a:endParaRPr b="0" i="0" sz="3600" u="none" cap="none" strike="noStrike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600"/>
              <a:buFont typeface="Arial"/>
              <a:buChar char="➢"/>
            </a:pPr>
            <a:r>
              <a:rPr b="0" i="0" lang="en-US" sz="3600" u="none" cap="none" strike="noStrike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Automatic mail sorting.</a:t>
            </a:r>
            <a:endParaRPr b="0" i="0" sz="3600" u="none" cap="none" strike="noStrike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600"/>
              <a:buFont typeface="Arial"/>
              <a:buChar char="➢"/>
            </a:pPr>
            <a:r>
              <a:rPr b="0" i="0" lang="en-US" sz="3600" u="none" cap="none" strike="noStrike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Read telephone toll tickets.</a:t>
            </a:r>
            <a:endParaRPr b="0" i="0" sz="3600" u="none" cap="none" strike="noStrike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600"/>
              <a:buFont typeface="Arial"/>
              <a:buChar char="➢"/>
            </a:pPr>
            <a:r>
              <a:rPr b="0" i="0" lang="en-US" sz="3600" u="none" cap="none" strike="noStrike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Automated translation.</a:t>
            </a:r>
            <a:endParaRPr b="0" i="0" sz="3600" u="none" cap="none" strike="noStrike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600"/>
              <a:buFont typeface="Arial"/>
              <a:buChar char="➢"/>
            </a:pPr>
            <a:r>
              <a:rPr b="0" i="0" lang="en-US" sz="3600" u="none" cap="none" strike="noStrike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Potential in biological studies and organic chemistry.</a:t>
            </a:r>
            <a:endParaRPr b="0" i="0" sz="3600" u="none" cap="none" strike="noStrike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Google Shape;57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"/>
            <a:ext cx="18288026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22"/>
          <p:cNvSpPr/>
          <p:nvPr/>
        </p:nvSpPr>
        <p:spPr>
          <a:xfrm>
            <a:off x="5340350" y="3367250"/>
            <a:ext cx="8018638" cy="2110864"/>
          </a:xfrm>
          <a:custGeom>
            <a:rect b="b" l="l" r="r" t="t"/>
            <a:pathLst>
              <a:path extrusionOk="0" h="512035" w="2111557">
                <a:moveTo>
                  <a:pt x="49248" y="0"/>
                </a:moveTo>
                <a:lnTo>
                  <a:pt x="2062308" y="0"/>
                </a:lnTo>
                <a:cubicBezTo>
                  <a:pt x="2075370" y="0"/>
                  <a:pt x="2087896" y="5189"/>
                  <a:pt x="2097132" y="14424"/>
                </a:cubicBezTo>
                <a:cubicBezTo>
                  <a:pt x="2106368" y="23660"/>
                  <a:pt x="2111557" y="36187"/>
                  <a:pt x="2111557" y="49248"/>
                </a:cubicBezTo>
                <a:lnTo>
                  <a:pt x="2111557" y="462787"/>
                </a:lnTo>
                <a:cubicBezTo>
                  <a:pt x="2111557" y="475849"/>
                  <a:pt x="2106368" y="488375"/>
                  <a:pt x="2097132" y="497611"/>
                </a:cubicBezTo>
                <a:cubicBezTo>
                  <a:pt x="2087896" y="506847"/>
                  <a:pt x="2075370" y="512035"/>
                  <a:pt x="2062308" y="512035"/>
                </a:cubicBezTo>
                <a:lnTo>
                  <a:pt x="49248" y="512035"/>
                </a:lnTo>
                <a:cubicBezTo>
                  <a:pt x="36187" y="512035"/>
                  <a:pt x="23660" y="506847"/>
                  <a:pt x="14424" y="497611"/>
                </a:cubicBezTo>
                <a:cubicBezTo>
                  <a:pt x="5189" y="488375"/>
                  <a:pt x="0" y="475849"/>
                  <a:pt x="0" y="462787"/>
                </a:cubicBezTo>
                <a:lnTo>
                  <a:pt x="0" y="49248"/>
                </a:lnTo>
                <a:cubicBezTo>
                  <a:pt x="0" y="36187"/>
                  <a:pt x="5189" y="23660"/>
                  <a:pt x="14424" y="14424"/>
                </a:cubicBezTo>
                <a:cubicBezTo>
                  <a:pt x="23660" y="5189"/>
                  <a:pt x="36187" y="0"/>
                  <a:pt x="49248" y="0"/>
                </a:cubicBezTo>
                <a:close/>
              </a:path>
            </a:pathLst>
          </a:custGeom>
          <a:solidFill>
            <a:srgbClr val="527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2"/>
          <p:cNvSpPr txBox="1"/>
          <p:nvPr/>
        </p:nvSpPr>
        <p:spPr>
          <a:xfrm>
            <a:off x="5574689" y="2945221"/>
            <a:ext cx="7542900" cy="30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0" i="0" lang="en-US" sz="9000" u="none" cap="none" strike="noStrike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THANK YOU !!!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2"/>
          <p:cNvSpPr txBox="1"/>
          <p:nvPr/>
        </p:nvSpPr>
        <p:spPr>
          <a:xfrm>
            <a:off x="5135342" y="5792023"/>
            <a:ext cx="8427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75838" l="0" r="0" t="-7584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10"/>
          <p:cNvGrpSpPr/>
          <p:nvPr/>
        </p:nvGrpSpPr>
        <p:grpSpPr>
          <a:xfrm>
            <a:off x="390010" y="383599"/>
            <a:ext cx="6818650" cy="7015533"/>
            <a:chOff x="0" y="0"/>
            <a:chExt cx="9091534" cy="9354044"/>
          </a:xfrm>
        </p:grpSpPr>
        <p:cxnSp>
          <p:nvCxnSpPr>
            <p:cNvPr id="83" name="Google Shape;83;p10"/>
            <p:cNvCxnSpPr/>
            <p:nvPr/>
          </p:nvCxnSpPr>
          <p:spPr>
            <a:xfrm>
              <a:off x="245555" y="450470"/>
              <a:ext cx="0" cy="8656200"/>
            </a:xfrm>
            <a:prstGeom prst="straightConnector1">
              <a:avLst/>
            </a:prstGeom>
            <a:noFill/>
            <a:ln cap="flat" cmpd="sng" w="50800">
              <a:solidFill>
                <a:srgbClr val="5271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4" name="Google Shape;84;p10"/>
            <p:cNvGrpSpPr/>
            <p:nvPr/>
          </p:nvGrpSpPr>
          <p:grpSpPr>
            <a:xfrm>
              <a:off x="0" y="8903590"/>
              <a:ext cx="450454" cy="450454"/>
              <a:chOff x="0" y="0"/>
              <a:chExt cx="812800" cy="812800"/>
            </a:xfrm>
          </p:grpSpPr>
          <p:sp>
            <p:nvSpPr>
              <p:cNvPr id="85" name="Google Shape;85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87" name="Google Shape;87;p10"/>
            <p:cNvCxnSpPr/>
            <p:nvPr/>
          </p:nvCxnSpPr>
          <p:spPr>
            <a:xfrm rot="10800000">
              <a:off x="210115" y="270537"/>
              <a:ext cx="8656200" cy="0"/>
            </a:xfrm>
            <a:prstGeom prst="straightConnector1">
              <a:avLst/>
            </a:prstGeom>
            <a:noFill/>
            <a:ln cap="flat" cmpd="sng" w="50800">
              <a:solidFill>
                <a:srgbClr val="5271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8" name="Google Shape;88;p10"/>
            <p:cNvGrpSpPr/>
            <p:nvPr/>
          </p:nvGrpSpPr>
          <p:grpSpPr>
            <a:xfrm>
              <a:off x="15240" y="7178325"/>
              <a:ext cx="450454" cy="450454"/>
              <a:chOff x="0" y="0"/>
              <a:chExt cx="812800" cy="812800"/>
            </a:xfrm>
          </p:grpSpPr>
          <p:sp>
            <p:nvSpPr>
              <p:cNvPr id="89" name="Google Shape;89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" name="Google Shape;91;p10"/>
            <p:cNvGrpSpPr/>
            <p:nvPr/>
          </p:nvGrpSpPr>
          <p:grpSpPr>
            <a:xfrm>
              <a:off x="1941616" y="0"/>
              <a:ext cx="450454" cy="450454"/>
              <a:chOff x="0" y="0"/>
              <a:chExt cx="812800" cy="812800"/>
            </a:xfrm>
          </p:grpSpPr>
          <p:sp>
            <p:nvSpPr>
              <p:cNvPr id="92" name="Google Shape;92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" name="Google Shape;94;p10"/>
            <p:cNvGrpSpPr/>
            <p:nvPr/>
          </p:nvGrpSpPr>
          <p:grpSpPr>
            <a:xfrm>
              <a:off x="8641080" y="70702"/>
              <a:ext cx="450454" cy="450454"/>
              <a:chOff x="0" y="0"/>
              <a:chExt cx="812800" cy="812800"/>
            </a:xfrm>
          </p:grpSpPr>
          <p:sp>
            <p:nvSpPr>
              <p:cNvPr id="95" name="Google Shape;95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" name="Google Shape;97;p10"/>
            <p:cNvGrpSpPr/>
            <p:nvPr/>
          </p:nvGrpSpPr>
          <p:grpSpPr>
            <a:xfrm>
              <a:off x="45720" y="88912"/>
              <a:ext cx="450454" cy="450454"/>
              <a:chOff x="0" y="0"/>
              <a:chExt cx="812800" cy="812800"/>
            </a:xfrm>
          </p:grpSpPr>
          <p:sp>
            <p:nvSpPr>
              <p:cNvPr id="98" name="Google Shape;98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10"/>
          <p:cNvGrpSpPr/>
          <p:nvPr/>
        </p:nvGrpSpPr>
        <p:grpSpPr>
          <a:xfrm rot="10800000">
            <a:off x="11105701" y="2926886"/>
            <a:ext cx="6818650" cy="7015533"/>
            <a:chOff x="0" y="0"/>
            <a:chExt cx="9091534" cy="9354044"/>
          </a:xfrm>
        </p:grpSpPr>
        <p:cxnSp>
          <p:nvCxnSpPr>
            <p:cNvPr id="101" name="Google Shape;101;p10"/>
            <p:cNvCxnSpPr/>
            <p:nvPr/>
          </p:nvCxnSpPr>
          <p:spPr>
            <a:xfrm>
              <a:off x="245555" y="450470"/>
              <a:ext cx="0" cy="8656200"/>
            </a:xfrm>
            <a:prstGeom prst="straightConnector1">
              <a:avLst/>
            </a:prstGeom>
            <a:noFill/>
            <a:ln cap="flat" cmpd="sng" w="50800">
              <a:solidFill>
                <a:srgbClr val="5271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02" name="Google Shape;102;p10"/>
            <p:cNvGrpSpPr/>
            <p:nvPr/>
          </p:nvGrpSpPr>
          <p:grpSpPr>
            <a:xfrm>
              <a:off x="0" y="8903590"/>
              <a:ext cx="450454" cy="450454"/>
              <a:chOff x="0" y="0"/>
              <a:chExt cx="812800" cy="812800"/>
            </a:xfrm>
          </p:grpSpPr>
          <p:sp>
            <p:nvSpPr>
              <p:cNvPr id="103" name="Google Shape;103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05" name="Google Shape;105;p10"/>
            <p:cNvCxnSpPr/>
            <p:nvPr/>
          </p:nvCxnSpPr>
          <p:spPr>
            <a:xfrm rot="10800000">
              <a:off x="210115" y="270537"/>
              <a:ext cx="8656200" cy="0"/>
            </a:xfrm>
            <a:prstGeom prst="straightConnector1">
              <a:avLst/>
            </a:prstGeom>
            <a:noFill/>
            <a:ln cap="flat" cmpd="sng" w="50800">
              <a:solidFill>
                <a:srgbClr val="5271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06" name="Google Shape;106;p10"/>
            <p:cNvGrpSpPr/>
            <p:nvPr/>
          </p:nvGrpSpPr>
          <p:grpSpPr>
            <a:xfrm>
              <a:off x="15240" y="7178325"/>
              <a:ext cx="450454" cy="450454"/>
              <a:chOff x="0" y="0"/>
              <a:chExt cx="812800" cy="812800"/>
            </a:xfrm>
          </p:grpSpPr>
          <p:sp>
            <p:nvSpPr>
              <p:cNvPr id="107" name="Google Shape;107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" name="Google Shape;109;p10"/>
            <p:cNvGrpSpPr/>
            <p:nvPr/>
          </p:nvGrpSpPr>
          <p:grpSpPr>
            <a:xfrm>
              <a:off x="1941616" y="0"/>
              <a:ext cx="450454" cy="450454"/>
              <a:chOff x="0" y="0"/>
              <a:chExt cx="812800" cy="812800"/>
            </a:xfrm>
          </p:grpSpPr>
          <p:sp>
            <p:nvSpPr>
              <p:cNvPr id="110" name="Google Shape;110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" name="Google Shape;112;p10"/>
            <p:cNvGrpSpPr/>
            <p:nvPr/>
          </p:nvGrpSpPr>
          <p:grpSpPr>
            <a:xfrm>
              <a:off x="8641080" y="70702"/>
              <a:ext cx="450454" cy="450454"/>
              <a:chOff x="0" y="0"/>
              <a:chExt cx="812800" cy="812800"/>
            </a:xfrm>
          </p:grpSpPr>
          <p:sp>
            <p:nvSpPr>
              <p:cNvPr id="113" name="Google Shape;113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" name="Google Shape;115;p10"/>
            <p:cNvGrpSpPr/>
            <p:nvPr/>
          </p:nvGrpSpPr>
          <p:grpSpPr>
            <a:xfrm>
              <a:off x="45720" y="88912"/>
              <a:ext cx="450454" cy="450454"/>
              <a:chOff x="0" y="0"/>
              <a:chExt cx="812800" cy="812800"/>
            </a:xfrm>
          </p:grpSpPr>
          <p:sp>
            <p:nvSpPr>
              <p:cNvPr id="116" name="Google Shape;116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10"/>
          <p:cNvSpPr txBox="1"/>
          <p:nvPr/>
        </p:nvSpPr>
        <p:spPr>
          <a:xfrm>
            <a:off x="1913383" y="1390225"/>
            <a:ext cx="1279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FFFF"/>
                </a:solidFill>
                <a:latin typeface="Cuprum"/>
                <a:ea typeface="Cuprum"/>
                <a:cs typeface="Cuprum"/>
                <a:sym typeface="Cuprum"/>
              </a:rPr>
              <a:t>Motivation</a:t>
            </a:r>
            <a:endParaRPr b="0" i="0" sz="60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0"/>
          <p:cNvSpPr txBox="1"/>
          <p:nvPr/>
        </p:nvSpPr>
        <p:spPr>
          <a:xfrm>
            <a:off x="1618048" y="3244425"/>
            <a:ext cx="5141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0"/>
          <p:cNvSpPr txBox="1"/>
          <p:nvPr/>
        </p:nvSpPr>
        <p:spPr>
          <a:xfrm>
            <a:off x="7378474" y="4366729"/>
            <a:ext cx="477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0"/>
          <p:cNvSpPr txBox="1"/>
          <p:nvPr/>
        </p:nvSpPr>
        <p:spPr>
          <a:xfrm>
            <a:off x="7537020" y="3244425"/>
            <a:ext cx="5141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0"/>
          <p:cNvSpPr txBox="1"/>
          <p:nvPr/>
        </p:nvSpPr>
        <p:spPr>
          <a:xfrm>
            <a:off x="13134300" y="4366723"/>
            <a:ext cx="3689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0"/>
          <p:cNvSpPr txBox="1"/>
          <p:nvPr/>
        </p:nvSpPr>
        <p:spPr>
          <a:xfrm>
            <a:off x="13328391" y="3244425"/>
            <a:ext cx="5141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0"/>
          <p:cNvSpPr txBox="1"/>
          <p:nvPr/>
        </p:nvSpPr>
        <p:spPr>
          <a:xfrm>
            <a:off x="1334225" y="2668775"/>
            <a:ext cx="16316700" cy="6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Font typeface="Arial"/>
              <a:buChar char="➢"/>
            </a:pPr>
            <a:r>
              <a:rPr b="0" i="0" lang="en-US" sz="3600" u="none" cap="none" strike="noStrike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possibilities of pattern detection and recognition with digital computers.</a:t>
            </a:r>
            <a:endParaRPr b="0" i="0" sz="3600" u="none" cap="none" strike="noStrike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Font typeface="Arial"/>
              <a:buChar char="➢"/>
            </a:pPr>
            <a:r>
              <a:rPr b="0" i="0" lang="en-US" sz="3600" u="none" cap="none" strike="noStrike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Investigate the potential of digital computers in replicating human visual feats.</a:t>
            </a:r>
            <a:endParaRPr b="0" i="0" sz="3600" u="none" cap="none" strike="noStrike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Font typeface="Arial"/>
              <a:buChar char="➢"/>
            </a:pPr>
            <a:r>
              <a:rPr b="0" i="0" lang="en-US" sz="3600" u="none" cap="none" strike="noStrike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the capabilities of machines in dealing with visual images.</a:t>
            </a:r>
            <a:endParaRPr b="0" i="0" sz="3600" u="none" cap="none" strike="noStrike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Font typeface="Arial"/>
              <a:buChar char="➢"/>
            </a:pPr>
            <a:r>
              <a:rPr b="0" i="0" lang="en-US" sz="3600" u="none" cap="none" strike="noStrike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 to bridge the gap between human and machine pattern recognition abilities.</a:t>
            </a:r>
            <a:endParaRPr b="0" i="0" sz="3600" u="none" cap="none" strike="noStrike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Font typeface="Arial"/>
              <a:buChar char="➢"/>
            </a:pPr>
            <a:r>
              <a:rPr b="0" i="0" lang="en-US" sz="3600" u="none" cap="none" strike="noStrike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Hypothesize that leveraging digital computers can lead to advancements in replicating human-like visual tasks.</a:t>
            </a:r>
            <a:endParaRPr b="0" i="0" sz="3600" u="none" cap="none" strike="noStrike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75838" l="0" r="0" t="-7584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11"/>
          <p:cNvGrpSpPr/>
          <p:nvPr/>
        </p:nvGrpSpPr>
        <p:grpSpPr>
          <a:xfrm>
            <a:off x="390010" y="383599"/>
            <a:ext cx="6818650" cy="7015533"/>
            <a:chOff x="0" y="0"/>
            <a:chExt cx="9091534" cy="9354044"/>
          </a:xfrm>
        </p:grpSpPr>
        <p:cxnSp>
          <p:nvCxnSpPr>
            <p:cNvPr id="131" name="Google Shape;131;p11"/>
            <p:cNvCxnSpPr/>
            <p:nvPr/>
          </p:nvCxnSpPr>
          <p:spPr>
            <a:xfrm>
              <a:off x="245555" y="450470"/>
              <a:ext cx="0" cy="8656200"/>
            </a:xfrm>
            <a:prstGeom prst="straightConnector1">
              <a:avLst/>
            </a:prstGeom>
            <a:noFill/>
            <a:ln cap="flat" cmpd="sng" w="50800">
              <a:solidFill>
                <a:srgbClr val="5271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2" name="Google Shape;132;p11"/>
            <p:cNvGrpSpPr/>
            <p:nvPr/>
          </p:nvGrpSpPr>
          <p:grpSpPr>
            <a:xfrm>
              <a:off x="0" y="8903590"/>
              <a:ext cx="450454" cy="450454"/>
              <a:chOff x="0" y="0"/>
              <a:chExt cx="812800" cy="812800"/>
            </a:xfrm>
          </p:grpSpPr>
          <p:sp>
            <p:nvSpPr>
              <p:cNvPr id="133" name="Google Shape;133;p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1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35" name="Google Shape;135;p11"/>
            <p:cNvCxnSpPr/>
            <p:nvPr/>
          </p:nvCxnSpPr>
          <p:spPr>
            <a:xfrm rot="10800000">
              <a:off x="210115" y="270537"/>
              <a:ext cx="8656200" cy="0"/>
            </a:xfrm>
            <a:prstGeom prst="straightConnector1">
              <a:avLst/>
            </a:prstGeom>
            <a:noFill/>
            <a:ln cap="flat" cmpd="sng" w="50800">
              <a:solidFill>
                <a:srgbClr val="5271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6" name="Google Shape;136;p11"/>
            <p:cNvGrpSpPr/>
            <p:nvPr/>
          </p:nvGrpSpPr>
          <p:grpSpPr>
            <a:xfrm>
              <a:off x="15240" y="7178325"/>
              <a:ext cx="450454" cy="450454"/>
              <a:chOff x="0" y="0"/>
              <a:chExt cx="812800" cy="812800"/>
            </a:xfrm>
          </p:grpSpPr>
          <p:sp>
            <p:nvSpPr>
              <p:cNvPr id="137" name="Google Shape;137;p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1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" name="Google Shape;139;p11"/>
            <p:cNvGrpSpPr/>
            <p:nvPr/>
          </p:nvGrpSpPr>
          <p:grpSpPr>
            <a:xfrm>
              <a:off x="1941616" y="0"/>
              <a:ext cx="450454" cy="450454"/>
              <a:chOff x="0" y="0"/>
              <a:chExt cx="812800" cy="812800"/>
            </a:xfrm>
          </p:grpSpPr>
          <p:sp>
            <p:nvSpPr>
              <p:cNvPr id="140" name="Google Shape;140;p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1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" name="Google Shape;142;p11"/>
            <p:cNvGrpSpPr/>
            <p:nvPr/>
          </p:nvGrpSpPr>
          <p:grpSpPr>
            <a:xfrm>
              <a:off x="8641080" y="70702"/>
              <a:ext cx="450454" cy="450454"/>
              <a:chOff x="0" y="0"/>
              <a:chExt cx="812800" cy="812800"/>
            </a:xfrm>
          </p:grpSpPr>
          <p:sp>
            <p:nvSpPr>
              <p:cNvPr id="143" name="Google Shape;143;p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1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" name="Google Shape;145;p11"/>
            <p:cNvGrpSpPr/>
            <p:nvPr/>
          </p:nvGrpSpPr>
          <p:grpSpPr>
            <a:xfrm>
              <a:off x="45720" y="88912"/>
              <a:ext cx="450454" cy="450454"/>
              <a:chOff x="0" y="0"/>
              <a:chExt cx="812800" cy="812800"/>
            </a:xfrm>
          </p:grpSpPr>
          <p:sp>
            <p:nvSpPr>
              <p:cNvPr id="146" name="Google Shape;146;p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8" name="Google Shape;148;p11"/>
          <p:cNvGrpSpPr/>
          <p:nvPr/>
        </p:nvGrpSpPr>
        <p:grpSpPr>
          <a:xfrm rot="10800000">
            <a:off x="11105701" y="2926886"/>
            <a:ext cx="6818650" cy="7015533"/>
            <a:chOff x="0" y="0"/>
            <a:chExt cx="9091534" cy="9354044"/>
          </a:xfrm>
        </p:grpSpPr>
        <p:cxnSp>
          <p:nvCxnSpPr>
            <p:cNvPr id="149" name="Google Shape;149;p11"/>
            <p:cNvCxnSpPr/>
            <p:nvPr/>
          </p:nvCxnSpPr>
          <p:spPr>
            <a:xfrm>
              <a:off x="245555" y="450470"/>
              <a:ext cx="0" cy="8656200"/>
            </a:xfrm>
            <a:prstGeom prst="straightConnector1">
              <a:avLst/>
            </a:prstGeom>
            <a:noFill/>
            <a:ln cap="flat" cmpd="sng" w="50800">
              <a:solidFill>
                <a:srgbClr val="5271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0" name="Google Shape;150;p11"/>
            <p:cNvGrpSpPr/>
            <p:nvPr/>
          </p:nvGrpSpPr>
          <p:grpSpPr>
            <a:xfrm>
              <a:off x="0" y="8903590"/>
              <a:ext cx="450454" cy="450454"/>
              <a:chOff x="0" y="0"/>
              <a:chExt cx="812800" cy="812800"/>
            </a:xfrm>
          </p:grpSpPr>
          <p:sp>
            <p:nvSpPr>
              <p:cNvPr id="151" name="Google Shape;151;p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53" name="Google Shape;153;p11"/>
            <p:cNvCxnSpPr/>
            <p:nvPr/>
          </p:nvCxnSpPr>
          <p:spPr>
            <a:xfrm rot="10800000">
              <a:off x="210115" y="270537"/>
              <a:ext cx="8656200" cy="0"/>
            </a:xfrm>
            <a:prstGeom prst="straightConnector1">
              <a:avLst/>
            </a:prstGeom>
            <a:noFill/>
            <a:ln cap="flat" cmpd="sng" w="50800">
              <a:solidFill>
                <a:srgbClr val="5271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4" name="Google Shape;154;p11"/>
            <p:cNvGrpSpPr/>
            <p:nvPr/>
          </p:nvGrpSpPr>
          <p:grpSpPr>
            <a:xfrm>
              <a:off x="15240" y="7178325"/>
              <a:ext cx="450454" cy="450454"/>
              <a:chOff x="0" y="0"/>
              <a:chExt cx="812800" cy="812800"/>
            </a:xfrm>
          </p:grpSpPr>
          <p:sp>
            <p:nvSpPr>
              <p:cNvPr id="155" name="Google Shape;155;p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" name="Google Shape;157;p11"/>
            <p:cNvGrpSpPr/>
            <p:nvPr/>
          </p:nvGrpSpPr>
          <p:grpSpPr>
            <a:xfrm>
              <a:off x="1941616" y="0"/>
              <a:ext cx="450454" cy="450454"/>
              <a:chOff x="0" y="0"/>
              <a:chExt cx="812800" cy="812800"/>
            </a:xfrm>
          </p:grpSpPr>
          <p:sp>
            <p:nvSpPr>
              <p:cNvPr id="158" name="Google Shape;158;p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1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" name="Google Shape;160;p11"/>
            <p:cNvGrpSpPr/>
            <p:nvPr/>
          </p:nvGrpSpPr>
          <p:grpSpPr>
            <a:xfrm>
              <a:off x="8641080" y="70702"/>
              <a:ext cx="450454" cy="450454"/>
              <a:chOff x="0" y="0"/>
              <a:chExt cx="812800" cy="812800"/>
            </a:xfrm>
          </p:grpSpPr>
          <p:sp>
            <p:nvSpPr>
              <p:cNvPr id="161" name="Google Shape;161;p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1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45720" y="88912"/>
              <a:ext cx="450454" cy="450454"/>
              <a:chOff x="0" y="0"/>
              <a:chExt cx="812800" cy="812800"/>
            </a:xfrm>
          </p:grpSpPr>
          <p:sp>
            <p:nvSpPr>
              <p:cNvPr id="164" name="Google Shape;164;p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1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6" name="Google Shape;166;p11"/>
          <p:cNvSpPr txBox="1"/>
          <p:nvPr/>
        </p:nvSpPr>
        <p:spPr>
          <a:xfrm>
            <a:off x="1866258" y="1500525"/>
            <a:ext cx="1279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FFFF"/>
                </a:solidFill>
                <a:latin typeface="Cuprum"/>
                <a:ea typeface="Cuprum"/>
                <a:cs typeface="Cuprum"/>
                <a:sym typeface="Cuprum"/>
              </a:rPr>
              <a:t>Contribution</a:t>
            </a:r>
            <a:endParaRPr b="0" i="0" sz="60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1"/>
          <p:cNvSpPr txBox="1"/>
          <p:nvPr/>
        </p:nvSpPr>
        <p:spPr>
          <a:xfrm>
            <a:off x="1618048" y="3244425"/>
            <a:ext cx="5141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 txBox="1"/>
          <p:nvPr/>
        </p:nvSpPr>
        <p:spPr>
          <a:xfrm>
            <a:off x="7378474" y="4366729"/>
            <a:ext cx="477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 txBox="1"/>
          <p:nvPr/>
        </p:nvSpPr>
        <p:spPr>
          <a:xfrm>
            <a:off x="7537020" y="3244425"/>
            <a:ext cx="5141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13134300" y="4366723"/>
            <a:ext cx="3689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13328391" y="3244425"/>
            <a:ext cx="5141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1334225" y="2668775"/>
            <a:ext cx="16316700" cy="6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Font typeface="Arial"/>
              <a:buChar char="➢"/>
            </a:pPr>
            <a:r>
              <a:rPr b="0" i="0" lang="en-US" sz="3600" u="none" cap="none" strike="noStrike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Successful implementation of recognition and detection programs on an IBM 704 computer.</a:t>
            </a:r>
            <a:endParaRPr b="0" i="0" sz="3600" u="none" cap="none" strike="noStrike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Font typeface="Arial"/>
              <a:buChar char="➢"/>
            </a:pPr>
            <a:r>
              <a:rPr b="0" i="0" lang="en-US" sz="3600" u="none" cap="none" strike="noStrike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Illustrates the potential of digital computers to effectively perform pattern detection and recognition tasks.</a:t>
            </a:r>
            <a:endParaRPr b="0" i="0" sz="3600" u="none" cap="none" strike="noStrike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Font typeface="Arial"/>
              <a:buChar char="➢"/>
            </a:pPr>
            <a:r>
              <a:rPr b="0" i="0" lang="en-US" sz="3600" u="none" cap="none" strike="noStrike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Contributes to the exploration of machines replicating human abilities in visual image processing, with a focus on pattern processing.</a:t>
            </a:r>
            <a:endParaRPr b="0" i="0" sz="3600" u="none" cap="none" strike="noStrike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75838" l="0" r="0" t="-7584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12"/>
          <p:cNvGrpSpPr/>
          <p:nvPr/>
        </p:nvGrpSpPr>
        <p:grpSpPr>
          <a:xfrm>
            <a:off x="390010" y="383599"/>
            <a:ext cx="6818650" cy="7015533"/>
            <a:chOff x="0" y="0"/>
            <a:chExt cx="9091534" cy="9354044"/>
          </a:xfrm>
        </p:grpSpPr>
        <p:cxnSp>
          <p:nvCxnSpPr>
            <p:cNvPr id="179" name="Google Shape;179;p12"/>
            <p:cNvCxnSpPr/>
            <p:nvPr/>
          </p:nvCxnSpPr>
          <p:spPr>
            <a:xfrm>
              <a:off x="245555" y="450470"/>
              <a:ext cx="0" cy="8656200"/>
            </a:xfrm>
            <a:prstGeom prst="straightConnector1">
              <a:avLst/>
            </a:prstGeom>
            <a:noFill/>
            <a:ln cap="flat" cmpd="sng" w="50800">
              <a:solidFill>
                <a:srgbClr val="5271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80" name="Google Shape;180;p12"/>
            <p:cNvGrpSpPr/>
            <p:nvPr/>
          </p:nvGrpSpPr>
          <p:grpSpPr>
            <a:xfrm>
              <a:off x="0" y="8903590"/>
              <a:ext cx="450454" cy="450454"/>
              <a:chOff x="0" y="0"/>
              <a:chExt cx="812800" cy="812800"/>
            </a:xfrm>
          </p:grpSpPr>
          <p:sp>
            <p:nvSpPr>
              <p:cNvPr id="181" name="Google Shape;181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83" name="Google Shape;183;p12"/>
            <p:cNvCxnSpPr/>
            <p:nvPr/>
          </p:nvCxnSpPr>
          <p:spPr>
            <a:xfrm rot="10800000">
              <a:off x="210115" y="270537"/>
              <a:ext cx="8656200" cy="0"/>
            </a:xfrm>
            <a:prstGeom prst="straightConnector1">
              <a:avLst/>
            </a:prstGeom>
            <a:noFill/>
            <a:ln cap="flat" cmpd="sng" w="50800">
              <a:solidFill>
                <a:srgbClr val="5271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84" name="Google Shape;184;p12"/>
            <p:cNvGrpSpPr/>
            <p:nvPr/>
          </p:nvGrpSpPr>
          <p:grpSpPr>
            <a:xfrm>
              <a:off x="15240" y="7178325"/>
              <a:ext cx="450454" cy="450454"/>
              <a:chOff x="0" y="0"/>
              <a:chExt cx="812800" cy="812800"/>
            </a:xfrm>
          </p:grpSpPr>
          <p:sp>
            <p:nvSpPr>
              <p:cNvPr id="185" name="Google Shape;185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12"/>
            <p:cNvGrpSpPr/>
            <p:nvPr/>
          </p:nvGrpSpPr>
          <p:grpSpPr>
            <a:xfrm>
              <a:off x="1941616" y="0"/>
              <a:ext cx="450454" cy="450454"/>
              <a:chOff x="0" y="0"/>
              <a:chExt cx="812800" cy="812800"/>
            </a:xfrm>
          </p:grpSpPr>
          <p:sp>
            <p:nvSpPr>
              <p:cNvPr id="188" name="Google Shape;188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" name="Google Shape;190;p12"/>
            <p:cNvGrpSpPr/>
            <p:nvPr/>
          </p:nvGrpSpPr>
          <p:grpSpPr>
            <a:xfrm>
              <a:off x="8641080" y="70702"/>
              <a:ext cx="450454" cy="450454"/>
              <a:chOff x="0" y="0"/>
              <a:chExt cx="812800" cy="812800"/>
            </a:xfrm>
          </p:grpSpPr>
          <p:sp>
            <p:nvSpPr>
              <p:cNvPr id="191" name="Google Shape;191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3" name="Google Shape;193;p12"/>
            <p:cNvGrpSpPr/>
            <p:nvPr/>
          </p:nvGrpSpPr>
          <p:grpSpPr>
            <a:xfrm>
              <a:off x="45720" y="88912"/>
              <a:ext cx="450454" cy="450454"/>
              <a:chOff x="0" y="0"/>
              <a:chExt cx="812800" cy="812800"/>
            </a:xfrm>
          </p:grpSpPr>
          <p:sp>
            <p:nvSpPr>
              <p:cNvPr id="194" name="Google Shape;194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6" name="Google Shape;196;p12"/>
          <p:cNvGrpSpPr/>
          <p:nvPr/>
        </p:nvGrpSpPr>
        <p:grpSpPr>
          <a:xfrm rot="10800000">
            <a:off x="11105701" y="2926886"/>
            <a:ext cx="6818650" cy="7015533"/>
            <a:chOff x="0" y="0"/>
            <a:chExt cx="9091534" cy="9354044"/>
          </a:xfrm>
        </p:grpSpPr>
        <p:cxnSp>
          <p:nvCxnSpPr>
            <p:cNvPr id="197" name="Google Shape;197;p12"/>
            <p:cNvCxnSpPr/>
            <p:nvPr/>
          </p:nvCxnSpPr>
          <p:spPr>
            <a:xfrm>
              <a:off x="245555" y="450470"/>
              <a:ext cx="0" cy="8656200"/>
            </a:xfrm>
            <a:prstGeom prst="straightConnector1">
              <a:avLst/>
            </a:prstGeom>
            <a:noFill/>
            <a:ln cap="flat" cmpd="sng" w="50800">
              <a:solidFill>
                <a:srgbClr val="5271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98" name="Google Shape;198;p12"/>
            <p:cNvGrpSpPr/>
            <p:nvPr/>
          </p:nvGrpSpPr>
          <p:grpSpPr>
            <a:xfrm>
              <a:off x="0" y="8903590"/>
              <a:ext cx="450454" cy="450454"/>
              <a:chOff x="0" y="0"/>
              <a:chExt cx="812800" cy="812800"/>
            </a:xfrm>
          </p:grpSpPr>
          <p:sp>
            <p:nvSpPr>
              <p:cNvPr id="199" name="Google Shape;199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01" name="Google Shape;201;p12"/>
            <p:cNvCxnSpPr/>
            <p:nvPr/>
          </p:nvCxnSpPr>
          <p:spPr>
            <a:xfrm rot="10800000">
              <a:off x="210115" y="270537"/>
              <a:ext cx="8656200" cy="0"/>
            </a:xfrm>
            <a:prstGeom prst="straightConnector1">
              <a:avLst/>
            </a:prstGeom>
            <a:noFill/>
            <a:ln cap="flat" cmpd="sng" w="50800">
              <a:solidFill>
                <a:srgbClr val="5271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02" name="Google Shape;202;p12"/>
            <p:cNvGrpSpPr/>
            <p:nvPr/>
          </p:nvGrpSpPr>
          <p:grpSpPr>
            <a:xfrm>
              <a:off x="15240" y="7178325"/>
              <a:ext cx="450454" cy="450454"/>
              <a:chOff x="0" y="0"/>
              <a:chExt cx="812800" cy="812800"/>
            </a:xfrm>
          </p:grpSpPr>
          <p:sp>
            <p:nvSpPr>
              <p:cNvPr id="203" name="Google Shape;203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12"/>
            <p:cNvGrpSpPr/>
            <p:nvPr/>
          </p:nvGrpSpPr>
          <p:grpSpPr>
            <a:xfrm>
              <a:off x="1941616" y="0"/>
              <a:ext cx="450454" cy="450454"/>
              <a:chOff x="0" y="0"/>
              <a:chExt cx="812800" cy="812800"/>
            </a:xfrm>
          </p:grpSpPr>
          <p:sp>
            <p:nvSpPr>
              <p:cNvPr id="206" name="Google Shape;206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8" name="Google Shape;208;p12"/>
            <p:cNvGrpSpPr/>
            <p:nvPr/>
          </p:nvGrpSpPr>
          <p:grpSpPr>
            <a:xfrm>
              <a:off x="8641080" y="70702"/>
              <a:ext cx="450454" cy="450454"/>
              <a:chOff x="0" y="0"/>
              <a:chExt cx="812800" cy="812800"/>
            </a:xfrm>
          </p:grpSpPr>
          <p:sp>
            <p:nvSpPr>
              <p:cNvPr id="209" name="Google Shape;209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" name="Google Shape;211;p12"/>
            <p:cNvGrpSpPr/>
            <p:nvPr/>
          </p:nvGrpSpPr>
          <p:grpSpPr>
            <a:xfrm>
              <a:off x="45720" y="88912"/>
              <a:ext cx="450454" cy="450454"/>
              <a:chOff x="0" y="0"/>
              <a:chExt cx="812800" cy="812800"/>
            </a:xfrm>
          </p:grpSpPr>
          <p:sp>
            <p:nvSpPr>
              <p:cNvPr id="212" name="Google Shape;212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" name="Google Shape;214;p12"/>
          <p:cNvSpPr txBox="1"/>
          <p:nvPr/>
        </p:nvSpPr>
        <p:spPr>
          <a:xfrm>
            <a:off x="2327058" y="1362600"/>
            <a:ext cx="1279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FFFF"/>
                </a:solidFill>
                <a:latin typeface="Cuprum"/>
                <a:ea typeface="Cuprum"/>
                <a:cs typeface="Cuprum"/>
                <a:sym typeface="Cuprum"/>
              </a:rPr>
              <a:t>Methodology</a:t>
            </a:r>
            <a:endParaRPr b="0" i="0" sz="60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2"/>
          <p:cNvSpPr txBox="1"/>
          <p:nvPr/>
        </p:nvSpPr>
        <p:spPr>
          <a:xfrm>
            <a:off x="1618048" y="3244425"/>
            <a:ext cx="5141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2"/>
          <p:cNvSpPr txBox="1"/>
          <p:nvPr/>
        </p:nvSpPr>
        <p:spPr>
          <a:xfrm>
            <a:off x="7378474" y="4366729"/>
            <a:ext cx="477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2"/>
          <p:cNvSpPr txBox="1"/>
          <p:nvPr/>
        </p:nvSpPr>
        <p:spPr>
          <a:xfrm>
            <a:off x="7537020" y="3244425"/>
            <a:ext cx="5141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2"/>
          <p:cNvSpPr txBox="1"/>
          <p:nvPr/>
        </p:nvSpPr>
        <p:spPr>
          <a:xfrm>
            <a:off x="13134300" y="4366723"/>
            <a:ext cx="3689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2"/>
          <p:cNvSpPr txBox="1"/>
          <p:nvPr/>
        </p:nvSpPr>
        <p:spPr>
          <a:xfrm>
            <a:off x="13328391" y="3244425"/>
            <a:ext cx="5141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2"/>
          <p:cNvSpPr txBox="1"/>
          <p:nvPr/>
        </p:nvSpPr>
        <p:spPr>
          <a:xfrm>
            <a:off x="1765650" y="2558450"/>
            <a:ext cx="15609000" cy="6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➢"/>
            </a:pPr>
            <a:r>
              <a:rPr b="0" i="0" lang="en-US" sz="28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paper's methodology involves programming an IBM 704 computer to mimic a spatial computer, consisting of a master control unit overseeing logical modules. </a:t>
            </a:r>
            <a:endParaRPr b="0" i="0" sz="2800" u="none" cap="none" strike="noStrike"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➢"/>
            </a:pPr>
            <a:r>
              <a:rPr b="0" i="0" lang="en-US" sz="28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computer is designed to execute pattern detection and recognition tasks, utilizing specific characteristics to differentiate among categories within a finite set.</a:t>
            </a:r>
            <a:endParaRPr b="0" i="0" sz="2800" u="none" cap="none" strike="noStrike"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800" u="none" cap="none" strike="noStrike"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➢"/>
            </a:pPr>
            <a:r>
              <a:rPr b="0" i="0" lang="en-US" sz="28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Input comprises free-hand-drawn figures on coordinate paper, simulated by a key-punch operator through IBM cards. </a:t>
            </a:r>
            <a:endParaRPr b="0" i="0" sz="2800" u="none" cap="none" strike="noStrike"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➢"/>
            </a:pPr>
            <a:r>
              <a:rPr b="0" i="0" lang="en-US" sz="28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program employs logical operations like local averaging, spatial differentiation, and blob counting to identify and classify patterns. </a:t>
            </a:r>
            <a:endParaRPr b="0" i="0" sz="2800" u="none" cap="none" strike="noStrike"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➢"/>
            </a:pPr>
            <a:r>
              <a:rPr b="0" i="0" lang="en-US" sz="28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effectiveness of the methodology is assessed by analyzing the program's results.</a:t>
            </a:r>
            <a:endParaRPr b="0" i="0" sz="2800" u="none" cap="none" strike="noStrike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75838" l="0" r="0" t="-7584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13"/>
          <p:cNvCxnSpPr/>
          <p:nvPr/>
        </p:nvCxnSpPr>
        <p:spPr>
          <a:xfrm>
            <a:off x="574176" y="2739129"/>
            <a:ext cx="0" cy="6492240"/>
          </a:xfrm>
          <a:prstGeom prst="straightConnector1">
            <a:avLst/>
          </a:prstGeom>
          <a:noFill/>
          <a:ln cap="flat" cmpd="sng" w="38100">
            <a:solidFill>
              <a:srgbClr val="5271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7" name="Google Shape;227;p13"/>
          <p:cNvGrpSpPr/>
          <p:nvPr/>
        </p:nvGrpSpPr>
        <p:grpSpPr>
          <a:xfrm>
            <a:off x="390010" y="9078969"/>
            <a:ext cx="337852" cy="337852"/>
            <a:chOff x="0" y="0"/>
            <a:chExt cx="812800" cy="812800"/>
          </a:xfrm>
        </p:grpSpPr>
        <p:sp>
          <p:nvSpPr>
            <p:cNvPr id="228" name="Google Shape;228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" name="Google Shape;230;p13"/>
          <p:cNvGrpSpPr/>
          <p:nvPr/>
        </p:nvGrpSpPr>
        <p:grpSpPr>
          <a:xfrm>
            <a:off x="401440" y="7785021"/>
            <a:ext cx="337852" cy="337852"/>
            <a:chOff x="0" y="0"/>
            <a:chExt cx="812800" cy="812800"/>
          </a:xfrm>
        </p:grpSpPr>
        <p:sp>
          <p:nvSpPr>
            <p:cNvPr id="231" name="Google Shape;231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3" name="Google Shape;233;p13"/>
          <p:cNvGrpSpPr/>
          <p:nvPr/>
        </p:nvGrpSpPr>
        <p:grpSpPr>
          <a:xfrm>
            <a:off x="424300" y="2467960"/>
            <a:ext cx="337852" cy="337852"/>
            <a:chOff x="0" y="0"/>
            <a:chExt cx="812800" cy="812800"/>
          </a:xfrm>
        </p:grpSpPr>
        <p:sp>
          <p:nvSpPr>
            <p:cNvPr id="234" name="Google Shape;234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" name="Google Shape;236;p13"/>
          <p:cNvSpPr txBox="1"/>
          <p:nvPr/>
        </p:nvSpPr>
        <p:spPr>
          <a:xfrm>
            <a:off x="2164929" y="4254929"/>
            <a:ext cx="7378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0" i="0" lang="en-US" sz="9000" u="none" cap="none" strike="noStrike">
                <a:solidFill>
                  <a:srgbClr val="00FFFF"/>
                </a:solidFill>
                <a:latin typeface="Cuprum"/>
                <a:ea typeface="Cuprum"/>
                <a:cs typeface="Cuprum"/>
                <a:sym typeface="Cuprum"/>
              </a:rPr>
              <a:t>SPAC </a:t>
            </a:r>
            <a:r>
              <a:rPr b="0" i="0" lang="en-US" sz="9000" u="none" cap="none" strike="noStrike">
                <a:solidFill>
                  <a:srgbClr val="0B5394"/>
                </a:solidFill>
                <a:highlight>
                  <a:schemeClr val="lt1"/>
                </a:highlight>
                <a:latin typeface="Cuprum"/>
                <a:ea typeface="Cuprum"/>
                <a:cs typeface="Cuprum"/>
                <a:sym typeface="Cuprum"/>
              </a:rPr>
              <a:t>  </a:t>
            </a:r>
            <a:endParaRPr b="0" i="0" sz="1400" u="none" cap="none" strike="noStrike">
              <a:solidFill>
                <a:srgbClr val="0B539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 txBox="1"/>
          <p:nvPr/>
        </p:nvSpPr>
        <p:spPr>
          <a:xfrm>
            <a:off x="-8" y="4813316"/>
            <a:ext cx="5320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13"/>
          <p:cNvCxnSpPr/>
          <p:nvPr/>
        </p:nvCxnSpPr>
        <p:spPr>
          <a:xfrm rot="10800000">
            <a:off x="570450" y="9301225"/>
            <a:ext cx="5576100" cy="38700"/>
          </a:xfrm>
          <a:prstGeom prst="straightConnector1">
            <a:avLst/>
          </a:prstGeom>
          <a:noFill/>
          <a:ln cap="flat" cmpd="sng" w="38100">
            <a:solidFill>
              <a:srgbClr val="5271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9" name="Google Shape;239;p13"/>
          <p:cNvGrpSpPr/>
          <p:nvPr/>
        </p:nvGrpSpPr>
        <p:grpSpPr>
          <a:xfrm>
            <a:off x="3237452" y="9132236"/>
            <a:ext cx="337852" cy="337852"/>
            <a:chOff x="0" y="0"/>
            <a:chExt cx="812800" cy="812800"/>
          </a:xfrm>
        </p:grpSpPr>
        <p:sp>
          <p:nvSpPr>
            <p:cNvPr id="240" name="Google Shape;240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" name="Google Shape;242;p13"/>
          <p:cNvGrpSpPr/>
          <p:nvPr/>
        </p:nvGrpSpPr>
        <p:grpSpPr>
          <a:xfrm>
            <a:off x="5808662" y="9132211"/>
            <a:ext cx="337881" cy="337881"/>
            <a:chOff x="0" y="0"/>
            <a:chExt cx="812800" cy="812800"/>
          </a:xfrm>
        </p:grpSpPr>
        <p:sp>
          <p:nvSpPr>
            <p:cNvPr id="243" name="Google Shape;243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245;p13"/>
          <p:cNvGrpSpPr/>
          <p:nvPr/>
        </p:nvGrpSpPr>
        <p:grpSpPr>
          <a:xfrm>
            <a:off x="1613299" y="403189"/>
            <a:ext cx="5247198" cy="359853"/>
            <a:chOff x="0" y="0"/>
            <a:chExt cx="6996264" cy="479804"/>
          </a:xfrm>
        </p:grpSpPr>
        <p:cxnSp>
          <p:nvCxnSpPr>
            <p:cNvPr id="246" name="Google Shape;246;p13"/>
            <p:cNvCxnSpPr/>
            <p:nvPr/>
          </p:nvCxnSpPr>
          <p:spPr>
            <a:xfrm rot="10800000">
              <a:off x="210609" y="214514"/>
              <a:ext cx="6655451" cy="0"/>
            </a:xfrm>
            <a:prstGeom prst="straightConnector1">
              <a:avLst/>
            </a:prstGeom>
            <a:noFill/>
            <a:ln cap="flat" cmpd="sng" w="50800">
              <a:solidFill>
                <a:srgbClr val="5271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47" name="Google Shape;247;p13"/>
            <p:cNvGrpSpPr/>
            <p:nvPr/>
          </p:nvGrpSpPr>
          <p:grpSpPr>
            <a:xfrm rot="5400000">
              <a:off x="6528177" y="11717"/>
              <a:ext cx="468087" cy="468087"/>
              <a:chOff x="0" y="0"/>
              <a:chExt cx="812800" cy="812800"/>
            </a:xfrm>
          </p:grpSpPr>
          <p:sp>
            <p:nvSpPr>
              <p:cNvPr id="248" name="Google Shape;248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9050" lIns="39050" spcFirstLastPara="1" rIns="39050" wrap="square" tIns="3905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0" name="Google Shape;250;p13"/>
            <p:cNvGrpSpPr/>
            <p:nvPr/>
          </p:nvGrpSpPr>
          <p:grpSpPr>
            <a:xfrm rot="5400000">
              <a:off x="0" y="0"/>
              <a:ext cx="444652" cy="444652"/>
              <a:chOff x="0" y="0"/>
              <a:chExt cx="812800" cy="812800"/>
            </a:xfrm>
          </p:grpSpPr>
          <p:sp>
            <p:nvSpPr>
              <p:cNvPr id="251" name="Google Shape;251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9050" lIns="39050" spcFirstLastPara="1" rIns="39050" wrap="square" tIns="3905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3" name="Google Shape;253;p13"/>
            <p:cNvGrpSpPr/>
            <p:nvPr/>
          </p:nvGrpSpPr>
          <p:grpSpPr>
            <a:xfrm rot="10800000">
              <a:off x="6528177" y="11717"/>
              <a:ext cx="444652" cy="444652"/>
              <a:chOff x="0" y="0"/>
              <a:chExt cx="812800" cy="812800"/>
            </a:xfrm>
          </p:grpSpPr>
          <p:sp>
            <p:nvSpPr>
              <p:cNvPr id="254" name="Google Shape;254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9050" lIns="39050" spcFirstLastPara="1" rIns="39050" wrap="square" tIns="3905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6" name="Google Shape;256;p13"/>
          <p:cNvGrpSpPr/>
          <p:nvPr/>
        </p:nvGrpSpPr>
        <p:grpSpPr>
          <a:xfrm>
            <a:off x="11394299" y="403189"/>
            <a:ext cx="5247197" cy="359853"/>
            <a:chOff x="0" y="0"/>
            <a:chExt cx="6996263" cy="479804"/>
          </a:xfrm>
        </p:grpSpPr>
        <p:cxnSp>
          <p:nvCxnSpPr>
            <p:cNvPr id="257" name="Google Shape;257;p13"/>
            <p:cNvCxnSpPr/>
            <p:nvPr/>
          </p:nvCxnSpPr>
          <p:spPr>
            <a:xfrm>
              <a:off x="130204" y="265290"/>
              <a:ext cx="6655451" cy="0"/>
            </a:xfrm>
            <a:prstGeom prst="straightConnector1">
              <a:avLst/>
            </a:prstGeom>
            <a:noFill/>
            <a:ln cap="flat" cmpd="sng" w="50800">
              <a:solidFill>
                <a:srgbClr val="5271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58" name="Google Shape;258;p13"/>
            <p:cNvGrpSpPr/>
            <p:nvPr/>
          </p:nvGrpSpPr>
          <p:grpSpPr>
            <a:xfrm rot="-5400000">
              <a:off x="0" y="0"/>
              <a:ext cx="468087" cy="468087"/>
              <a:chOff x="0" y="0"/>
              <a:chExt cx="812800" cy="812800"/>
            </a:xfrm>
          </p:grpSpPr>
          <p:sp>
            <p:nvSpPr>
              <p:cNvPr id="259" name="Google Shape;259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9050" lIns="39050" spcFirstLastPara="1" rIns="39050" wrap="square" tIns="3905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1" name="Google Shape;261;p13"/>
            <p:cNvGrpSpPr/>
            <p:nvPr/>
          </p:nvGrpSpPr>
          <p:grpSpPr>
            <a:xfrm rot="-5400000">
              <a:off x="6551611" y="35152"/>
              <a:ext cx="444652" cy="444652"/>
              <a:chOff x="0" y="0"/>
              <a:chExt cx="812800" cy="812800"/>
            </a:xfrm>
          </p:grpSpPr>
          <p:sp>
            <p:nvSpPr>
              <p:cNvPr id="262" name="Google Shape;262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9050" lIns="39050" spcFirstLastPara="1" rIns="39050" wrap="square" tIns="3905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" name="Google Shape;264;p13"/>
            <p:cNvGrpSpPr/>
            <p:nvPr/>
          </p:nvGrpSpPr>
          <p:grpSpPr>
            <a:xfrm>
              <a:off x="23435" y="23435"/>
              <a:ext cx="444652" cy="444652"/>
              <a:chOff x="0" y="0"/>
              <a:chExt cx="812800" cy="812800"/>
            </a:xfrm>
          </p:grpSpPr>
          <p:sp>
            <p:nvSpPr>
              <p:cNvPr id="265" name="Google Shape;265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9050" lIns="39050" spcFirstLastPara="1" rIns="39050" wrap="square" tIns="3905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67" name="Google Shape;26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7225" y="1194700"/>
            <a:ext cx="9053875" cy="8106450"/>
          </a:xfrm>
          <a:prstGeom prst="rect">
            <a:avLst/>
          </a:prstGeom>
          <a:noFill/>
          <a:ln cap="flat" cmpd="sng" w="1524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75838" l="0" r="0" t="-7584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4"/>
          <p:cNvSpPr txBox="1"/>
          <p:nvPr/>
        </p:nvSpPr>
        <p:spPr>
          <a:xfrm>
            <a:off x="2625575" y="1298350"/>
            <a:ext cx="141648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L-detection program and the process of detecting L-shaped figures from the input.</a:t>
            </a:r>
            <a:endParaRPr b="0" i="0" sz="48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14"/>
          <p:cNvGrpSpPr/>
          <p:nvPr/>
        </p:nvGrpSpPr>
        <p:grpSpPr>
          <a:xfrm rot="10800000">
            <a:off x="11105689" y="2926874"/>
            <a:ext cx="6818662" cy="7015545"/>
            <a:chOff x="0" y="0"/>
            <a:chExt cx="9091550" cy="9354060"/>
          </a:xfrm>
        </p:grpSpPr>
        <p:cxnSp>
          <p:nvCxnSpPr>
            <p:cNvPr id="275" name="Google Shape;275;p14"/>
            <p:cNvCxnSpPr/>
            <p:nvPr/>
          </p:nvCxnSpPr>
          <p:spPr>
            <a:xfrm>
              <a:off x="245555" y="450470"/>
              <a:ext cx="0" cy="8656320"/>
            </a:xfrm>
            <a:prstGeom prst="straightConnector1">
              <a:avLst/>
            </a:prstGeom>
            <a:noFill/>
            <a:ln cap="flat" cmpd="sng" w="50800">
              <a:solidFill>
                <a:srgbClr val="5271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76" name="Google Shape;276;p14"/>
            <p:cNvGrpSpPr/>
            <p:nvPr/>
          </p:nvGrpSpPr>
          <p:grpSpPr>
            <a:xfrm>
              <a:off x="0" y="8903590"/>
              <a:ext cx="450470" cy="450470"/>
              <a:chOff x="0" y="0"/>
              <a:chExt cx="812800" cy="812800"/>
            </a:xfrm>
          </p:grpSpPr>
          <p:sp>
            <p:nvSpPr>
              <p:cNvPr id="277" name="Google Shape;277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79" name="Google Shape;279;p14"/>
            <p:cNvCxnSpPr/>
            <p:nvPr/>
          </p:nvCxnSpPr>
          <p:spPr>
            <a:xfrm rot="10800000">
              <a:off x="209995" y="270537"/>
              <a:ext cx="8656320" cy="0"/>
            </a:xfrm>
            <a:prstGeom prst="straightConnector1">
              <a:avLst/>
            </a:prstGeom>
            <a:noFill/>
            <a:ln cap="flat" cmpd="sng" w="50800">
              <a:solidFill>
                <a:srgbClr val="5271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80" name="Google Shape;280;p14"/>
            <p:cNvGrpSpPr/>
            <p:nvPr/>
          </p:nvGrpSpPr>
          <p:grpSpPr>
            <a:xfrm>
              <a:off x="15240" y="7178325"/>
              <a:ext cx="450470" cy="450470"/>
              <a:chOff x="0" y="0"/>
              <a:chExt cx="812800" cy="812800"/>
            </a:xfrm>
          </p:grpSpPr>
          <p:sp>
            <p:nvSpPr>
              <p:cNvPr id="281" name="Google Shape;281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3" name="Google Shape;283;p14"/>
            <p:cNvGrpSpPr/>
            <p:nvPr/>
          </p:nvGrpSpPr>
          <p:grpSpPr>
            <a:xfrm>
              <a:off x="1941616" y="0"/>
              <a:ext cx="450470" cy="450470"/>
              <a:chOff x="0" y="0"/>
              <a:chExt cx="812800" cy="812800"/>
            </a:xfrm>
          </p:grpSpPr>
          <p:sp>
            <p:nvSpPr>
              <p:cNvPr id="284" name="Google Shape;284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6" name="Google Shape;286;p14"/>
            <p:cNvGrpSpPr/>
            <p:nvPr/>
          </p:nvGrpSpPr>
          <p:grpSpPr>
            <a:xfrm>
              <a:off x="8641080" y="70702"/>
              <a:ext cx="450470" cy="450470"/>
              <a:chOff x="0" y="0"/>
              <a:chExt cx="812800" cy="812800"/>
            </a:xfrm>
          </p:grpSpPr>
          <p:sp>
            <p:nvSpPr>
              <p:cNvPr id="287" name="Google Shape;287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9" name="Google Shape;289;p14"/>
            <p:cNvGrpSpPr/>
            <p:nvPr/>
          </p:nvGrpSpPr>
          <p:grpSpPr>
            <a:xfrm>
              <a:off x="45720" y="88912"/>
              <a:ext cx="450470" cy="450470"/>
              <a:chOff x="0" y="0"/>
              <a:chExt cx="812800" cy="812800"/>
            </a:xfrm>
          </p:grpSpPr>
          <p:sp>
            <p:nvSpPr>
              <p:cNvPr id="290" name="Google Shape;290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2" name="Google Shape;292;p14"/>
          <p:cNvSpPr txBox="1"/>
          <p:nvPr/>
        </p:nvSpPr>
        <p:spPr>
          <a:xfrm>
            <a:off x="2184102" y="3410712"/>
            <a:ext cx="106491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D1D5DB"/>
              </a:buClr>
              <a:buSzPts val="3600"/>
              <a:buFont typeface="Times New Roman"/>
              <a:buChar char="➢"/>
            </a:pPr>
            <a:r>
              <a:rPr b="0" i="0" lang="en-US" sz="3600" u="none" cap="none" strike="noStrike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IBM 704 computer  - simulate SPAC</a:t>
            </a:r>
            <a:endParaRPr b="0" i="0" sz="3600" u="none" cap="none" strike="noStrike">
              <a:solidFill>
                <a:srgbClr val="D1D5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600"/>
              <a:buFont typeface="Times New Roman"/>
              <a:buChar char="➢"/>
            </a:pPr>
            <a:r>
              <a:rPr b="0" i="0" lang="en-US" sz="3600" u="none" cap="none" strike="noStrike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Quantizing patterns on a grid</a:t>
            </a:r>
            <a:endParaRPr b="0" i="0" sz="3600" u="none" cap="none" strike="noStrike">
              <a:solidFill>
                <a:srgbClr val="D1D5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600"/>
              <a:buFont typeface="Times New Roman"/>
              <a:buChar char="➢"/>
            </a:pPr>
            <a:r>
              <a:rPr b="0" i="0" lang="en-US" sz="3600" u="none" cap="none" strike="noStrike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36x36 array</a:t>
            </a:r>
            <a:endParaRPr b="0" i="0" sz="3600" u="none" cap="none" strike="noStrike">
              <a:solidFill>
                <a:srgbClr val="D1D5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600"/>
              <a:buFont typeface="Times New Roman"/>
              <a:buChar char="➢"/>
            </a:pPr>
            <a:r>
              <a:rPr b="0" i="0" lang="en-US" sz="3600" u="none" cap="none" strike="noStrike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Smoothing</a:t>
            </a:r>
            <a:endParaRPr b="0" i="0" sz="3600" u="none" cap="none" strike="noStrike">
              <a:solidFill>
                <a:srgbClr val="D1D5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600"/>
              <a:buFont typeface="Times New Roman"/>
              <a:buChar char="➢"/>
            </a:pPr>
            <a:r>
              <a:rPr b="0" i="0" lang="en-US" sz="3600" u="none" cap="none" strike="noStrike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 sequences</a:t>
            </a:r>
            <a:endParaRPr b="0" i="0" sz="3600" u="none" cap="none" strike="noStrike">
              <a:solidFill>
                <a:srgbClr val="D1D5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600"/>
              <a:buFont typeface="Times New Roman"/>
              <a:buChar char="➢"/>
            </a:pPr>
            <a:r>
              <a:rPr b="0" i="0" lang="en-US" sz="3600" u="none" cap="none" strike="noStrike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Output- smoothed L-shaped figures.</a:t>
            </a:r>
            <a:endParaRPr b="0" i="0" sz="3600" u="none" cap="none" strike="noStrike">
              <a:solidFill>
                <a:srgbClr val="D1D5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14"/>
          <p:cNvCxnSpPr/>
          <p:nvPr/>
        </p:nvCxnSpPr>
        <p:spPr>
          <a:xfrm>
            <a:off x="574176" y="721451"/>
            <a:ext cx="0" cy="6492240"/>
          </a:xfrm>
          <a:prstGeom prst="straightConnector1">
            <a:avLst/>
          </a:prstGeom>
          <a:noFill/>
          <a:ln cap="flat" cmpd="sng" w="38100">
            <a:solidFill>
              <a:srgbClr val="5271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4" name="Google Shape;294;p14"/>
          <p:cNvGrpSpPr/>
          <p:nvPr/>
        </p:nvGrpSpPr>
        <p:grpSpPr>
          <a:xfrm>
            <a:off x="390010" y="7061291"/>
            <a:ext cx="337852" cy="337852"/>
            <a:chOff x="0" y="0"/>
            <a:chExt cx="812800" cy="812800"/>
          </a:xfrm>
        </p:grpSpPr>
        <p:sp>
          <p:nvSpPr>
            <p:cNvPr id="295" name="Google Shape;295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7" name="Google Shape;297;p14"/>
          <p:cNvCxnSpPr/>
          <p:nvPr/>
        </p:nvCxnSpPr>
        <p:spPr>
          <a:xfrm rot="10800000">
            <a:off x="547506" y="586501"/>
            <a:ext cx="6492240" cy="0"/>
          </a:xfrm>
          <a:prstGeom prst="straightConnector1">
            <a:avLst/>
          </a:prstGeom>
          <a:noFill/>
          <a:ln cap="flat" cmpd="sng" w="38100">
            <a:solidFill>
              <a:srgbClr val="5271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8" name="Google Shape;298;p14"/>
          <p:cNvGrpSpPr/>
          <p:nvPr/>
        </p:nvGrpSpPr>
        <p:grpSpPr>
          <a:xfrm>
            <a:off x="401440" y="5767343"/>
            <a:ext cx="337852" cy="337852"/>
            <a:chOff x="0" y="0"/>
            <a:chExt cx="812800" cy="812800"/>
          </a:xfrm>
        </p:grpSpPr>
        <p:sp>
          <p:nvSpPr>
            <p:cNvPr id="299" name="Google Shape;299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1" name="Google Shape;301;p14"/>
          <p:cNvGrpSpPr/>
          <p:nvPr/>
        </p:nvGrpSpPr>
        <p:grpSpPr>
          <a:xfrm>
            <a:off x="1846222" y="383599"/>
            <a:ext cx="337852" cy="337852"/>
            <a:chOff x="0" y="0"/>
            <a:chExt cx="812800" cy="812800"/>
          </a:xfrm>
        </p:grpSpPr>
        <p:sp>
          <p:nvSpPr>
            <p:cNvPr id="302" name="Google Shape;302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4" name="Google Shape;304;p14"/>
          <p:cNvGrpSpPr/>
          <p:nvPr/>
        </p:nvGrpSpPr>
        <p:grpSpPr>
          <a:xfrm>
            <a:off x="6870820" y="436625"/>
            <a:ext cx="337852" cy="337852"/>
            <a:chOff x="0" y="0"/>
            <a:chExt cx="812800" cy="812800"/>
          </a:xfrm>
        </p:grpSpPr>
        <p:sp>
          <p:nvSpPr>
            <p:cNvPr id="305" name="Google Shape;305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14"/>
          <p:cNvGrpSpPr/>
          <p:nvPr/>
        </p:nvGrpSpPr>
        <p:grpSpPr>
          <a:xfrm>
            <a:off x="424300" y="450283"/>
            <a:ext cx="337852" cy="337852"/>
            <a:chOff x="0" y="0"/>
            <a:chExt cx="812800" cy="812800"/>
          </a:xfrm>
        </p:grpSpPr>
        <p:sp>
          <p:nvSpPr>
            <p:cNvPr id="308" name="Google Shape;308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0" name="Google Shape;310;p14"/>
          <p:cNvSpPr/>
          <p:nvPr/>
        </p:nvSpPr>
        <p:spPr>
          <a:xfrm rot="-5400000">
            <a:off x="16126317" y="265234"/>
            <a:ext cx="1526932" cy="1526932"/>
          </a:xfrm>
          <a:custGeom>
            <a:rect b="b" l="l" r="r" t="t"/>
            <a:pathLst>
              <a:path extrusionOk="0" h="1526932" w="1526932">
                <a:moveTo>
                  <a:pt x="0" y="0"/>
                </a:moveTo>
                <a:lnTo>
                  <a:pt x="1526932" y="0"/>
                </a:lnTo>
                <a:lnTo>
                  <a:pt x="1526932" y="1526932"/>
                </a:lnTo>
                <a:lnTo>
                  <a:pt x="0" y="15269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4"/>
          <p:cNvSpPr/>
          <p:nvPr/>
        </p:nvSpPr>
        <p:spPr>
          <a:xfrm rot="5400000">
            <a:off x="579447" y="8415486"/>
            <a:ext cx="1526932" cy="1526932"/>
          </a:xfrm>
          <a:custGeom>
            <a:rect b="b" l="l" r="r" t="t"/>
            <a:pathLst>
              <a:path extrusionOk="0" h="1526932" w="1526932">
                <a:moveTo>
                  <a:pt x="0" y="0"/>
                </a:moveTo>
                <a:lnTo>
                  <a:pt x="1526932" y="0"/>
                </a:lnTo>
                <a:lnTo>
                  <a:pt x="1526932" y="1526932"/>
                </a:lnTo>
                <a:lnTo>
                  <a:pt x="0" y="15269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75827" l="0" r="0" t="-758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5"/>
          <p:cNvSpPr txBox="1"/>
          <p:nvPr/>
        </p:nvSpPr>
        <p:spPr>
          <a:xfrm>
            <a:off x="2061600" y="1056438"/>
            <a:ext cx="141648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L-detection program and the process of detecting L-shaped figures from the input.</a:t>
            </a:r>
            <a:endParaRPr b="0" i="0" sz="48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" name="Google Shape;318;p15"/>
          <p:cNvGrpSpPr/>
          <p:nvPr/>
        </p:nvGrpSpPr>
        <p:grpSpPr>
          <a:xfrm rot="10800000">
            <a:off x="11105701" y="2926886"/>
            <a:ext cx="6818650" cy="7015533"/>
            <a:chOff x="0" y="0"/>
            <a:chExt cx="9091534" cy="9354044"/>
          </a:xfrm>
        </p:grpSpPr>
        <p:cxnSp>
          <p:nvCxnSpPr>
            <p:cNvPr id="319" name="Google Shape;319;p15"/>
            <p:cNvCxnSpPr/>
            <p:nvPr/>
          </p:nvCxnSpPr>
          <p:spPr>
            <a:xfrm>
              <a:off x="245555" y="450470"/>
              <a:ext cx="0" cy="8656200"/>
            </a:xfrm>
            <a:prstGeom prst="straightConnector1">
              <a:avLst/>
            </a:prstGeom>
            <a:noFill/>
            <a:ln cap="flat" cmpd="sng" w="50800">
              <a:solidFill>
                <a:srgbClr val="5271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20" name="Google Shape;320;p15"/>
            <p:cNvGrpSpPr/>
            <p:nvPr/>
          </p:nvGrpSpPr>
          <p:grpSpPr>
            <a:xfrm>
              <a:off x="0" y="8903590"/>
              <a:ext cx="450454" cy="450454"/>
              <a:chOff x="0" y="0"/>
              <a:chExt cx="812800" cy="812800"/>
            </a:xfrm>
          </p:grpSpPr>
          <p:sp>
            <p:nvSpPr>
              <p:cNvPr id="321" name="Google Shape;321;p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23" name="Google Shape;323;p15"/>
            <p:cNvCxnSpPr/>
            <p:nvPr/>
          </p:nvCxnSpPr>
          <p:spPr>
            <a:xfrm rot="10800000">
              <a:off x="210115" y="270537"/>
              <a:ext cx="8656200" cy="0"/>
            </a:xfrm>
            <a:prstGeom prst="straightConnector1">
              <a:avLst/>
            </a:prstGeom>
            <a:noFill/>
            <a:ln cap="flat" cmpd="sng" w="50800">
              <a:solidFill>
                <a:srgbClr val="5271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24" name="Google Shape;324;p15"/>
            <p:cNvGrpSpPr/>
            <p:nvPr/>
          </p:nvGrpSpPr>
          <p:grpSpPr>
            <a:xfrm>
              <a:off x="15240" y="7178325"/>
              <a:ext cx="450454" cy="450454"/>
              <a:chOff x="0" y="0"/>
              <a:chExt cx="812800" cy="812800"/>
            </a:xfrm>
          </p:grpSpPr>
          <p:sp>
            <p:nvSpPr>
              <p:cNvPr id="325" name="Google Shape;325;p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7" name="Google Shape;327;p15"/>
            <p:cNvGrpSpPr/>
            <p:nvPr/>
          </p:nvGrpSpPr>
          <p:grpSpPr>
            <a:xfrm>
              <a:off x="1941616" y="0"/>
              <a:ext cx="450454" cy="450454"/>
              <a:chOff x="0" y="0"/>
              <a:chExt cx="812800" cy="812800"/>
            </a:xfrm>
          </p:grpSpPr>
          <p:sp>
            <p:nvSpPr>
              <p:cNvPr id="328" name="Google Shape;328;p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0" name="Google Shape;330;p15"/>
            <p:cNvGrpSpPr/>
            <p:nvPr/>
          </p:nvGrpSpPr>
          <p:grpSpPr>
            <a:xfrm>
              <a:off x="8641080" y="70702"/>
              <a:ext cx="450454" cy="450454"/>
              <a:chOff x="0" y="0"/>
              <a:chExt cx="812800" cy="812800"/>
            </a:xfrm>
          </p:grpSpPr>
          <p:sp>
            <p:nvSpPr>
              <p:cNvPr id="331" name="Google Shape;331;p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3" name="Google Shape;333;p15"/>
            <p:cNvGrpSpPr/>
            <p:nvPr/>
          </p:nvGrpSpPr>
          <p:grpSpPr>
            <a:xfrm>
              <a:off x="45720" y="88912"/>
              <a:ext cx="450454" cy="450454"/>
              <a:chOff x="0" y="0"/>
              <a:chExt cx="812800" cy="812800"/>
            </a:xfrm>
          </p:grpSpPr>
          <p:sp>
            <p:nvSpPr>
              <p:cNvPr id="334" name="Google Shape;334;p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336" name="Google Shape;336;p15"/>
          <p:cNvCxnSpPr/>
          <p:nvPr/>
        </p:nvCxnSpPr>
        <p:spPr>
          <a:xfrm>
            <a:off x="574176" y="721451"/>
            <a:ext cx="0" cy="6492300"/>
          </a:xfrm>
          <a:prstGeom prst="straightConnector1">
            <a:avLst/>
          </a:prstGeom>
          <a:noFill/>
          <a:ln cap="flat" cmpd="sng" w="38100">
            <a:solidFill>
              <a:srgbClr val="5271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37" name="Google Shape;337;p15"/>
          <p:cNvGrpSpPr/>
          <p:nvPr/>
        </p:nvGrpSpPr>
        <p:grpSpPr>
          <a:xfrm>
            <a:off x="390010" y="7061291"/>
            <a:ext cx="337881" cy="337881"/>
            <a:chOff x="0" y="0"/>
            <a:chExt cx="812800" cy="812800"/>
          </a:xfrm>
        </p:grpSpPr>
        <p:sp>
          <p:nvSpPr>
            <p:cNvPr id="338" name="Google Shape;338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5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0" name="Google Shape;340;p15"/>
          <p:cNvCxnSpPr/>
          <p:nvPr/>
        </p:nvCxnSpPr>
        <p:spPr>
          <a:xfrm rot="10800000">
            <a:off x="547446" y="586501"/>
            <a:ext cx="6492300" cy="0"/>
          </a:xfrm>
          <a:prstGeom prst="straightConnector1">
            <a:avLst/>
          </a:prstGeom>
          <a:noFill/>
          <a:ln cap="flat" cmpd="sng" w="38100">
            <a:solidFill>
              <a:srgbClr val="5271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41" name="Google Shape;341;p15"/>
          <p:cNvGrpSpPr/>
          <p:nvPr/>
        </p:nvGrpSpPr>
        <p:grpSpPr>
          <a:xfrm>
            <a:off x="401440" y="5767343"/>
            <a:ext cx="337881" cy="337881"/>
            <a:chOff x="0" y="0"/>
            <a:chExt cx="812800" cy="812800"/>
          </a:xfrm>
        </p:grpSpPr>
        <p:sp>
          <p:nvSpPr>
            <p:cNvPr id="342" name="Google Shape;342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5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4" name="Google Shape;344;p15"/>
          <p:cNvGrpSpPr/>
          <p:nvPr/>
        </p:nvGrpSpPr>
        <p:grpSpPr>
          <a:xfrm>
            <a:off x="1846222" y="383599"/>
            <a:ext cx="337881" cy="337881"/>
            <a:chOff x="0" y="0"/>
            <a:chExt cx="812800" cy="812800"/>
          </a:xfrm>
        </p:grpSpPr>
        <p:sp>
          <p:nvSpPr>
            <p:cNvPr id="345" name="Google Shape;345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5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7" name="Google Shape;347;p15"/>
          <p:cNvGrpSpPr/>
          <p:nvPr/>
        </p:nvGrpSpPr>
        <p:grpSpPr>
          <a:xfrm>
            <a:off x="6870820" y="436625"/>
            <a:ext cx="337881" cy="337881"/>
            <a:chOff x="0" y="0"/>
            <a:chExt cx="812800" cy="812800"/>
          </a:xfrm>
        </p:grpSpPr>
        <p:sp>
          <p:nvSpPr>
            <p:cNvPr id="348" name="Google Shape;348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5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0" name="Google Shape;350;p15"/>
          <p:cNvGrpSpPr/>
          <p:nvPr/>
        </p:nvGrpSpPr>
        <p:grpSpPr>
          <a:xfrm>
            <a:off x="424300" y="450283"/>
            <a:ext cx="337881" cy="337881"/>
            <a:chOff x="0" y="0"/>
            <a:chExt cx="812800" cy="812800"/>
          </a:xfrm>
        </p:grpSpPr>
        <p:sp>
          <p:nvSpPr>
            <p:cNvPr id="351" name="Google Shape;351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5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15"/>
          <p:cNvSpPr/>
          <p:nvPr/>
        </p:nvSpPr>
        <p:spPr>
          <a:xfrm rot="-5400000">
            <a:off x="16126317" y="265234"/>
            <a:ext cx="1526932" cy="1526932"/>
          </a:xfrm>
          <a:custGeom>
            <a:rect b="b" l="l" r="r" t="t"/>
            <a:pathLst>
              <a:path extrusionOk="0" h="1526932" w="1526932">
                <a:moveTo>
                  <a:pt x="0" y="0"/>
                </a:moveTo>
                <a:lnTo>
                  <a:pt x="1526932" y="0"/>
                </a:lnTo>
                <a:lnTo>
                  <a:pt x="1526932" y="1526932"/>
                </a:lnTo>
                <a:lnTo>
                  <a:pt x="0" y="15269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5"/>
          <p:cNvSpPr/>
          <p:nvPr/>
        </p:nvSpPr>
        <p:spPr>
          <a:xfrm rot="5400000">
            <a:off x="579447" y="8415486"/>
            <a:ext cx="1526932" cy="1526932"/>
          </a:xfrm>
          <a:custGeom>
            <a:rect b="b" l="l" r="r" t="t"/>
            <a:pathLst>
              <a:path extrusionOk="0" h="1526932" w="1526932">
                <a:moveTo>
                  <a:pt x="0" y="0"/>
                </a:moveTo>
                <a:lnTo>
                  <a:pt x="1526932" y="0"/>
                </a:lnTo>
                <a:lnTo>
                  <a:pt x="1526932" y="1526932"/>
                </a:lnTo>
                <a:lnTo>
                  <a:pt x="0" y="15269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15"/>
          <p:cNvPicPr preferRelativeResize="0"/>
          <p:nvPr/>
        </p:nvPicPr>
        <p:blipFill rotWithShape="1">
          <a:blip r:embed="rId5">
            <a:alphaModFix/>
          </a:blip>
          <a:srcRect b="8982" l="27831" r="28777" t="20450"/>
          <a:stretch/>
        </p:blipFill>
        <p:spPr>
          <a:xfrm>
            <a:off x="1817362" y="2926900"/>
            <a:ext cx="6963773" cy="595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5"/>
          <p:cNvPicPr preferRelativeResize="0"/>
          <p:nvPr/>
        </p:nvPicPr>
        <p:blipFill rotWithShape="1">
          <a:blip r:embed="rId6">
            <a:alphaModFix/>
          </a:blip>
          <a:srcRect b="8248" l="30382" r="31538" t="25709"/>
          <a:stretch/>
        </p:blipFill>
        <p:spPr>
          <a:xfrm>
            <a:off x="9599575" y="2956925"/>
            <a:ext cx="6963773" cy="5958724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5"/>
          <p:cNvSpPr txBox="1"/>
          <p:nvPr/>
        </p:nvSpPr>
        <p:spPr>
          <a:xfrm>
            <a:off x="2615525" y="8919300"/>
            <a:ext cx="61656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 to SPAC L-detection program. 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5"/>
          <p:cNvSpPr txBox="1"/>
          <p:nvPr/>
        </p:nvSpPr>
        <p:spPr>
          <a:xfrm>
            <a:off x="11792975" y="8919300"/>
            <a:ext cx="50949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SPAC output.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6"/>
          <p:cNvSpPr txBox="1"/>
          <p:nvPr/>
        </p:nvSpPr>
        <p:spPr>
          <a:xfrm>
            <a:off x="1992800" y="1409400"/>
            <a:ext cx="1690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 Recognition</a:t>
            </a:r>
            <a:endParaRPr b="0" i="0" sz="60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6"/>
          <p:cNvSpPr txBox="1"/>
          <p:nvPr/>
        </p:nvSpPr>
        <p:spPr>
          <a:xfrm>
            <a:off x="747161" y="6732807"/>
            <a:ext cx="3530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6"/>
          <p:cNvSpPr txBox="1"/>
          <p:nvPr/>
        </p:nvSpPr>
        <p:spPr>
          <a:xfrm>
            <a:off x="829886" y="7494807"/>
            <a:ext cx="3364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6"/>
          <p:cNvSpPr txBox="1"/>
          <p:nvPr/>
        </p:nvSpPr>
        <p:spPr>
          <a:xfrm>
            <a:off x="5318376" y="6732807"/>
            <a:ext cx="3530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6"/>
          <p:cNvSpPr txBox="1"/>
          <p:nvPr/>
        </p:nvSpPr>
        <p:spPr>
          <a:xfrm>
            <a:off x="5401101" y="7494807"/>
            <a:ext cx="3364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6"/>
          <p:cNvSpPr txBox="1"/>
          <p:nvPr/>
        </p:nvSpPr>
        <p:spPr>
          <a:xfrm>
            <a:off x="9200200" y="6496050"/>
            <a:ext cx="1587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6"/>
          <p:cNvSpPr txBox="1"/>
          <p:nvPr/>
        </p:nvSpPr>
        <p:spPr>
          <a:xfrm>
            <a:off x="9769674" y="7494807"/>
            <a:ext cx="3364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6"/>
          <p:cNvSpPr txBox="1"/>
          <p:nvPr/>
        </p:nvSpPr>
        <p:spPr>
          <a:xfrm>
            <a:off x="14055523" y="6732807"/>
            <a:ext cx="3530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6"/>
          <p:cNvSpPr txBox="1"/>
          <p:nvPr/>
        </p:nvSpPr>
        <p:spPr>
          <a:xfrm>
            <a:off x="14138247" y="7494807"/>
            <a:ext cx="3364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6"/>
          <p:cNvSpPr txBox="1"/>
          <p:nvPr/>
        </p:nvSpPr>
        <p:spPr>
          <a:xfrm>
            <a:off x="2252400" y="2752350"/>
            <a:ext cx="14732700" cy="6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D1D5DB"/>
              </a:buClr>
              <a:buSzPts val="3600"/>
              <a:buFont typeface="Times New Roman"/>
              <a:buChar char="➢"/>
            </a:pPr>
            <a:r>
              <a:rPr b="0" i="0" lang="en-US" sz="3600" u="none" cap="none" strike="noStrike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Identifies figures in a finite category set.</a:t>
            </a:r>
            <a:endParaRPr b="0" i="0" sz="3600" u="none" cap="none" strike="noStrike">
              <a:solidFill>
                <a:srgbClr val="D1D5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600"/>
              <a:buFont typeface="Times New Roman"/>
              <a:buChar char="➢"/>
            </a:pPr>
            <a:r>
              <a:rPr b="0" i="0" lang="en-US" sz="3600" u="none" cap="none" strike="noStrike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Categories have distinguishing characteristics.</a:t>
            </a:r>
            <a:endParaRPr b="0" i="0" sz="3600" u="none" cap="none" strike="noStrike">
              <a:solidFill>
                <a:srgbClr val="D1D5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600"/>
              <a:buFont typeface="Times New Roman"/>
              <a:buChar char="➢"/>
            </a:pPr>
            <a:r>
              <a:rPr b="0" i="0" lang="en-US" sz="3600" u="none" cap="none" strike="noStrike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Characteristics determine a figure's category.</a:t>
            </a:r>
            <a:endParaRPr b="0" i="0" sz="3600" u="none" cap="none" strike="noStrike">
              <a:solidFill>
                <a:srgbClr val="D1D5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600"/>
              <a:buFont typeface="Times New Roman"/>
              <a:buChar char="➢"/>
            </a:pPr>
            <a:r>
              <a:rPr b="0" i="0" lang="en-US" sz="3600" u="none" cap="none" strike="noStrike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 relate to features (holes, edges).</a:t>
            </a:r>
            <a:endParaRPr b="0" i="0" sz="3600" u="none" cap="none" strike="noStrike">
              <a:solidFill>
                <a:srgbClr val="D1D5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600"/>
              <a:buFont typeface="Times New Roman"/>
              <a:buChar char="➢"/>
            </a:pPr>
            <a:r>
              <a:rPr b="0" i="0" lang="en-US" sz="3600" u="none" cap="none" strike="noStrike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Sequential process narrows down categories with each question.</a:t>
            </a:r>
            <a:endParaRPr b="0" i="0" sz="3600" u="none" cap="none" strike="noStrike">
              <a:solidFill>
                <a:srgbClr val="D1D5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600"/>
              <a:buFont typeface="Times New Roman"/>
              <a:buChar char="➢"/>
            </a:pPr>
            <a:r>
              <a:rPr b="0" i="0" lang="en-US" sz="3600" u="none" cap="none" strike="noStrike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 Halve remaining categories per question.</a:t>
            </a:r>
            <a:endParaRPr b="0" i="0" sz="3600" u="none" cap="none" strike="noStrike">
              <a:solidFill>
                <a:srgbClr val="D1D5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600"/>
              <a:buFont typeface="Times New Roman"/>
              <a:buChar char="➢"/>
            </a:pPr>
            <a:r>
              <a:rPr b="0" i="0" lang="en-US" sz="3600" u="none" cap="none" strike="noStrike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questions ≈ log2(number of categories).</a:t>
            </a:r>
            <a:endParaRPr b="0" i="0" sz="3600" u="none" cap="none" strike="noStrike">
              <a:solidFill>
                <a:srgbClr val="D1D5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600"/>
              <a:buFont typeface="Times New Roman"/>
              <a:buChar char="➢"/>
            </a:pPr>
            <a:r>
              <a:rPr b="0" i="0" lang="en-US" sz="3600" u="none" cap="none" strike="noStrike">
                <a:solidFill>
                  <a:srgbClr val="D1D5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Logarithmic approach minimizes questions with equal category likelihood.</a:t>
            </a:r>
            <a:endParaRPr b="0" i="0" sz="3600" u="none" cap="none" strike="noStrike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"/>
          <p:cNvSpPr txBox="1"/>
          <p:nvPr/>
        </p:nvSpPr>
        <p:spPr>
          <a:xfrm>
            <a:off x="5902500" y="727925"/>
            <a:ext cx="1690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 Recognition</a:t>
            </a:r>
            <a:endParaRPr b="0" i="0" sz="60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7"/>
          <p:cNvSpPr txBox="1"/>
          <p:nvPr/>
        </p:nvSpPr>
        <p:spPr>
          <a:xfrm>
            <a:off x="747161" y="6732807"/>
            <a:ext cx="3530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7"/>
          <p:cNvSpPr txBox="1"/>
          <p:nvPr/>
        </p:nvSpPr>
        <p:spPr>
          <a:xfrm>
            <a:off x="829886" y="7494807"/>
            <a:ext cx="3364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7"/>
          <p:cNvSpPr txBox="1"/>
          <p:nvPr/>
        </p:nvSpPr>
        <p:spPr>
          <a:xfrm>
            <a:off x="5318376" y="6732807"/>
            <a:ext cx="3530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7"/>
          <p:cNvSpPr txBox="1"/>
          <p:nvPr/>
        </p:nvSpPr>
        <p:spPr>
          <a:xfrm>
            <a:off x="5401101" y="7494807"/>
            <a:ext cx="3364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7"/>
          <p:cNvSpPr txBox="1"/>
          <p:nvPr/>
        </p:nvSpPr>
        <p:spPr>
          <a:xfrm>
            <a:off x="9200200" y="6496050"/>
            <a:ext cx="1587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7"/>
          <p:cNvSpPr txBox="1"/>
          <p:nvPr/>
        </p:nvSpPr>
        <p:spPr>
          <a:xfrm>
            <a:off x="9769674" y="7494807"/>
            <a:ext cx="3364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7"/>
          <p:cNvSpPr txBox="1"/>
          <p:nvPr/>
        </p:nvSpPr>
        <p:spPr>
          <a:xfrm>
            <a:off x="14055523" y="6732807"/>
            <a:ext cx="3530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7"/>
          <p:cNvSpPr txBox="1"/>
          <p:nvPr/>
        </p:nvSpPr>
        <p:spPr>
          <a:xfrm>
            <a:off x="14138247" y="7494807"/>
            <a:ext cx="3364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7"/>
          <p:cNvSpPr txBox="1"/>
          <p:nvPr/>
        </p:nvSpPr>
        <p:spPr>
          <a:xfrm>
            <a:off x="2252400" y="2752350"/>
            <a:ext cx="14732700" cy="6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17"/>
          <p:cNvPicPr preferRelativeResize="0"/>
          <p:nvPr/>
        </p:nvPicPr>
        <p:blipFill rotWithShape="1">
          <a:blip r:embed="rId3">
            <a:alphaModFix/>
          </a:blip>
          <a:srcRect b="20560" l="27576" r="29482" t="31174"/>
          <a:stretch/>
        </p:blipFill>
        <p:spPr>
          <a:xfrm>
            <a:off x="2057700" y="1941100"/>
            <a:ext cx="14310950" cy="71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7"/>
          <p:cNvSpPr txBox="1"/>
          <p:nvPr/>
        </p:nvSpPr>
        <p:spPr>
          <a:xfrm>
            <a:off x="6308700" y="9402550"/>
            <a:ext cx="6620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Flow chart for recognition program. 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 IT Software Pitch Deck">
  <a:themeElements>
    <a:clrScheme name="Office">
      <a:dk1>
        <a:srgbClr val="083572"/>
      </a:dk1>
      <a:lt1>
        <a:srgbClr val="FFFFFF"/>
      </a:lt1>
      <a:dk2>
        <a:srgbClr val="004AAD"/>
      </a:dk2>
      <a:lt2>
        <a:srgbClr val="5271FF"/>
      </a:lt2>
      <a:accent1>
        <a:srgbClr val="083572"/>
      </a:accent1>
      <a:accent2>
        <a:srgbClr val="888888"/>
      </a:accent2>
      <a:accent3>
        <a:srgbClr val="083572"/>
      </a:accent3>
      <a:accent4>
        <a:srgbClr val="5271FF"/>
      </a:accent4>
      <a:accent5>
        <a:srgbClr val="FFFFFF"/>
      </a:accent5>
      <a:accent6>
        <a:srgbClr val="083572"/>
      </a:accent6>
      <a:hlink>
        <a:srgbClr val="004AA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