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>
        <p:scale>
          <a:sx n="77" d="100"/>
          <a:sy n="77" d="100"/>
        </p:scale>
        <p:origin x="156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r>
              <a:rPr lang="en-US" dirty="0"/>
              <a:t>z</a:t>
            </a:r>
            <a:endParaRPr lang="de-DE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1479233"/>
            <a:ext cx="7415927" cy="30060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Pharmaceutical Sales Forecasting</a:t>
            </a:r>
            <a:endParaRPr lang="en-US" sz="6312" dirty="0"/>
          </a:p>
        </p:txBody>
      </p:sp>
      <p:sp>
        <p:nvSpPr>
          <p:cNvPr id="6" name="Text 2"/>
          <p:cNvSpPr/>
          <p:nvPr/>
        </p:nvSpPr>
        <p:spPr>
          <a:xfrm>
            <a:off x="6350437" y="3667880"/>
            <a:ext cx="7415927" cy="36543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Developed accurate sales forecasts for pharmaceutical products. Key steps are.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Data loading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Preprocessing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 training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Forecasting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Evaluation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Insights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6478191" y="6485573"/>
            <a:ext cx="139422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12451091" y="7636399"/>
            <a:ext cx="2015966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lvl="1">
              <a:lnSpc>
                <a:spcPts val="3402"/>
              </a:lnSpc>
            </a:pPr>
            <a:r>
              <a:rPr lang="en-US" sz="1600" i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by Nishat </a:t>
            </a:r>
            <a:r>
              <a:rPr lang="en-US" sz="1600" i="1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Jillani</a:t>
            </a:r>
            <a:endParaRPr lang="en-US" sz="1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743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4" name="Text 1"/>
          <p:cNvSpPr/>
          <p:nvPr/>
        </p:nvSpPr>
        <p:spPr>
          <a:xfrm>
            <a:off x="1456968" y="626626"/>
            <a:ext cx="10495002" cy="670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78"/>
              </a:lnSpc>
              <a:buNone/>
            </a:pPr>
            <a:r>
              <a:rPr lang="en-US" sz="4222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Loading and Preprocessing</a:t>
            </a:r>
            <a:endParaRPr lang="en-US" sz="4222" dirty="0"/>
          </a:p>
        </p:txBody>
      </p:sp>
      <p:sp>
        <p:nvSpPr>
          <p:cNvPr id="5" name="Shape 2"/>
          <p:cNvSpPr/>
          <p:nvPr/>
        </p:nvSpPr>
        <p:spPr>
          <a:xfrm>
            <a:off x="1784628" y="1752719"/>
            <a:ext cx="28456" cy="5852398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6" name="Shape 3"/>
          <p:cNvSpPr/>
          <p:nvPr/>
        </p:nvSpPr>
        <p:spPr>
          <a:xfrm>
            <a:off x="2055138" y="2251174"/>
            <a:ext cx="797600" cy="28456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7" name="Shape 4"/>
          <p:cNvSpPr/>
          <p:nvPr/>
        </p:nvSpPr>
        <p:spPr>
          <a:xfrm>
            <a:off x="1542455" y="2009061"/>
            <a:ext cx="512683" cy="512683"/>
          </a:xfrm>
          <a:prstGeom prst="roundRect">
            <a:avLst>
              <a:gd name="adj" fmla="val 13336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8" name="Text 5"/>
          <p:cNvSpPr/>
          <p:nvPr/>
        </p:nvSpPr>
        <p:spPr>
          <a:xfrm>
            <a:off x="1722953" y="2104549"/>
            <a:ext cx="151567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533" dirty="0"/>
          </a:p>
        </p:txBody>
      </p:sp>
      <p:sp>
        <p:nvSpPr>
          <p:cNvPr id="9" name="Text 6"/>
          <p:cNvSpPr/>
          <p:nvPr/>
        </p:nvSpPr>
        <p:spPr>
          <a:xfrm>
            <a:off x="3052167" y="1980605"/>
            <a:ext cx="2681049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Sources</a:t>
            </a:r>
            <a:endParaRPr lang="en-US" sz="2111" dirty="0"/>
          </a:p>
        </p:txBody>
      </p:sp>
      <p:sp>
        <p:nvSpPr>
          <p:cNvPr id="10" name="Text 7"/>
          <p:cNvSpPr/>
          <p:nvPr/>
        </p:nvSpPr>
        <p:spPr>
          <a:xfrm>
            <a:off x="3052167" y="2452449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Collect sales data and historical packs and values.</a:t>
            </a:r>
            <a:endParaRPr lang="en-US" sz="1794" dirty="0"/>
          </a:p>
        </p:txBody>
      </p:sp>
      <p:sp>
        <p:nvSpPr>
          <p:cNvPr id="11" name="Shape 8"/>
          <p:cNvSpPr/>
          <p:nvPr/>
        </p:nvSpPr>
        <p:spPr>
          <a:xfrm>
            <a:off x="2055138" y="3771245"/>
            <a:ext cx="797600" cy="28456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2" name="Shape 9"/>
          <p:cNvSpPr/>
          <p:nvPr/>
        </p:nvSpPr>
        <p:spPr>
          <a:xfrm>
            <a:off x="1542455" y="3529132"/>
            <a:ext cx="512683" cy="512683"/>
          </a:xfrm>
          <a:prstGeom prst="roundRect">
            <a:avLst>
              <a:gd name="adj" fmla="val 13336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3" name="Text 10"/>
          <p:cNvSpPr/>
          <p:nvPr/>
        </p:nvSpPr>
        <p:spPr>
          <a:xfrm>
            <a:off x="1671876" y="3624620"/>
            <a:ext cx="253841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533" dirty="0"/>
          </a:p>
        </p:txBody>
      </p:sp>
      <p:sp>
        <p:nvSpPr>
          <p:cNvPr id="14" name="Text 11"/>
          <p:cNvSpPr/>
          <p:nvPr/>
        </p:nvSpPr>
        <p:spPr>
          <a:xfrm>
            <a:off x="3052167" y="3500676"/>
            <a:ext cx="384845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Handling Missing Values</a:t>
            </a:r>
            <a:endParaRPr lang="en-US" sz="2111" dirty="0"/>
          </a:p>
        </p:txBody>
      </p:sp>
      <p:sp>
        <p:nvSpPr>
          <p:cNvPr id="15" name="Text 12"/>
          <p:cNvSpPr/>
          <p:nvPr/>
        </p:nvSpPr>
        <p:spPr>
          <a:xfrm>
            <a:off x="3052167" y="3972520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Impute missing data to ensure dataset completeness.</a:t>
            </a:r>
            <a:endParaRPr lang="en-US" sz="1794" dirty="0"/>
          </a:p>
        </p:txBody>
      </p:sp>
      <p:sp>
        <p:nvSpPr>
          <p:cNvPr id="16" name="Shape 13"/>
          <p:cNvSpPr/>
          <p:nvPr/>
        </p:nvSpPr>
        <p:spPr>
          <a:xfrm>
            <a:off x="2055138" y="5291316"/>
            <a:ext cx="797600" cy="28456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7" name="Shape 14"/>
          <p:cNvSpPr/>
          <p:nvPr/>
        </p:nvSpPr>
        <p:spPr>
          <a:xfrm>
            <a:off x="1542455" y="5049203"/>
            <a:ext cx="512683" cy="512683"/>
          </a:xfrm>
          <a:prstGeom prst="roundRect">
            <a:avLst>
              <a:gd name="adj" fmla="val 13336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8" name="Text 15"/>
          <p:cNvSpPr/>
          <p:nvPr/>
        </p:nvSpPr>
        <p:spPr>
          <a:xfrm>
            <a:off x="1669375" y="5144691"/>
            <a:ext cx="258723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533" dirty="0"/>
          </a:p>
        </p:txBody>
      </p:sp>
      <p:sp>
        <p:nvSpPr>
          <p:cNvPr id="19" name="Text 16"/>
          <p:cNvSpPr/>
          <p:nvPr/>
        </p:nvSpPr>
        <p:spPr>
          <a:xfrm>
            <a:off x="3052167" y="5020747"/>
            <a:ext cx="2732127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Creation</a:t>
            </a:r>
            <a:endParaRPr lang="en-US" sz="2111" dirty="0"/>
          </a:p>
        </p:txBody>
      </p:sp>
      <p:sp>
        <p:nvSpPr>
          <p:cNvPr id="20" name="Text 17"/>
          <p:cNvSpPr/>
          <p:nvPr/>
        </p:nvSpPr>
        <p:spPr>
          <a:xfrm>
            <a:off x="3052167" y="5492591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Generate lag features for time-series analysis.</a:t>
            </a:r>
            <a:endParaRPr lang="en-US" sz="1794" dirty="0"/>
          </a:p>
        </p:txBody>
      </p:sp>
      <p:sp>
        <p:nvSpPr>
          <p:cNvPr id="21" name="Shape 18"/>
          <p:cNvSpPr/>
          <p:nvPr/>
        </p:nvSpPr>
        <p:spPr>
          <a:xfrm>
            <a:off x="2055138" y="6811387"/>
            <a:ext cx="797600" cy="28456"/>
          </a:xfrm>
          <a:prstGeom prst="rect">
            <a:avLst/>
          </a:prstGeom>
          <a:solidFill>
            <a:srgbClr val="0A988B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22" name="Shape 19"/>
          <p:cNvSpPr/>
          <p:nvPr/>
        </p:nvSpPr>
        <p:spPr>
          <a:xfrm>
            <a:off x="1542455" y="6569273"/>
            <a:ext cx="512683" cy="512683"/>
          </a:xfrm>
          <a:prstGeom prst="roundRect">
            <a:avLst>
              <a:gd name="adj" fmla="val 13336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23" name="Text 20"/>
          <p:cNvSpPr/>
          <p:nvPr/>
        </p:nvSpPr>
        <p:spPr>
          <a:xfrm>
            <a:off x="1669613" y="6664762"/>
            <a:ext cx="258366" cy="3217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533"/>
              </a:lnSpc>
              <a:buNone/>
            </a:pPr>
            <a:r>
              <a:rPr lang="en-US" sz="2533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533" dirty="0"/>
          </a:p>
        </p:txBody>
      </p:sp>
      <p:sp>
        <p:nvSpPr>
          <p:cNvPr id="24" name="Text 21"/>
          <p:cNvSpPr/>
          <p:nvPr/>
        </p:nvSpPr>
        <p:spPr>
          <a:xfrm>
            <a:off x="3052167" y="6540818"/>
            <a:ext cx="3049786" cy="3351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39"/>
              </a:lnSpc>
              <a:buNone/>
            </a:pPr>
            <a:r>
              <a:rPr lang="en-US" sz="211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Encoding Variables</a:t>
            </a:r>
            <a:endParaRPr lang="en-US" sz="2111" dirty="0"/>
          </a:p>
        </p:txBody>
      </p:sp>
      <p:sp>
        <p:nvSpPr>
          <p:cNvPr id="25" name="Text 22"/>
          <p:cNvSpPr/>
          <p:nvPr/>
        </p:nvSpPr>
        <p:spPr>
          <a:xfrm>
            <a:off x="3052167" y="7012662"/>
            <a:ext cx="10121265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1"/>
              </a:lnSpc>
              <a:buNone/>
            </a:pPr>
            <a:r>
              <a:rPr lang="en-US" sz="179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Use Label Encoding for categorical data.</a:t>
            </a:r>
            <a:endParaRPr lang="en-US" sz="1794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815" y="1604652"/>
            <a:ext cx="5901700" cy="158832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884" y="3507059"/>
            <a:ext cx="4164900" cy="22534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884" y="5838286"/>
            <a:ext cx="4172631" cy="21904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4" name="Text 1"/>
          <p:cNvSpPr/>
          <p:nvPr/>
        </p:nvSpPr>
        <p:spPr>
          <a:xfrm>
            <a:off x="968693" y="1996232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</a:t>
            </a:r>
            <a:endParaRPr lang="en-US" sz="45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3175249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12853" y="4694730"/>
            <a:ext cx="2895481" cy="399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Random Forest</a:t>
            </a:r>
            <a:endParaRPr lang="en-US" sz="2287" dirty="0"/>
          </a:p>
        </p:txBody>
      </p:sp>
      <p:sp>
        <p:nvSpPr>
          <p:cNvPr id="7" name="Text 3"/>
          <p:cNvSpPr/>
          <p:nvPr/>
        </p:nvSpPr>
        <p:spPr>
          <a:xfrm>
            <a:off x="919833" y="5185777"/>
            <a:ext cx="2895481" cy="1303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Ensemble learning method for classification and regression.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458" y="3175249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178618" y="4694730"/>
            <a:ext cx="2895481" cy="399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Decision Tree</a:t>
            </a:r>
            <a:endParaRPr lang="en-US" sz="2287" dirty="0"/>
          </a:p>
        </p:txBody>
      </p:sp>
      <p:sp>
        <p:nvSpPr>
          <p:cNvPr id="10" name="Text 5"/>
          <p:cNvSpPr/>
          <p:nvPr/>
        </p:nvSpPr>
        <p:spPr>
          <a:xfrm>
            <a:off x="4185598" y="5185777"/>
            <a:ext cx="2895481" cy="13036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Tree-like model of decisions and their possible consequences.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223" y="3175249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44383" y="4694730"/>
            <a:ext cx="2895481" cy="399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XGBoost</a:t>
            </a:r>
            <a:endParaRPr lang="en-US" sz="2287" dirty="0"/>
          </a:p>
        </p:txBody>
      </p:sp>
      <p:sp>
        <p:nvSpPr>
          <p:cNvPr id="13" name="Text 7"/>
          <p:cNvSpPr/>
          <p:nvPr/>
        </p:nvSpPr>
        <p:spPr>
          <a:xfrm>
            <a:off x="7451363" y="5205530"/>
            <a:ext cx="2895481" cy="86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Optimized distributed gradient boosting library.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5988" y="3175249"/>
            <a:ext cx="617220" cy="6172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10148" y="4694730"/>
            <a:ext cx="2895600" cy="3994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SARIMA</a:t>
            </a:r>
            <a:endParaRPr lang="en-US" sz="2287" dirty="0"/>
          </a:p>
        </p:txBody>
      </p:sp>
      <p:sp>
        <p:nvSpPr>
          <p:cNvPr id="16" name="Text 9"/>
          <p:cNvSpPr/>
          <p:nvPr/>
        </p:nvSpPr>
        <p:spPr>
          <a:xfrm>
            <a:off x="10717128" y="5205530"/>
            <a:ext cx="2895600" cy="86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Statistical method for time series forecasting.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4" name="Text 1"/>
          <p:cNvSpPr/>
          <p:nvPr/>
        </p:nvSpPr>
        <p:spPr>
          <a:xfrm>
            <a:off x="968693" y="1738551"/>
            <a:ext cx="1182838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Forecasting and Model Evaluation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1215509" y="3114080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</a:t>
            </a:r>
            <a:endParaRPr lang="en-US" sz="1944" dirty="0"/>
          </a:p>
        </p:txBody>
      </p:sp>
      <p:sp>
        <p:nvSpPr>
          <p:cNvPr id="6" name="Text 3"/>
          <p:cNvSpPr/>
          <p:nvPr/>
        </p:nvSpPr>
        <p:spPr>
          <a:xfrm>
            <a:off x="7565708" y="3114080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Performance</a:t>
            </a:r>
            <a:endParaRPr lang="en-US" sz="1944" dirty="0"/>
          </a:p>
        </p:txBody>
      </p:sp>
      <p:sp>
        <p:nvSpPr>
          <p:cNvPr id="7" name="Shape 4"/>
          <p:cNvSpPr/>
          <p:nvPr/>
        </p:nvSpPr>
        <p:spPr>
          <a:xfrm>
            <a:off x="968693" y="3664863"/>
            <a:ext cx="12692896" cy="706517"/>
          </a:xfrm>
          <a:prstGeom prst="rect">
            <a:avLst/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8" name="Text 5"/>
          <p:cNvSpPr/>
          <p:nvPr/>
        </p:nvSpPr>
        <p:spPr>
          <a:xfrm>
            <a:off x="1215509" y="3820597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Random Forest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7565708" y="3820597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Stable, less variance</a:t>
            </a: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1215509" y="4527113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Decision Tree</a:t>
            </a: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7565708" y="4527113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More variability, potential overfitting</a:t>
            </a:r>
            <a:endParaRPr lang="en-US" sz="1944" dirty="0"/>
          </a:p>
        </p:txBody>
      </p:sp>
      <p:sp>
        <p:nvSpPr>
          <p:cNvPr id="12" name="Shape 9"/>
          <p:cNvSpPr/>
          <p:nvPr/>
        </p:nvSpPr>
        <p:spPr>
          <a:xfrm>
            <a:off x="968693" y="5077897"/>
            <a:ext cx="12692896" cy="706517"/>
          </a:xfrm>
          <a:prstGeom prst="rect">
            <a:avLst/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3" name="Text 10"/>
          <p:cNvSpPr/>
          <p:nvPr/>
        </p:nvSpPr>
        <p:spPr>
          <a:xfrm>
            <a:off x="1215509" y="5233630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XGBoost</a:t>
            </a:r>
            <a:endParaRPr lang="en-US" sz="1944" dirty="0"/>
          </a:p>
        </p:txBody>
      </p:sp>
      <p:sp>
        <p:nvSpPr>
          <p:cNvPr id="14" name="Text 11"/>
          <p:cNvSpPr/>
          <p:nvPr/>
        </p:nvSpPr>
        <p:spPr>
          <a:xfrm>
            <a:off x="7565708" y="5233630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Captures seasonality and trends well</a:t>
            </a: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1215509" y="5940147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SARIMA</a:t>
            </a:r>
            <a:endParaRPr lang="en-US" sz="1944" dirty="0"/>
          </a:p>
        </p:txBody>
      </p:sp>
      <p:sp>
        <p:nvSpPr>
          <p:cNvPr id="16" name="Text 13"/>
          <p:cNvSpPr/>
          <p:nvPr/>
        </p:nvSpPr>
        <p:spPr>
          <a:xfrm>
            <a:off x="7565708" y="5940147"/>
            <a:ext cx="584894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Best captures seasonality and trends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en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5" y="3531957"/>
            <a:ext cx="6874371" cy="3608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93" y="3506036"/>
            <a:ext cx="6874372" cy="364015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22109" y="398362"/>
            <a:ext cx="11828383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Combinations</a:t>
            </a:r>
            <a:endParaRPr lang="en-US" sz="4574" dirty="0"/>
          </a:p>
        </p:txBody>
      </p:sp>
      <p:sp>
        <p:nvSpPr>
          <p:cNvPr id="8" name="Text 2"/>
          <p:cNvSpPr/>
          <p:nvPr/>
        </p:nvSpPr>
        <p:spPr>
          <a:xfrm>
            <a:off x="1024535" y="1526834"/>
            <a:ext cx="11965529" cy="18166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859"/>
              </a:lnSpc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 used combinations of "</a:t>
            </a:r>
            <a:r>
              <a:rPr lang="en-US" sz="22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MoleculeName</a:t>
            </a: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" and "</a:t>
            </a:r>
            <a:r>
              <a:rPr lang="en-US" sz="2287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TradeName</a:t>
            </a: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" to </a:t>
            </a:r>
          </a:p>
          <a:p>
            <a:pPr>
              <a:lnSpc>
                <a:spcPts val="2859"/>
              </a:lnSpc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create more specific and accurate sales forecasts for each product pair.</a:t>
            </a:r>
            <a:endParaRPr lang="en-US" sz="2287" dirty="0"/>
          </a:p>
        </p:txBody>
      </p:sp>
    </p:spTree>
    <p:extLst>
      <p:ext uri="{BB962C8B-B14F-4D97-AF65-F5344CB8AC3E}">
        <p14:creationId xmlns:p14="http://schemas.microsoft.com/office/powerpoint/2010/main" val="1681704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en-DE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21637" y="1880116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Insights</a:t>
            </a:r>
            <a:endParaRPr lang="en-US" sz="4574" dirty="0"/>
          </a:p>
        </p:txBody>
      </p:sp>
      <p:sp>
        <p:nvSpPr>
          <p:cNvPr id="6" name="Shape 2"/>
          <p:cNvSpPr/>
          <p:nvPr/>
        </p:nvSpPr>
        <p:spPr>
          <a:xfrm>
            <a:off x="4521637" y="3254097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7" name="Text 3"/>
          <p:cNvSpPr/>
          <p:nvPr/>
        </p:nvSpPr>
        <p:spPr>
          <a:xfrm>
            <a:off x="4717256" y="3357563"/>
            <a:ext cx="164187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744" dirty="0"/>
          </a:p>
        </p:txBody>
      </p:sp>
      <p:sp>
        <p:nvSpPr>
          <p:cNvPr id="8" name="Text 4"/>
          <p:cNvSpPr/>
          <p:nvPr/>
        </p:nvSpPr>
        <p:spPr>
          <a:xfrm>
            <a:off x="5323880" y="3254097"/>
            <a:ext cx="3696772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Observed Values/Packs</a:t>
            </a:r>
            <a:endParaRPr lang="en-US" sz="2287" dirty="0"/>
          </a:p>
        </p:txBody>
      </p:sp>
      <p:sp>
        <p:nvSpPr>
          <p:cNvPr id="9" name="Text 5"/>
          <p:cNvSpPr/>
          <p:nvPr/>
        </p:nvSpPr>
        <p:spPr>
          <a:xfrm>
            <a:off x="5323880" y="3809524"/>
            <a:ext cx="3696772" cy="11090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Actual historical data trends provide baseline for comparison.</a:t>
            </a:r>
            <a:endParaRPr lang="en-US" sz="1944" dirty="0"/>
          </a:p>
        </p:txBody>
      </p:sp>
      <p:sp>
        <p:nvSpPr>
          <p:cNvPr id="10" name="Shape 6"/>
          <p:cNvSpPr/>
          <p:nvPr/>
        </p:nvSpPr>
        <p:spPr>
          <a:xfrm>
            <a:off x="9267468" y="3254097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1" name="Text 7"/>
          <p:cNvSpPr/>
          <p:nvPr/>
        </p:nvSpPr>
        <p:spPr>
          <a:xfrm>
            <a:off x="9407604" y="3357563"/>
            <a:ext cx="275034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744" dirty="0"/>
          </a:p>
        </p:txBody>
      </p:sp>
      <p:sp>
        <p:nvSpPr>
          <p:cNvPr id="12" name="Text 8"/>
          <p:cNvSpPr/>
          <p:nvPr/>
        </p:nvSpPr>
        <p:spPr>
          <a:xfrm>
            <a:off x="10069711" y="3254097"/>
            <a:ext cx="343947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Performance</a:t>
            </a:r>
            <a:endParaRPr lang="en-US" sz="2287" dirty="0"/>
          </a:p>
        </p:txBody>
      </p:sp>
      <p:sp>
        <p:nvSpPr>
          <p:cNvPr id="13" name="Text 9"/>
          <p:cNvSpPr/>
          <p:nvPr/>
        </p:nvSpPr>
        <p:spPr>
          <a:xfrm>
            <a:off x="10069711" y="3765352"/>
            <a:ext cx="3696772" cy="1177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SARIMA outperforms other models in capturing seasonality and trends.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4521637" y="5443061"/>
            <a:ext cx="555427" cy="555427"/>
          </a:xfrm>
          <a:prstGeom prst="roundRect">
            <a:avLst>
              <a:gd name="adj" fmla="val 13335"/>
            </a:avLst>
          </a:prstGeom>
          <a:solidFill>
            <a:srgbClr val="223D4D"/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15" name="Text 11"/>
          <p:cNvSpPr/>
          <p:nvPr/>
        </p:nvSpPr>
        <p:spPr>
          <a:xfrm>
            <a:off x="4659154" y="5546527"/>
            <a:ext cx="280273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744" dirty="0"/>
          </a:p>
        </p:txBody>
      </p:sp>
      <p:sp>
        <p:nvSpPr>
          <p:cNvPr id="16" name="Text 12"/>
          <p:cNvSpPr/>
          <p:nvPr/>
        </p:nvSpPr>
        <p:spPr>
          <a:xfrm>
            <a:off x="5323880" y="5443061"/>
            <a:ext cx="3309104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Forecast Accuracy</a:t>
            </a:r>
            <a:endParaRPr lang="en-US" sz="2287" dirty="0"/>
          </a:p>
        </p:txBody>
      </p:sp>
      <p:sp>
        <p:nvSpPr>
          <p:cNvPr id="17" name="Text 13"/>
          <p:cNvSpPr/>
          <p:nvPr/>
        </p:nvSpPr>
        <p:spPr>
          <a:xfrm>
            <a:off x="5323880" y="5954316"/>
            <a:ext cx="84424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SARIMA provides the most accurate forecasts for sales.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  <p:txBody>
          <a:bodyPr/>
          <a:lstStyle/>
          <a:p>
            <a:endParaRPr lang="en-DE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oundRect">
            <a:avLst>
              <a:gd name="adj" fmla="val 884"/>
            </a:avLst>
          </a:prstGeom>
          <a:solidFill>
            <a:srgbClr val="112836">
              <a:alpha val="80000"/>
            </a:srgbClr>
          </a:solidFill>
          <a:ln/>
        </p:spPr>
        <p:txBody>
          <a:bodyPr/>
          <a:lstStyle/>
          <a:p>
            <a:endParaRPr lang="en-DE"/>
          </a:p>
        </p:txBody>
      </p:sp>
      <p:sp>
        <p:nvSpPr>
          <p:cNvPr id="6" name="Text 2"/>
          <p:cNvSpPr/>
          <p:nvPr/>
        </p:nvSpPr>
        <p:spPr>
          <a:xfrm>
            <a:off x="1084064" y="667822"/>
            <a:ext cx="9158407" cy="712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14"/>
              </a:lnSpc>
              <a:buNone/>
            </a:pPr>
            <a:r>
              <a:rPr lang="en-US" sz="449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Conclusion</a:t>
            </a:r>
            <a:endParaRPr lang="en-US" sz="4491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64" y="1744147"/>
            <a:ext cx="1211937" cy="193917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659499" y="1986439"/>
            <a:ext cx="3581757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7"/>
              </a:lnSpc>
              <a:buNone/>
            </a:pPr>
            <a:r>
              <a:rPr lang="en-US" sz="224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Best Model Selection</a:t>
            </a:r>
            <a:endParaRPr lang="en-US" sz="2245" dirty="0"/>
          </a:p>
        </p:txBody>
      </p:sp>
      <p:sp>
        <p:nvSpPr>
          <p:cNvPr id="9" name="Text 4"/>
          <p:cNvSpPr/>
          <p:nvPr/>
        </p:nvSpPr>
        <p:spPr>
          <a:xfrm>
            <a:off x="2659499" y="2488168"/>
            <a:ext cx="10886718" cy="387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54"/>
              </a:lnSpc>
              <a:buNone/>
            </a:pPr>
            <a:r>
              <a:rPr lang="en-US" sz="1909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SARIMA stands out as the most effective model.</a:t>
            </a:r>
            <a:endParaRPr lang="en-US" sz="1909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064" y="3683317"/>
            <a:ext cx="1211937" cy="193917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659499" y="3925610"/>
            <a:ext cx="2851666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7"/>
              </a:lnSpc>
              <a:buNone/>
            </a:pPr>
            <a:r>
              <a:rPr lang="en-US" sz="224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Implementation</a:t>
            </a:r>
            <a:endParaRPr lang="en-US" sz="2245" dirty="0"/>
          </a:p>
        </p:txBody>
      </p:sp>
      <p:sp>
        <p:nvSpPr>
          <p:cNvPr id="12" name="Text 6"/>
          <p:cNvSpPr/>
          <p:nvPr/>
        </p:nvSpPr>
        <p:spPr>
          <a:xfrm>
            <a:off x="2659499" y="4427339"/>
            <a:ext cx="10886718" cy="387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54"/>
              </a:lnSpc>
              <a:buNone/>
            </a:pPr>
            <a:r>
              <a:rPr lang="en-US" sz="1909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Implement SARIMA for future sales forecasting.</a:t>
            </a:r>
            <a:endParaRPr lang="en-US" sz="1909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064" y="5622488"/>
            <a:ext cx="1211937" cy="193917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659499" y="5864781"/>
            <a:ext cx="3292197" cy="35635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7"/>
              </a:lnSpc>
              <a:buNone/>
            </a:pPr>
            <a:r>
              <a:rPr lang="en-US" sz="2245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Further Exploration</a:t>
            </a:r>
            <a:endParaRPr lang="en-US" sz="2245" dirty="0"/>
          </a:p>
        </p:txBody>
      </p:sp>
      <p:sp>
        <p:nvSpPr>
          <p:cNvPr id="15" name="Text 8"/>
          <p:cNvSpPr/>
          <p:nvPr/>
        </p:nvSpPr>
        <p:spPr>
          <a:xfrm>
            <a:off x="2659499" y="6366510"/>
            <a:ext cx="10886718" cy="3877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54"/>
              </a:lnSpc>
              <a:buNone/>
            </a:pPr>
            <a:r>
              <a:rPr lang="en-US" sz="1909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can further explore advanced models and techniques.</a:t>
            </a:r>
            <a:endParaRPr lang="en-US" sz="190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Macintosh PowerPoint</Application>
  <PresentationFormat>Custom</PresentationFormat>
  <Paragraphs>70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Cabin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Night Jillani</cp:lastModifiedBy>
  <cp:revision>6</cp:revision>
  <dcterms:created xsi:type="dcterms:W3CDTF">2024-06-23T21:22:12Z</dcterms:created>
  <dcterms:modified xsi:type="dcterms:W3CDTF">2025-03-10T23:44:41Z</dcterms:modified>
</cp:coreProperties>
</file>