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6365" y="577850"/>
            <a:ext cx="9415780" cy="1843405"/>
          </a:xfrm>
        </p:spPr>
        <p:txBody>
          <a:bodyPr>
            <a:normAutofit/>
          </a:bodyPr>
          <a:lstStyle/>
          <a:p>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An Expert System to Identify the Types of Ovarian Cancer</a:t>
            </a:r>
            <a:endParaRPr lang="en-US"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Subtitle 2"/>
          <p:cNvSpPr>
            <a:spLocks noGrp="1"/>
          </p:cNvSpPr>
          <p:nvPr>
            <p:ph type="subTitle" idx="1"/>
          </p:nvPr>
        </p:nvSpPr>
        <p:spPr/>
        <p:txBody>
          <a:bodyPr>
            <a:normAutofit lnSpcReduction="20000"/>
          </a:bodyPr>
          <a:lstStyle/>
          <a:p>
            <a:r>
              <a:rPr lang="en-US" u="sng"/>
              <a:t>Submitted by</a:t>
            </a:r>
            <a:endParaRPr lang="en-US" u="sng"/>
          </a:p>
          <a:p>
            <a:r>
              <a:rPr lang="en-US"/>
              <a:t>Nishat Soultana Chy</a:t>
            </a:r>
            <a:endParaRPr lang="en-US"/>
          </a:p>
          <a:p>
            <a:r>
              <a:rPr lang="en-US"/>
              <a:t>ID-17701021</a:t>
            </a:r>
            <a:endParaRPr lang="en-US"/>
          </a:p>
          <a:p>
            <a:r>
              <a:rPr lang="en-US"/>
              <a:t>Department of CSE, University of Chittagong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Results</a:t>
            </a:r>
            <a:endParaRPr lang="en-US"/>
          </a:p>
        </p:txBody>
      </p:sp>
      <p:pic>
        <p:nvPicPr>
          <p:cNvPr id="18" name="Content Placeholder 17"/>
          <p:cNvPicPr>
            <a:picLocks noChangeAspect="1"/>
          </p:cNvPicPr>
          <p:nvPr>
            <p:ph idx="1"/>
          </p:nvPr>
        </p:nvPicPr>
        <p:blipFill>
          <a:blip r:embed="rId1"/>
          <a:stretch>
            <a:fillRect/>
          </a:stretch>
        </p:blipFill>
        <p:spPr>
          <a:xfrm>
            <a:off x="2059940" y="1593850"/>
            <a:ext cx="8072120" cy="4852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Results</a:t>
            </a:r>
            <a:endParaRPr lang="en-US"/>
          </a:p>
        </p:txBody>
      </p:sp>
      <p:pic>
        <p:nvPicPr>
          <p:cNvPr id="19" name="Content Placeholder 18"/>
          <p:cNvPicPr>
            <a:picLocks noChangeAspect="1"/>
          </p:cNvPicPr>
          <p:nvPr>
            <p:ph idx="1"/>
          </p:nvPr>
        </p:nvPicPr>
        <p:blipFill>
          <a:blip r:embed="rId1"/>
          <a:stretch>
            <a:fillRect/>
          </a:stretch>
        </p:blipFill>
        <p:spPr>
          <a:xfrm>
            <a:off x="1684020" y="1691005"/>
            <a:ext cx="8824595" cy="4818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Conclusion</a:t>
            </a:r>
            <a:endPar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515600" cy="1936115"/>
          </a:xfrm>
        </p:spPr>
        <p:txBody>
          <a:bodyPr/>
          <a:p>
            <a:r>
              <a:rPr lang="en-US" sz="2000">
                <a:latin typeface="Times New Roman" panose="02020603050405020304" charset="0"/>
                <a:cs typeface="Times New Roman" panose="02020603050405020304" charset="0"/>
                <a:sym typeface="+mn-ea"/>
              </a:rPr>
              <a:t>Prolog is best suited for developing this kind of expert system. It can be able to detect the class of animals by using different facts and rules. </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It can be able to mimic the human thought. If doctors can identify the stage of cancer properly, the can start the proper treatment early and save a lot of women’s life.</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83355" y="1645285"/>
            <a:ext cx="6268720" cy="1196340"/>
          </a:xfrm>
        </p:spPr>
        <p:txBody>
          <a:bodyPr/>
          <a:p>
            <a:r>
              <a:rPr lang="en-US" sz="6000" b="1">
                <a:ln w="12700">
                  <a:solidFill>
                    <a:schemeClr val="accent5"/>
                  </a:solidFill>
                  <a:prstDash val="solid"/>
                </a:ln>
                <a:pattFill prst="ltDnDiag">
                  <a:fgClr>
                    <a:schemeClr val="accent5">
                      <a:lumMod val="60000"/>
                      <a:lumOff val="40000"/>
                    </a:schemeClr>
                  </a:fgClr>
                  <a:bgClr>
                    <a:schemeClr val="bg1"/>
                  </a:bgClr>
                </a:pattFill>
                <a:effectLst/>
              </a:rPr>
              <a:t>Thank You.</a:t>
            </a:r>
            <a:endParaRPr lang="en-US" sz="6000" b="1">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5" name="Title 1"/>
          <p:cNvSpPr>
            <a:spLocks noGrp="1"/>
          </p:cNvSpPr>
          <p:nvPr/>
        </p:nvSpPr>
        <p:spPr>
          <a:xfrm>
            <a:off x="3558540" y="3539490"/>
            <a:ext cx="6268720" cy="1196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a:ln w="12700">
                  <a:solidFill>
                    <a:schemeClr val="accent5"/>
                  </a:solidFill>
                  <a:prstDash val="solid"/>
                </a:ln>
                <a:pattFill prst="ltDnDiag">
                  <a:fgClr>
                    <a:schemeClr val="accent5">
                      <a:lumMod val="60000"/>
                      <a:lumOff val="40000"/>
                    </a:schemeClr>
                  </a:fgClr>
                  <a:bgClr>
                    <a:schemeClr val="bg1"/>
                  </a:bgClr>
                </a:pattFill>
                <a:effectLst/>
              </a:rPr>
              <a:t>Questions Please?</a:t>
            </a:r>
            <a:endParaRPr lang="en-US" sz="6000" b="1">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b="1">
                <a:ln/>
                <a:solidFill>
                  <a:schemeClr val="accent1"/>
                </a:solidFill>
                <a:effectLst>
                  <a:outerShdw blurRad="38100" dist="25400" dir="5400000" algn="ctr" rotWithShape="0">
                    <a:srgbClr val="6E747A">
                      <a:alpha val="43000"/>
                    </a:srgbClr>
                  </a:outerShdw>
                </a:effectLst>
              </a:rPr>
              <a:t>Contents</a:t>
            </a:r>
            <a:endParaRPr lang="en-US" b="1">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000"/>
              <a:t>Introduction</a:t>
            </a:r>
            <a:endParaRPr lang="en-US" sz="2000"/>
          </a:p>
          <a:p>
            <a:r>
              <a:rPr lang="en-US" sz="2000"/>
              <a:t>Aims and Goals</a:t>
            </a:r>
            <a:endParaRPr lang="en-US" sz="2000"/>
          </a:p>
          <a:p>
            <a:r>
              <a:rPr lang="en-US" sz="2000"/>
              <a:t>Architecture</a:t>
            </a:r>
            <a:endParaRPr lang="en-US" sz="2000"/>
          </a:p>
          <a:p>
            <a:r>
              <a:rPr lang="en-US" sz="2000"/>
              <a:t>Design</a:t>
            </a:r>
            <a:endParaRPr lang="en-US" sz="2000"/>
          </a:p>
          <a:p>
            <a:r>
              <a:rPr lang="en-US" sz="2000"/>
              <a:t>Design (Decision Table)</a:t>
            </a:r>
            <a:endParaRPr lang="en-US" sz="2000"/>
          </a:p>
          <a:p>
            <a:r>
              <a:rPr lang="en-US" sz="2000"/>
              <a:t>Design(Decision Tree)</a:t>
            </a:r>
            <a:endParaRPr lang="en-US" sz="2000"/>
          </a:p>
          <a:p>
            <a:r>
              <a:rPr lang="en-US" sz="2000"/>
              <a:t>Results</a:t>
            </a:r>
            <a:endParaRPr lang="en-US" sz="2000"/>
          </a:p>
          <a:p>
            <a:r>
              <a:rPr lang="en-US" sz="2000"/>
              <a:t>Conclusion</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Introduction</a:t>
            </a:r>
            <a:endPar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70000"/>
          </a:bodyPr>
          <a:p>
            <a:pPr algn="l"/>
            <a:r>
              <a:rPr lang="en-US">
                <a:latin typeface="Times New Roman" panose="02020603050405020304" charset="0"/>
                <a:ea typeface="Open Sans" panose="020B0704020202020204" pitchFamily="34" charset="0"/>
                <a:cs typeface="Times New Roman" panose="02020603050405020304" charset="0"/>
                <a:sym typeface="+mn-ea"/>
              </a:rPr>
              <a:t>Ovarian cancer is the deadliest of gynecologic cancers.</a:t>
            </a:r>
            <a:endParaRPr lang="en-US">
              <a:latin typeface="Times New Roman" panose="02020603050405020304" charset="0"/>
              <a:ea typeface="Open Sans" panose="020B0704020202020204" pitchFamily="34" charset="0"/>
              <a:cs typeface="Times New Roman" panose="02020603050405020304" charset="0"/>
              <a:sym typeface="+mn-ea"/>
            </a:endParaRPr>
          </a:p>
          <a:p>
            <a:pPr algn="l"/>
            <a:r>
              <a:rPr lang="en-US">
                <a:latin typeface="Times New Roman" panose="02020603050405020304" charset="0"/>
                <a:ea typeface="Open Sans" panose="020B0704020202020204" pitchFamily="34" charset="0"/>
                <a:cs typeface="Times New Roman" panose="02020603050405020304" charset="0"/>
                <a:sym typeface="+mn-ea"/>
              </a:rPr>
              <a:t> Mortality rates are slightly higher for African American women than for Caucasian women. The American Cancer Society estimates that in 2020, about 21,750 new cases of ovarian cancer will be diagnosed and 13,940 women will die of ovarian cancer in the United States. Mortality rates for ovarian cancer have declined only slightly in the forty years since the “War on Cancer” was declared. However, other cancers have shown a much greater reduction in mortality, due to many factors. </a:t>
            </a:r>
            <a:endParaRPr lang="en-US">
              <a:latin typeface="Times New Roman" panose="02020603050405020304" charset="0"/>
              <a:ea typeface="Open Sans" panose="020B0704020202020204" pitchFamily="34" charset="0"/>
              <a:cs typeface="Times New Roman" panose="02020603050405020304" charset="0"/>
              <a:sym typeface="+mn-ea"/>
            </a:endParaRPr>
          </a:p>
          <a:p>
            <a:pPr algn="l"/>
            <a:r>
              <a:rPr lang="en-US">
                <a:latin typeface="Times New Roman" panose="02020603050405020304" charset="0"/>
                <a:ea typeface="Open Sans" panose="020B0704020202020204" pitchFamily="34" charset="0"/>
                <a:cs typeface="Times New Roman" panose="02020603050405020304" charset="0"/>
                <a:sym typeface="+mn-ea"/>
              </a:rPr>
              <a:t>The Surveillance, Epidemiology and End Results (SEER) Program reports that in 2016 in the United States approximately 229,875 women were alive who had been diagnosed with ovarian cancer (including those who had been cured of the disease). Ovarian cancer accounts for 2.5 percent of cancers in women. While the 11th most common cancer among women, ovarian cancer is the fifth leading cause of cancer_x0002_related death among women.</a:t>
            </a:r>
            <a:endParaRPr lang="en-US" b="0">
              <a:solidFill>
                <a:schemeClr val="tx1"/>
              </a:solidFill>
              <a:latin typeface="Times New Roman" panose="02020603050405020304" charset="0"/>
              <a:ea typeface="Open Sans" panose="020B0704020202020204" pitchFamily="34" charset="0"/>
              <a:cs typeface="Times New Roman" panose="02020603050405020304" charset="0"/>
            </a:endParaRPr>
          </a:p>
          <a:p>
            <a:pPr algn="l"/>
            <a:r>
              <a:rPr lang="en-US">
                <a:latin typeface="Times New Roman" panose="02020603050405020304" charset="0"/>
                <a:ea typeface="Open Sans" panose="020B0704020202020204" pitchFamily="34" charset="0"/>
                <a:cs typeface="Times New Roman" panose="02020603050405020304" charset="0"/>
                <a:sym typeface="+mn-ea"/>
              </a:rPr>
              <a:t>An expert system build in prolog can identify the type of cancer. It will help a medical system as well as a doctor to identify the type of ovarian cancer and prescribe as per symptoms.</a:t>
            </a:r>
            <a:endParaRPr lang="en-US" b="0">
              <a:solidFill>
                <a:schemeClr val="tx1"/>
              </a:solidFill>
              <a:latin typeface="Times New Roman" panose="02020603050405020304" charset="0"/>
              <a:ea typeface="Open Sans" panose="020B0704020202020204" pitchFamily="34" charset="0"/>
              <a:cs typeface="Times New Roman" panose="02020603050405020304"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Aim and Objectives:</a:t>
            </a:r>
            <a:endPar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l"/>
            <a:r>
              <a:rPr lang="en-US" sz="2000">
                <a:latin typeface="Times New Roman" panose="02020603050405020304" charset="0"/>
                <a:ea typeface="Open Sans" panose="020B0704020202020204" pitchFamily="34" charset="0"/>
                <a:cs typeface="Times New Roman" panose="02020603050405020304" charset="0"/>
                <a:sym typeface="+mn-ea"/>
              </a:rPr>
              <a:t>To identify the type of Ovarian Cancer.</a:t>
            </a:r>
            <a:endParaRPr lang="en-US" sz="2000" b="0">
              <a:solidFill>
                <a:schemeClr val="tx1"/>
              </a:solidFill>
              <a:latin typeface="Times New Roman" panose="02020603050405020304" charset="0"/>
              <a:ea typeface="Open Sans" panose="020B0704020202020204" pitchFamily="34" charset="0"/>
              <a:cs typeface="Times New Roman" panose="02020603050405020304" charset="0"/>
            </a:endParaRPr>
          </a:p>
          <a:p>
            <a:pPr algn="l"/>
            <a:r>
              <a:rPr lang="en-US" sz="2000">
                <a:latin typeface="Times New Roman" panose="02020603050405020304" charset="0"/>
                <a:ea typeface="Open Sans" panose="020B0704020202020204" pitchFamily="34" charset="0"/>
                <a:cs typeface="Times New Roman" panose="02020603050405020304" charset="0"/>
                <a:sym typeface="+mn-ea"/>
              </a:rPr>
              <a:t>Sharing knowledge with mass people.</a:t>
            </a:r>
            <a:endParaRPr lang="en-US" sz="2000" b="0">
              <a:solidFill>
                <a:schemeClr val="tx1"/>
              </a:solidFill>
              <a:latin typeface="Times New Roman" panose="02020603050405020304" charset="0"/>
              <a:ea typeface="Open Sans" panose="020B0704020202020204" pitchFamily="34" charset="0"/>
              <a:cs typeface="Times New Roman" panose="02020603050405020304" charset="0"/>
            </a:endParaRPr>
          </a:p>
          <a:p>
            <a:pPr algn="l"/>
            <a:r>
              <a:rPr lang="en-US" sz="2000">
                <a:latin typeface="Times New Roman" panose="02020603050405020304" charset="0"/>
                <a:ea typeface="Open Sans" panose="020B0704020202020204" pitchFamily="34" charset="0"/>
                <a:cs typeface="Times New Roman" panose="02020603050405020304" charset="0"/>
                <a:sym typeface="+mn-ea"/>
              </a:rPr>
              <a:t>Creating awareness about Ovarian Cancer</a:t>
            </a:r>
            <a:endParaRPr lang="en-US" sz="2000" b="0">
              <a:solidFill>
                <a:schemeClr val="tx1"/>
              </a:solidFill>
              <a:latin typeface="Times New Roman" panose="02020603050405020304" charset="0"/>
              <a:ea typeface="Open Sans" panose="020B0704020202020204" pitchFamily="34" charset="0"/>
              <a:cs typeface="Times New Roman" panose="02020603050405020304" charset="0"/>
            </a:endParaRPr>
          </a:p>
          <a:p>
            <a:pPr algn="l"/>
            <a:r>
              <a:rPr lang="en-US" sz="2000">
                <a:latin typeface="Times New Roman" panose="02020603050405020304" charset="0"/>
                <a:ea typeface="Open Sans" panose="020B0704020202020204" pitchFamily="34" charset="0"/>
                <a:cs typeface="Times New Roman" panose="02020603050405020304" charset="0"/>
                <a:sym typeface="+mn-ea"/>
              </a:rPr>
              <a:t>Prescribe treatment and medicine according to the type of cancer.</a:t>
            </a:r>
            <a:endParaRPr lang="en-US" sz="2000" b="0">
              <a:solidFill>
                <a:schemeClr val="tx1"/>
              </a:solidFill>
              <a:latin typeface="Times New Roman" panose="02020603050405020304" charset="0"/>
              <a:ea typeface="Open Sans" panose="020B0704020202020204" pitchFamily="34" charset="0"/>
              <a:cs typeface="Times New Roman" panose="02020603050405020304" charset="0"/>
            </a:endParaRPr>
          </a:p>
          <a:p>
            <a:pPr marL="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Architecture</a:t>
            </a:r>
            <a:endPar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990600" y="2263775"/>
            <a:ext cx="4809490" cy="3460750"/>
          </a:xfrm>
        </p:spPr>
        <p:txBody>
          <a:bodyPr/>
          <a:p>
            <a:r>
              <a:rPr lang="en-US" sz="2000">
                <a:latin typeface="Times New Roman" panose="02020603050405020304" charset="0"/>
                <a:ea typeface="Open Sans" panose="020B0704020202020204" pitchFamily="34" charset="0"/>
                <a:cs typeface="Times New Roman" panose="02020603050405020304" charset="0"/>
                <a:sym typeface="+mn-ea"/>
              </a:rPr>
              <a:t>The system is based on “Rule Based Architecture”. It percepts input from the environment i.e. interacts with the user through a user interface. Then it tries to resolute the value of the query or the input. It takes facts from the database, uses rules defined into the knowledge base and infer an answer. Then it shows the answer to the user.</a:t>
            </a:r>
            <a:endParaRPr lang="en-US" sz="2000" b="0">
              <a:solidFill>
                <a:schemeClr val="tx1"/>
              </a:solidFill>
              <a:latin typeface="Times New Roman" panose="02020603050405020304" charset="0"/>
              <a:ea typeface="Open Sans" panose="020B0704020202020204" pitchFamily="34" charset="0"/>
              <a:cs typeface="Times New Roman" panose="02020603050405020304" charset="0"/>
            </a:endParaRPr>
          </a:p>
          <a:p>
            <a:endParaRPr lang="en-US" sz="2000"/>
          </a:p>
        </p:txBody>
      </p:sp>
      <p:pic>
        <p:nvPicPr>
          <p:cNvPr id="5" name="Content Placeholder 4"/>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1828800"/>
            <a:ext cx="5181600" cy="4344035"/>
          </a:xfrm>
          <a:prstGeom prst="rect">
            <a:avLst/>
          </a:prstGeom>
          <a:solidFill>
            <a:schemeClr val="accent3">
              <a:lumMod val="60000"/>
              <a:lumOff val="40000"/>
            </a:schemeClr>
          </a:solidFill>
          <a:ln>
            <a:noFill/>
          </a:ln>
        </p:spPr>
      </p:pic>
      <p:sp>
        <p:nvSpPr>
          <p:cNvPr id="4" name="Text Box 3"/>
          <p:cNvSpPr txBox="1"/>
          <p:nvPr/>
        </p:nvSpPr>
        <p:spPr>
          <a:xfrm>
            <a:off x="6257925" y="6306185"/>
            <a:ext cx="5187950" cy="645160"/>
          </a:xfrm>
          <a:prstGeom prst="rect">
            <a:avLst/>
          </a:prstGeom>
          <a:noFill/>
        </p:spPr>
        <p:txBody>
          <a:bodyPr wrap="square" rtlCol="0">
            <a:spAutoFit/>
          </a:bodyPr>
          <a:p>
            <a:r>
              <a:rPr lang="en-US" altLang="zh-CN" kern="100">
                <a:latin typeface="Times New Roman" panose="02020603050405020304" charset="0"/>
                <a:ea typeface="Calibri" panose="020F0502020204030204"/>
                <a:cs typeface="Times New Roman" panose="02020603050405020304" charset="0"/>
                <a:sym typeface="Times New Roman" panose="02020603050405020304"/>
              </a:rPr>
              <a:t>Figure: Architecture of the System</a:t>
            </a:r>
            <a:endParaRPr lang="en-US" altLang="zh-CN" kern="100">
              <a:latin typeface="Times New Roman" panose="02020603050405020304" charset="0"/>
              <a:ea typeface="Calibri" panose="020F0502020204030204"/>
              <a:cs typeface="Times New Roman" panose="02020603050405020304" charset="0"/>
              <a:sym typeface="Times New Roman" panose="02020603050405020304"/>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Design</a:t>
            </a:r>
            <a:endPar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1195070" y="1691005"/>
            <a:ext cx="10158730" cy="3460750"/>
          </a:xfrm>
        </p:spPr>
        <p:txBody>
          <a:bodyPr>
            <a:normAutofit/>
          </a:bodyPr>
          <a:p>
            <a:pPr marL="0" indent="0">
              <a:buNone/>
            </a:pPr>
            <a:r>
              <a:rPr lang="en-US" sz="2000">
                <a:latin typeface="Times New Roman" panose="02020603050405020304" charset="0"/>
                <a:ea typeface="Open Sans" panose="020B0704020202020204" pitchFamily="34" charset="0"/>
                <a:cs typeface="Times New Roman" panose="02020603050405020304" charset="0"/>
                <a:sym typeface="+mn-ea"/>
              </a:rPr>
              <a:t>Design describe how the expert system react according to commands given to prolog environment for identifying the types of Ovarian Cancer. Action performed by the commands is represented in circular form and arrows represent direction from one action to another action. When all conditions are satisfied according to characteristics then it shows the type of Ovarian Cancer as well as prescribe treatment according to the types. Design of the expert system is shown in Figure-1. Table -1 describes the stages of Ovarian Cancer during the surgery.</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normAutofit/>
          </a:bodyPr>
          <a:p>
            <a:pPr algn="ctr"/>
            <a:r>
              <a:rPr lang="en-US">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Design( Decision Table)</a:t>
            </a:r>
            <a:endParaRPr lang="en-US"/>
          </a:p>
        </p:txBody>
      </p:sp>
      <p:pic>
        <p:nvPicPr>
          <p:cNvPr id="11" name="Content Placeholder 10"/>
          <p:cNvPicPr>
            <a:picLocks noChangeAspect="1"/>
          </p:cNvPicPr>
          <p:nvPr>
            <p:ph idx="1"/>
          </p:nvPr>
        </p:nvPicPr>
        <p:blipFill>
          <a:blip r:embed="rId1"/>
          <a:stretch>
            <a:fillRect/>
          </a:stretch>
        </p:blipFill>
        <p:spPr>
          <a:xfrm>
            <a:off x="2686685" y="1179830"/>
            <a:ext cx="6102350" cy="5490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4250" y="-153035"/>
            <a:ext cx="10515600" cy="1325563"/>
          </a:xfrm>
        </p:spPr>
        <p:txBody>
          <a:bodyPr>
            <a:normAutofit/>
          </a:bodyPr>
          <a:p>
            <a:pPr algn="ctr"/>
            <a:r>
              <a:rPr lang="en-US">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Design( Decision Tree)</a:t>
            </a:r>
            <a:endParaRPr lang="en-US"/>
          </a:p>
        </p:txBody>
      </p:sp>
      <p:pic>
        <p:nvPicPr>
          <p:cNvPr id="9" name="Content Placeholder 8"/>
          <p:cNvPicPr>
            <a:picLocks noChangeAspect="1"/>
          </p:cNvPicPr>
          <p:nvPr>
            <p:ph sz="half" idx="2"/>
          </p:nvPr>
        </p:nvPicPr>
        <p:blipFill>
          <a:blip r:embed="rId1"/>
          <a:stretch>
            <a:fillRect/>
          </a:stretch>
        </p:blipFill>
        <p:spPr>
          <a:xfrm>
            <a:off x="3379470" y="771525"/>
            <a:ext cx="5594985" cy="6050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Results</a:t>
            </a:r>
            <a:endParaRPr 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661650" cy="963295"/>
          </a:xfrm>
        </p:spPr>
        <p:txBody>
          <a:bodyPr/>
          <a:p>
            <a:pPr marL="0" indent="0">
              <a:buNone/>
            </a:pPr>
            <a:r>
              <a:rPr lang="en-US" sz="2000">
                <a:sym typeface="+mn-ea"/>
              </a:rPr>
              <a:t>When the user initializes the system, the system ask a question and based on the answer the system moves to the next question and thus finally reaches to the dicision.</a:t>
            </a:r>
            <a:endParaRPr lang="en-US" sz="2000"/>
          </a:p>
        </p:txBody>
      </p:sp>
      <p:pic>
        <p:nvPicPr>
          <p:cNvPr id="17" name="Content Placeholder 16"/>
          <p:cNvPicPr>
            <a:picLocks noChangeAspect="1"/>
          </p:cNvPicPr>
          <p:nvPr>
            <p:ph sz="half" idx="2"/>
          </p:nvPr>
        </p:nvPicPr>
        <p:blipFill>
          <a:blip r:embed="rId1"/>
          <a:stretch>
            <a:fillRect/>
          </a:stretch>
        </p:blipFill>
        <p:spPr>
          <a:xfrm>
            <a:off x="2839085" y="2788920"/>
            <a:ext cx="5068570" cy="37445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3143</Words>
  <Application>WPS Presentation</Application>
  <PresentationFormat>Widescreen</PresentationFormat>
  <Paragraphs>67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Calibri Light</vt:lpstr>
      <vt:lpstr>Calibri</vt:lpstr>
      <vt:lpstr>Microsoft YaHei</vt:lpstr>
      <vt:lpstr>Arial Unicode MS</vt:lpstr>
      <vt:lpstr>Times New Roman</vt:lpstr>
      <vt:lpstr>Open Sans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Expert System to Identify the Types of Ovarian Cancer</dc:title>
  <dc:creator/>
  <cp:lastModifiedBy>zone</cp:lastModifiedBy>
  <cp:revision>3</cp:revision>
  <dcterms:created xsi:type="dcterms:W3CDTF">2020-12-25T06:45:32Z</dcterms:created>
  <dcterms:modified xsi:type="dcterms:W3CDTF">2020-12-25T07:00:17Z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