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83" r:id="rId8"/>
    <p:sldId id="260" r:id="rId9"/>
    <p:sldId id="261" r:id="rId10"/>
    <p:sldId id="284" r:id="rId11"/>
    <p:sldId id="278" r:id="rId12"/>
    <p:sldId id="285" r:id="rId13"/>
    <p:sldId id="262" r:id="rId14"/>
    <p:sldId id="286" r:id="rId15"/>
    <p:sldId id="267" r:id="rId16"/>
    <p:sldId id="287" r:id="rId17"/>
    <p:sldId id="266" r:id="rId18"/>
    <p:sldId id="288" r:id="rId19"/>
    <p:sldId id="268" r:id="rId20"/>
    <p:sldId id="289" r:id="rId21"/>
    <p:sldId id="269" r:id="rId22"/>
    <p:sldId id="290" r:id="rId23"/>
    <p:sldId id="273" r:id="rId24"/>
    <p:sldId id="291" r:id="rId25"/>
    <p:sldId id="279" r:id="rId26"/>
    <p:sldId id="280" r:id="rId27"/>
    <p:sldId id="281" r:id="rId28"/>
    <p:sldId id="282" r:id="rId29"/>
    <p:sldId id="292" r:id="rId30"/>
    <p:sldId id="263" r:id="rId31"/>
    <p:sldId id="293" r:id="rId32"/>
    <p:sldId id="276" r:id="rId33"/>
    <p:sldId id="294" r:id="rId3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90" d="100"/>
          <a:sy n="90" d="100"/>
        </p:scale>
        <p:origin x="816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2477880" y="415800"/>
            <a:ext cx="62438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l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2"/>
          <p:cNvSpPr/>
          <p:nvPr/>
        </p:nvSpPr>
        <p:spPr>
          <a:xfrm>
            <a:off x="2477880" y="4740120"/>
            <a:ext cx="62438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425160" y="415800"/>
            <a:ext cx="182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2371680" y="630360"/>
            <a:ext cx="6331320" cy="1541520"/>
          </a:xfrm>
          <a:prstGeom prst="rect">
            <a:avLst/>
          </a:prstGeom>
        </p:spPr>
        <p:txBody>
          <a:bodyPr tIns="91440" bIns="91440"/>
          <a:lstStyle/>
          <a:p>
            <a:r>
              <a:rPr lang="en-US" sz="4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498160" y="4688640"/>
            <a:ext cx="548280" cy="393120"/>
          </a:xfrm>
          <a:prstGeom prst="rect">
            <a:avLst/>
          </a:prstGeom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6E688385-AEEA-4EC0-8C5F-8EDA1F43241C}" type="slidenum">
              <a:rPr lang="en-US" sz="1000" b="0" strike="noStrike" spc="-1">
                <a:solidFill>
                  <a:srgbClr val="FFFFFF"/>
                </a:solidFill>
                <a:latin typeface="Lato"/>
                <a:ea typeface="Lato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sldNum"/>
          </p:nvPr>
        </p:nvSpPr>
        <p:spPr>
          <a:xfrm>
            <a:off x="8498160" y="4688640"/>
            <a:ext cx="548280" cy="393120"/>
          </a:xfrm>
          <a:prstGeom prst="rect">
            <a:avLst/>
          </a:prstGeom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84D037D6-AAC2-48EE-8900-1FBD19E2843C}" type="slidenum">
              <a:rPr lang="en-US" sz="1000" b="0" strike="noStrike" spc="-1">
                <a:solidFill>
                  <a:srgbClr val="000000"/>
                </a:solidFill>
                <a:latin typeface="Lato"/>
                <a:ea typeface="Lato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2"/>
          <p:cNvSpPr/>
          <p:nvPr/>
        </p:nvSpPr>
        <p:spPr>
          <a:xfrm>
            <a:off x="5029560" y="4495680"/>
            <a:ext cx="4680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PlaceHolder 3"/>
          <p:cNvSpPr>
            <a:spLocks noGrp="1"/>
          </p:cNvSpPr>
          <p:nvPr>
            <p:ph type="title"/>
          </p:nvPr>
        </p:nvSpPr>
        <p:spPr>
          <a:xfrm>
            <a:off x="265680" y="1397520"/>
            <a:ext cx="4044960" cy="1317960"/>
          </a:xfrm>
          <a:prstGeom prst="rect">
            <a:avLst/>
          </a:prstGeom>
        </p:spPr>
        <p:txBody>
          <a:bodyPr tIns="91440" bIns="91440" anchor="b"/>
          <a:lstStyle/>
          <a:p>
            <a:r>
              <a:rPr lang="en-US" sz="36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939560" y="724320"/>
            <a:ext cx="3836520" cy="3694680"/>
          </a:xfrm>
          <a:prstGeom prst="rect">
            <a:avLst/>
          </a:prstGeom>
        </p:spPr>
        <p:txBody>
          <a:bodyPr tIns="91440" bIns="91440" anchor="ctr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5" name="PlaceHolder 5"/>
          <p:cNvSpPr>
            <a:spLocks noGrp="1"/>
          </p:cNvSpPr>
          <p:nvPr>
            <p:ph type="sldNum"/>
          </p:nvPr>
        </p:nvSpPr>
        <p:spPr>
          <a:xfrm>
            <a:off x="8498160" y="4688640"/>
            <a:ext cx="548280" cy="393120"/>
          </a:xfrm>
          <a:prstGeom prst="rect">
            <a:avLst/>
          </a:prstGeom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CEB622BB-3F9F-4A17-95A6-24357606ED10}" type="slidenum">
              <a:rPr lang="en-US" sz="1000" b="0" strike="noStrike" spc="-1">
                <a:solidFill>
                  <a:srgbClr val="FFFFFF"/>
                </a:solidFill>
                <a:latin typeface="Lato"/>
                <a:ea typeface="Lato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gif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ealthit.gov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youtube.com/" TargetMode="External"/><Relationship Id="rId5" Type="http://schemas.openxmlformats.org/officeDocument/2006/relationships/hyperlink" Target="http://www.wikipedia.org/" TargetMode="External"/><Relationship Id="rId4" Type="http://schemas.openxmlformats.org/officeDocument/2006/relationships/hyperlink" Target="http://www.ncbi.nlm.nih.gov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2371680" y="630360"/>
            <a:ext cx="6331320" cy="1541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4800" b="1" strike="noStrike" spc="-1">
                <a:solidFill>
                  <a:srgbClr val="FFFFFF"/>
                </a:solidFill>
                <a:latin typeface="Raleway"/>
                <a:ea typeface="Raleway"/>
              </a:rPr>
              <a:t>myEHR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2390400" y="3238560"/>
            <a:ext cx="6331320" cy="1241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Lato"/>
                <a:ea typeface="Lato"/>
              </a:rPr>
              <a:t>CSE - 618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5400" y="57150"/>
            <a:ext cx="823140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  <a:spcAft>
                <a:spcPts val="1599"/>
              </a:spcAft>
            </a:pPr>
            <a:r>
              <a:rPr lang="en-US" sz="3600" b="1" strike="noStrike" spc="-1" dirty="0">
                <a:solidFill>
                  <a:schemeClr val="accent3">
                    <a:lumMod val="60000"/>
                    <a:lumOff val="40000"/>
                  </a:schemeClr>
                </a:solidFill>
                <a:latin typeface="Raleway"/>
                <a:ea typeface="Raleway"/>
              </a:rPr>
              <a:t>Contents</a:t>
            </a:r>
            <a:endParaRPr lang="en-US" sz="3600" b="0" strike="noStrike" spc="-1" dirty="0">
              <a:solidFill>
                <a:schemeClr val="accent3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1264500" y="824670"/>
            <a:ext cx="6613200" cy="3989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b="0" strike="noStrike" spc="-1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</a:rPr>
              <a:t>Motivation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spc="-1" dirty="0" smtClean="0">
                <a:solidFill>
                  <a:schemeClr val="bg1">
                    <a:lumMod val="85000"/>
                  </a:schemeClr>
                </a:solidFill>
                <a:latin typeface="Arial"/>
              </a:rPr>
              <a:t>Information Gathering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Wingdings" pitchFamily="2" charset="2"/>
              <a:buChar char="Ø"/>
            </a:pPr>
            <a:r>
              <a:rPr lang="en-US" b="0" strike="noStrike" spc="-1" dirty="0" smtClean="0">
                <a:solidFill>
                  <a:srgbClr val="595959"/>
                </a:solidFill>
                <a:latin typeface="Arial"/>
                <a:ea typeface="Arial"/>
              </a:rPr>
              <a:t>Features of Our App</a:t>
            </a:r>
            <a:endParaRPr lang="en-US" dirty="0"/>
          </a:p>
          <a:p>
            <a:pPr marL="400230" indent="-28575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b="0" strike="noStrike" spc="-1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</a:rPr>
              <a:t>Use </a:t>
            </a:r>
            <a:r>
              <a:rPr lang="en-US" b="0" strike="noStrike" spc="-1" dirty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</a:rPr>
              <a:t>Case </a:t>
            </a:r>
            <a:r>
              <a:rPr lang="en-US" b="0" strike="noStrike" spc="-1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</a:rPr>
              <a:t>Diagram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400230" indent="-28575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b="0" strike="noStrike" spc="-1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</a:rPr>
              <a:t>Activity Diagram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400230" indent="-28575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b="0" strike="noStrike" spc="-1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</a:rPr>
              <a:t>Class Diagram</a:t>
            </a:r>
          </a:p>
          <a:p>
            <a:pPr marL="400230" indent="-28575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spc="-1" dirty="0" smtClean="0">
                <a:solidFill>
                  <a:schemeClr val="bg1">
                    <a:lumMod val="85000"/>
                  </a:schemeClr>
                </a:solidFill>
                <a:latin typeface="Arial"/>
              </a:rPr>
              <a:t>System Development Approach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400230" indent="-28575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spc="-1" dirty="0" smtClean="0">
                <a:solidFill>
                  <a:schemeClr val="bg1">
                    <a:lumMod val="85000"/>
                  </a:schemeClr>
                </a:solidFill>
                <a:ea typeface="Arial"/>
              </a:rPr>
              <a:t>Used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b="0" strike="noStrike" spc="-1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</a:rPr>
              <a:t>Tools / Technologies</a:t>
            </a:r>
          </a:p>
          <a:p>
            <a:pPr marL="400230" indent="-28575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b="0" strike="noStrike" spc="-1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</a:rPr>
              <a:t>Screenshots</a:t>
            </a:r>
            <a:endParaRPr lang="en-US" spc="-1" dirty="0" smtClean="0">
              <a:solidFill>
                <a:schemeClr val="bg1">
                  <a:lumMod val="85000"/>
                </a:schemeClr>
              </a:solidFill>
              <a:ea typeface="Arial"/>
            </a:endParaRPr>
          </a:p>
          <a:p>
            <a:pPr marL="400230" indent="-28575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spc="-1" dirty="0" smtClean="0">
                <a:solidFill>
                  <a:schemeClr val="bg1">
                    <a:lumMod val="85000"/>
                  </a:schemeClr>
                </a:solidFill>
                <a:ea typeface="Arial"/>
              </a:rPr>
              <a:t>Future Works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400230" indent="-28575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b="0" strike="noStrike" spc="-1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</a:rPr>
              <a:t>Questions?</a:t>
            </a:r>
            <a:endParaRPr lang="en-US" b="0" strike="noStrike" spc="-1" dirty="0">
              <a:solidFill>
                <a:schemeClr val="bg1">
                  <a:lumMod val="85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09181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08;p19"/>
          <p:cNvPicPr/>
          <p:nvPr/>
        </p:nvPicPr>
        <p:blipFill>
          <a:blip r:embed="rId2"/>
          <a:stretch/>
        </p:blipFill>
        <p:spPr>
          <a:xfrm>
            <a:off x="1802520" y="162720"/>
            <a:ext cx="5407560" cy="4817520"/>
          </a:xfrm>
          <a:prstGeom prst="rect">
            <a:avLst/>
          </a:prstGeom>
          <a:ln>
            <a:noFill/>
          </a:ln>
        </p:spPr>
      </p:pic>
      <p:sp>
        <p:nvSpPr>
          <p:cNvPr id="138" name="CustomShape 1"/>
          <p:cNvSpPr/>
          <p:nvPr/>
        </p:nvSpPr>
        <p:spPr>
          <a:xfrm>
            <a:off x="2187000" y="687240"/>
            <a:ext cx="4638600" cy="76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/>
          <a:lstStyle/>
          <a:p>
            <a:pPr algn="ctr">
              <a:lnSpc>
                <a:spcPct val="100000"/>
              </a:lnSpc>
            </a:pPr>
            <a:r>
              <a:rPr lang="en-US" sz="3000" b="1" strike="noStrike" spc="-1" dirty="0" smtClean="0">
                <a:solidFill>
                  <a:srgbClr val="757575"/>
                </a:solidFill>
                <a:latin typeface="Raleway"/>
                <a:ea typeface="Raleway"/>
              </a:rPr>
              <a:t>Features of Our App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2499480" y="1450080"/>
            <a:ext cx="4133520" cy="3195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User </a:t>
            </a:r>
            <a:r>
              <a:rPr lang="en-US" dirty="0"/>
              <a:t>friendly and simple interface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Easy </a:t>
            </a:r>
            <a:r>
              <a:rPr lang="en-US" dirty="0"/>
              <a:t>registration and login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Graphical </a:t>
            </a:r>
            <a:r>
              <a:rPr lang="en-US" dirty="0"/>
              <a:t>representation of vital patient data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Patient’s </a:t>
            </a:r>
            <a:r>
              <a:rPr lang="en-US" dirty="0"/>
              <a:t>p</a:t>
            </a:r>
            <a:r>
              <a:rPr lang="en-US" dirty="0" smtClean="0"/>
              <a:t>rogress </a:t>
            </a:r>
            <a:r>
              <a:rPr lang="en-US" dirty="0"/>
              <a:t>n</a:t>
            </a:r>
            <a:r>
              <a:rPr lang="en-US" dirty="0" smtClean="0"/>
              <a:t>otes 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E-prescribing </a:t>
            </a:r>
            <a:r>
              <a:rPr lang="en-US" dirty="0"/>
              <a:t>c</a:t>
            </a:r>
            <a:r>
              <a:rPr lang="en-US" dirty="0" smtClean="0"/>
              <a:t>apabilities 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Maintaining </a:t>
            </a:r>
            <a:r>
              <a:rPr lang="en-US" dirty="0"/>
              <a:t>a</a:t>
            </a:r>
            <a:r>
              <a:rPr lang="en-US" dirty="0" smtClean="0"/>
              <a:t>ppointments </a:t>
            </a:r>
            <a:r>
              <a:rPr lang="en-US" dirty="0"/>
              <a:t>and p</a:t>
            </a:r>
            <a:r>
              <a:rPr lang="en-US" dirty="0" smtClean="0"/>
              <a:t>atient’s lab </a:t>
            </a:r>
            <a:r>
              <a:rPr lang="en-US" dirty="0"/>
              <a:t>results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Managing </a:t>
            </a:r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using r</a:t>
            </a:r>
            <a:r>
              <a:rPr lang="en-US" dirty="0" smtClean="0"/>
              <a:t>eal-time database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5400" y="57150"/>
            <a:ext cx="823140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  <a:spcAft>
                <a:spcPts val="1599"/>
              </a:spcAft>
            </a:pPr>
            <a:r>
              <a:rPr lang="en-US" sz="3600" b="1" strike="noStrike" spc="-1" dirty="0">
                <a:solidFill>
                  <a:schemeClr val="accent3">
                    <a:lumMod val="60000"/>
                    <a:lumOff val="40000"/>
                  </a:schemeClr>
                </a:solidFill>
                <a:latin typeface="Raleway"/>
                <a:ea typeface="Raleway"/>
              </a:rPr>
              <a:t>Contents</a:t>
            </a:r>
            <a:endParaRPr lang="en-US" sz="3600" b="0" strike="noStrike" spc="-1" dirty="0">
              <a:solidFill>
                <a:schemeClr val="accent3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1264500" y="824670"/>
            <a:ext cx="6613200" cy="3989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00230" indent="-28575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b="0" strike="noStrike" spc="-1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</a:rPr>
              <a:t>Motivation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00230" indent="-28575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spc="-1" dirty="0" smtClean="0">
                <a:solidFill>
                  <a:schemeClr val="bg1">
                    <a:lumMod val="85000"/>
                  </a:schemeClr>
                </a:solidFill>
                <a:latin typeface="Arial"/>
              </a:rPr>
              <a:t>Information Gathering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400230" indent="-28575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b="0" strike="noStrike" spc="-1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</a:rPr>
              <a:t>Features of Our App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Wingdings" pitchFamily="2" charset="2"/>
              <a:buChar char="Ø"/>
            </a:pPr>
            <a:r>
              <a:rPr lang="en-US" b="0" strike="noStrike" spc="-1" dirty="0" smtClean="0">
                <a:solidFill>
                  <a:srgbClr val="595959"/>
                </a:solidFill>
                <a:latin typeface="Arial"/>
                <a:ea typeface="Arial"/>
              </a:rPr>
              <a:t>Use </a:t>
            </a:r>
            <a:r>
              <a:rPr lang="en-US" b="0" strike="noStrike" spc="-1" dirty="0">
                <a:solidFill>
                  <a:srgbClr val="595959"/>
                </a:solidFill>
                <a:latin typeface="Arial"/>
                <a:ea typeface="Arial"/>
              </a:rPr>
              <a:t>Case </a:t>
            </a:r>
            <a:r>
              <a:rPr lang="en-US" b="0" strike="noStrike" spc="-1" dirty="0" smtClean="0">
                <a:solidFill>
                  <a:srgbClr val="595959"/>
                </a:solidFill>
                <a:latin typeface="Arial"/>
                <a:ea typeface="Arial"/>
              </a:rPr>
              <a:t>Diagram</a:t>
            </a:r>
            <a:endParaRPr lang="en-US" dirty="0"/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b="0" strike="noStrike" spc="-1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</a:rPr>
              <a:t>Activity Diagram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b="0" strike="noStrike" spc="-1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</a:rPr>
              <a:t>Class Diagram</a:t>
            </a:r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spc="-1" dirty="0" smtClean="0">
                <a:solidFill>
                  <a:schemeClr val="bg1">
                    <a:lumMod val="85000"/>
                  </a:schemeClr>
                </a:solidFill>
                <a:latin typeface="Arial"/>
              </a:rPr>
              <a:t>System Development Approach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spc="-1" dirty="0" smtClean="0">
                <a:solidFill>
                  <a:schemeClr val="bg1">
                    <a:lumMod val="85000"/>
                  </a:schemeClr>
                </a:solidFill>
                <a:ea typeface="Arial"/>
              </a:rPr>
              <a:t>Used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b="0" strike="noStrike" spc="-1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</a:rPr>
              <a:t>Tools / Technologies</a:t>
            </a:r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b="0" strike="noStrike" spc="-1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</a:rPr>
              <a:t>Screenshots</a:t>
            </a:r>
            <a:endParaRPr lang="en-US" spc="-1" dirty="0" smtClean="0">
              <a:solidFill>
                <a:schemeClr val="bg1">
                  <a:lumMod val="85000"/>
                </a:schemeClr>
              </a:solidFill>
              <a:ea typeface="Arial"/>
            </a:endParaRPr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spc="-1" dirty="0" smtClean="0">
                <a:solidFill>
                  <a:schemeClr val="bg1">
                    <a:lumMod val="85000"/>
                  </a:schemeClr>
                </a:solidFill>
                <a:ea typeface="Arial"/>
              </a:rPr>
              <a:t>Future Works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b="0" strike="noStrike" spc="-1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</a:rPr>
              <a:t>Questions?</a:t>
            </a:r>
            <a:endParaRPr lang="en-US" b="0" strike="noStrike" spc="-1" dirty="0">
              <a:solidFill>
                <a:schemeClr val="bg1">
                  <a:lumMod val="85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09181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0;p24"/>
          <p:cNvPicPr/>
          <p:nvPr/>
        </p:nvPicPr>
        <p:blipFill>
          <a:blip r:embed="rId2"/>
          <a:stretch/>
        </p:blipFill>
        <p:spPr>
          <a:xfrm>
            <a:off x="1447800" y="672"/>
            <a:ext cx="6248400" cy="5238750"/>
          </a:xfrm>
          <a:prstGeom prst="rect">
            <a:avLst/>
          </a:prstGeom>
          <a:ln>
            <a:noFill/>
          </a:ln>
        </p:spPr>
      </p:pic>
      <p:sp>
        <p:nvSpPr>
          <p:cNvPr id="150" name="CustomShape 1"/>
          <p:cNvSpPr/>
          <p:nvPr/>
        </p:nvSpPr>
        <p:spPr>
          <a:xfrm>
            <a:off x="2252700" y="47961"/>
            <a:ext cx="4638600" cy="76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/>
          <a:lstStyle/>
          <a:p>
            <a:pPr algn="ctr">
              <a:lnSpc>
                <a:spcPct val="100000"/>
              </a:lnSpc>
            </a:pPr>
            <a:r>
              <a:rPr lang="en-US" sz="3000" b="1" strike="noStrike" spc="-1" dirty="0" smtClean="0">
                <a:solidFill>
                  <a:srgbClr val="757575"/>
                </a:solidFill>
                <a:latin typeface="Raleway"/>
                <a:ea typeface="Raleway"/>
              </a:rPr>
              <a:t>Use Case Diagram</a:t>
            </a:r>
            <a:endParaRPr lang="en-US" sz="3000" b="0" strike="noStrike" spc="-1" dirty="0">
              <a:latin typeface="Arial"/>
            </a:endParaRPr>
          </a:p>
        </p:txBody>
      </p:sp>
      <p:pic>
        <p:nvPicPr>
          <p:cNvPr id="2050" name="Picture 2" descr="H:\E_BAG\CSE\CSE_Notes\618_MADL\Android App Development\Diagrams\Use Case\UseC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810081"/>
            <a:ext cx="5334000" cy="412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5400" y="57150"/>
            <a:ext cx="823140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  <a:spcAft>
                <a:spcPts val="1599"/>
              </a:spcAft>
            </a:pPr>
            <a:r>
              <a:rPr lang="en-US" sz="3600" b="1" strike="noStrike" spc="-1" dirty="0">
                <a:solidFill>
                  <a:schemeClr val="accent3">
                    <a:lumMod val="60000"/>
                    <a:lumOff val="40000"/>
                  </a:schemeClr>
                </a:solidFill>
                <a:latin typeface="Raleway"/>
                <a:ea typeface="Raleway"/>
              </a:rPr>
              <a:t>Contents</a:t>
            </a:r>
            <a:endParaRPr lang="en-US" sz="3600" b="0" strike="noStrike" spc="-1" dirty="0">
              <a:solidFill>
                <a:schemeClr val="accent3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1264500" y="824670"/>
            <a:ext cx="6613200" cy="3989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b="0" strike="noStrike" spc="-1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</a:rPr>
              <a:t>Motivation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spc="-1" dirty="0" smtClean="0">
                <a:solidFill>
                  <a:schemeClr val="bg1">
                    <a:lumMod val="85000"/>
                  </a:schemeClr>
                </a:solidFill>
                <a:latin typeface="Arial"/>
              </a:rPr>
              <a:t>Information Gathering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b="0" strike="noStrike" spc="-1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</a:rPr>
              <a:t>Features of Our App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b="0" strike="noStrike" spc="-1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</a:rPr>
              <a:t>Use </a:t>
            </a:r>
            <a:r>
              <a:rPr lang="en-US" b="0" strike="noStrike" spc="-1" dirty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</a:rPr>
              <a:t>Case </a:t>
            </a:r>
            <a:r>
              <a:rPr lang="en-US" b="0" strike="noStrike" spc="-1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</a:rPr>
              <a:t>Diagram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Wingdings" pitchFamily="2" charset="2"/>
              <a:buChar char="Ø"/>
            </a:pPr>
            <a:r>
              <a:rPr lang="en-US" b="0" strike="noStrike" spc="-1" dirty="0" smtClean="0">
                <a:solidFill>
                  <a:srgbClr val="595959"/>
                </a:solidFill>
                <a:latin typeface="Arial"/>
                <a:ea typeface="Arial"/>
              </a:rPr>
              <a:t>Activity Diagram</a:t>
            </a:r>
            <a:endParaRPr lang="en-US" dirty="0"/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b="0" strike="noStrike" spc="-1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</a:rPr>
              <a:t>Class Diagram</a:t>
            </a:r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spc="-1" dirty="0" smtClean="0">
                <a:solidFill>
                  <a:schemeClr val="bg1">
                    <a:lumMod val="85000"/>
                  </a:schemeClr>
                </a:solidFill>
                <a:latin typeface="Arial"/>
              </a:rPr>
              <a:t>System Development Approach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spc="-1" dirty="0" smtClean="0">
                <a:solidFill>
                  <a:schemeClr val="bg1">
                    <a:lumMod val="85000"/>
                  </a:schemeClr>
                </a:solidFill>
                <a:ea typeface="Arial"/>
              </a:rPr>
              <a:t>Used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b="0" strike="noStrike" spc="-1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</a:rPr>
              <a:t>Tools / Technologies</a:t>
            </a:r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b="0" strike="noStrike" spc="-1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</a:rPr>
              <a:t>Screenshots</a:t>
            </a:r>
            <a:endParaRPr lang="en-US" spc="-1" dirty="0" smtClean="0">
              <a:solidFill>
                <a:schemeClr val="bg1">
                  <a:lumMod val="85000"/>
                </a:schemeClr>
              </a:solidFill>
              <a:ea typeface="Arial"/>
            </a:endParaRPr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spc="-1" dirty="0" smtClean="0">
                <a:solidFill>
                  <a:schemeClr val="bg1">
                    <a:lumMod val="85000"/>
                  </a:schemeClr>
                </a:solidFill>
                <a:ea typeface="Arial"/>
              </a:rPr>
              <a:t>Future Works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b="0" strike="noStrike" spc="-1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</a:rPr>
              <a:t>Questions?</a:t>
            </a:r>
            <a:endParaRPr lang="en-US" b="0" strike="noStrike" spc="-1" dirty="0">
              <a:solidFill>
                <a:schemeClr val="bg1">
                  <a:lumMod val="85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09181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34;p23"/>
          <p:cNvPicPr/>
          <p:nvPr/>
        </p:nvPicPr>
        <p:blipFill>
          <a:blip r:embed="rId2"/>
          <a:stretch/>
        </p:blipFill>
        <p:spPr>
          <a:xfrm>
            <a:off x="1371600" y="-86591"/>
            <a:ext cx="6324600" cy="5334000"/>
          </a:xfrm>
          <a:prstGeom prst="rect">
            <a:avLst/>
          </a:prstGeom>
          <a:ln>
            <a:noFill/>
          </a:ln>
        </p:spPr>
      </p:pic>
      <p:sp>
        <p:nvSpPr>
          <p:cNvPr id="148" name="CustomShape 1"/>
          <p:cNvSpPr/>
          <p:nvPr/>
        </p:nvSpPr>
        <p:spPr>
          <a:xfrm>
            <a:off x="76200" y="0"/>
            <a:ext cx="8991600" cy="76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/>
          <a:lstStyle/>
          <a:p>
            <a:pPr algn="ctr">
              <a:lnSpc>
                <a:spcPct val="100000"/>
              </a:lnSpc>
            </a:pPr>
            <a:r>
              <a:rPr lang="en-US" sz="3000" b="1" strike="noStrike" spc="-1" dirty="0">
                <a:solidFill>
                  <a:srgbClr val="757575"/>
                </a:solidFill>
                <a:latin typeface="Raleway"/>
                <a:ea typeface="Raleway"/>
              </a:rPr>
              <a:t>Activity </a:t>
            </a:r>
            <a:r>
              <a:rPr lang="en-US" sz="3000" b="1" strike="noStrike" spc="-1" dirty="0" smtClean="0">
                <a:solidFill>
                  <a:srgbClr val="757575"/>
                </a:solidFill>
                <a:latin typeface="Raleway"/>
                <a:ea typeface="Raleway"/>
              </a:rPr>
              <a:t>Diagram</a:t>
            </a:r>
            <a:endParaRPr lang="en-US" sz="3000" b="0" strike="noStrike" spc="-1" dirty="0">
              <a:latin typeface="Arial"/>
            </a:endParaRPr>
          </a:p>
        </p:txBody>
      </p:sp>
      <p:pic>
        <p:nvPicPr>
          <p:cNvPr id="3074" name="Picture 2" descr="H:\E_BAG\CSE\CSE_Notes\618_MADL\Android App Development\Diagrams\Activity Flow Diagram\Activity Flow 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09550"/>
            <a:ext cx="5715000" cy="469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5400" y="57150"/>
            <a:ext cx="823140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  <a:spcAft>
                <a:spcPts val="1599"/>
              </a:spcAft>
            </a:pPr>
            <a:r>
              <a:rPr lang="en-US" sz="3600" b="1" strike="noStrike" spc="-1" dirty="0">
                <a:solidFill>
                  <a:schemeClr val="accent3">
                    <a:lumMod val="60000"/>
                    <a:lumOff val="40000"/>
                  </a:schemeClr>
                </a:solidFill>
                <a:latin typeface="Raleway"/>
                <a:ea typeface="Raleway"/>
              </a:rPr>
              <a:t>Contents</a:t>
            </a:r>
            <a:endParaRPr lang="en-US" sz="3600" b="0" strike="noStrike" spc="-1" dirty="0">
              <a:solidFill>
                <a:schemeClr val="accent3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1264500" y="824670"/>
            <a:ext cx="6613200" cy="3989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b="0" strike="noStrike" spc="-1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</a:rPr>
              <a:t>Motivation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spc="-1" dirty="0" smtClean="0">
                <a:solidFill>
                  <a:schemeClr val="bg1">
                    <a:lumMod val="85000"/>
                  </a:schemeClr>
                </a:solidFill>
                <a:latin typeface="Arial"/>
              </a:rPr>
              <a:t>Information Gathering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b="0" strike="noStrike" spc="-1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</a:rPr>
              <a:t>Features of Our App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b="0" strike="noStrike" spc="-1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</a:rPr>
              <a:t>Use </a:t>
            </a:r>
            <a:r>
              <a:rPr lang="en-US" b="0" strike="noStrike" spc="-1" dirty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</a:rPr>
              <a:t>Case </a:t>
            </a:r>
            <a:r>
              <a:rPr lang="en-US" b="0" strike="noStrike" spc="-1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</a:rPr>
              <a:t>Diagram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b="0" strike="noStrike" spc="-1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</a:rPr>
              <a:t>Activity Diagram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Wingdings" pitchFamily="2" charset="2"/>
              <a:buChar char="Ø"/>
            </a:pPr>
            <a:r>
              <a:rPr lang="en-US" b="0" strike="noStrike" spc="-1" dirty="0" smtClean="0">
                <a:solidFill>
                  <a:srgbClr val="595959"/>
                </a:solidFill>
                <a:latin typeface="Arial"/>
                <a:ea typeface="Arial"/>
              </a:rPr>
              <a:t>Class Diagram</a:t>
            </a:r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spc="-1" dirty="0" smtClean="0">
                <a:solidFill>
                  <a:schemeClr val="bg1">
                    <a:lumMod val="85000"/>
                  </a:schemeClr>
                </a:solidFill>
                <a:latin typeface="Arial"/>
              </a:rPr>
              <a:t>System Development Approach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spc="-1" dirty="0" smtClean="0">
                <a:solidFill>
                  <a:schemeClr val="bg1">
                    <a:lumMod val="85000"/>
                  </a:schemeClr>
                </a:solidFill>
                <a:ea typeface="Arial"/>
              </a:rPr>
              <a:t>Used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b="0" strike="noStrike" spc="-1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</a:rPr>
              <a:t>Tools / Technologies</a:t>
            </a:r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b="0" strike="noStrike" spc="-1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</a:rPr>
              <a:t>Screenshots</a:t>
            </a:r>
            <a:endParaRPr lang="en-US" spc="-1" dirty="0" smtClean="0">
              <a:solidFill>
                <a:schemeClr val="bg1">
                  <a:lumMod val="85000"/>
                </a:schemeClr>
              </a:solidFill>
              <a:ea typeface="Arial"/>
            </a:endParaRPr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spc="-1" dirty="0" smtClean="0">
                <a:solidFill>
                  <a:schemeClr val="bg1">
                    <a:lumMod val="85000"/>
                  </a:schemeClr>
                </a:solidFill>
                <a:ea typeface="Arial"/>
              </a:rPr>
              <a:t>Future Works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b="0" strike="noStrike" spc="-1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</a:rPr>
              <a:t>Questions?</a:t>
            </a:r>
            <a:endParaRPr lang="en-US" b="0" strike="noStrike" spc="-1" dirty="0">
              <a:solidFill>
                <a:schemeClr val="bg1">
                  <a:lumMod val="85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09181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40;p24"/>
          <p:cNvPicPr/>
          <p:nvPr/>
        </p:nvPicPr>
        <p:blipFill>
          <a:blip r:embed="rId2"/>
          <a:stretch/>
        </p:blipFill>
        <p:spPr>
          <a:xfrm>
            <a:off x="-76200" y="672"/>
            <a:ext cx="9296400" cy="5238750"/>
          </a:xfrm>
          <a:prstGeom prst="rect">
            <a:avLst/>
          </a:prstGeom>
          <a:ln>
            <a:noFill/>
          </a:ln>
        </p:spPr>
      </p:pic>
      <p:sp>
        <p:nvSpPr>
          <p:cNvPr id="7" name="CustomShape 1"/>
          <p:cNvSpPr/>
          <p:nvPr/>
        </p:nvSpPr>
        <p:spPr>
          <a:xfrm>
            <a:off x="-533400" y="133350"/>
            <a:ext cx="10210800" cy="76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/>
          <a:lstStyle/>
          <a:p>
            <a:pPr algn="ctr">
              <a:lnSpc>
                <a:spcPct val="100000"/>
              </a:lnSpc>
            </a:pPr>
            <a:r>
              <a:rPr lang="en-US" sz="3000" b="1" strike="noStrike" spc="-1" dirty="0" smtClean="0">
                <a:solidFill>
                  <a:srgbClr val="757575"/>
                </a:solidFill>
                <a:latin typeface="Raleway"/>
                <a:ea typeface="Raleway"/>
              </a:rPr>
              <a:t>Class Diagram</a:t>
            </a:r>
            <a:endParaRPr lang="en-US" sz="3000" b="0" strike="noStrike" spc="-1" dirty="0">
              <a:latin typeface="Arial"/>
            </a:endParaRPr>
          </a:p>
        </p:txBody>
      </p:sp>
      <p:pic>
        <p:nvPicPr>
          <p:cNvPr id="4099" name="Picture 3" descr="H:\E_BAG\CSE\CSE_Notes\618_MADL\Android App Development\Diagrams\Class Diagram\Class 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5750"/>
            <a:ext cx="85344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5400" y="57150"/>
            <a:ext cx="823140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  <a:spcAft>
                <a:spcPts val="1599"/>
              </a:spcAft>
            </a:pPr>
            <a:r>
              <a:rPr lang="en-US" sz="3600" b="1" strike="noStrike" spc="-1" dirty="0">
                <a:solidFill>
                  <a:schemeClr val="accent3">
                    <a:lumMod val="60000"/>
                    <a:lumOff val="40000"/>
                  </a:schemeClr>
                </a:solidFill>
                <a:latin typeface="Raleway"/>
                <a:ea typeface="Raleway"/>
              </a:rPr>
              <a:t>Contents</a:t>
            </a:r>
            <a:endParaRPr lang="en-US" sz="3600" b="0" strike="noStrike" spc="-1" dirty="0">
              <a:solidFill>
                <a:schemeClr val="accent3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1264500" y="824670"/>
            <a:ext cx="6613200" cy="3989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b="0" strike="noStrike" spc="-1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</a:rPr>
              <a:t>Motivation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spc="-1" dirty="0" smtClean="0">
                <a:solidFill>
                  <a:schemeClr val="bg1">
                    <a:lumMod val="85000"/>
                  </a:schemeClr>
                </a:solidFill>
                <a:latin typeface="Arial"/>
              </a:rPr>
              <a:t>Information Gathering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b="0" strike="noStrike" spc="-1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</a:rPr>
              <a:t>Features of Our App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b="0" strike="noStrike" spc="-1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</a:rPr>
              <a:t>Use </a:t>
            </a:r>
            <a:r>
              <a:rPr lang="en-US" b="0" strike="noStrike" spc="-1" dirty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</a:rPr>
              <a:t>Case </a:t>
            </a:r>
            <a:r>
              <a:rPr lang="en-US" b="0" strike="noStrike" spc="-1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</a:rPr>
              <a:t>Diagram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b="0" strike="noStrike" spc="-1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</a:rPr>
              <a:t>Activity Diagram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b="0" strike="noStrike" spc="-1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</a:rPr>
              <a:t>Class Diagram</a:t>
            </a:r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Wingdings" pitchFamily="2" charset="2"/>
              <a:buChar char="Ø"/>
            </a:pPr>
            <a:r>
              <a:rPr lang="en-US" spc="-1" dirty="0" smtClean="0">
                <a:solidFill>
                  <a:srgbClr val="595959"/>
                </a:solidFill>
                <a:latin typeface="Arial"/>
              </a:rPr>
              <a:t>System Development Approach</a:t>
            </a:r>
            <a:endParaRPr lang="en-US" dirty="0" smtClean="0"/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spc="-1" dirty="0" smtClean="0">
                <a:solidFill>
                  <a:schemeClr val="bg1">
                    <a:lumMod val="85000"/>
                  </a:schemeClr>
                </a:solidFill>
                <a:ea typeface="Arial"/>
              </a:rPr>
              <a:t>Used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b="0" strike="noStrike" spc="-1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</a:rPr>
              <a:t>Tools / Technologies</a:t>
            </a:r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b="0" strike="noStrike" spc="-1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</a:rPr>
              <a:t>Screenshots</a:t>
            </a:r>
            <a:endParaRPr lang="en-US" spc="-1" dirty="0" smtClean="0">
              <a:solidFill>
                <a:schemeClr val="bg1">
                  <a:lumMod val="85000"/>
                </a:schemeClr>
              </a:solidFill>
              <a:ea typeface="Arial"/>
            </a:endParaRPr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spc="-1" dirty="0" smtClean="0">
                <a:solidFill>
                  <a:schemeClr val="bg1">
                    <a:lumMod val="85000"/>
                  </a:schemeClr>
                </a:solidFill>
                <a:ea typeface="Arial"/>
              </a:rPr>
              <a:t>Future Works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b="0" strike="noStrike" spc="-1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</a:rPr>
              <a:t>Questions?</a:t>
            </a:r>
            <a:endParaRPr lang="en-US" b="0" strike="noStrike" spc="-1" dirty="0">
              <a:solidFill>
                <a:schemeClr val="bg1">
                  <a:lumMod val="85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09181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34;p23"/>
          <p:cNvPicPr/>
          <p:nvPr/>
        </p:nvPicPr>
        <p:blipFill>
          <a:blip r:embed="rId2"/>
          <a:stretch/>
        </p:blipFill>
        <p:spPr>
          <a:xfrm>
            <a:off x="1404240" y="-95250"/>
            <a:ext cx="6324600" cy="5334000"/>
          </a:xfrm>
          <a:prstGeom prst="rect">
            <a:avLst/>
          </a:prstGeom>
          <a:ln>
            <a:noFill/>
          </a:ln>
        </p:spPr>
      </p:pic>
      <p:sp>
        <p:nvSpPr>
          <p:cNvPr id="7" name="CustomShape 1"/>
          <p:cNvSpPr/>
          <p:nvPr/>
        </p:nvSpPr>
        <p:spPr>
          <a:xfrm>
            <a:off x="2247240" y="531743"/>
            <a:ext cx="4638600" cy="76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/>
          <a:lstStyle/>
          <a:p>
            <a:pPr algn="ctr">
              <a:lnSpc>
                <a:spcPct val="100000"/>
              </a:lnSpc>
            </a:pPr>
            <a:r>
              <a:rPr lang="en-US" sz="3000" b="1" strike="noStrike" spc="-1" dirty="0" smtClean="0">
                <a:solidFill>
                  <a:srgbClr val="757575"/>
                </a:solidFill>
                <a:latin typeface="Raleway"/>
                <a:ea typeface="Raleway"/>
              </a:rPr>
              <a:t>System Development Approach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27480" y="1293863"/>
            <a:ext cx="4278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We’ve used spiral approach for developing our app.</a:t>
            </a:r>
            <a:endParaRPr lang="en-US" dirty="0"/>
          </a:p>
        </p:txBody>
      </p:sp>
      <p:pic>
        <p:nvPicPr>
          <p:cNvPr id="9" name="Picture 2" descr="Software Engineering | Spiral Model - GeeksforGeek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673" y="1940194"/>
            <a:ext cx="3097734" cy="285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1371600" y="1885950"/>
            <a:ext cx="6331320" cy="1241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 algn="ctr">
              <a:lnSpc>
                <a:spcPct val="100000"/>
              </a:lnSpc>
            </a:pPr>
            <a:r>
              <a:rPr lang="en-US" sz="1300" b="0" strike="noStrike" spc="-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/>
                <a:ea typeface="Arial"/>
              </a:rPr>
              <a:t>Presented to</a:t>
            </a:r>
            <a:endParaRPr lang="en-US" sz="1300" b="0" strike="noStrike" spc="-1" dirty="0" smtClean="0">
              <a:solidFill>
                <a:schemeClr val="accent3">
                  <a:lumMod val="60000"/>
                  <a:lumOff val="40000"/>
                </a:schemeClr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Arial"/>
              </a:rPr>
              <a:t>Dr. Md. </a:t>
            </a:r>
            <a:r>
              <a:rPr lang="en-US" sz="1800" b="1" strike="noStrike" spc="-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Arial"/>
              </a:rPr>
              <a:t>Hanif</a:t>
            </a:r>
            <a:r>
              <a:rPr lang="en-US" sz="1800" b="1" strike="noStrike" spc="-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Arial"/>
              </a:rPr>
              <a:t> </a:t>
            </a:r>
            <a:r>
              <a:rPr lang="en-US" sz="1800" b="1" strike="noStrike" spc="-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Arial"/>
              </a:rPr>
              <a:t>Seddiqui</a:t>
            </a:r>
            <a:endParaRPr lang="en-US" sz="1800" b="1" strike="noStrike" spc="-1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Lato"/>
                <a:ea typeface="Lato"/>
              </a:rPr>
              <a:t>Professor</a:t>
            </a:r>
            <a:endParaRPr lang="en-US" sz="1800" b="0" strike="noStrike" spc="-1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Lato"/>
                <a:ea typeface="Lato"/>
              </a:rPr>
              <a:t>Department of Computer Science and Engineering</a:t>
            </a:r>
            <a:endParaRPr lang="en-US" sz="1800" b="0" strike="noStrike" spc="-1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Lato"/>
                <a:ea typeface="Lato"/>
              </a:rPr>
              <a:t>University of Chittagong</a:t>
            </a:r>
            <a:endParaRPr lang="en-US" sz="1800" b="0" strike="noStrike" spc="-1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5400" y="57150"/>
            <a:ext cx="823140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  <a:spcAft>
                <a:spcPts val="1599"/>
              </a:spcAft>
            </a:pPr>
            <a:r>
              <a:rPr lang="en-US" sz="3600" b="1" strike="noStrike" spc="-1" dirty="0">
                <a:solidFill>
                  <a:schemeClr val="accent3">
                    <a:lumMod val="60000"/>
                    <a:lumOff val="40000"/>
                  </a:schemeClr>
                </a:solidFill>
                <a:latin typeface="Raleway"/>
                <a:ea typeface="Raleway"/>
              </a:rPr>
              <a:t>Contents</a:t>
            </a:r>
            <a:endParaRPr lang="en-US" sz="3600" b="0" strike="noStrike" spc="-1" dirty="0">
              <a:solidFill>
                <a:schemeClr val="accent3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1264500" y="824670"/>
            <a:ext cx="6613200" cy="3989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b="0" strike="noStrike" spc="-1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</a:rPr>
              <a:t>Motivation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spc="-1" dirty="0" smtClean="0">
                <a:solidFill>
                  <a:schemeClr val="bg1">
                    <a:lumMod val="85000"/>
                  </a:schemeClr>
                </a:solidFill>
                <a:latin typeface="Arial"/>
              </a:rPr>
              <a:t>Information Gathering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b="0" strike="noStrike" spc="-1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</a:rPr>
              <a:t>Features of Our App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b="0" strike="noStrike" spc="-1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</a:rPr>
              <a:t>Use </a:t>
            </a:r>
            <a:r>
              <a:rPr lang="en-US" b="0" strike="noStrike" spc="-1" dirty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</a:rPr>
              <a:t>Case </a:t>
            </a:r>
            <a:r>
              <a:rPr lang="en-US" b="0" strike="noStrike" spc="-1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</a:rPr>
              <a:t>Diagram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b="0" strike="noStrike" spc="-1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</a:rPr>
              <a:t>Activity Diagram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b="0" strike="noStrike" spc="-1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</a:rPr>
              <a:t>Class Diagram</a:t>
            </a:r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spc="-1" dirty="0" smtClean="0">
                <a:solidFill>
                  <a:schemeClr val="bg1">
                    <a:lumMod val="85000"/>
                  </a:schemeClr>
                </a:solidFill>
                <a:latin typeface="Arial"/>
              </a:rPr>
              <a:t>System Development Approach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Wingdings" pitchFamily="2" charset="2"/>
              <a:buChar char="Ø"/>
            </a:pPr>
            <a:r>
              <a:rPr lang="en-US" spc="-1" dirty="0" smtClean="0">
                <a:solidFill>
                  <a:srgbClr val="595959"/>
                </a:solidFill>
                <a:ea typeface="Arial"/>
              </a:rPr>
              <a:t>Used</a:t>
            </a:r>
            <a:r>
              <a:rPr lang="en-US" dirty="0" smtClean="0"/>
              <a:t> </a:t>
            </a:r>
            <a:r>
              <a:rPr lang="en-US" b="0" strike="noStrike" spc="-1" dirty="0" smtClean="0">
                <a:solidFill>
                  <a:srgbClr val="595959"/>
                </a:solidFill>
                <a:latin typeface="Arial"/>
                <a:ea typeface="Arial"/>
              </a:rPr>
              <a:t>Tools / Technologies</a:t>
            </a:r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b="0" strike="noStrike" spc="-1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</a:rPr>
              <a:t>Screenshots</a:t>
            </a:r>
            <a:endParaRPr lang="en-US" spc="-1" dirty="0" smtClean="0">
              <a:solidFill>
                <a:schemeClr val="bg1">
                  <a:lumMod val="85000"/>
                </a:schemeClr>
              </a:solidFill>
              <a:ea typeface="Arial"/>
            </a:endParaRPr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spc="-1" dirty="0" smtClean="0">
                <a:solidFill>
                  <a:schemeClr val="bg1">
                    <a:lumMod val="85000"/>
                  </a:schemeClr>
                </a:solidFill>
                <a:ea typeface="Arial"/>
              </a:rPr>
              <a:t>Future Works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b="0" strike="noStrike" spc="-1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</a:rPr>
              <a:t>Questions?</a:t>
            </a:r>
            <a:endParaRPr lang="en-US" b="0" strike="noStrike" spc="-1" dirty="0">
              <a:solidFill>
                <a:schemeClr val="bg1">
                  <a:lumMod val="85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09181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77;p30"/>
          <p:cNvPicPr/>
          <p:nvPr/>
        </p:nvPicPr>
        <p:blipFill>
          <a:blip r:embed="rId2"/>
          <a:stretch/>
        </p:blipFill>
        <p:spPr>
          <a:xfrm>
            <a:off x="2514600" y="514350"/>
            <a:ext cx="4254120" cy="3984540"/>
          </a:xfrm>
          <a:prstGeom prst="rect">
            <a:avLst/>
          </a:prstGeom>
          <a:ln>
            <a:noFill/>
          </a:ln>
        </p:spPr>
      </p:pic>
      <p:sp>
        <p:nvSpPr>
          <p:cNvPr id="163" name="CustomShape 1"/>
          <p:cNvSpPr/>
          <p:nvPr/>
        </p:nvSpPr>
        <p:spPr>
          <a:xfrm>
            <a:off x="2838167" y="1123950"/>
            <a:ext cx="3606985" cy="76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/>
          <a:lstStyle/>
          <a:p>
            <a:r>
              <a:rPr lang="en-US" sz="3000" b="1" spc="-1" dirty="0">
                <a:solidFill>
                  <a:srgbClr val="757575"/>
                </a:solidFill>
                <a:latin typeface="Raleway"/>
                <a:ea typeface="Raleway"/>
              </a:rPr>
              <a:t>Used</a:t>
            </a:r>
            <a:endParaRPr lang="en-US" sz="3000" spc="-1" dirty="0"/>
          </a:p>
          <a:p>
            <a:pPr algn="ctr">
              <a:lnSpc>
                <a:spcPct val="100000"/>
              </a:lnSpc>
            </a:pPr>
            <a:r>
              <a:rPr lang="en-US" sz="3000" b="1" spc="-1" dirty="0">
                <a:solidFill>
                  <a:srgbClr val="757575"/>
                </a:solidFill>
                <a:latin typeface="Raleway"/>
                <a:ea typeface="Raleway"/>
              </a:rPr>
              <a:t>Tools / Techniques</a:t>
            </a:r>
            <a:endParaRPr lang="en-US" sz="3000" spc="-1" dirty="0"/>
          </a:p>
        </p:txBody>
      </p:sp>
      <p:sp>
        <p:nvSpPr>
          <p:cNvPr id="4" name="TextShape 2"/>
          <p:cNvSpPr txBox="1"/>
          <p:nvPr/>
        </p:nvSpPr>
        <p:spPr>
          <a:xfrm>
            <a:off x="2870099" y="1886070"/>
            <a:ext cx="3543120" cy="2362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0" strike="noStrike" spc="-1" dirty="0" smtClean="0">
                <a:solidFill>
                  <a:srgbClr val="000000"/>
                </a:solidFill>
                <a:latin typeface="Arial"/>
              </a:rPr>
              <a:t>Android Studio</a:t>
            </a:r>
            <a:endParaRPr lang="en-US" spc="-1" dirty="0">
              <a:solidFill>
                <a:srgbClr val="000000"/>
              </a:solidFill>
              <a:latin typeface="Arial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pc="-1" dirty="0">
                <a:solidFill>
                  <a:srgbClr val="000000"/>
                </a:solidFill>
              </a:rPr>
              <a:t>Android </a:t>
            </a:r>
            <a:r>
              <a:rPr lang="en-US" spc="-1" dirty="0" smtClean="0">
                <a:solidFill>
                  <a:srgbClr val="000000"/>
                </a:solidFill>
              </a:rPr>
              <a:t>Emulator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pc="-1" dirty="0" smtClean="0">
                <a:solidFill>
                  <a:srgbClr val="000000"/>
                </a:solidFill>
              </a:rPr>
              <a:t>Live USB Debugging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pc="-1" dirty="0" smtClean="0">
                <a:solidFill>
                  <a:srgbClr val="000000"/>
                </a:solidFill>
              </a:rPr>
              <a:t>Firebase Real-time Database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pc="-1" dirty="0" smtClean="0">
                <a:solidFill>
                  <a:srgbClr val="000000"/>
                </a:solidFill>
              </a:rPr>
              <a:t>Firebase Storage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pc="-1" dirty="0" smtClean="0">
                <a:solidFill>
                  <a:srgbClr val="000000"/>
                </a:solidFill>
              </a:rPr>
              <a:t>Java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pc="-1" dirty="0" smtClean="0">
                <a:solidFill>
                  <a:srgbClr val="000000"/>
                </a:solidFill>
              </a:rPr>
              <a:t>XML</a:t>
            </a:r>
            <a:endParaRPr lang="en-US" spc="-1" dirty="0">
              <a:solidFill>
                <a:srgbClr val="000000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b="0" strike="noStrike" spc="-1" dirty="0" smtClean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5400" y="57150"/>
            <a:ext cx="823140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  <a:spcAft>
                <a:spcPts val="1599"/>
              </a:spcAft>
            </a:pPr>
            <a:r>
              <a:rPr lang="en-US" sz="3600" b="1" strike="noStrike" spc="-1" dirty="0">
                <a:solidFill>
                  <a:schemeClr val="accent3">
                    <a:lumMod val="60000"/>
                    <a:lumOff val="40000"/>
                  </a:schemeClr>
                </a:solidFill>
                <a:latin typeface="Raleway"/>
                <a:ea typeface="Raleway"/>
              </a:rPr>
              <a:t>Contents</a:t>
            </a:r>
            <a:endParaRPr lang="en-US" sz="3600" b="0" strike="noStrike" spc="-1" dirty="0">
              <a:solidFill>
                <a:schemeClr val="accent3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1264500" y="824670"/>
            <a:ext cx="6613200" cy="3989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b="0" strike="noStrike" spc="-1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</a:rPr>
              <a:t>Motivation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spc="-1" dirty="0" smtClean="0">
                <a:solidFill>
                  <a:schemeClr val="bg1">
                    <a:lumMod val="85000"/>
                  </a:schemeClr>
                </a:solidFill>
                <a:latin typeface="Arial"/>
              </a:rPr>
              <a:t>Information Gathering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b="0" strike="noStrike" spc="-1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</a:rPr>
              <a:t>Features of Our App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b="0" strike="noStrike" spc="-1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</a:rPr>
              <a:t>Use </a:t>
            </a:r>
            <a:r>
              <a:rPr lang="en-US" b="0" strike="noStrike" spc="-1" dirty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</a:rPr>
              <a:t>Case </a:t>
            </a:r>
            <a:r>
              <a:rPr lang="en-US" b="0" strike="noStrike" spc="-1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</a:rPr>
              <a:t>Diagram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b="0" strike="noStrike" spc="-1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</a:rPr>
              <a:t>Activity Diagram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b="0" strike="noStrike" spc="-1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</a:rPr>
              <a:t>Class Diagram</a:t>
            </a:r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spc="-1" dirty="0" smtClean="0">
                <a:solidFill>
                  <a:schemeClr val="bg1">
                    <a:lumMod val="85000"/>
                  </a:schemeClr>
                </a:solidFill>
                <a:latin typeface="Arial"/>
              </a:rPr>
              <a:t>System Development Approach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spc="-1" dirty="0" smtClean="0">
                <a:solidFill>
                  <a:schemeClr val="bg1">
                    <a:lumMod val="85000"/>
                  </a:schemeClr>
                </a:solidFill>
                <a:ea typeface="Arial"/>
              </a:rPr>
              <a:t>Used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b="0" strike="noStrike" spc="-1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</a:rPr>
              <a:t>Tools / Technologies</a:t>
            </a:r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Wingdings" pitchFamily="2" charset="2"/>
              <a:buChar char="Ø"/>
            </a:pPr>
            <a:r>
              <a:rPr lang="en-US" b="0" strike="noStrike" spc="-1" dirty="0" smtClean="0">
                <a:solidFill>
                  <a:srgbClr val="595959"/>
                </a:solidFill>
                <a:latin typeface="Arial"/>
                <a:ea typeface="Arial"/>
              </a:rPr>
              <a:t>Screenshots</a:t>
            </a:r>
            <a:endParaRPr lang="en-US" spc="-1" dirty="0" smtClean="0">
              <a:solidFill>
                <a:schemeClr val="bg1">
                  <a:lumMod val="85000"/>
                </a:schemeClr>
              </a:solidFill>
              <a:ea typeface="Arial"/>
            </a:endParaRPr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spc="-1" dirty="0" smtClean="0">
                <a:solidFill>
                  <a:schemeClr val="bg1">
                    <a:lumMod val="85000"/>
                  </a:schemeClr>
                </a:solidFill>
                <a:ea typeface="Arial"/>
              </a:rPr>
              <a:t>Future Works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b="0" strike="noStrike" spc="-1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</a:rPr>
              <a:t>Questions?</a:t>
            </a:r>
            <a:endParaRPr lang="en-US" b="0" strike="noStrike" spc="-1" dirty="0">
              <a:solidFill>
                <a:schemeClr val="bg1">
                  <a:lumMod val="85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09181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0" y="3321"/>
            <a:ext cx="9144000" cy="7396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/>
          <a:lstStyle/>
          <a:p>
            <a:pPr algn="ctr">
              <a:lnSpc>
                <a:spcPct val="100000"/>
              </a:lnSpc>
            </a:pPr>
            <a:r>
              <a:rPr lang="en-US" sz="3000" b="1" spc="-1" dirty="0">
                <a:solidFill>
                  <a:schemeClr val="accent3">
                    <a:lumMod val="60000"/>
                    <a:lumOff val="40000"/>
                  </a:schemeClr>
                </a:solidFill>
                <a:latin typeface="Raleway"/>
                <a:ea typeface="Raleway"/>
              </a:rPr>
              <a:t>Screenshots</a:t>
            </a:r>
          </a:p>
        </p:txBody>
      </p:sp>
      <p:pic>
        <p:nvPicPr>
          <p:cNvPr id="6146" name="Picture 2" descr="H:\E_BAG\CSE\CSE_Notes\618_MADL\Android App Development\Screenshots\Register as Docto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062" y="742950"/>
            <a:ext cx="1821875" cy="38862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H:\E_BAG\CSE\CSE_Notes\618_MADL\Android App Development\Screenshots\Logi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164" y="742950"/>
            <a:ext cx="1863436" cy="38862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:\E_BAG\CSE\CSE_Notes\618_MADL\Android App Development\Screenshots\Opening Pag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42950"/>
            <a:ext cx="1792610" cy="38862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01355" y="462915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Opening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92216" y="462915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Doctor Registration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28704" y="462915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User Login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25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0" y="3321"/>
            <a:ext cx="9144000" cy="7396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/>
          <a:lstStyle/>
          <a:p>
            <a:pPr algn="ctr">
              <a:lnSpc>
                <a:spcPct val="100000"/>
              </a:lnSpc>
            </a:pPr>
            <a:r>
              <a:rPr lang="en-US" sz="3000" b="1" spc="-1" dirty="0">
                <a:solidFill>
                  <a:schemeClr val="accent3">
                    <a:lumMod val="60000"/>
                    <a:lumOff val="40000"/>
                  </a:schemeClr>
                </a:solidFill>
                <a:latin typeface="Raleway"/>
                <a:ea typeface="Raleway"/>
              </a:rPr>
              <a:t>Screenshots</a:t>
            </a:r>
          </a:p>
        </p:txBody>
      </p:sp>
      <p:pic>
        <p:nvPicPr>
          <p:cNvPr id="7170" name="Picture 2" descr="H:\E_BAG\CSE\CSE_Notes\618_MADL\Android App Development\Screenshots\Patient_s Profi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42950"/>
            <a:ext cx="1792610" cy="388620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H:\E_BAG\CSE\CSE_Notes\618_MADL\Android App Development\Screenshots\View Heath Trac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695" y="748145"/>
            <a:ext cx="1792610" cy="388620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:\E_BAG\CSE\CSE_Notes\618_MADL\Android App Development\Screenshots\Adding Symptom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888" y="742950"/>
            <a:ext cx="1773712" cy="388620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551977" y="4629150"/>
            <a:ext cx="2040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View Health Track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6320" y="462915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Patient Data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95257" y="4629150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Adding Symptoms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11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0" y="3321"/>
            <a:ext cx="9144000" cy="7396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/>
          <a:lstStyle/>
          <a:p>
            <a:pPr algn="ctr">
              <a:lnSpc>
                <a:spcPct val="100000"/>
              </a:lnSpc>
            </a:pPr>
            <a:r>
              <a:rPr lang="en-US" sz="3000" b="1" spc="-1" dirty="0">
                <a:solidFill>
                  <a:schemeClr val="accent3">
                    <a:lumMod val="60000"/>
                    <a:lumOff val="40000"/>
                  </a:schemeClr>
                </a:solidFill>
                <a:latin typeface="Raleway"/>
                <a:ea typeface="Raleway"/>
              </a:rPr>
              <a:t>Screenshots</a:t>
            </a:r>
          </a:p>
        </p:txBody>
      </p:sp>
      <p:pic>
        <p:nvPicPr>
          <p:cNvPr id="8194" name="Picture 2" descr="H:\E_BAG\CSE\CSE_Notes\618_MADL\Android App Development\Screenshots\Doctor li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54" y="742951"/>
            <a:ext cx="1792609" cy="388619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H:\E_BAG\CSE\CSE_Notes\618_MADL\Android App Development\Screenshots\Patient_s Histor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696" y="742950"/>
            <a:ext cx="1792608" cy="38862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:\E_BAG\CSE\CSE_Notes\618_MADL\Android App Development\Screenshots\Prescription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123" y="742951"/>
            <a:ext cx="1792609" cy="388619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648189" y="4629150"/>
            <a:ext cx="1847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Patient’s History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4245" y="462915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Prescriptions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9292" y="462915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Doctor List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11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0" y="3321"/>
            <a:ext cx="9144000" cy="7396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/>
          <a:lstStyle/>
          <a:p>
            <a:pPr algn="ctr">
              <a:lnSpc>
                <a:spcPct val="100000"/>
              </a:lnSpc>
            </a:pPr>
            <a:r>
              <a:rPr lang="en-US" sz="3000" b="1" spc="-1" dirty="0">
                <a:solidFill>
                  <a:schemeClr val="accent3">
                    <a:lumMod val="60000"/>
                    <a:lumOff val="40000"/>
                  </a:schemeClr>
                </a:solidFill>
                <a:latin typeface="Raleway"/>
                <a:ea typeface="Raleway"/>
              </a:rPr>
              <a:t>Screenshots</a:t>
            </a:r>
          </a:p>
        </p:txBody>
      </p:sp>
      <p:pic>
        <p:nvPicPr>
          <p:cNvPr id="9218" name="Picture 2" descr="H:\E_BAG\CSE\CSE_Notes\618_MADL\Android App Development\Screenshots\Repor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742950"/>
            <a:ext cx="1792609" cy="388619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H:\E_BAG\CSE\CSE_Notes\618_MADL\Android App Development\Screenshots\Uploading Repor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695" y="742949"/>
            <a:ext cx="1792609" cy="388619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:\E_BAG\CSE\CSE_Notes\618_MADL\Android App Development\Screenshots\My Patient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990" y="742949"/>
            <a:ext cx="1792609" cy="38862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581985" y="462915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Report Uploading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93584" y="462915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Patients List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3413" y="462915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Reports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11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5400" y="57150"/>
            <a:ext cx="823140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  <a:spcAft>
                <a:spcPts val="1599"/>
              </a:spcAft>
            </a:pPr>
            <a:r>
              <a:rPr lang="en-US" sz="3600" b="1" strike="noStrike" spc="-1" dirty="0">
                <a:solidFill>
                  <a:schemeClr val="accent3">
                    <a:lumMod val="60000"/>
                    <a:lumOff val="40000"/>
                  </a:schemeClr>
                </a:solidFill>
                <a:latin typeface="Raleway"/>
                <a:ea typeface="Raleway"/>
              </a:rPr>
              <a:t>Contents</a:t>
            </a:r>
            <a:endParaRPr lang="en-US" sz="3600" b="0" strike="noStrike" spc="-1" dirty="0">
              <a:solidFill>
                <a:schemeClr val="accent3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1264500" y="824670"/>
            <a:ext cx="6613200" cy="3989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b="0" strike="noStrike" spc="-1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</a:rPr>
              <a:t>Motivation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spc="-1" dirty="0" smtClean="0">
                <a:solidFill>
                  <a:schemeClr val="bg1">
                    <a:lumMod val="85000"/>
                  </a:schemeClr>
                </a:solidFill>
                <a:latin typeface="Arial"/>
              </a:rPr>
              <a:t>Information Gathering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b="0" strike="noStrike" spc="-1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</a:rPr>
              <a:t>Features of Our App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b="0" strike="noStrike" spc="-1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</a:rPr>
              <a:t>Use </a:t>
            </a:r>
            <a:r>
              <a:rPr lang="en-US" b="0" strike="noStrike" spc="-1" dirty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</a:rPr>
              <a:t>Case </a:t>
            </a:r>
            <a:r>
              <a:rPr lang="en-US" b="0" strike="noStrike" spc="-1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</a:rPr>
              <a:t>Diagram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b="0" strike="noStrike" spc="-1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</a:rPr>
              <a:t>Activity Diagram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b="0" strike="noStrike" spc="-1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</a:rPr>
              <a:t>Class Diagram</a:t>
            </a:r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spc="-1" dirty="0" smtClean="0">
                <a:solidFill>
                  <a:schemeClr val="bg1">
                    <a:lumMod val="85000"/>
                  </a:schemeClr>
                </a:solidFill>
                <a:latin typeface="Arial"/>
              </a:rPr>
              <a:t>System Development Approach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spc="-1" dirty="0" smtClean="0">
                <a:solidFill>
                  <a:schemeClr val="bg1">
                    <a:lumMod val="85000"/>
                  </a:schemeClr>
                </a:solidFill>
                <a:ea typeface="Arial"/>
              </a:rPr>
              <a:t>Used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b="0" strike="noStrike" spc="-1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</a:rPr>
              <a:t>Tools / Technologies</a:t>
            </a:r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b="0" strike="noStrike" spc="-1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</a:rPr>
              <a:t>Screenshots</a:t>
            </a:r>
            <a:endParaRPr lang="en-US" spc="-1" dirty="0" smtClean="0">
              <a:solidFill>
                <a:schemeClr val="bg1">
                  <a:lumMod val="85000"/>
                </a:schemeClr>
              </a:solidFill>
              <a:ea typeface="Arial"/>
            </a:endParaRPr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Wingdings" pitchFamily="2" charset="2"/>
              <a:buChar char="Ø"/>
            </a:pPr>
            <a:r>
              <a:rPr lang="en-US" spc="-1" dirty="0" smtClean="0">
                <a:solidFill>
                  <a:srgbClr val="595959"/>
                </a:solidFill>
                <a:ea typeface="Arial"/>
              </a:rPr>
              <a:t>Future Works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b="0" strike="noStrike" spc="-1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</a:rPr>
              <a:t>Questions?</a:t>
            </a:r>
            <a:endParaRPr lang="en-US" b="0" strike="noStrike" spc="-1" dirty="0">
              <a:solidFill>
                <a:schemeClr val="bg1">
                  <a:lumMod val="85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09181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15;p20"/>
          <p:cNvPicPr/>
          <p:nvPr/>
        </p:nvPicPr>
        <p:blipFill>
          <a:blip r:embed="rId2"/>
          <a:stretch/>
        </p:blipFill>
        <p:spPr>
          <a:xfrm>
            <a:off x="1802520" y="162720"/>
            <a:ext cx="5407560" cy="4817520"/>
          </a:xfrm>
          <a:prstGeom prst="rect">
            <a:avLst/>
          </a:prstGeom>
          <a:ln>
            <a:noFill/>
          </a:ln>
        </p:spPr>
      </p:pic>
      <p:sp>
        <p:nvSpPr>
          <p:cNvPr id="141" name="CustomShape 1"/>
          <p:cNvSpPr/>
          <p:nvPr/>
        </p:nvSpPr>
        <p:spPr>
          <a:xfrm>
            <a:off x="2187000" y="361950"/>
            <a:ext cx="4638600" cy="76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/>
          <a:lstStyle/>
          <a:p>
            <a:pPr algn="ctr">
              <a:lnSpc>
                <a:spcPct val="100000"/>
              </a:lnSpc>
            </a:pPr>
            <a:r>
              <a:rPr lang="en-US" sz="3000" b="1" strike="noStrike" spc="-1" dirty="0" smtClean="0">
                <a:solidFill>
                  <a:srgbClr val="757575"/>
                </a:solidFill>
                <a:latin typeface="Raleway"/>
                <a:ea typeface="Raleway"/>
              </a:rPr>
              <a:t>Future Works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2436227" y="1504950"/>
            <a:ext cx="4386060" cy="291153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342900" indent="-342900">
              <a:buFont typeface="+mj-lt"/>
              <a:buAutoNum type="arabicPeriod"/>
            </a:pPr>
            <a:r>
              <a:rPr lang="en-US" sz="2400" spc="-1" dirty="0" smtClean="0">
                <a:solidFill>
                  <a:srgbClr val="000000"/>
                </a:solidFill>
                <a:latin typeface="Arial"/>
              </a:rPr>
              <a:t>User friendly authentication service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more functions </a:t>
            </a:r>
            <a:r>
              <a:rPr lang="en-US" sz="2400" dirty="0" smtClean="0"/>
              <a:t>for creating </a:t>
            </a:r>
            <a:r>
              <a:rPr lang="en-US" sz="2400" dirty="0"/>
              <a:t>more </a:t>
            </a:r>
            <a:r>
              <a:rPr lang="en-US" sz="2400" dirty="0" smtClean="0"/>
              <a:t>customer and user values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5400" y="57150"/>
            <a:ext cx="823140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  <a:spcAft>
                <a:spcPts val="1599"/>
              </a:spcAft>
            </a:pPr>
            <a:r>
              <a:rPr lang="en-US" sz="3600" b="1" strike="noStrike" spc="-1" dirty="0">
                <a:solidFill>
                  <a:schemeClr val="accent3">
                    <a:lumMod val="60000"/>
                    <a:lumOff val="40000"/>
                  </a:schemeClr>
                </a:solidFill>
                <a:latin typeface="Raleway"/>
                <a:ea typeface="Raleway"/>
              </a:rPr>
              <a:t>Contents</a:t>
            </a:r>
            <a:endParaRPr lang="en-US" sz="3600" b="0" strike="noStrike" spc="-1" dirty="0">
              <a:solidFill>
                <a:schemeClr val="accent3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1264500" y="824670"/>
            <a:ext cx="6613200" cy="3989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b="0" strike="noStrike" spc="-1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</a:rPr>
              <a:t>Motivation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spc="-1" dirty="0" smtClean="0">
                <a:solidFill>
                  <a:schemeClr val="bg1">
                    <a:lumMod val="85000"/>
                  </a:schemeClr>
                </a:solidFill>
                <a:latin typeface="Arial"/>
              </a:rPr>
              <a:t>Information Gathering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b="0" strike="noStrike" spc="-1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</a:rPr>
              <a:t>Features of Our App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b="0" strike="noStrike" spc="-1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</a:rPr>
              <a:t>Use </a:t>
            </a:r>
            <a:r>
              <a:rPr lang="en-US" b="0" strike="noStrike" spc="-1" dirty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</a:rPr>
              <a:t>Case </a:t>
            </a:r>
            <a:r>
              <a:rPr lang="en-US" b="0" strike="noStrike" spc="-1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</a:rPr>
              <a:t>Diagram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b="0" strike="noStrike" spc="-1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</a:rPr>
              <a:t>Activity Diagram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b="0" strike="noStrike" spc="-1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</a:rPr>
              <a:t>Class Diagram</a:t>
            </a:r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spc="-1" dirty="0" smtClean="0">
                <a:solidFill>
                  <a:schemeClr val="bg1">
                    <a:lumMod val="85000"/>
                  </a:schemeClr>
                </a:solidFill>
                <a:latin typeface="Arial"/>
              </a:rPr>
              <a:t>System Development Approach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spc="-1" dirty="0" smtClean="0">
                <a:solidFill>
                  <a:schemeClr val="bg1">
                    <a:lumMod val="85000"/>
                  </a:schemeClr>
                </a:solidFill>
                <a:ea typeface="Arial"/>
              </a:rPr>
              <a:t>Used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b="0" strike="noStrike" spc="-1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</a:rPr>
              <a:t>Tools / Technologies</a:t>
            </a:r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b="0" strike="noStrike" spc="-1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</a:rPr>
              <a:t>Screenshots</a:t>
            </a:r>
            <a:endParaRPr lang="en-US" spc="-1" dirty="0" smtClean="0">
              <a:solidFill>
                <a:schemeClr val="bg1">
                  <a:lumMod val="85000"/>
                </a:schemeClr>
              </a:solidFill>
              <a:ea typeface="Arial"/>
            </a:endParaRPr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spc="-1" dirty="0" smtClean="0">
                <a:solidFill>
                  <a:schemeClr val="bg1">
                    <a:lumMod val="85000"/>
                  </a:schemeClr>
                </a:solidFill>
                <a:ea typeface="Arial"/>
              </a:rPr>
              <a:t>Future Works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Wingdings" pitchFamily="2" charset="2"/>
              <a:buChar char="Ø"/>
            </a:pPr>
            <a:r>
              <a:rPr lang="en-US" b="0" strike="noStrike" spc="-1" dirty="0" smtClean="0">
                <a:solidFill>
                  <a:srgbClr val="595959"/>
                </a:solidFill>
                <a:latin typeface="Arial"/>
                <a:ea typeface="Arial"/>
              </a:rPr>
              <a:t>Questions?</a:t>
            </a:r>
            <a:endParaRPr lang="en-US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09181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1447800" y="1733550"/>
            <a:ext cx="6172200" cy="1241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/>
                <a:ea typeface="Arial"/>
              </a:rPr>
              <a:t>Presented by </a:t>
            </a:r>
            <a:r>
              <a:rPr lang="en-US" sz="1800" b="0" strike="noStrike" spc="-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/>
                <a:ea typeface="Arial"/>
              </a:rPr>
              <a:t> </a:t>
            </a:r>
            <a:r>
              <a:rPr lang="en-US" spc="-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/>
                <a:ea typeface="Arial"/>
              </a:rPr>
              <a:t> -   </a:t>
            </a:r>
            <a:r>
              <a:rPr lang="en-US" sz="1800" b="1" strike="noStrike" spc="-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/>
                <a:ea typeface="Arial"/>
              </a:rPr>
              <a:t>Mohammad </a:t>
            </a:r>
            <a:r>
              <a:rPr lang="en-US" sz="1800" b="1" strike="noStrike" spc="-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"/>
                <a:ea typeface="Arial"/>
              </a:rPr>
              <a:t>Minhaj</a:t>
            </a:r>
            <a:r>
              <a:rPr lang="en-US" sz="1800" b="1" strike="noStrike" spc="-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/>
                <a:ea typeface="Arial"/>
              </a:rPr>
              <a:t> Reza </a:t>
            </a:r>
            <a:r>
              <a:rPr lang="en-US" sz="1800" b="1" strike="noStrike" spc="-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/>
                <a:ea typeface="Arial"/>
              </a:rPr>
              <a:t>Hasan</a:t>
            </a:r>
            <a:r>
              <a:rPr lang="en-US" sz="1800" b="1" strike="noStrike" spc="-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/>
                <a:ea typeface="Arial"/>
              </a:rPr>
              <a:t> </a:t>
            </a:r>
            <a:r>
              <a:rPr lang="en-US" sz="1800" strike="noStrike" spc="-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/>
                <a:ea typeface="Arial"/>
              </a:rPr>
              <a:t>(</a:t>
            </a:r>
            <a:r>
              <a:rPr lang="en-US" sz="1800" strike="noStrike" spc="-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/>
                <a:ea typeface="Arial"/>
              </a:rPr>
              <a:t>17701099)</a:t>
            </a:r>
            <a:endParaRPr lang="en-US" sz="1800" strike="noStrike" spc="-1" dirty="0">
              <a:solidFill>
                <a:schemeClr val="accent3">
                  <a:lumMod val="60000"/>
                  <a:lumOff val="40000"/>
                </a:schemeClr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/>
                <a:ea typeface="Arial"/>
              </a:rPr>
              <a:t>	</a:t>
            </a:r>
            <a:r>
              <a:rPr lang="en-US" b="1" spc="-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/>
                <a:ea typeface="Arial"/>
              </a:rPr>
              <a:t> </a:t>
            </a:r>
            <a:r>
              <a:rPr lang="en-US" b="1" spc="-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/>
                <a:ea typeface="Arial"/>
              </a:rPr>
              <a:t>           </a:t>
            </a:r>
            <a:r>
              <a:rPr lang="en-US" sz="1800" b="1" strike="noStrike" spc="-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/>
                <a:ea typeface="Arial"/>
              </a:rPr>
              <a:t>Nishat</a:t>
            </a:r>
            <a:r>
              <a:rPr lang="en-US" sz="1800" b="1" strike="noStrike" spc="-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/>
                <a:ea typeface="Arial"/>
              </a:rPr>
              <a:t> </a:t>
            </a:r>
            <a:r>
              <a:rPr lang="en-US" sz="1800" b="1" strike="noStrike" spc="-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"/>
                <a:ea typeface="Arial"/>
              </a:rPr>
              <a:t>Soultana</a:t>
            </a:r>
            <a:r>
              <a:rPr lang="en-US" sz="1800" b="1" strike="noStrike" spc="-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/>
                <a:ea typeface="Arial"/>
              </a:rPr>
              <a:t> </a:t>
            </a:r>
            <a:r>
              <a:rPr lang="en-US" sz="1800" b="1" strike="noStrike" spc="-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/>
                <a:ea typeface="Arial"/>
              </a:rPr>
              <a:t>Chowdhury</a:t>
            </a:r>
            <a:r>
              <a:rPr lang="en-US" b="1" spc="-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/>
                <a:ea typeface="Arial"/>
              </a:rPr>
              <a:t> </a:t>
            </a:r>
            <a:r>
              <a:rPr lang="en-US" sz="1800" strike="noStrike" spc="-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/>
                <a:ea typeface="Arial"/>
              </a:rPr>
              <a:t>(17701021</a:t>
            </a:r>
            <a:r>
              <a:rPr lang="en-US" sz="1800" strike="noStrike" spc="-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/>
                <a:ea typeface="Arial"/>
              </a:rPr>
              <a:t>)</a:t>
            </a:r>
            <a:endParaRPr lang="en-US" sz="1800" strike="noStrike" spc="-1" dirty="0">
              <a:solidFill>
                <a:schemeClr val="accent3">
                  <a:lumMod val="60000"/>
                  <a:lumOff val="40000"/>
                </a:schemeClr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/>
                <a:ea typeface="Arial"/>
              </a:rPr>
              <a:t>	 </a:t>
            </a:r>
            <a:r>
              <a:rPr lang="en-US" sz="1800" b="1" strike="noStrike" spc="-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/>
                <a:ea typeface="Arial"/>
              </a:rPr>
              <a:t>	</a:t>
            </a:r>
            <a:r>
              <a:rPr lang="en-US" sz="1800" b="1" strike="noStrike" spc="-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/>
                <a:ea typeface="Arial"/>
              </a:rPr>
              <a:t>    </a:t>
            </a:r>
            <a:r>
              <a:rPr lang="en-US" b="1" spc="-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/>
                <a:ea typeface="Arial"/>
              </a:rPr>
              <a:t> </a:t>
            </a:r>
            <a:r>
              <a:rPr lang="en-US" b="1" spc="-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/>
                <a:ea typeface="Arial"/>
              </a:rPr>
              <a:t>             </a:t>
            </a:r>
            <a:r>
              <a:rPr lang="en-US" sz="1800" b="1" strike="noStrike" spc="-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/>
                <a:ea typeface="Arial"/>
              </a:rPr>
              <a:t>Mamun</a:t>
            </a:r>
            <a:r>
              <a:rPr lang="en-US" sz="1800" b="1" strike="noStrike" spc="-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/>
                <a:ea typeface="Arial"/>
              </a:rPr>
              <a:t> </a:t>
            </a:r>
            <a:r>
              <a:rPr lang="en-US" sz="1800" b="1" strike="noStrike" spc="-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/>
                <a:ea typeface="Arial"/>
              </a:rPr>
              <a:t>Al </a:t>
            </a:r>
            <a:r>
              <a:rPr lang="en-US" sz="1800" b="1" strike="noStrike" spc="-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/>
                <a:ea typeface="Arial"/>
              </a:rPr>
              <a:t>Imran </a:t>
            </a:r>
            <a:r>
              <a:rPr lang="en-US" sz="1800" strike="noStrike" spc="-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/>
                <a:ea typeface="Arial"/>
              </a:rPr>
              <a:t>(17701072)</a:t>
            </a:r>
            <a:endParaRPr lang="en-US" sz="1800" b="0" strike="noStrike" spc="-1" dirty="0">
              <a:solidFill>
                <a:schemeClr val="accent3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99138" y="326921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Group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265680" y="1912680"/>
            <a:ext cx="4044960" cy="1317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Raleway"/>
                <a:ea typeface="Raleway"/>
              </a:rPr>
              <a:t>Questions?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44" name="Picture 4" descr="Question marks | Diocese of Lond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85750"/>
            <a:ext cx="53340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3124200" y="1619250"/>
            <a:ext cx="2819400" cy="1600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 algn="ctr">
              <a:lnSpc>
                <a:spcPct val="100000"/>
              </a:lnSpc>
            </a:pPr>
            <a:r>
              <a:rPr lang="en-US" sz="4800" b="1" spc="-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/>
              </a:rPr>
              <a:t>Thank</a:t>
            </a:r>
          </a:p>
          <a:p>
            <a:pPr algn="ctr">
              <a:lnSpc>
                <a:spcPct val="100000"/>
              </a:lnSpc>
            </a:pPr>
            <a:r>
              <a:rPr lang="en-US" sz="4800" b="1" strike="noStrike" spc="-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/>
              </a:rPr>
              <a:t>You</a:t>
            </a:r>
            <a:endParaRPr lang="en-US" sz="4800" b="1" strike="noStrike" spc="-1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536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5400" y="57150"/>
            <a:ext cx="823140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  <a:spcAft>
                <a:spcPts val="1599"/>
              </a:spcAft>
            </a:pPr>
            <a:r>
              <a:rPr lang="en-US" sz="3600" b="1" strike="noStrike" spc="-1" dirty="0">
                <a:solidFill>
                  <a:schemeClr val="accent3">
                    <a:lumMod val="60000"/>
                    <a:lumOff val="40000"/>
                  </a:schemeClr>
                </a:solidFill>
                <a:latin typeface="Raleway"/>
                <a:ea typeface="Raleway"/>
              </a:rPr>
              <a:t>Contents</a:t>
            </a:r>
            <a:endParaRPr lang="en-US" sz="3600" b="0" strike="noStrike" spc="-1" dirty="0">
              <a:solidFill>
                <a:schemeClr val="accent3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1264500" y="824670"/>
            <a:ext cx="6613200" cy="3989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Wingdings" pitchFamily="2" charset="2"/>
              <a:buChar char="Ø"/>
            </a:pPr>
            <a:r>
              <a:rPr lang="en-US" b="0" strike="noStrike" spc="-1" dirty="0" smtClean="0">
                <a:solidFill>
                  <a:srgbClr val="595959"/>
                </a:solidFill>
                <a:latin typeface="Arial"/>
                <a:ea typeface="Arial"/>
              </a:rPr>
              <a:t>Motivation</a:t>
            </a:r>
            <a:endParaRPr lang="en-US" dirty="0" smtClean="0"/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Wingdings" pitchFamily="2" charset="2"/>
              <a:buChar char="Ø"/>
            </a:pPr>
            <a:r>
              <a:rPr lang="en-US" spc="-1" dirty="0" smtClean="0">
                <a:solidFill>
                  <a:srgbClr val="595959"/>
                </a:solidFill>
                <a:latin typeface="Arial"/>
              </a:rPr>
              <a:t>Information Gathering</a:t>
            </a:r>
            <a:endParaRPr lang="en-US" dirty="0"/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Wingdings" pitchFamily="2" charset="2"/>
              <a:buChar char="Ø"/>
            </a:pPr>
            <a:r>
              <a:rPr lang="en-US" b="0" strike="noStrike" spc="-1" dirty="0" smtClean="0">
                <a:solidFill>
                  <a:srgbClr val="595959"/>
                </a:solidFill>
                <a:latin typeface="Arial"/>
                <a:ea typeface="Arial"/>
              </a:rPr>
              <a:t>Features of Our App</a:t>
            </a:r>
            <a:endParaRPr lang="en-US" dirty="0"/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Wingdings" pitchFamily="2" charset="2"/>
              <a:buChar char="Ø"/>
            </a:pPr>
            <a:r>
              <a:rPr lang="en-US" b="0" strike="noStrike" spc="-1" dirty="0" smtClean="0">
                <a:solidFill>
                  <a:srgbClr val="595959"/>
                </a:solidFill>
                <a:latin typeface="Arial"/>
                <a:ea typeface="Arial"/>
              </a:rPr>
              <a:t>Use </a:t>
            </a:r>
            <a:r>
              <a:rPr lang="en-US" b="0" strike="noStrike" spc="-1" dirty="0">
                <a:solidFill>
                  <a:srgbClr val="595959"/>
                </a:solidFill>
                <a:latin typeface="Arial"/>
                <a:ea typeface="Arial"/>
              </a:rPr>
              <a:t>Case </a:t>
            </a:r>
            <a:r>
              <a:rPr lang="en-US" b="0" strike="noStrike" spc="-1" dirty="0" smtClean="0">
                <a:solidFill>
                  <a:srgbClr val="595959"/>
                </a:solidFill>
                <a:latin typeface="Arial"/>
                <a:ea typeface="Arial"/>
              </a:rPr>
              <a:t>Diagram</a:t>
            </a:r>
            <a:endParaRPr lang="en-US" dirty="0"/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Wingdings" pitchFamily="2" charset="2"/>
              <a:buChar char="Ø"/>
            </a:pPr>
            <a:r>
              <a:rPr lang="en-US" b="0" strike="noStrike" spc="-1" dirty="0" smtClean="0">
                <a:solidFill>
                  <a:srgbClr val="595959"/>
                </a:solidFill>
                <a:latin typeface="Arial"/>
                <a:ea typeface="Arial"/>
              </a:rPr>
              <a:t>Activity Diagram</a:t>
            </a:r>
            <a:endParaRPr lang="en-US" dirty="0"/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Wingdings" pitchFamily="2" charset="2"/>
              <a:buChar char="Ø"/>
            </a:pPr>
            <a:r>
              <a:rPr lang="en-US" b="0" strike="noStrike" spc="-1" dirty="0" smtClean="0">
                <a:solidFill>
                  <a:srgbClr val="595959"/>
                </a:solidFill>
                <a:latin typeface="Arial"/>
                <a:ea typeface="Arial"/>
              </a:rPr>
              <a:t>Class Diagram</a:t>
            </a:r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Wingdings" pitchFamily="2" charset="2"/>
              <a:buChar char="Ø"/>
            </a:pPr>
            <a:r>
              <a:rPr lang="en-US" spc="-1" dirty="0" smtClean="0">
                <a:solidFill>
                  <a:srgbClr val="595959"/>
                </a:solidFill>
                <a:latin typeface="Arial"/>
              </a:rPr>
              <a:t>System Development Approach</a:t>
            </a:r>
            <a:endParaRPr lang="en-US" dirty="0"/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Wingdings" pitchFamily="2" charset="2"/>
              <a:buChar char="Ø"/>
            </a:pPr>
            <a:r>
              <a:rPr lang="en-US" spc="-1" dirty="0" smtClean="0">
                <a:solidFill>
                  <a:srgbClr val="595959"/>
                </a:solidFill>
                <a:ea typeface="Arial"/>
              </a:rPr>
              <a:t>Used</a:t>
            </a:r>
            <a:r>
              <a:rPr lang="en-US" dirty="0" smtClean="0"/>
              <a:t> </a:t>
            </a:r>
            <a:r>
              <a:rPr lang="en-US" b="0" strike="noStrike" spc="-1" dirty="0" smtClean="0">
                <a:solidFill>
                  <a:srgbClr val="595959"/>
                </a:solidFill>
                <a:latin typeface="Arial"/>
                <a:ea typeface="Arial"/>
              </a:rPr>
              <a:t>Tools / Technologies</a:t>
            </a:r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Wingdings" pitchFamily="2" charset="2"/>
              <a:buChar char="Ø"/>
            </a:pPr>
            <a:r>
              <a:rPr lang="en-US" b="0" strike="noStrike" spc="-1" dirty="0" smtClean="0">
                <a:solidFill>
                  <a:srgbClr val="595959"/>
                </a:solidFill>
                <a:latin typeface="Arial"/>
                <a:ea typeface="Arial"/>
              </a:rPr>
              <a:t>Screenshots</a:t>
            </a:r>
            <a:endParaRPr lang="en-US" spc="-1" dirty="0" smtClean="0">
              <a:solidFill>
                <a:srgbClr val="595959"/>
              </a:solidFill>
              <a:ea typeface="Arial"/>
            </a:endParaRPr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Wingdings" pitchFamily="2" charset="2"/>
              <a:buChar char="Ø"/>
            </a:pPr>
            <a:r>
              <a:rPr lang="en-US" spc="-1" dirty="0" smtClean="0">
                <a:solidFill>
                  <a:srgbClr val="595959"/>
                </a:solidFill>
                <a:ea typeface="Arial"/>
              </a:rPr>
              <a:t>Future Works</a:t>
            </a:r>
            <a:endParaRPr lang="en-US" dirty="0"/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Wingdings" pitchFamily="2" charset="2"/>
              <a:buChar char="Ø"/>
            </a:pPr>
            <a:r>
              <a:rPr lang="en-US" b="0" strike="noStrike" spc="-1" dirty="0" smtClean="0">
                <a:solidFill>
                  <a:srgbClr val="595959"/>
                </a:solidFill>
                <a:latin typeface="Arial"/>
                <a:ea typeface="Arial"/>
              </a:rPr>
              <a:t>Questions?</a:t>
            </a:r>
            <a:endParaRPr lang="en-US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5400" y="57150"/>
            <a:ext cx="823140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  <a:spcAft>
                <a:spcPts val="1599"/>
              </a:spcAft>
            </a:pPr>
            <a:r>
              <a:rPr lang="en-US" sz="3600" b="1" strike="noStrike" spc="-1" dirty="0">
                <a:solidFill>
                  <a:schemeClr val="accent3">
                    <a:lumMod val="60000"/>
                    <a:lumOff val="40000"/>
                  </a:schemeClr>
                </a:solidFill>
                <a:latin typeface="Raleway"/>
                <a:ea typeface="Raleway"/>
              </a:rPr>
              <a:t>Contents</a:t>
            </a:r>
            <a:endParaRPr lang="en-US" sz="3600" b="0" strike="noStrike" spc="-1" dirty="0">
              <a:solidFill>
                <a:schemeClr val="accent3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1264500" y="824670"/>
            <a:ext cx="6613200" cy="3989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Wingdings" pitchFamily="2" charset="2"/>
              <a:buChar char="Ø"/>
            </a:pPr>
            <a:r>
              <a:rPr lang="en-US" b="0" strike="noStrike" spc="-1" dirty="0" smtClean="0">
                <a:solidFill>
                  <a:srgbClr val="595959"/>
                </a:solidFill>
                <a:latin typeface="Arial"/>
                <a:ea typeface="Arial"/>
              </a:rPr>
              <a:t>Motivation</a:t>
            </a:r>
            <a:endParaRPr lang="en-US" dirty="0" smtClean="0"/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spc="-1" dirty="0" smtClean="0">
                <a:solidFill>
                  <a:schemeClr val="bg1">
                    <a:lumMod val="85000"/>
                  </a:schemeClr>
                </a:solidFill>
                <a:latin typeface="Arial"/>
              </a:rPr>
              <a:t>Information Gathering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b="0" strike="noStrike" spc="-1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</a:rPr>
              <a:t>Features of Our App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b="0" strike="noStrike" spc="-1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</a:rPr>
              <a:t>Use </a:t>
            </a:r>
            <a:r>
              <a:rPr lang="en-US" b="0" strike="noStrike" spc="-1" dirty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</a:rPr>
              <a:t>Case </a:t>
            </a:r>
            <a:r>
              <a:rPr lang="en-US" b="0" strike="noStrike" spc="-1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</a:rPr>
              <a:t>Diagram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b="0" strike="noStrike" spc="-1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</a:rPr>
              <a:t>Activity Diagram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b="0" strike="noStrike" spc="-1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</a:rPr>
              <a:t>Class Diagram</a:t>
            </a:r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spc="-1" dirty="0" smtClean="0">
                <a:solidFill>
                  <a:schemeClr val="bg1">
                    <a:lumMod val="85000"/>
                  </a:schemeClr>
                </a:solidFill>
                <a:latin typeface="Arial"/>
              </a:rPr>
              <a:t>System Development Approach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spc="-1" dirty="0" smtClean="0">
                <a:solidFill>
                  <a:schemeClr val="bg1">
                    <a:lumMod val="85000"/>
                  </a:schemeClr>
                </a:solidFill>
                <a:ea typeface="Arial"/>
              </a:rPr>
              <a:t>Used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b="0" strike="noStrike" spc="-1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</a:rPr>
              <a:t>Tools / Technologies</a:t>
            </a:r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b="0" strike="noStrike" spc="-1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</a:rPr>
              <a:t>Screenshots</a:t>
            </a:r>
            <a:endParaRPr lang="en-US" spc="-1" dirty="0" smtClean="0">
              <a:solidFill>
                <a:schemeClr val="bg1">
                  <a:lumMod val="85000"/>
                </a:schemeClr>
              </a:solidFill>
              <a:ea typeface="Arial"/>
            </a:endParaRPr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spc="-1" dirty="0" smtClean="0">
                <a:solidFill>
                  <a:schemeClr val="bg1">
                    <a:lumMod val="85000"/>
                  </a:schemeClr>
                </a:solidFill>
                <a:ea typeface="Arial"/>
              </a:rPr>
              <a:t>Future Works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b="0" strike="noStrike" spc="-1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</a:rPr>
              <a:t>Questions?</a:t>
            </a:r>
            <a:endParaRPr lang="en-US" b="0" strike="noStrike" spc="-1" dirty="0">
              <a:solidFill>
                <a:schemeClr val="bg1">
                  <a:lumMod val="85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09181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94;p17"/>
          <p:cNvPicPr/>
          <p:nvPr/>
        </p:nvPicPr>
        <p:blipFill>
          <a:blip r:embed="rId2"/>
          <a:stretch/>
        </p:blipFill>
        <p:spPr>
          <a:xfrm>
            <a:off x="2444760" y="162720"/>
            <a:ext cx="4254120" cy="4466430"/>
          </a:xfrm>
          <a:prstGeom prst="rect">
            <a:avLst/>
          </a:prstGeom>
          <a:ln>
            <a:noFill/>
          </a:ln>
        </p:spPr>
      </p:pic>
      <p:sp>
        <p:nvSpPr>
          <p:cNvPr id="129" name="CustomShape 1"/>
          <p:cNvSpPr/>
          <p:nvPr/>
        </p:nvSpPr>
        <p:spPr>
          <a:xfrm>
            <a:off x="2583180" y="285750"/>
            <a:ext cx="3977280" cy="76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/>
          <a:lstStyle/>
          <a:p>
            <a:pPr algn="ctr">
              <a:lnSpc>
                <a:spcPct val="100000"/>
              </a:lnSpc>
            </a:pPr>
            <a:r>
              <a:rPr lang="en-US" sz="3000" b="1" strike="noStrike" spc="-1" dirty="0" smtClean="0">
                <a:solidFill>
                  <a:srgbClr val="757575"/>
                </a:solidFill>
                <a:latin typeface="Raleway"/>
                <a:ea typeface="Raleway"/>
              </a:rPr>
              <a:t>Motivation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2855520" y="1047870"/>
            <a:ext cx="3432600" cy="33274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  <a:spcAft>
                <a:spcPts val="1001"/>
              </a:spcAft>
            </a:pPr>
            <a:r>
              <a:rPr lang="en-US" sz="1400" b="0" strike="noStrike" spc="-1" dirty="0">
                <a:solidFill>
                  <a:srgbClr val="000000"/>
                </a:solidFill>
                <a:latin typeface="Raleway"/>
                <a:ea typeface="Lato"/>
              </a:rPr>
              <a:t>Our </a:t>
            </a:r>
            <a:r>
              <a:rPr lang="en-US" sz="1400" b="0" strike="noStrike" spc="-1" dirty="0">
                <a:solidFill>
                  <a:srgbClr val="000000"/>
                </a:solidFill>
                <a:latin typeface="Raleway"/>
                <a:ea typeface="Raleway"/>
              </a:rPr>
              <a:t>country </a:t>
            </a:r>
            <a:r>
              <a:rPr lang="en-US" sz="1400" b="0" strike="noStrike" spc="-1" dirty="0">
                <a:solidFill>
                  <a:srgbClr val="000000"/>
                </a:solidFill>
                <a:latin typeface="Lato"/>
                <a:ea typeface="Lato"/>
              </a:rPr>
              <a:t>conspicuously </a:t>
            </a:r>
            <a:r>
              <a:rPr lang="en-US" sz="1400" b="0" strike="noStrike" spc="-1" dirty="0">
                <a:solidFill>
                  <a:srgbClr val="000000"/>
                </a:solidFill>
                <a:latin typeface="Raleway"/>
                <a:ea typeface="Raleway"/>
              </a:rPr>
              <a:t>needs a lot more technological approach for the healthcare sector  in the age of </a:t>
            </a:r>
            <a:r>
              <a:rPr lang="en-US" sz="1400" b="0" strike="noStrike" spc="-1" dirty="0">
                <a:solidFill>
                  <a:srgbClr val="00B0F0"/>
                </a:solidFill>
                <a:latin typeface="Raleway"/>
                <a:ea typeface="Raleway"/>
              </a:rPr>
              <a:t>4</a:t>
            </a:r>
            <a:r>
              <a:rPr lang="en-US" sz="1400" b="0" strike="noStrike" spc="-1" baseline="30000" dirty="0">
                <a:solidFill>
                  <a:srgbClr val="00B0F0"/>
                </a:solidFill>
                <a:latin typeface="Raleway"/>
                <a:ea typeface="Raleway"/>
              </a:rPr>
              <a:t>th</a:t>
            </a:r>
            <a:r>
              <a:rPr lang="en-US" sz="1400" b="0" strike="noStrike" spc="-1" dirty="0">
                <a:solidFill>
                  <a:srgbClr val="00B0F0"/>
                </a:solidFill>
                <a:latin typeface="Raleway"/>
                <a:ea typeface="Raleway"/>
              </a:rPr>
              <a:t> Industrial Revolution</a:t>
            </a:r>
            <a:r>
              <a:rPr lang="en-US" sz="1400" b="0" strike="noStrike" spc="-1" dirty="0">
                <a:solidFill>
                  <a:srgbClr val="000000"/>
                </a:solidFill>
                <a:latin typeface="Raleway"/>
                <a:ea typeface="Raleway"/>
              </a:rPr>
              <a:t>.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001"/>
              </a:spcAft>
            </a:pPr>
            <a:r>
              <a:rPr lang="en-US" sz="1400" b="0" strike="noStrike" spc="-1" dirty="0">
                <a:solidFill>
                  <a:srgbClr val="000000"/>
                </a:solidFill>
                <a:latin typeface="Raleway"/>
                <a:ea typeface="Raleway"/>
              </a:rPr>
              <a:t>Doctors and patients both suffer due to all the cumbersome healthcare activities here.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001"/>
              </a:spcAft>
            </a:pPr>
            <a:r>
              <a:rPr lang="en-US" sz="1400" b="0" strike="noStrike" spc="-1" dirty="0">
                <a:solidFill>
                  <a:srgbClr val="000000"/>
                </a:solidFill>
                <a:latin typeface="Raleway"/>
                <a:ea typeface="Raleway"/>
              </a:rPr>
              <a:t>Lack of interaction and communication facilities result in huge waste of time and 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Raleway"/>
                <a:ea typeface="Raleway"/>
              </a:rPr>
              <a:t>labor. Thus, </a:t>
            </a:r>
            <a:r>
              <a:rPr lang="en-US" sz="1400" b="0" strike="noStrike" spc="-1" dirty="0">
                <a:solidFill>
                  <a:srgbClr val="000000"/>
                </a:solidFill>
                <a:latin typeface="Raleway"/>
                <a:ea typeface="Raleway"/>
              </a:rPr>
              <a:t>actual needs of the patients remain unfulfilled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Raleway"/>
                <a:ea typeface="Raleway"/>
              </a:rPr>
              <a:t>.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2" name="Picture 3"/>
          <p:cNvPicPr/>
          <p:nvPr/>
        </p:nvPicPr>
        <p:blipFill>
          <a:blip r:embed="rId3"/>
          <a:stretch/>
        </p:blipFill>
        <p:spPr>
          <a:xfrm>
            <a:off x="489960" y="2288880"/>
            <a:ext cx="1744920" cy="2099160"/>
          </a:xfrm>
          <a:prstGeom prst="rect">
            <a:avLst/>
          </a:prstGeom>
          <a:ln>
            <a:noFill/>
          </a:ln>
        </p:spPr>
      </p:pic>
      <p:pic>
        <p:nvPicPr>
          <p:cNvPr id="133" name="Picture 5"/>
          <p:cNvPicPr/>
          <p:nvPr/>
        </p:nvPicPr>
        <p:blipFill>
          <a:blip r:embed="rId4"/>
          <a:stretch/>
        </p:blipFill>
        <p:spPr>
          <a:xfrm>
            <a:off x="6699240" y="793800"/>
            <a:ext cx="2229480" cy="1195200"/>
          </a:xfrm>
          <a:prstGeom prst="rect">
            <a:avLst/>
          </a:prstGeom>
          <a:ln>
            <a:noFill/>
          </a:ln>
        </p:spPr>
      </p:pic>
      <p:pic>
        <p:nvPicPr>
          <p:cNvPr id="1026" name="Picture 2" descr="H:\E_BAG\CSE\CSE_Notes\618_MADL\flag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22" y="793800"/>
            <a:ext cx="2235120" cy="139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01;p18"/>
          <p:cNvPicPr/>
          <p:nvPr/>
        </p:nvPicPr>
        <p:blipFill>
          <a:blip r:embed="rId2"/>
          <a:stretch/>
        </p:blipFill>
        <p:spPr>
          <a:xfrm>
            <a:off x="2444760" y="162720"/>
            <a:ext cx="4254120" cy="4466430"/>
          </a:xfrm>
          <a:prstGeom prst="rect">
            <a:avLst/>
          </a:prstGeom>
          <a:ln>
            <a:noFill/>
          </a:ln>
        </p:spPr>
      </p:pic>
      <p:sp>
        <p:nvSpPr>
          <p:cNvPr id="135" name="CustomShape 1"/>
          <p:cNvSpPr/>
          <p:nvPr/>
        </p:nvSpPr>
        <p:spPr>
          <a:xfrm>
            <a:off x="2583180" y="285750"/>
            <a:ext cx="3977280" cy="76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/>
          <a:lstStyle/>
          <a:p>
            <a:pPr algn="ctr">
              <a:lnSpc>
                <a:spcPct val="100000"/>
              </a:lnSpc>
            </a:pPr>
            <a:r>
              <a:rPr lang="en-US" sz="3000" b="1" strike="noStrike" spc="-1" dirty="0" smtClean="0">
                <a:solidFill>
                  <a:srgbClr val="757575"/>
                </a:solidFill>
                <a:latin typeface="Raleway"/>
                <a:ea typeface="Raleway"/>
              </a:rPr>
              <a:t>Motivation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2855520" y="1047870"/>
            <a:ext cx="3432600" cy="33274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108000">
              <a:spcBef>
                <a:spcPts val="2015"/>
              </a:spcBef>
              <a:buClr>
                <a:srgbClr val="000000"/>
              </a:buClr>
              <a:buSzPct val="45000"/>
            </a:pPr>
            <a:r>
              <a:rPr lang="en-US" sz="12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We need</a:t>
            </a:r>
          </a:p>
          <a:p>
            <a:pPr marL="393750" indent="-285750">
              <a:spcBef>
                <a:spcPts val="2015"/>
              </a:spcBef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US" sz="12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Superior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and safer care through the 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Arial"/>
              </a:rPr>
              <a:t>digitally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</a:rPr>
              <a:t>health 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Arial"/>
              </a:rPr>
              <a:t>information</a:t>
            </a:r>
            <a:r>
              <a:rPr lang="en-US" sz="1200" spc="-1" dirty="0">
                <a:solidFill>
                  <a:srgbClr val="000000"/>
                </a:solidFill>
                <a:ea typeface="Arial"/>
              </a:rPr>
              <a:t> exchanging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200" spc="-1" dirty="0" smtClean="0">
                <a:solidFill>
                  <a:srgbClr val="000000"/>
                </a:solidFill>
                <a:ea typeface="Arial"/>
              </a:rPr>
              <a:t>ability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393750" indent="-285750">
              <a:spcBef>
                <a:spcPts val="2015"/>
              </a:spcBef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US" sz="1200" spc="-1" dirty="0" smtClean="0">
                <a:solidFill>
                  <a:srgbClr val="000000"/>
                </a:solidFill>
                <a:latin typeface="Arial"/>
              </a:rPr>
              <a:t>Faster and secure access to clinical information for empowering both patients and doctors </a:t>
            </a:r>
            <a:r>
              <a:rPr lang="en-US" sz="1200" dirty="0" smtClean="0"/>
              <a:t>to increase engagement </a:t>
            </a:r>
            <a:r>
              <a:rPr lang="en-US" sz="1200" dirty="0"/>
              <a:t>and to improve health outcomes</a:t>
            </a:r>
            <a:r>
              <a:rPr lang="en-US" sz="1200" dirty="0" smtClean="0"/>
              <a:t>.</a:t>
            </a:r>
          </a:p>
          <a:p>
            <a:pPr marL="108000">
              <a:spcBef>
                <a:spcPts val="2015"/>
              </a:spcBef>
              <a:buClr>
                <a:srgbClr val="000000"/>
              </a:buClr>
              <a:buSzPct val="45000"/>
            </a:pPr>
            <a:r>
              <a:rPr lang="en-US" sz="1200" dirty="0"/>
              <a:t>We </a:t>
            </a:r>
            <a:r>
              <a:rPr lang="en-US" sz="1200" dirty="0" smtClean="0"/>
              <a:t>propose an </a:t>
            </a:r>
            <a:r>
              <a:rPr lang="en-US" sz="1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EHR</a:t>
            </a:r>
            <a:r>
              <a:rPr lang="en-US" sz="1200" dirty="0" smtClean="0"/>
              <a:t> (Electronic Health Records) app for </a:t>
            </a:r>
            <a:r>
              <a:rPr lang="en-US" sz="1200" dirty="0"/>
              <a:t>securely </a:t>
            </a:r>
            <a:r>
              <a:rPr lang="en-US" sz="1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recording</a:t>
            </a:r>
            <a:r>
              <a:rPr lang="en-US" sz="1200" dirty="0" smtClean="0"/>
              <a:t>, </a:t>
            </a:r>
            <a:r>
              <a:rPr lang="en-US" sz="1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storing</a:t>
            </a:r>
            <a:r>
              <a:rPr lang="en-US" sz="1200" dirty="0" smtClean="0"/>
              <a:t>, </a:t>
            </a:r>
            <a:r>
              <a:rPr lang="en-US" sz="1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retrieving</a:t>
            </a:r>
            <a:r>
              <a:rPr lang="en-US" sz="1200" dirty="0" smtClean="0"/>
              <a:t>, </a:t>
            </a:r>
            <a:r>
              <a:rPr lang="en-US" sz="1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sharing</a:t>
            </a:r>
            <a:r>
              <a:rPr lang="en-US" sz="1200" dirty="0" smtClean="0"/>
              <a:t> </a:t>
            </a:r>
            <a:r>
              <a:rPr lang="en-US" sz="1200" dirty="0"/>
              <a:t>and </a:t>
            </a:r>
            <a:r>
              <a:rPr lang="en-US" sz="1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analyzing</a:t>
            </a:r>
            <a:r>
              <a:rPr lang="en-US" sz="1200" dirty="0" smtClean="0"/>
              <a:t> records of </a:t>
            </a:r>
            <a:r>
              <a:rPr lang="en-US" sz="1200" dirty="0"/>
              <a:t>individual </a:t>
            </a:r>
            <a:r>
              <a:rPr lang="en-US" sz="1200" dirty="0" smtClean="0"/>
              <a:t>patient’s healthcare.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Picture 3"/>
          <p:cNvPicPr/>
          <p:nvPr/>
        </p:nvPicPr>
        <p:blipFill>
          <a:blip r:embed="rId3"/>
          <a:stretch/>
        </p:blipFill>
        <p:spPr>
          <a:xfrm>
            <a:off x="489960" y="2288880"/>
            <a:ext cx="1744920" cy="2099160"/>
          </a:xfrm>
          <a:prstGeom prst="rect">
            <a:avLst/>
          </a:prstGeom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/>
          <a:stretch/>
        </p:blipFill>
        <p:spPr>
          <a:xfrm>
            <a:off x="6699240" y="793800"/>
            <a:ext cx="2229480" cy="1195200"/>
          </a:xfrm>
          <a:prstGeom prst="rect">
            <a:avLst/>
          </a:prstGeom>
          <a:ln>
            <a:noFill/>
          </a:ln>
        </p:spPr>
      </p:pic>
      <p:pic>
        <p:nvPicPr>
          <p:cNvPr id="7" name="Picture 2" descr="H:\E_BAG\CSE\CSE_Notes\618_MADL\flag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22" y="793800"/>
            <a:ext cx="2235120" cy="139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:\E_BAG\CSE\CSE_Notes\618_MADL\myEHR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180" y="219075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1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5400" y="57150"/>
            <a:ext cx="823140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  <a:spcAft>
                <a:spcPts val="1599"/>
              </a:spcAft>
            </a:pPr>
            <a:r>
              <a:rPr lang="en-US" sz="3600" b="1" strike="noStrike" spc="-1" dirty="0">
                <a:solidFill>
                  <a:schemeClr val="accent3">
                    <a:lumMod val="60000"/>
                    <a:lumOff val="40000"/>
                  </a:schemeClr>
                </a:solidFill>
                <a:latin typeface="Raleway"/>
                <a:ea typeface="Raleway"/>
              </a:rPr>
              <a:t>Contents</a:t>
            </a:r>
            <a:endParaRPr lang="en-US" sz="3600" b="0" strike="noStrike" spc="-1" dirty="0">
              <a:solidFill>
                <a:schemeClr val="accent3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1264500" y="824670"/>
            <a:ext cx="6613200" cy="3989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00230" indent="-28575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b="0" strike="noStrike" spc="-1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</a:rPr>
              <a:t>Motivation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Wingdings" pitchFamily="2" charset="2"/>
              <a:buChar char="Ø"/>
            </a:pPr>
            <a:r>
              <a:rPr lang="en-US" spc="-1" dirty="0" smtClean="0">
                <a:solidFill>
                  <a:srgbClr val="595959"/>
                </a:solidFill>
                <a:latin typeface="Arial"/>
              </a:rPr>
              <a:t>Information Gathering</a:t>
            </a:r>
            <a:endParaRPr lang="en-US" dirty="0"/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b="0" strike="noStrike" spc="-1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</a:rPr>
              <a:t>Features of Our App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b="0" strike="noStrike" spc="-1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</a:rPr>
              <a:t>Use </a:t>
            </a:r>
            <a:r>
              <a:rPr lang="en-US" b="0" strike="noStrike" spc="-1" dirty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</a:rPr>
              <a:t>Case </a:t>
            </a:r>
            <a:r>
              <a:rPr lang="en-US" b="0" strike="noStrike" spc="-1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</a:rPr>
              <a:t>Diagram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b="0" strike="noStrike" spc="-1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</a:rPr>
              <a:t>Activity Diagram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b="0" strike="noStrike" spc="-1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</a:rPr>
              <a:t>Class Diagram</a:t>
            </a:r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spc="-1" dirty="0" smtClean="0">
                <a:solidFill>
                  <a:schemeClr val="bg1">
                    <a:lumMod val="85000"/>
                  </a:schemeClr>
                </a:solidFill>
                <a:latin typeface="Arial"/>
              </a:rPr>
              <a:t>System Development Approach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spc="-1" dirty="0" smtClean="0">
                <a:solidFill>
                  <a:schemeClr val="bg1">
                    <a:lumMod val="85000"/>
                  </a:schemeClr>
                </a:solidFill>
                <a:ea typeface="Arial"/>
              </a:rPr>
              <a:t>Used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b="0" strike="noStrike" spc="-1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</a:rPr>
              <a:t>Tools / Technologies</a:t>
            </a:r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b="0" strike="noStrike" spc="-1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</a:rPr>
              <a:t>Screenshots</a:t>
            </a:r>
            <a:endParaRPr lang="en-US" spc="-1" dirty="0" smtClean="0">
              <a:solidFill>
                <a:schemeClr val="bg1">
                  <a:lumMod val="85000"/>
                </a:schemeClr>
              </a:solidFill>
              <a:ea typeface="Arial"/>
            </a:endParaRPr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spc="-1" dirty="0" smtClean="0">
                <a:solidFill>
                  <a:schemeClr val="bg1">
                    <a:lumMod val="85000"/>
                  </a:schemeClr>
                </a:solidFill>
                <a:ea typeface="Arial"/>
              </a:rPr>
              <a:t>Future Works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457380" indent="-342900">
              <a:lnSpc>
                <a:spcPct val="115000"/>
              </a:lnSpc>
              <a:buClr>
                <a:srgbClr val="595959"/>
              </a:buClr>
              <a:buFont typeface="Arial" pitchFamily="34" charset="0"/>
              <a:buChar char="•"/>
            </a:pPr>
            <a:r>
              <a:rPr lang="en-US" b="0" strike="noStrike" spc="-1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</a:rPr>
              <a:t>Questions?</a:t>
            </a:r>
            <a:endParaRPr lang="en-US" b="0" strike="noStrike" spc="-1" dirty="0">
              <a:solidFill>
                <a:schemeClr val="bg1">
                  <a:lumMod val="85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09181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01;p18"/>
          <p:cNvPicPr/>
          <p:nvPr/>
        </p:nvPicPr>
        <p:blipFill>
          <a:blip r:embed="rId2"/>
          <a:stretch/>
        </p:blipFill>
        <p:spPr>
          <a:xfrm>
            <a:off x="2444760" y="157734"/>
            <a:ext cx="4254120" cy="4471416"/>
          </a:xfrm>
          <a:prstGeom prst="rect">
            <a:avLst/>
          </a:prstGeom>
          <a:ln>
            <a:noFill/>
          </a:ln>
        </p:spPr>
      </p:pic>
      <p:sp>
        <p:nvSpPr>
          <p:cNvPr id="135" name="CustomShape 1"/>
          <p:cNvSpPr/>
          <p:nvPr/>
        </p:nvSpPr>
        <p:spPr>
          <a:xfrm>
            <a:off x="2560919" y="616021"/>
            <a:ext cx="3977280" cy="8939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/>
          <a:lstStyle/>
          <a:p>
            <a:pPr algn="ctr">
              <a:lnSpc>
                <a:spcPct val="100000"/>
              </a:lnSpc>
            </a:pPr>
            <a:r>
              <a:rPr lang="en-US" sz="3000" b="1" strike="noStrike" spc="-1" dirty="0" smtClean="0">
                <a:solidFill>
                  <a:srgbClr val="757575"/>
                </a:solidFill>
                <a:latin typeface="Raleway"/>
                <a:ea typeface="Raleway"/>
              </a:rPr>
              <a:t>Information Gathe</a:t>
            </a:r>
            <a:r>
              <a:rPr lang="en-US" sz="3000" b="1" spc="-1" dirty="0" smtClean="0">
                <a:solidFill>
                  <a:srgbClr val="757575"/>
                </a:solidFill>
                <a:latin typeface="Raleway"/>
                <a:ea typeface="Raleway"/>
              </a:rPr>
              <a:t>ring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2850383" y="1509931"/>
            <a:ext cx="3432600" cy="28393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108000">
              <a:spcBef>
                <a:spcPts val="2015"/>
              </a:spcBef>
              <a:buClr>
                <a:srgbClr val="000000"/>
              </a:buClr>
              <a:buSzPct val="45000"/>
            </a:pPr>
            <a:r>
              <a:rPr lang="en-US" sz="1200" spc="-1" dirty="0">
                <a:solidFill>
                  <a:srgbClr val="000000"/>
                </a:solidFill>
                <a:ea typeface="Arial"/>
              </a:rPr>
              <a:t>For </a:t>
            </a:r>
            <a:r>
              <a:rPr lang="en-US" sz="1200" spc="-1" dirty="0" smtClean="0">
                <a:solidFill>
                  <a:srgbClr val="000000"/>
                </a:solidFill>
                <a:ea typeface="Arial"/>
              </a:rPr>
              <a:t>the solution of our problem </a:t>
            </a:r>
            <a:r>
              <a:rPr lang="en-US" sz="1200" spc="-1" dirty="0">
                <a:solidFill>
                  <a:srgbClr val="000000"/>
                </a:solidFill>
                <a:ea typeface="Arial"/>
              </a:rPr>
              <a:t>we have </a:t>
            </a:r>
            <a:r>
              <a:rPr lang="en-US" sz="1200" spc="-1" dirty="0" smtClean="0">
                <a:solidFill>
                  <a:srgbClr val="000000"/>
                </a:solidFill>
                <a:ea typeface="Arial"/>
              </a:rPr>
              <a:t>analyzed these resources:</a:t>
            </a:r>
            <a:endParaRPr lang="en-US" sz="1200" spc="-1" dirty="0">
              <a:solidFill>
                <a:srgbClr val="000000"/>
              </a:solidFill>
              <a:ea typeface="Arial"/>
            </a:endParaRPr>
          </a:p>
          <a:p>
            <a:pPr marL="108000">
              <a:spcBef>
                <a:spcPts val="2015"/>
              </a:spcBef>
              <a:buClr>
                <a:srgbClr val="000000"/>
              </a:buClr>
              <a:buSzPct val="45000"/>
            </a:pPr>
            <a:r>
              <a:rPr lang="en-US" sz="1200" spc="-1" dirty="0">
                <a:solidFill>
                  <a:srgbClr val="000000"/>
                </a:solidFill>
                <a:ea typeface="Arial"/>
              </a:rPr>
              <a:t>1. </a:t>
            </a:r>
            <a:r>
              <a:rPr lang="en-US" sz="1200" spc="-1" dirty="0" smtClean="0">
                <a:solidFill>
                  <a:srgbClr val="000000"/>
                </a:solidFill>
                <a:ea typeface="Arial"/>
              </a:rPr>
              <a:t>US Health IT Website (</a:t>
            </a:r>
            <a:r>
              <a:rPr lang="en-US" sz="1200" spc="-1" dirty="0" smtClean="0">
                <a:solidFill>
                  <a:srgbClr val="000000"/>
                </a:solidFill>
                <a:ea typeface="Arial"/>
                <a:hlinkClick r:id="rId3"/>
              </a:rPr>
              <a:t>www.healthit.gov</a:t>
            </a:r>
            <a:r>
              <a:rPr lang="en-US" sz="1200" spc="-1" dirty="0" smtClean="0">
                <a:solidFill>
                  <a:srgbClr val="000000"/>
                </a:solidFill>
                <a:ea typeface="Arial"/>
              </a:rPr>
              <a:t>) </a:t>
            </a:r>
            <a:endParaRPr lang="en-US" sz="1200" spc="-1" dirty="0">
              <a:solidFill>
                <a:srgbClr val="000000"/>
              </a:solidFill>
              <a:ea typeface="Arial"/>
            </a:endParaRPr>
          </a:p>
          <a:p>
            <a:pPr marL="108000">
              <a:spcBef>
                <a:spcPts val="2015"/>
              </a:spcBef>
              <a:buClr>
                <a:srgbClr val="000000"/>
              </a:buClr>
              <a:buSzPct val="45000"/>
            </a:pPr>
            <a:r>
              <a:rPr lang="en-US" sz="1200" spc="-1" dirty="0" smtClean="0">
                <a:solidFill>
                  <a:srgbClr val="000000"/>
                </a:solidFill>
                <a:ea typeface="Arial"/>
              </a:rPr>
              <a:t>2. US National </a:t>
            </a:r>
            <a:r>
              <a:rPr lang="en-US" sz="1200" spc="-1" dirty="0">
                <a:solidFill>
                  <a:srgbClr val="000000"/>
                </a:solidFill>
                <a:ea typeface="Arial"/>
              </a:rPr>
              <a:t>Center for Biotechnology Information (</a:t>
            </a:r>
            <a:r>
              <a:rPr lang="en-US" sz="1200" spc="-1" dirty="0">
                <a:solidFill>
                  <a:srgbClr val="000000"/>
                </a:solidFill>
                <a:ea typeface="Arial"/>
                <a:hlinkClick r:id="rId4"/>
              </a:rPr>
              <a:t>www.ncbi.nlm.nih.gov</a:t>
            </a:r>
            <a:r>
              <a:rPr lang="en-US" sz="1200" spc="-1" dirty="0" smtClean="0">
                <a:solidFill>
                  <a:srgbClr val="000000"/>
                </a:solidFill>
                <a:ea typeface="Arial"/>
              </a:rPr>
              <a:t>) </a:t>
            </a:r>
          </a:p>
          <a:p>
            <a:pPr marL="108000">
              <a:spcBef>
                <a:spcPts val="2015"/>
              </a:spcBef>
              <a:buClr>
                <a:srgbClr val="000000"/>
              </a:buClr>
              <a:buSzPct val="45000"/>
            </a:pPr>
            <a:r>
              <a:rPr lang="en-US" sz="1200" spc="-1" dirty="0" smtClean="0">
                <a:solidFill>
                  <a:srgbClr val="000000"/>
                </a:solidFill>
                <a:ea typeface="Arial"/>
              </a:rPr>
              <a:t>3</a:t>
            </a:r>
            <a:r>
              <a:rPr lang="en-US" sz="1200" spc="-1" dirty="0">
                <a:solidFill>
                  <a:srgbClr val="000000"/>
                </a:solidFill>
                <a:ea typeface="Arial"/>
              </a:rPr>
              <a:t>. </a:t>
            </a:r>
            <a:r>
              <a:rPr lang="en-US" sz="1200" spc="-1" dirty="0" smtClean="0">
                <a:solidFill>
                  <a:srgbClr val="000000"/>
                </a:solidFill>
                <a:ea typeface="Arial"/>
              </a:rPr>
              <a:t>Wikipedia </a:t>
            </a:r>
            <a:r>
              <a:rPr lang="en-US" sz="1200" spc="-1" dirty="0">
                <a:solidFill>
                  <a:srgbClr val="000000"/>
                </a:solidFill>
                <a:ea typeface="Arial"/>
              </a:rPr>
              <a:t>(</a:t>
            </a:r>
            <a:r>
              <a:rPr lang="en-US" sz="1200" spc="-1" dirty="0">
                <a:solidFill>
                  <a:srgbClr val="000000"/>
                </a:solidFill>
                <a:ea typeface="Arial"/>
                <a:hlinkClick r:id="rId5"/>
              </a:rPr>
              <a:t>www.wikipedia.org</a:t>
            </a:r>
            <a:r>
              <a:rPr lang="en-US" sz="1200" spc="-1" dirty="0">
                <a:solidFill>
                  <a:srgbClr val="000000"/>
                </a:solidFill>
                <a:ea typeface="Arial"/>
              </a:rPr>
              <a:t>) </a:t>
            </a:r>
            <a:endParaRPr lang="en-US" sz="1200" spc="-1" dirty="0" smtClean="0">
              <a:solidFill>
                <a:srgbClr val="000000"/>
              </a:solidFill>
              <a:ea typeface="Arial"/>
            </a:endParaRPr>
          </a:p>
          <a:p>
            <a:pPr marL="108000">
              <a:spcBef>
                <a:spcPts val="2015"/>
              </a:spcBef>
              <a:buClr>
                <a:srgbClr val="000000"/>
              </a:buClr>
              <a:buSzPct val="45000"/>
            </a:pPr>
            <a:r>
              <a:rPr lang="en-US" sz="1200" spc="-1" dirty="0" smtClean="0">
                <a:solidFill>
                  <a:srgbClr val="000000"/>
                </a:solidFill>
                <a:ea typeface="Arial"/>
              </a:rPr>
              <a:t>4</a:t>
            </a:r>
            <a:r>
              <a:rPr lang="en-US" sz="1200" spc="-1" dirty="0">
                <a:solidFill>
                  <a:srgbClr val="000000"/>
                </a:solidFill>
                <a:ea typeface="Arial"/>
              </a:rPr>
              <a:t>. </a:t>
            </a:r>
            <a:r>
              <a:rPr lang="en-US" sz="1200" spc="-1" dirty="0" smtClean="0">
                <a:solidFill>
                  <a:srgbClr val="000000"/>
                </a:solidFill>
                <a:ea typeface="Arial"/>
              </a:rPr>
              <a:t>Some YouTube (</a:t>
            </a:r>
            <a:r>
              <a:rPr lang="en-US" sz="1200" spc="-1" dirty="0" smtClean="0">
                <a:solidFill>
                  <a:srgbClr val="000000"/>
                </a:solidFill>
                <a:ea typeface="Arial"/>
                <a:hlinkClick r:id="rId6"/>
              </a:rPr>
              <a:t>www.youtube.com</a:t>
            </a:r>
            <a:r>
              <a:rPr lang="en-US" sz="1200" spc="-1" dirty="0" smtClean="0">
                <a:solidFill>
                  <a:srgbClr val="000000"/>
                </a:solidFill>
                <a:ea typeface="Arial"/>
              </a:rPr>
              <a:t>) videos etc.</a:t>
            </a:r>
            <a:endParaRPr lang="en-US" sz="1200" spc="-1" dirty="0">
              <a:solidFill>
                <a:srgbClr val="000000"/>
              </a:solidFill>
              <a:ea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15740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1820</TotalTime>
  <Words>650</Words>
  <Application>Microsoft Office PowerPoint</Application>
  <PresentationFormat>On-screen Show (16:9)</PresentationFormat>
  <Paragraphs>214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DejaVu Sans</vt:lpstr>
      <vt:lpstr>Lato</vt:lpstr>
      <vt:lpstr>Raleway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myEHR</dc:title>
  <dc:subject/>
  <dc:creator/>
  <dc:description/>
  <cp:lastModifiedBy>nishat sultana</cp:lastModifiedBy>
  <cp:revision>94</cp:revision>
  <dcterms:modified xsi:type="dcterms:W3CDTF">2020-11-28T09:28:06Z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22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22</vt:i4>
  </property>
</Properties>
</file>