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4" r:id="rId3"/>
    <p:sldId id="258" r:id="rId4"/>
    <p:sldId id="263" r:id="rId5"/>
    <p:sldId id="259" r:id="rId6"/>
    <p:sldId id="265" r:id="rId7"/>
    <p:sldId id="266" r:id="rId8"/>
    <p:sldId id="271" r:id="rId9"/>
    <p:sldId id="267" r:id="rId10"/>
    <p:sldId id="268" r:id="rId11"/>
    <p:sldId id="269" r:id="rId12"/>
    <p:sldId id="270" r:id="rId13"/>
    <p:sldId id="272" r:id="rId14"/>
    <p:sldId id="26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620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C06A-6FF3-47FF-9885-7DF6B1773B8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F78C1-F522-414F-BF0A-E055669E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7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1838-DA5A-478F-8D2D-29C277D319B2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9A29-8C7F-47D4-A9D2-3D5342D4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gif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92;p199">
            <a:extLst>
              <a:ext uri="{FF2B5EF4-FFF2-40B4-BE49-F238E27FC236}">
                <a16:creationId xmlns:a16="http://schemas.microsoft.com/office/drawing/2014/main" id="{0CA22DA6-9E02-4D41-B984-5B1F61FF13E5}"/>
              </a:ext>
            </a:extLst>
          </p:cNvPr>
          <p:cNvSpPr/>
          <p:nvPr/>
        </p:nvSpPr>
        <p:spPr>
          <a:xfrm>
            <a:off x="0" y="15117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2B6AF2-2273-4A19-822B-26126C13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9" y="2831468"/>
            <a:ext cx="3801632" cy="3763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49F8F-AC31-4784-A69A-FF1418CE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56" y="125885"/>
            <a:ext cx="2362657" cy="2339030"/>
          </a:xfrm>
          <a:prstGeom prst="rect">
            <a:avLst/>
          </a:prstGeom>
        </p:spPr>
      </p:pic>
      <p:sp>
        <p:nvSpPr>
          <p:cNvPr id="4" name="Freeform: Shape 75">
            <a:extLst>
              <a:ext uri="{FF2B5EF4-FFF2-40B4-BE49-F238E27FC236}">
                <a16:creationId xmlns:a16="http://schemas.microsoft.com/office/drawing/2014/main" id="{F2E66314-91CC-4CF8-8573-1744E38A246C}"/>
              </a:ext>
            </a:extLst>
          </p:cNvPr>
          <p:cNvSpPr/>
          <p:nvPr/>
        </p:nvSpPr>
        <p:spPr>
          <a:xfrm>
            <a:off x="1152353" y="654924"/>
            <a:ext cx="10352259" cy="5364876"/>
          </a:xfrm>
          <a:custGeom>
            <a:avLst/>
            <a:gdLst>
              <a:gd name="connsiteX0" fmla="*/ 3769184 w 8567780"/>
              <a:gd name="connsiteY0" fmla="*/ 236683 h 4512360"/>
              <a:gd name="connsiteX1" fmla="*/ 2404841 w 8567780"/>
              <a:gd name="connsiteY1" fmla="*/ 468911 h 4512360"/>
              <a:gd name="connsiteX2" fmla="*/ 1229184 w 8567780"/>
              <a:gd name="connsiteY2" fmla="*/ 106054 h 4512360"/>
              <a:gd name="connsiteX3" fmla="*/ 503470 w 8567780"/>
              <a:gd name="connsiteY3" fmla="*/ 207654 h 4512360"/>
              <a:gd name="connsiteX4" fmla="*/ 184155 w 8567780"/>
              <a:gd name="connsiteY4" fmla="*/ 730168 h 4512360"/>
              <a:gd name="connsiteX5" fmla="*/ 242213 w 8567780"/>
              <a:gd name="connsiteY5" fmla="*/ 1368797 h 4512360"/>
              <a:gd name="connsiteX6" fmla="*/ 430898 w 8567780"/>
              <a:gd name="connsiteY6" fmla="*/ 2268683 h 4512360"/>
              <a:gd name="connsiteX7" fmla="*/ 198670 w 8567780"/>
              <a:gd name="connsiteY7" fmla="*/ 3183083 h 4512360"/>
              <a:gd name="connsiteX8" fmla="*/ 24498 w 8567780"/>
              <a:gd name="connsiteY8" fmla="*/ 3720111 h 4512360"/>
              <a:gd name="connsiteX9" fmla="*/ 53527 w 8567780"/>
              <a:gd name="connsiteY9" fmla="*/ 4170054 h 4512360"/>
              <a:gd name="connsiteX10" fmla="*/ 503470 w 8567780"/>
              <a:gd name="connsiteY10" fmla="*/ 4445826 h 4512360"/>
              <a:gd name="connsiteX11" fmla="*/ 1548498 w 8567780"/>
              <a:gd name="connsiteY11" fmla="*/ 4315197 h 4512360"/>
              <a:gd name="connsiteX12" fmla="*/ 2433870 w 8567780"/>
              <a:gd name="connsiteY12" fmla="*/ 4199083 h 4512360"/>
              <a:gd name="connsiteX13" fmla="*/ 3536955 w 8567780"/>
              <a:gd name="connsiteY13" fmla="*/ 4431311 h 4512360"/>
              <a:gd name="connsiteX14" fmla="*/ 4698098 w 8567780"/>
              <a:gd name="connsiteY14" fmla="*/ 4503883 h 4512360"/>
              <a:gd name="connsiteX15" fmla="*/ 5772155 w 8567780"/>
              <a:gd name="connsiteY15" fmla="*/ 4257140 h 4512360"/>
              <a:gd name="connsiteX16" fmla="*/ 5772155 w 8567780"/>
              <a:gd name="connsiteY16" fmla="*/ 4257140 h 4512360"/>
              <a:gd name="connsiteX17" fmla="*/ 6236613 w 8567780"/>
              <a:gd name="connsiteY17" fmla="*/ 4141026 h 4512360"/>
              <a:gd name="connsiteX18" fmla="*/ 7339698 w 8567780"/>
              <a:gd name="connsiteY18" fmla="*/ 4358740 h 4512360"/>
              <a:gd name="connsiteX19" fmla="*/ 7339698 w 8567780"/>
              <a:gd name="connsiteY19" fmla="*/ 4358740 h 4512360"/>
              <a:gd name="connsiteX20" fmla="*/ 7978327 w 8567780"/>
              <a:gd name="connsiteY20" fmla="*/ 4474854 h 4512360"/>
              <a:gd name="connsiteX21" fmla="*/ 8544384 w 8567780"/>
              <a:gd name="connsiteY21" fmla="*/ 4024911 h 4512360"/>
              <a:gd name="connsiteX22" fmla="*/ 8428270 w 8567780"/>
              <a:gd name="connsiteY22" fmla="*/ 3023426 h 4512360"/>
              <a:gd name="connsiteX23" fmla="*/ 8137984 w 8567780"/>
              <a:gd name="connsiteY23" fmla="*/ 2050968 h 4512360"/>
              <a:gd name="connsiteX24" fmla="*/ 8384727 w 8567780"/>
              <a:gd name="connsiteY24" fmla="*/ 918854 h 4512360"/>
              <a:gd name="connsiteX25" fmla="*/ 8079927 w 8567780"/>
              <a:gd name="connsiteY25" fmla="*/ 178626 h 4512360"/>
              <a:gd name="connsiteX26" fmla="*/ 7281641 w 8567780"/>
              <a:gd name="connsiteY26" fmla="*/ 4454 h 4512360"/>
              <a:gd name="connsiteX27" fmla="*/ 6091470 w 8567780"/>
              <a:gd name="connsiteY27" fmla="*/ 294740 h 4512360"/>
              <a:gd name="connsiteX28" fmla="*/ 6091470 w 8567780"/>
              <a:gd name="connsiteY28" fmla="*/ 294740 h 4512360"/>
              <a:gd name="connsiteX29" fmla="*/ 4712613 w 8567780"/>
              <a:gd name="connsiteY29" fmla="*/ 164111 h 4512360"/>
              <a:gd name="connsiteX30" fmla="*/ 3769184 w 8567780"/>
              <a:gd name="connsiteY30" fmla="*/ 236683 h 451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567780" h="4512360">
                <a:moveTo>
                  <a:pt x="3769184" y="236683"/>
                </a:moveTo>
                <a:cubicBezTo>
                  <a:pt x="3384555" y="287483"/>
                  <a:pt x="2828174" y="490682"/>
                  <a:pt x="2404841" y="468911"/>
                </a:cubicBezTo>
                <a:cubicBezTo>
                  <a:pt x="1981508" y="447140"/>
                  <a:pt x="1546079" y="149597"/>
                  <a:pt x="1229184" y="106054"/>
                </a:cubicBezTo>
                <a:cubicBezTo>
                  <a:pt x="912289" y="62511"/>
                  <a:pt x="677641" y="103635"/>
                  <a:pt x="503470" y="207654"/>
                </a:cubicBezTo>
                <a:cubicBezTo>
                  <a:pt x="329299" y="311673"/>
                  <a:pt x="227698" y="536644"/>
                  <a:pt x="184155" y="730168"/>
                </a:cubicBezTo>
                <a:cubicBezTo>
                  <a:pt x="140612" y="923692"/>
                  <a:pt x="201089" y="1112378"/>
                  <a:pt x="242213" y="1368797"/>
                </a:cubicBezTo>
                <a:cubicBezTo>
                  <a:pt x="283337" y="1625216"/>
                  <a:pt x="438155" y="1966302"/>
                  <a:pt x="430898" y="2268683"/>
                </a:cubicBezTo>
                <a:cubicBezTo>
                  <a:pt x="423641" y="2571064"/>
                  <a:pt x="266403" y="2941178"/>
                  <a:pt x="198670" y="3183083"/>
                </a:cubicBezTo>
                <a:cubicBezTo>
                  <a:pt x="130937" y="3424988"/>
                  <a:pt x="48688" y="3555616"/>
                  <a:pt x="24498" y="3720111"/>
                </a:cubicBezTo>
                <a:cubicBezTo>
                  <a:pt x="307" y="3884606"/>
                  <a:pt x="-26302" y="4049102"/>
                  <a:pt x="53527" y="4170054"/>
                </a:cubicBezTo>
                <a:cubicBezTo>
                  <a:pt x="133356" y="4291006"/>
                  <a:pt x="254308" y="4421636"/>
                  <a:pt x="503470" y="4445826"/>
                </a:cubicBezTo>
                <a:cubicBezTo>
                  <a:pt x="752632" y="4470016"/>
                  <a:pt x="1548498" y="4315197"/>
                  <a:pt x="1548498" y="4315197"/>
                </a:cubicBezTo>
                <a:cubicBezTo>
                  <a:pt x="1870231" y="4274073"/>
                  <a:pt x="2102461" y="4179731"/>
                  <a:pt x="2433870" y="4199083"/>
                </a:cubicBezTo>
                <a:cubicBezTo>
                  <a:pt x="2765279" y="4218435"/>
                  <a:pt x="3159584" y="4380511"/>
                  <a:pt x="3536955" y="4431311"/>
                </a:cubicBezTo>
                <a:cubicBezTo>
                  <a:pt x="3914326" y="4482111"/>
                  <a:pt x="4325565" y="4532912"/>
                  <a:pt x="4698098" y="4503883"/>
                </a:cubicBezTo>
                <a:cubicBezTo>
                  <a:pt x="5070631" y="4474855"/>
                  <a:pt x="5772155" y="4257140"/>
                  <a:pt x="5772155" y="4257140"/>
                </a:cubicBezTo>
                <a:lnTo>
                  <a:pt x="5772155" y="4257140"/>
                </a:lnTo>
                <a:cubicBezTo>
                  <a:pt x="5849565" y="4237788"/>
                  <a:pt x="5975356" y="4124093"/>
                  <a:pt x="6236613" y="4141026"/>
                </a:cubicBezTo>
                <a:cubicBezTo>
                  <a:pt x="6497870" y="4157959"/>
                  <a:pt x="7339698" y="4358740"/>
                  <a:pt x="7339698" y="4358740"/>
                </a:cubicBezTo>
                <a:lnTo>
                  <a:pt x="7339698" y="4358740"/>
                </a:lnTo>
                <a:cubicBezTo>
                  <a:pt x="7446136" y="4378092"/>
                  <a:pt x="7777546" y="4530492"/>
                  <a:pt x="7978327" y="4474854"/>
                </a:cubicBezTo>
                <a:cubicBezTo>
                  <a:pt x="8179108" y="4419216"/>
                  <a:pt x="8469394" y="4266816"/>
                  <a:pt x="8544384" y="4024911"/>
                </a:cubicBezTo>
                <a:cubicBezTo>
                  <a:pt x="8619375" y="3783006"/>
                  <a:pt x="8496003" y="3352416"/>
                  <a:pt x="8428270" y="3023426"/>
                </a:cubicBezTo>
                <a:cubicBezTo>
                  <a:pt x="8360537" y="2694436"/>
                  <a:pt x="8145241" y="2401730"/>
                  <a:pt x="8137984" y="2050968"/>
                </a:cubicBezTo>
                <a:cubicBezTo>
                  <a:pt x="8130727" y="1700206"/>
                  <a:pt x="8394403" y="1230911"/>
                  <a:pt x="8384727" y="918854"/>
                </a:cubicBezTo>
                <a:cubicBezTo>
                  <a:pt x="8375051" y="606797"/>
                  <a:pt x="8263775" y="331026"/>
                  <a:pt x="8079927" y="178626"/>
                </a:cubicBezTo>
                <a:cubicBezTo>
                  <a:pt x="7896079" y="26226"/>
                  <a:pt x="7613050" y="-14898"/>
                  <a:pt x="7281641" y="4454"/>
                </a:cubicBezTo>
                <a:cubicBezTo>
                  <a:pt x="6950232" y="23806"/>
                  <a:pt x="6091470" y="294740"/>
                  <a:pt x="6091470" y="294740"/>
                </a:cubicBezTo>
                <a:lnTo>
                  <a:pt x="6091470" y="294740"/>
                </a:lnTo>
                <a:cubicBezTo>
                  <a:pt x="5861661" y="272969"/>
                  <a:pt x="5094822" y="176206"/>
                  <a:pt x="4712613" y="164111"/>
                </a:cubicBezTo>
                <a:cubicBezTo>
                  <a:pt x="4330404" y="152016"/>
                  <a:pt x="4153813" y="185883"/>
                  <a:pt x="3769184" y="23668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glow rad="101600">
              <a:schemeClr val="accent2">
                <a:lumMod val="40000"/>
                <a:lumOff val="60000"/>
                <a:alpha val="7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683" y="838992"/>
            <a:ext cx="2077220" cy="146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032" y="4254074"/>
            <a:ext cx="2077220" cy="1460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148" y="4343400"/>
            <a:ext cx="2077220" cy="1460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4" y="938281"/>
            <a:ext cx="2077220" cy="146092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336192" y="2057400"/>
            <a:ext cx="7719589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Bertha Melanie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00123" y="1325844"/>
            <a:ext cx="7719589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 Minder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96320" y="2727617"/>
            <a:ext cx="7821163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 Football Database Management System</a:t>
            </a:r>
          </a:p>
          <a:p>
            <a:pPr algn="ctr"/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B902F6-6B4F-43A2-972F-80674E67223E}"/>
              </a:ext>
            </a:extLst>
          </p:cNvPr>
          <p:cNvSpPr/>
          <p:nvPr/>
        </p:nvSpPr>
        <p:spPr>
          <a:xfrm>
            <a:off x="4570412" y="3605090"/>
            <a:ext cx="3833930" cy="21446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Nishat Taaha </a:t>
            </a:r>
          </a:p>
          <a:p>
            <a:pPr algn="ctr"/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Roll: 1909002</a:t>
            </a:r>
          </a:p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9B2AC7-E3A3-4644-881E-6363C85C5E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455895" y="4892158"/>
            <a:ext cx="2786765" cy="2306822"/>
          </a:xfrm>
          <a:prstGeom prst="rect">
            <a:avLst/>
          </a:prstGeom>
        </p:spPr>
      </p:pic>
      <p:sp>
        <p:nvSpPr>
          <p:cNvPr id="28" name="Freeform 173">
            <a:extLst>
              <a:ext uri="{FF2B5EF4-FFF2-40B4-BE49-F238E27FC236}">
                <a16:creationId xmlns:a16="http://schemas.microsoft.com/office/drawing/2014/main" id="{2E02EC6F-5F04-4A9D-AB5D-E2760FD49DB4}"/>
              </a:ext>
            </a:extLst>
          </p:cNvPr>
          <p:cNvSpPr/>
          <p:nvPr/>
        </p:nvSpPr>
        <p:spPr>
          <a:xfrm>
            <a:off x="-534988" y="-303058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72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33A9FCFD-378A-4881-A8E2-5EB32946BE2C}"/>
              </a:ext>
            </a:extLst>
          </p:cNvPr>
          <p:cNvSpPr/>
          <p:nvPr/>
        </p:nvSpPr>
        <p:spPr>
          <a:xfrm>
            <a:off x="0" y="0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676" y="2009343"/>
            <a:ext cx="5046517" cy="3999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0286705">
            <a:off x="5139671" y="4420667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Terminator 2"/>
          <p:cNvSpPr/>
          <p:nvPr/>
        </p:nvSpPr>
        <p:spPr>
          <a:xfrm>
            <a:off x="74612" y="228600"/>
            <a:ext cx="5257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 Contents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656012" y="2895600"/>
            <a:ext cx="0" cy="396240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5759" y="2192773"/>
            <a:ext cx="4451239" cy="6041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Coaches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47469" y="778496"/>
            <a:ext cx="6495596" cy="549253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weet purple" pitchFamily="2" charset="0"/>
              </a:rPr>
              <a:t>Note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95250"/>
            <a:ext cx="1098244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68" y="171450"/>
            <a:ext cx="1098244" cy="1047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98" y="2477015"/>
            <a:ext cx="1098244" cy="1047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1360B7-A097-4FF5-BBA3-520D277E9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4452" y="0"/>
            <a:ext cx="1385454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ACA6D-82BE-4656-9EA2-84DF6214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837" y="2009343"/>
            <a:ext cx="1081501" cy="1070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120752-E908-45D9-96A4-2ED93A12EA7A}"/>
              </a:ext>
            </a:extLst>
          </p:cNvPr>
          <p:cNvSpPr/>
          <p:nvPr/>
        </p:nvSpPr>
        <p:spPr>
          <a:xfrm>
            <a:off x="345760" y="2979497"/>
            <a:ext cx="4648197" cy="2723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CREATE TABLE Coaches (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CoachID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 PRIMARY KEY,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CoachName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VARCHAR(255) NOT NULL,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FOREIGN KEY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REFERENCES Teams(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E8D2C-4109-4D6B-B6E5-7F3030D2A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405659" y="-260784"/>
            <a:ext cx="2786765" cy="2306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5F1D1A-0775-4301-93AF-9164E5AD5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0880" y="1961633"/>
            <a:ext cx="6158605" cy="33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7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33A9FCFD-378A-4881-A8E2-5EB32946BE2C}"/>
              </a:ext>
            </a:extLst>
          </p:cNvPr>
          <p:cNvSpPr/>
          <p:nvPr/>
        </p:nvSpPr>
        <p:spPr>
          <a:xfrm>
            <a:off x="0" y="0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676" y="2009343"/>
            <a:ext cx="5046517" cy="3999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0286705">
            <a:off x="5139671" y="4420667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Terminator 2"/>
          <p:cNvSpPr/>
          <p:nvPr/>
        </p:nvSpPr>
        <p:spPr>
          <a:xfrm>
            <a:off x="74612" y="228600"/>
            <a:ext cx="5257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 Contents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656012" y="2895600"/>
            <a:ext cx="0" cy="396240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5759" y="2192773"/>
            <a:ext cx="4451239" cy="6041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Referees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72018" y="778496"/>
            <a:ext cx="6495596" cy="549253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3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weet purple" pitchFamily="2" charset="0"/>
              </a:rPr>
              <a:t>Note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95250"/>
            <a:ext cx="1098244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68" y="171450"/>
            <a:ext cx="1098244" cy="1047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98" y="2477015"/>
            <a:ext cx="1098244" cy="1047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1360B7-A097-4FF5-BBA3-520D277E9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4452" y="0"/>
            <a:ext cx="1385454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ACA6D-82BE-4656-9EA2-84DF6214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837" y="2009343"/>
            <a:ext cx="1081501" cy="1070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120752-E908-45D9-96A4-2ED93A12EA7A}"/>
              </a:ext>
            </a:extLst>
          </p:cNvPr>
          <p:cNvSpPr/>
          <p:nvPr/>
        </p:nvSpPr>
        <p:spPr>
          <a:xfrm>
            <a:off x="345760" y="2979497"/>
            <a:ext cx="4648197" cy="2723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CREATE TABLE Referees (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RefereeID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 PRIMARY KEY,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RefereeName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VARCHAR(255) NOT NULL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E8D2C-4109-4D6B-B6E5-7F3030D2A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405659" y="-260784"/>
            <a:ext cx="2786765" cy="2306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45A2D-C588-4DCE-A87B-C4F42EEE6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8198" y="1934424"/>
            <a:ext cx="5034820" cy="32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9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33A9FCFD-378A-4881-A8E2-5EB32946BE2C}"/>
              </a:ext>
            </a:extLst>
          </p:cNvPr>
          <p:cNvSpPr/>
          <p:nvPr/>
        </p:nvSpPr>
        <p:spPr>
          <a:xfrm>
            <a:off x="0" y="0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676" y="2009343"/>
            <a:ext cx="5046517" cy="3999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0286705">
            <a:off x="5139671" y="4420667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Terminator 2"/>
          <p:cNvSpPr/>
          <p:nvPr/>
        </p:nvSpPr>
        <p:spPr>
          <a:xfrm>
            <a:off x="74612" y="228600"/>
            <a:ext cx="5257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 Contents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656012" y="2895600"/>
            <a:ext cx="0" cy="396240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5759" y="2192773"/>
            <a:ext cx="4451239" cy="6041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Stadiums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73292" y="838200"/>
            <a:ext cx="6495596" cy="549253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6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weet purple" pitchFamily="2" charset="0"/>
              </a:rPr>
              <a:t>Note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95250"/>
            <a:ext cx="1098244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68" y="171450"/>
            <a:ext cx="1098244" cy="1047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98" y="2477015"/>
            <a:ext cx="1098244" cy="1047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1360B7-A097-4FF5-BBA3-520D277E9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4452" y="0"/>
            <a:ext cx="1385454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ACA6D-82BE-4656-9EA2-84DF6214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837" y="2009343"/>
            <a:ext cx="1081501" cy="1070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120752-E908-45D9-96A4-2ED93A12EA7A}"/>
              </a:ext>
            </a:extLst>
          </p:cNvPr>
          <p:cNvSpPr/>
          <p:nvPr/>
        </p:nvSpPr>
        <p:spPr>
          <a:xfrm>
            <a:off x="345760" y="2979497"/>
            <a:ext cx="4648197" cy="2723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CREATE TABLE Stadiums (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StadiumID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 PRIMARY KEY,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StadiumName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VARCHAR(255) NOT NULL,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Capacity INT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E8D2C-4109-4D6B-B6E5-7F3030D2A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405659" y="-260784"/>
            <a:ext cx="2786765" cy="2306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BB1B3-B961-49A9-83CE-CBA7399AD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4812" y="2133600"/>
            <a:ext cx="6221403" cy="28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992;p199">
            <a:extLst>
              <a:ext uri="{FF2B5EF4-FFF2-40B4-BE49-F238E27FC236}">
                <a16:creationId xmlns:a16="http://schemas.microsoft.com/office/drawing/2014/main" id="{4F88D7A6-B856-42F4-8667-30B0D6B38612}"/>
              </a:ext>
            </a:extLst>
          </p:cNvPr>
          <p:cNvSpPr/>
          <p:nvPr/>
        </p:nvSpPr>
        <p:spPr>
          <a:xfrm>
            <a:off x="69569" y="55712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86B0506-2F2A-4CB2-B57E-83C7ADD57C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-57780" y="1954859"/>
            <a:ext cx="2786765" cy="230682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90FCEFB-FCB6-4B82-8C27-447060DCED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39" y="-7732"/>
            <a:ext cx="3304545" cy="327149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58695" y="1494342"/>
            <a:ext cx="11630130" cy="5791200"/>
            <a:chOff x="2" y="0"/>
            <a:chExt cx="12192000" cy="6858000"/>
          </a:xfrm>
        </p:grpSpPr>
        <p:grpSp>
          <p:nvGrpSpPr>
            <p:cNvPr id="6" name="Group 5"/>
            <p:cNvGrpSpPr/>
            <p:nvPr/>
          </p:nvGrpSpPr>
          <p:grpSpPr>
            <a:xfrm>
              <a:off x="377371" y="0"/>
              <a:ext cx="11422742" cy="6858000"/>
              <a:chOff x="377371" y="0"/>
              <a:chExt cx="11422742" cy="68580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14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54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98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1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83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2455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681027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01164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52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92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136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180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rot="5400000">
              <a:off x="2924631" y="-2616201"/>
              <a:ext cx="6342742" cy="12192000"/>
              <a:chOff x="377371" y="0"/>
              <a:chExt cx="6342742" cy="68580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544" y="5016074"/>
            <a:ext cx="2077220" cy="14609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915" y="5242227"/>
            <a:ext cx="2077220" cy="146092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A407F54-495F-4E55-BA49-32D4C8A8E09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534" y="97313"/>
            <a:ext cx="2077220" cy="146092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5CD201B-64D5-4DAC-82CA-E259DF19DC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59" y="1945183"/>
            <a:ext cx="2845156" cy="146092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D6B8DB8-5F3D-4098-897E-4C024E826E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8106" y="902155"/>
            <a:ext cx="2077220" cy="1460926"/>
          </a:xfrm>
          <a:prstGeom prst="rect">
            <a:avLst/>
          </a:prstGeom>
        </p:spPr>
      </p:pic>
      <p:sp>
        <p:nvSpPr>
          <p:cNvPr id="3" name="Flowchart: Terminator 2"/>
          <p:cNvSpPr/>
          <p:nvPr/>
        </p:nvSpPr>
        <p:spPr>
          <a:xfrm>
            <a:off x="69569" y="200732"/>
            <a:ext cx="6305590" cy="137572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rtha Melanie" pitchFamily="2" charset="0"/>
              </a:rPr>
              <a:t>Let’s Identify The Team With Maximum Goal and Also Change A Random Match’s Date Using PL/SQL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680E6AB-5CAC-48AE-856D-81F2F13EB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832" y="3654439"/>
            <a:ext cx="3249995" cy="32174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B3E495-AAA2-4BF0-88D4-519158C540D6}"/>
              </a:ext>
            </a:extLst>
          </p:cNvPr>
          <p:cNvSpPr/>
          <p:nvPr/>
        </p:nvSpPr>
        <p:spPr>
          <a:xfrm>
            <a:off x="1703979" y="1944149"/>
            <a:ext cx="4344670" cy="1526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BEGIN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  find_most_scoring_team1;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END;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ABF190-616F-407F-B4A8-4D7938183F24}"/>
              </a:ext>
            </a:extLst>
          </p:cNvPr>
          <p:cNvSpPr/>
          <p:nvPr/>
        </p:nvSpPr>
        <p:spPr>
          <a:xfrm>
            <a:off x="1728632" y="4266368"/>
            <a:ext cx="4444369" cy="1526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BEGIN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Söhne Mono"/>
              </a:rPr>
              <a:t>     </a:t>
            </a:r>
            <a:r>
              <a:rPr lang="en-US" sz="2400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update_match_date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(1, TO’25- </a:t>
            </a:r>
          </a:p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     NOV-23', 'DD-MON-YY’));</a:t>
            </a:r>
          </a:p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 Mono"/>
              </a:rPr>
              <a:t> END; /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C93FCE-B685-41ED-A58A-FA550B56B84A}"/>
              </a:ext>
            </a:extLst>
          </p:cNvPr>
          <p:cNvSpPr/>
          <p:nvPr/>
        </p:nvSpPr>
        <p:spPr>
          <a:xfrm>
            <a:off x="6356465" y="1280955"/>
            <a:ext cx="5575213" cy="5319995"/>
          </a:xfrm>
          <a:prstGeom prst="rect">
            <a:avLst/>
          </a:prstGeom>
          <a:solidFill>
            <a:srgbClr val="FFCCCC">
              <a:alpha val="52000"/>
            </a:srgbClr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B4405FC-D006-4927-A4BF-FB4E11FCF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160" y="2053334"/>
            <a:ext cx="5556518" cy="106174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5265D8A-AE04-4054-AB9E-636177A66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917" y="4359560"/>
            <a:ext cx="5474764" cy="12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992;p199">
            <a:extLst>
              <a:ext uri="{FF2B5EF4-FFF2-40B4-BE49-F238E27FC236}">
                <a16:creationId xmlns:a16="http://schemas.microsoft.com/office/drawing/2014/main" id="{3D6092DE-C8DC-41E3-90B5-3F59462F3D54}"/>
              </a:ext>
            </a:extLst>
          </p:cNvPr>
          <p:cNvSpPr/>
          <p:nvPr/>
        </p:nvSpPr>
        <p:spPr>
          <a:xfrm>
            <a:off x="-1" y="893"/>
            <a:ext cx="12116272" cy="6769440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1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50694" y="817808"/>
            <a:ext cx="9620518" cy="5125792"/>
          </a:xfrm>
          <a:prstGeom prst="rect">
            <a:avLst/>
          </a:prstGeom>
          <a:solidFill>
            <a:srgbClr val="F0E8E6"/>
          </a:solidFill>
          <a:ln w="38100">
            <a:solidFill>
              <a:srgbClr val="855D3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1363054" y="825831"/>
            <a:ext cx="9596867" cy="5166066"/>
            <a:chOff x="2" y="0"/>
            <a:chExt cx="12192000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377371" y="0"/>
              <a:ext cx="11422742" cy="6858000"/>
              <a:chOff x="377371" y="0"/>
              <a:chExt cx="11422742" cy="68580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14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54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98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41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83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2455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681027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1164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052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92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136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180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rot="5400000">
              <a:off x="2924631" y="-2616201"/>
              <a:ext cx="6342742" cy="12192000"/>
              <a:chOff x="377371" y="0"/>
              <a:chExt cx="6342742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reeform 1"/>
          <p:cNvSpPr/>
          <p:nvPr/>
        </p:nvSpPr>
        <p:spPr>
          <a:xfrm>
            <a:off x="-412276" y="-457438"/>
            <a:ext cx="5746642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89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reeform 2"/>
          <p:cNvSpPr/>
          <p:nvPr/>
        </p:nvSpPr>
        <p:spPr>
          <a:xfrm rot="10284378">
            <a:off x="6979867" y="4256428"/>
            <a:ext cx="5746642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87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TextBox 51"/>
          <p:cNvSpPr txBox="1"/>
          <p:nvPr/>
        </p:nvSpPr>
        <p:spPr>
          <a:xfrm>
            <a:off x="1699288" y="2545140"/>
            <a:ext cx="8890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rtha Melanie" pitchFamily="2" charset="0"/>
              </a:rPr>
              <a:t>Thank You &gt;.&lt;</a:t>
            </a:r>
            <a:endParaRPr lang="id-ID" sz="9600" dirty="0">
              <a:solidFill>
                <a:schemeClr val="accent2">
                  <a:lumMod val="60000"/>
                  <a:lumOff val="40000"/>
                </a:schemeClr>
              </a:solidFill>
              <a:latin typeface="Bertha Melani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30302" y="2540775"/>
            <a:ext cx="825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600" dirty="0">
                <a:solidFill>
                  <a:schemeClr val="accent2">
                    <a:lumMod val="75000"/>
                  </a:schemeClr>
                </a:solidFill>
                <a:latin typeface="Bertha Melanie" pitchFamily="2" charset="0"/>
              </a:rPr>
              <a:t>Thank You &gt;.&lt;</a:t>
            </a:r>
            <a:endParaRPr lang="id-ID" sz="9600" dirty="0">
              <a:solidFill>
                <a:schemeClr val="accent2">
                  <a:lumMod val="75000"/>
                </a:schemeClr>
              </a:solidFill>
              <a:latin typeface="Bertha Melanie" pitchFamily="2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EC3C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06520" flipH="1">
            <a:off x="9362499" y="-306793"/>
            <a:ext cx="2162256" cy="309815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79" y="933267"/>
            <a:ext cx="2343333" cy="23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0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992;p199">
            <a:extLst>
              <a:ext uri="{FF2B5EF4-FFF2-40B4-BE49-F238E27FC236}">
                <a16:creationId xmlns:a16="http://schemas.microsoft.com/office/drawing/2014/main" id="{4F88D7A6-B856-42F4-8667-30B0D6B38612}"/>
              </a:ext>
            </a:extLst>
          </p:cNvPr>
          <p:cNvSpPr/>
          <p:nvPr/>
        </p:nvSpPr>
        <p:spPr>
          <a:xfrm>
            <a:off x="69569" y="55712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544" y="5016074"/>
            <a:ext cx="2077220" cy="14609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915" y="5242227"/>
            <a:ext cx="2077220" cy="146092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A407F54-495F-4E55-BA49-32D4C8A8E0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534" y="97313"/>
            <a:ext cx="2077220" cy="146092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5CD201B-64D5-4DAC-82CA-E259DF19DC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41" y="1352102"/>
            <a:ext cx="2077220" cy="146092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D6B8DB8-5F3D-4098-897E-4C024E826E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8106" y="902155"/>
            <a:ext cx="2077220" cy="146092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079AF45-BF20-4060-A588-C06ADC2C9068}"/>
              </a:ext>
            </a:extLst>
          </p:cNvPr>
          <p:cNvSpPr/>
          <p:nvPr/>
        </p:nvSpPr>
        <p:spPr>
          <a:xfrm>
            <a:off x="455612" y="381000"/>
            <a:ext cx="114300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65D36D5-F6C8-4CB3-B29C-48BF71C845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1" y="1235624"/>
            <a:ext cx="3017164" cy="3827456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 rot="10286705">
            <a:off x="5673072" y="4551158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680E6AB-5CAC-48AE-856D-81F2F13EB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324" y="4655347"/>
            <a:ext cx="3680106" cy="3643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8FA9EA-8356-463E-BFF7-70963E8047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56" y="-238927"/>
            <a:ext cx="2703913" cy="260200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117C32-3C36-494D-8939-9920F53BB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59" y="-197831"/>
            <a:ext cx="5596710" cy="702474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BCFDDE6-7053-4850-AB3E-69DED59D3C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47" y="1188618"/>
            <a:ext cx="2775530" cy="38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92;p199">
            <a:extLst>
              <a:ext uri="{FF2B5EF4-FFF2-40B4-BE49-F238E27FC236}">
                <a16:creationId xmlns:a16="http://schemas.microsoft.com/office/drawing/2014/main" id="{A71ABE1F-1F43-43A2-B987-7163EE9A4759}"/>
              </a:ext>
            </a:extLst>
          </p:cNvPr>
          <p:cNvSpPr/>
          <p:nvPr/>
        </p:nvSpPr>
        <p:spPr>
          <a:xfrm>
            <a:off x="0" y="43398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B990ADA-D2BA-4957-82A3-C6619326B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292405" y="144713"/>
            <a:ext cx="2786765" cy="230682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11175" y="1347925"/>
            <a:ext cx="11782530" cy="5161283"/>
            <a:chOff x="2" y="0"/>
            <a:chExt cx="12192000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377371" y="0"/>
              <a:ext cx="11422742" cy="6858000"/>
              <a:chOff x="377371" y="0"/>
              <a:chExt cx="11422742" cy="68580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14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54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98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41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83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2455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681027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01164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52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092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36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180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 rot="5400000">
              <a:off x="2924631" y="-2616201"/>
              <a:ext cx="6342742" cy="12192000"/>
              <a:chOff x="377371" y="0"/>
              <a:chExt cx="6342742" cy="68580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F5BCBF2-D3E7-4B7F-83B5-471773E61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75" y="226744"/>
            <a:ext cx="2616516" cy="2590351"/>
          </a:xfrm>
          <a:prstGeom prst="rect">
            <a:avLst/>
          </a:prstGeom>
        </p:spPr>
      </p:pic>
      <p:sp>
        <p:nvSpPr>
          <p:cNvPr id="99" name="Freeform 1">
            <a:extLst>
              <a:ext uri="{FF2B5EF4-FFF2-40B4-BE49-F238E27FC236}">
                <a16:creationId xmlns:a16="http://schemas.microsoft.com/office/drawing/2014/main" id="{2C1B0D72-EB50-402E-9A21-52054E89C8E3}"/>
              </a:ext>
            </a:extLst>
          </p:cNvPr>
          <p:cNvSpPr/>
          <p:nvPr/>
        </p:nvSpPr>
        <p:spPr>
          <a:xfrm rot="10286705">
            <a:off x="5139671" y="4420667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5" name="Google Shape;982;p198">
            <a:extLst>
              <a:ext uri="{FF2B5EF4-FFF2-40B4-BE49-F238E27FC236}">
                <a16:creationId xmlns:a16="http://schemas.microsoft.com/office/drawing/2014/main" id="{6A2DA305-01E1-4D5B-A120-7EAFC4E2EFC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1673" y="697451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986;p198">
            <a:extLst>
              <a:ext uri="{FF2B5EF4-FFF2-40B4-BE49-F238E27FC236}">
                <a16:creationId xmlns:a16="http://schemas.microsoft.com/office/drawing/2014/main" id="{E252D885-C835-4B6E-81A6-6B26DA56ACEF}"/>
              </a:ext>
            </a:extLst>
          </p:cNvPr>
          <p:cNvSpPr/>
          <p:nvPr/>
        </p:nvSpPr>
        <p:spPr>
          <a:xfrm rot="19655911">
            <a:off x="6399611" y="525316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987;p198">
            <a:extLst>
              <a:ext uri="{FF2B5EF4-FFF2-40B4-BE49-F238E27FC236}">
                <a16:creationId xmlns:a16="http://schemas.microsoft.com/office/drawing/2014/main" id="{06EAFCB7-9E6F-4E40-A1C6-BB406217E933}"/>
              </a:ext>
            </a:extLst>
          </p:cNvPr>
          <p:cNvSpPr/>
          <p:nvPr/>
        </p:nvSpPr>
        <p:spPr>
          <a:xfrm rot="19655911">
            <a:off x="6827823" y="359748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Flowchart: Terminator 87">
            <a:extLst>
              <a:ext uri="{FF2B5EF4-FFF2-40B4-BE49-F238E27FC236}">
                <a16:creationId xmlns:a16="http://schemas.microsoft.com/office/drawing/2014/main" id="{B96A0A56-1371-47DD-96BD-63F976E2FF99}"/>
              </a:ext>
            </a:extLst>
          </p:cNvPr>
          <p:cNvSpPr/>
          <p:nvPr/>
        </p:nvSpPr>
        <p:spPr>
          <a:xfrm>
            <a:off x="8356076" y="1658113"/>
            <a:ext cx="3581400" cy="85683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STADIUMS</a:t>
            </a:r>
          </a:p>
        </p:txBody>
      </p:sp>
      <p:sp>
        <p:nvSpPr>
          <p:cNvPr id="89" name="Flowchart: Terminator 88">
            <a:extLst>
              <a:ext uri="{FF2B5EF4-FFF2-40B4-BE49-F238E27FC236}">
                <a16:creationId xmlns:a16="http://schemas.microsoft.com/office/drawing/2014/main" id="{1B22AED8-AB4D-48F1-9F11-06715ED84C39}"/>
              </a:ext>
            </a:extLst>
          </p:cNvPr>
          <p:cNvSpPr/>
          <p:nvPr/>
        </p:nvSpPr>
        <p:spPr>
          <a:xfrm>
            <a:off x="8356076" y="4376601"/>
            <a:ext cx="3581400" cy="85683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COACHES</a:t>
            </a:r>
          </a:p>
        </p:txBody>
      </p:sp>
      <p:sp>
        <p:nvSpPr>
          <p:cNvPr id="91" name="Flowchart: Terminator 90">
            <a:extLst>
              <a:ext uri="{FF2B5EF4-FFF2-40B4-BE49-F238E27FC236}">
                <a16:creationId xmlns:a16="http://schemas.microsoft.com/office/drawing/2014/main" id="{943A0A7C-DD05-4408-B936-7770D589A004}"/>
              </a:ext>
            </a:extLst>
          </p:cNvPr>
          <p:cNvSpPr/>
          <p:nvPr/>
        </p:nvSpPr>
        <p:spPr>
          <a:xfrm>
            <a:off x="4708935" y="5491001"/>
            <a:ext cx="3581400" cy="85683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CARDS</a:t>
            </a:r>
          </a:p>
        </p:txBody>
      </p:sp>
      <p:sp>
        <p:nvSpPr>
          <p:cNvPr id="92" name="Flowchart: Terminator 91">
            <a:extLst>
              <a:ext uri="{FF2B5EF4-FFF2-40B4-BE49-F238E27FC236}">
                <a16:creationId xmlns:a16="http://schemas.microsoft.com/office/drawing/2014/main" id="{3A71262E-700D-46EC-8BC7-281E55EBCA97}"/>
              </a:ext>
            </a:extLst>
          </p:cNvPr>
          <p:cNvSpPr/>
          <p:nvPr/>
        </p:nvSpPr>
        <p:spPr>
          <a:xfrm>
            <a:off x="577119" y="4479250"/>
            <a:ext cx="3581400" cy="85683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Terminator 92">
            <a:extLst>
              <a:ext uri="{FF2B5EF4-FFF2-40B4-BE49-F238E27FC236}">
                <a16:creationId xmlns:a16="http://schemas.microsoft.com/office/drawing/2014/main" id="{055929C7-814E-492E-B193-B7A54457818C}"/>
              </a:ext>
            </a:extLst>
          </p:cNvPr>
          <p:cNvSpPr/>
          <p:nvPr/>
        </p:nvSpPr>
        <p:spPr>
          <a:xfrm>
            <a:off x="311652" y="3000585"/>
            <a:ext cx="3581400" cy="85683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MATCHES</a:t>
            </a:r>
          </a:p>
        </p:txBody>
      </p:sp>
      <p:sp>
        <p:nvSpPr>
          <p:cNvPr id="94" name="Flowchart: Terminator 93">
            <a:extLst>
              <a:ext uri="{FF2B5EF4-FFF2-40B4-BE49-F238E27FC236}">
                <a16:creationId xmlns:a16="http://schemas.microsoft.com/office/drawing/2014/main" id="{7BCE0DD7-0978-46FB-8A5E-DFE1CCAF5E13}"/>
              </a:ext>
            </a:extLst>
          </p:cNvPr>
          <p:cNvSpPr/>
          <p:nvPr/>
        </p:nvSpPr>
        <p:spPr>
          <a:xfrm>
            <a:off x="311652" y="1589163"/>
            <a:ext cx="3581400" cy="85683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PLAYERS</a:t>
            </a:r>
          </a:p>
        </p:txBody>
      </p:sp>
      <p:sp>
        <p:nvSpPr>
          <p:cNvPr id="95" name="Flowchart: Terminator 94">
            <a:extLst>
              <a:ext uri="{FF2B5EF4-FFF2-40B4-BE49-F238E27FC236}">
                <a16:creationId xmlns:a16="http://schemas.microsoft.com/office/drawing/2014/main" id="{84935C31-A620-43B2-8269-A27C8A7F9390}"/>
              </a:ext>
            </a:extLst>
          </p:cNvPr>
          <p:cNvSpPr/>
          <p:nvPr/>
        </p:nvSpPr>
        <p:spPr>
          <a:xfrm>
            <a:off x="8356076" y="2940969"/>
            <a:ext cx="3581400" cy="791111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REFEREES</a:t>
            </a:r>
          </a:p>
        </p:txBody>
      </p:sp>
      <p:sp>
        <p:nvSpPr>
          <p:cNvPr id="96" name="Google Shape;959;p196">
            <a:extLst>
              <a:ext uri="{FF2B5EF4-FFF2-40B4-BE49-F238E27FC236}">
                <a16:creationId xmlns:a16="http://schemas.microsoft.com/office/drawing/2014/main" id="{6039FEAE-5ECC-4F20-A46F-C9C6BAC94F4D}"/>
              </a:ext>
            </a:extLst>
          </p:cNvPr>
          <p:cNvSpPr/>
          <p:nvPr/>
        </p:nvSpPr>
        <p:spPr>
          <a:xfrm>
            <a:off x="4262611" y="1275985"/>
            <a:ext cx="3932090" cy="3932090"/>
          </a:xfrm>
          <a:prstGeom prst="ellipse">
            <a:avLst/>
          </a:prstGeom>
          <a:solidFill>
            <a:schemeClr val="lt1">
              <a:alpha val="4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Flowchart: Terminator 96">
            <a:extLst>
              <a:ext uri="{FF2B5EF4-FFF2-40B4-BE49-F238E27FC236}">
                <a16:creationId xmlns:a16="http://schemas.microsoft.com/office/drawing/2014/main" id="{057369E5-4602-4A89-AF75-2E82770B6A8A}"/>
              </a:ext>
            </a:extLst>
          </p:cNvPr>
          <p:cNvSpPr/>
          <p:nvPr/>
        </p:nvSpPr>
        <p:spPr>
          <a:xfrm>
            <a:off x="596638" y="4479250"/>
            <a:ext cx="3581400" cy="85683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GOALS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80D228A-2B73-41EE-9CB9-460560F691EE}"/>
              </a:ext>
            </a:extLst>
          </p:cNvPr>
          <p:cNvSpPr/>
          <p:nvPr/>
        </p:nvSpPr>
        <p:spPr>
          <a:xfrm>
            <a:off x="4722932" y="1763853"/>
            <a:ext cx="3040402" cy="2980727"/>
          </a:xfrm>
          <a:prstGeom prst="ellips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Tables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0A472224-49C4-4304-9608-9221968A8C2B}"/>
              </a:ext>
            </a:extLst>
          </p:cNvPr>
          <p:cNvSpPr/>
          <p:nvPr/>
        </p:nvSpPr>
        <p:spPr>
          <a:xfrm>
            <a:off x="-7763" y="99052"/>
            <a:ext cx="4828829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Bertha Melanie" pitchFamily="2" charset="0"/>
              </a:rPr>
              <a:t>Tables Names</a:t>
            </a:r>
          </a:p>
        </p:txBody>
      </p:sp>
      <p:sp>
        <p:nvSpPr>
          <p:cNvPr id="90" name="Flowchart: Terminator 89">
            <a:extLst>
              <a:ext uri="{FF2B5EF4-FFF2-40B4-BE49-F238E27FC236}">
                <a16:creationId xmlns:a16="http://schemas.microsoft.com/office/drawing/2014/main" id="{04DB0851-A793-4217-A9FF-EABA6502B34E}"/>
              </a:ext>
            </a:extLst>
          </p:cNvPr>
          <p:cNvSpPr/>
          <p:nvPr/>
        </p:nvSpPr>
        <p:spPr>
          <a:xfrm>
            <a:off x="4553363" y="302538"/>
            <a:ext cx="3581400" cy="85683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17597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992;p199">
            <a:extLst>
              <a:ext uri="{FF2B5EF4-FFF2-40B4-BE49-F238E27FC236}">
                <a16:creationId xmlns:a16="http://schemas.microsoft.com/office/drawing/2014/main" id="{4F88D7A6-B856-42F4-8667-30B0D6B38612}"/>
              </a:ext>
            </a:extLst>
          </p:cNvPr>
          <p:cNvSpPr/>
          <p:nvPr/>
        </p:nvSpPr>
        <p:spPr>
          <a:xfrm>
            <a:off x="69569" y="55712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86B0506-2F2A-4CB2-B57E-83C7ADD57C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17326" y="1325194"/>
            <a:ext cx="2786765" cy="230682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90FCEFB-FCB6-4B82-8C27-447060DCED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39" y="-7732"/>
            <a:ext cx="3304545" cy="327149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72818" y="1368372"/>
            <a:ext cx="11630130" cy="5791200"/>
            <a:chOff x="2" y="0"/>
            <a:chExt cx="12192000" cy="6858000"/>
          </a:xfrm>
        </p:grpSpPr>
        <p:grpSp>
          <p:nvGrpSpPr>
            <p:cNvPr id="6" name="Group 5"/>
            <p:cNvGrpSpPr/>
            <p:nvPr/>
          </p:nvGrpSpPr>
          <p:grpSpPr>
            <a:xfrm>
              <a:off x="377371" y="0"/>
              <a:ext cx="11422742" cy="6858000"/>
              <a:chOff x="377371" y="0"/>
              <a:chExt cx="11422742" cy="68580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14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54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98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1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83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2455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681027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01164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52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92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136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180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rot="5400000">
              <a:off x="2924631" y="-2616201"/>
              <a:ext cx="6342742" cy="12192000"/>
              <a:chOff x="377371" y="0"/>
              <a:chExt cx="6342742" cy="68580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73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837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191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546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0610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46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0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338285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301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36571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71999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007428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4428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849256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284684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720113" y="0"/>
                <a:ext cx="0" cy="6858000"/>
              </a:xfrm>
              <a:prstGeom prst="line">
                <a:avLst/>
              </a:prstGeom>
              <a:ln w="19050">
                <a:solidFill>
                  <a:srgbClr val="855D36">
                    <a:alpha val="48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544" y="5016074"/>
            <a:ext cx="2077220" cy="14609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0B59777-0F65-421F-ABE3-F60F5E9EAE9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2915" y="5242227"/>
            <a:ext cx="2077220" cy="146092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A407F54-495F-4E55-BA49-32D4C8A8E09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534" y="97313"/>
            <a:ext cx="2077220" cy="146092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5CD201B-64D5-4DAC-82CA-E259DF19DC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41" y="1352102"/>
            <a:ext cx="2077220" cy="146092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D6B8DB8-5F3D-4098-897E-4C024E826E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8106" y="902155"/>
            <a:ext cx="2077220" cy="146092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228BEDA-B76A-4CBE-BC0E-42209CEF62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56" y="885909"/>
            <a:ext cx="9179991" cy="5791199"/>
          </a:xfrm>
          <a:prstGeom prst="rect">
            <a:avLst/>
          </a:prstGeom>
        </p:spPr>
      </p:pic>
      <p:sp>
        <p:nvSpPr>
          <p:cNvPr id="3" name="Flowchart: Terminator 2"/>
          <p:cNvSpPr/>
          <p:nvPr/>
        </p:nvSpPr>
        <p:spPr>
          <a:xfrm>
            <a:off x="69569" y="31085"/>
            <a:ext cx="5257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ER DIAGRAM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680E6AB-5CAC-48AE-856D-81F2F13EB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832" y="3654439"/>
            <a:ext cx="3249995" cy="32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2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33A9FCFD-378A-4881-A8E2-5EB32946BE2C}"/>
              </a:ext>
            </a:extLst>
          </p:cNvPr>
          <p:cNvSpPr/>
          <p:nvPr/>
        </p:nvSpPr>
        <p:spPr>
          <a:xfrm>
            <a:off x="0" y="0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676" y="2009343"/>
            <a:ext cx="5046517" cy="3999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0286705">
            <a:off x="5139671" y="4420667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Terminator 2"/>
          <p:cNvSpPr/>
          <p:nvPr/>
        </p:nvSpPr>
        <p:spPr>
          <a:xfrm>
            <a:off x="74612" y="228600"/>
            <a:ext cx="5257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 Contents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656012" y="2895600"/>
            <a:ext cx="0" cy="396240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5759" y="2192773"/>
            <a:ext cx="4451239" cy="6041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Teams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73292" y="838200"/>
            <a:ext cx="6495596" cy="549253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weet purple" pitchFamily="2" charset="0"/>
              </a:rPr>
              <a:t>Note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95250"/>
            <a:ext cx="1098244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68" y="171450"/>
            <a:ext cx="1098244" cy="1047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98" y="2477015"/>
            <a:ext cx="1098244" cy="1047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1360B7-A097-4FF5-BBA3-520D277E94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4452" y="0"/>
            <a:ext cx="1385454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ACA6D-82BE-4656-9EA2-84DF62148A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837" y="2009343"/>
            <a:ext cx="1081501" cy="1070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120752-E908-45D9-96A4-2ED93A12EA7A}"/>
              </a:ext>
            </a:extLst>
          </p:cNvPr>
          <p:cNvSpPr/>
          <p:nvPr/>
        </p:nvSpPr>
        <p:spPr>
          <a:xfrm>
            <a:off x="345760" y="2979497"/>
            <a:ext cx="4648197" cy="2723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CREATE TABLE Teams (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TeamID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 PRIMARY KEY,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VARCHAR(255) NOT NULL,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CoachName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VARCHAR(255) NOT NULL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E8D2C-4109-4D6B-B6E5-7F3030D2A4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405659" y="-260784"/>
            <a:ext cx="2786765" cy="2306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8FFC36-A0A7-4AA3-AC82-C0EC3768A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18" y="2038350"/>
            <a:ext cx="6217848" cy="30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33A9FCFD-378A-4881-A8E2-5EB32946BE2C}"/>
              </a:ext>
            </a:extLst>
          </p:cNvPr>
          <p:cNvSpPr/>
          <p:nvPr/>
        </p:nvSpPr>
        <p:spPr>
          <a:xfrm>
            <a:off x="0" y="0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676" y="2009343"/>
            <a:ext cx="5046517" cy="3999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0286705">
            <a:off x="5139671" y="4420667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Terminator 2"/>
          <p:cNvSpPr/>
          <p:nvPr/>
        </p:nvSpPr>
        <p:spPr>
          <a:xfrm>
            <a:off x="74612" y="228600"/>
            <a:ext cx="5257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 Contents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656012" y="2895600"/>
            <a:ext cx="0" cy="396240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5759" y="2192773"/>
            <a:ext cx="4451239" cy="6041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Players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73292" y="838200"/>
            <a:ext cx="6495596" cy="549253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weet purple" pitchFamily="2" charset="0"/>
              </a:rPr>
              <a:t>Note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95250"/>
            <a:ext cx="1098244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68" y="171450"/>
            <a:ext cx="1098244" cy="1047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98" y="2477015"/>
            <a:ext cx="1098244" cy="1047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1360B7-A097-4FF5-BBA3-520D277E9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4452" y="0"/>
            <a:ext cx="1385454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ACA6D-82BE-4656-9EA2-84DF6214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837" y="2009343"/>
            <a:ext cx="1081501" cy="1070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120752-E908-45D9-96A4-2ED93A12EA7A}"/>
              </a:ext>
            </a:extLst>
          </p:cNvPr>
          <p:cNvSpPr/>
          <p:nvPr/>
        </p:nvSpPr>
        <p:spPr>
          <a:xfrm>
            <a:off x="345760" y="2979497"/>
            <a:ext cx="4648197" cy="2723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CREATE TABLE Players (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 PRIMARY KEY,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VARCHAR(255) NOT NULL,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Age INT,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Position VARCHAR(50),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FOREIGN KEY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REFERENCES Teams(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E8D2C-4109-4D6B-B6E5-7F3030D2A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405659" y="-260784"/>
            <a:ext cx="2786765" cy="2306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6963C-8F7B-459B-8D90-6DB8A810A1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88" y="1036761"/>
            <a:ext cx="5653313" cy="49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33A9FCFD-378A-4881-A8E2-5EB32946BE2C}"/>
              </a:ext>
            </a:extLst>
          </p:cNvPr>
          <p:cNvSpPr/>
          <p:nvPr/>
        </p:nvSpPr>
        <p:spPr>
          <a:xfrm>
            <a:off x="0" y="0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677" y="2009342"/>
            <a:ext cx="3981035" cy="4467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0286705">
            <a:off x="5139671" y="4420667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3656012" y="2895600"/>
            <a:ext cx="0" cy="396240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8600" y="2153069"/>
            <a:ext cx="3530706" cy="5425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Matches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18472" y="1117898"/>
            <a:ext cx="7713717" cy="549253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weet purple" pitchFamily="2" charset="0"/>
              </a:rPr>
              <a:t>Note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95250"/>
            <a:ext cx="1098244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68" y="171450"/>
            <a:ext cx="1098244" cy="1047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98" y="2477015"/>
            <a:ext cx="1098244" cy="1047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ACA6D-82BE-4656-9EA2-84DF62148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838" y="2009343"/>
            <a:ext cx="972179" cy="9624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120752-E908-45D9-96A4-2ED93A12EA7A}"/>
              </a:ext>
            </a:extLst>
          </p:cNvPr>
          <p:cNvSpPr/>
          <p:nvPr/>
        </p:nvSpPr>
        <p:spPr>
          <a:xfrm>
            <a:off x="293211" y="2820427"/>
            <a:ext cx="3540704" cy="3475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CREATE TABLE Matches (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 PRIMARY KEY,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firstTeamID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secondTeamID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MatchDate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DATE,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Stadium VARCHAR(255),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Result VARCHAR(255),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FOREIGN KEY 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firstTeamID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REFERENCES    Teams(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FOREIGN KEY 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secondTeamID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REFERENCES Teams(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TeamID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E8D2C-4109-4D6B-B6E5-7F3030D2A4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405659" y="-260784"/>
            <a:ext cx="2786765" cy="2306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BC5E2-A86E-4D76-857D-06224BFB4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853" y="2104198"/>
            <a:ext cx="7439182" cy="3486346"/>
          </a:xfrm>
          <a:prstGeom prst="rect">
            <a:avLst/>
          </a:prstGeom>
        </p:spPr>
      </p:pic>
      <p:sp>
        <p:nvSpPr>
          <p:cNvPr id="3" name="Flowchart: Terminator 2"/>
          <p:cNvSpPr/>
          <p:nvPr/>
        </p:nvSpPr>
        <p:spPr>
          <a:xfrm>
            <a:off x="74612" y="228600"/>
            <a:ext cx="5257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 Contents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1360B7-A097-4FF5-BBA3-520D277E94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27612" y="-23104"/>
            <a:ext cx="138545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33A9FCFD-378A-4881-A8E2-5EB32946BE2C}"/>
              </a:ext>
            </a:extLst>
          </p:cNvPr>
          <p:cNvSpPr/>
          <p:nvPr/>
        </p:nvSpPr>
        <p:spPr>
          <a:xfrm>
            <a:off x="0" y="0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232" y="1731474"/>
            <a:ext cx="4240136" cy="4495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0286705">
            <a:off x="5139671" y="4420667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Terminator 2"/>
          <p:cNvSpPr/>
          <p:nvPr/>
        </p:nvSpPr>
        <p:spPr>
          <a:xfrm>
            <a:off x="74612" y="228600"/>
            <a:ext cx="5257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 Contents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656012" y="2895600"/>
            <a:ext cx="0" cy="396240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10710" y="1600200"/>
            <a:ext cx="7458178" cy="43434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weet purple" pitchFamily="2" charset="0"/>
              </a:rPr>
              <a:t>Note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95250"/>
            <a:ext cx="1098244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68" y="171450"/>
            <a:ext cx="1098244" cy="1047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98" y="2477015"/>
            <a:ext cx="1098244" cy="1047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1360B7-A097-4FF5-BBA3-520D277E9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4452" y="0"/>
            <a:ext cx="1385454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ACA6D-82BE-4656-9EA2-84DF6214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2628" y="1993895"/>
            <a:ext cx="1081501" cy="1070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120752-E908-45D9-96A4-2ED93A12EA7A}"/>
              </a:ext>
            </a:extLst>
          </p:cNvPr>
          <p:cNvSpPr/>
          <p:nvPr/>
        </p:nvSpPr>
        <p:spPr>
          <a:xfrm>
            <a:off x="337013" y="2693191"/>
            <a:ext cx="3831961" cy="3310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CREATE TABLE Goals (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GoalID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 PRIMARY KEY,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PlayerName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VARCHAR(255),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GoalTime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FOREIGN KEY 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REFERENCES Matches(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),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FOREIGN KEY 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REFERENCES Players(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E8D2C-4109-4D6B-B6E5-7F3030D2A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405659" y="-260784"/>
            <a:ext cx="2786765" cy="2306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4EF617-1AFC-49C5-81EB-AE3A918219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6318" y="1997501"/>
            <a:ext cx="6907869" cy="353134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61627" y="2033519"/>
            <a:ext cx="4117087" cy="46436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Goals Table</a:t>
            </a:r>
          </a:p>
        </p:txBody>
      </p:sp>
    </p:spTree>
    <p:extLst>
      <p:ext uri="{BB962C8B-B14F-4D97-AF65-F5344CB8AC3E}">
        <p14:creationId xmlns:p14="http://schemas.microsoft.com/office/powerpoint/2010/main" val="13184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92;p199">
            <a:extLst>
              <a:ext uri="{FF2B5EF4-FFF2-40B4-BE49-F238E27FC236}">
                <a16:creationId xmlns:a16="http://schemas.microsoft.com/office/drawing/2014/main" id="{33A9FCFD-378A-4881-A8E2-5EB32946BE2C}"/>
              </a:ext>
            </a:extLst>
          </p:cNvPr>
          <p:cNvSpPr/>
          <p:nvPr/>
        </p:nvSpPr>
        <p:spPr>
          <a:xfrm>
            <a:off x="0" y="0"/>
            <a:ext cx="12119428" cy="6771203"/>
          </a:xfrm>
          <a:prstGeom prst="rect">
            <a:avLst/>
          </a:prstGeom>
          <a:solidFill>
            <a:schemeClr val="tx1"/>
          </a:solidFill>
          <a:ln w="155575" cap="flat" cmpd="sng">
            <a:solidFill>
              <a:srgbClr val="FFDB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676" y="1715014"/>
            <a:ext cx="5046517" cy="4615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0286705">
            <a:off x="5139671" y="4420667"/>
            <a:ext cx="7660194" cy="3104046"/>
          </a:xfrm>
          <a:custGeom>
            <a:avLst/>
            <a:gdLst>
              <a:gd name="connsiteX0" fmla="*/ 268463 w 5746642"/>
              <a:gd name="connsiteY0" fmla="*/ 2872390 h 3104046"/>
              <a:gd name="connsiteX1" fmla="*/ 371494 w 5746642"/>
              <a:gd name="connsiteY1" fmla="*/ 2911026 h 3104046"/>
              <a:gd name="connsiteX2" fmla="*/ 1208621 w 5746642"/>
              <a:gd name="connsiteY2" fmla="*/ 2370114 h 3104046"/>
              <a:gd name="connsiteX3" fmla="*/ 2303325 w 5746642"/>
              <a:gd name="connsiteY3" fmla="*/ 2382993 h 3104046"/>
              <a:gd name="connsiteX4" fmla="*/ 2857117 w 5746642"/>
              <a:gd name="connsiteY4" fmla="*/ 1558745 h 3104046"/>
              <a:gd name="connsiteX5" fmla="*/ 3926063 w 5746642"/>
              <a:gd name="connsiteY5" fmla="*/ 1455714 h 3104046"/>
              <a:gd name="connsiteX6" fmla="*/ 4595765 w 5746642"/>
              <a:gd name="connsiteY6" fmla="*/ 901922 h 3104046"/>
              <a:gd name="connsiteX7" fmla="*/ 5316982 w 5746642"/>
              <a:gd name="connsiteY7" fmla="*/ 695860 h 3104046"/>
              <a:gd name="connsiteX8" fmla="*/ 5368497 w 5746642"/>
              <a:gd name="connsiteY8" fmla="*/ 206463 h 3104046"/>
              <a:gd name="connsiteX9" fmla="*/ 423010 w 5746642"/>
              <a:gd name="connsiteY9" fmla="*/ 219342 h 3104046"/>
              <a:gd name="connsiteX10" fmla="*/ 268463 w 5746642"/>
              <a:gd name="connsiteY10" fmla="*/ 2872390 h 310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642" h="3104046">
                <a:moveTo>
                  <a:pt x="268463" y="2872390"/>
                </a:moveTo>
                <a:cubicBezTo>
                  <a:pt x="259877" y="3321004"/>
                  <a:pt x="214801" y="2994739"/>
                  <a:pt x="371494" y="2911026"/>
                </a:cubicBezTo>
                <a:cubicBezTo>
                  <a:pt x="528187" y="2827313"/>
                  <a:pt x="886649" y="2458120"/>
                  <a:pt x="1208621" y="2370114"/>
                </a:cubicBezTo>
                <a:cubicBezTo>
                  <a:pt x="1530593" y="2282108"/>
                  <a:pt x="2028576" y="2518221"/>
                  <a:pt x="2303325" y="2382993"/>
                </a:cubicBezTo>
                <a:cubicBezTo>
                  <a:pt x="2578074" y="2247765"/>
                  <a:pt x="2586661" y="1713291"/>
                  <a:pt x="2857117" y="1558745"/>
                </a:cubicBezTo>
                <a:cubicBezTo>
                  <a:pt x="3127573" y="1404199"/>
                  <a:pt x="3636288" y="1565184"/>
                  <a:pt x="3926063" y="1455714"/>
                </a:cubicBezTo>
                <a:cubicBezTo>
                  <a:pt x="4215838" y="1346244"/>
                  <a:pt x="4363945" y="1028564"/>
                  <a:pt x="4595765" y="901922"/>
                </a:cubicBezTo>
                <a:cubicBezTo>
                  <a:pt x="4827585" y="775280"/>
                  <a:pt x="5188193" y="811770"/>
                  <a:pt x="5316982" y="695860"/>
                </a:cubicBezTo>
                <a:cubicBezTo>
                  <a:pt x="5445771" y="579950"/>
                  <a:pt x="6184159" y="285883"/>
                  <a:pt x="5368497" y="206463"/>
                </a:cubicBezTo>
                <a:cubicBezTo>
                  <a:pt x="4552835" y="127043"/>
                  <a:pt x="1279455" y="-222833"/>
                  <a:pt x="423010" y="219342"/>
                </a:cubicBezTo>
                <a:cubicBezTo>
                  <a:pt x="-433435" y="661517"/>
                  <a:pt x="277049" y="2423776"/>
                  <a:pt x="268463" y="287239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rgbClr val="F8F4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lowchart: Terminator 2"/>
          <p:cNvSpPr/>
          <p:nvPr/>
        </p:nvSpPr>
        <p:spPr>
          <a:xfrm>
            <a:off x="74612" y="228600"/>
            <a:ext cx="5257800" cy="13716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 Contents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656012" y="2895600"/>
            <a:ext cx="0" cy="3962400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45760" y="1833439"/>
            <a:ext cx="4451239" cy="6041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Cards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73292" y="838200"/>
            <a:ext cx="6495596" cy="549253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weet purple" pitchFamily="2" charset="0"/>
              </a:rPr>
              <a:t>Note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95250"/>
            <a:ext cx="1098244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68" y="171450"/>
            <a:ext cx="1098244" cy="1047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298" y="2477015"/>
            <a:ext cx="1098244" cy="1047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1360B7-A097-4FF5-BBA3-520D277E9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4452" y="0"/>
            <a:ext cx="1385454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ACA6D-82BE-4656-9EA2-84DF6214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6" y="1715014"/>
            <a:ext cx="1081501" cy="1070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120752-E908-45D9-96A4-2ED93A12EA7A}"/>
              </a:ext>
            </a:extLst>
          </p:cNvPr>
          <p:cNvSpPr/>
          <p:nvPr/>
        </p:nvSpPr>
        <p:spPr>
          <a:xfrm>
            <a:off x="320116" y="2586165"/>
            <a:ext cx="4664019" cy="3289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CREATE TABLE Cards (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CardID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 PRIMARY KEY,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INT,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CardType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VARCHAR(50),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FOREIGN KEY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REFERENCES Matches(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MatchID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FOREIGN KEY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 REFERENCES Players(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PlayerID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);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0E8D2C-4109-4D6B-B6E5-7F3030D2A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67" y1="14228" x2="18667" y2="14228"/>
                        <a14:foregroundMark x1="35667" y1="34228" x2="35667" y2="34228"/>
                        <a14:foregroundMark x1="35778" y1="21342" x2="35778" y2="21342"/>
                        <a14:foregroundMark x1="44222" y1="32349" x2="44222" y2="32349"/>
                        <a14:foregroundMark x1="46444" y1="32349" x2="46444" y2="32349"/>
                        <a14:foregroundMark x1="40778" y1="20268" x2="40778" y2="20268"/>
                        <a14:foregroundMark x1="39000" y1="23490" x2="39000" y2="23490"/>
                        <a14:foregroundMark x1="44333" y1="18121" x2="44333" y2="18121"/>
                        <a14:foregroundMark x1="42889" y1="16779" x2="42889" y2="16779"/>
                        <a14:foregroundMark x1="42333" y1="16376" x2="42333" y2="16376"/>
                        <a14:foregroundMark x1="44778" y1="16779" x2="44778" y2="16779"/>
                        <a14:foregroundMark x1="24444" y1="44430" x2="24444" y2="44430"/>
                        <a14:foregroundMark x1="30667" y1="48054" x2="30667" y2="48054"/>
                        <a14:foregroundMark x1="9889" y1="18658" x2="9889" y2="18658"/>
                        <a14:foregroundMark x1="16444" y1="17450" x2="16444" y2="17450"/>
                        <a14:foregroundMark x1="10333" y1="40000" x2="10333" y2="40000"/>
                        <a14:foregroundMark x1="9556" y1="38121" x2="9556" y2="38121"/>
                        <a14:foregroundMark x1="26333" y1="14899" x2="26333" y2="14899"/>
                        <a14:foregroundMark x1="26444" y1="11007" x2="26444" y2="11007"/>
                        <a14:foregroundMark x1="29000" y1="14497" x2="29000" y2="14497"/>
                        <a14:foregroundMark x1="33333" y1="11544" x2="33333" y2="11544"/>
                        <a14:foregroundMark x1="37000" y1="11544" x2="37000" y2="11544"/>
                        <a14:foregroundMark x1="59000" y1="48456" x2="59000" y2="48456"/>
                        <a14:foregroundMark x1="62778" y1="32617" x2="62778" y2="32617"/>
                        <a14:foregroundMark x1="59000" y1="39060" x2="59000" y2="39060"/>
                        <a14:foregroundMark x1="76000" y1="18658" x2="76000" y2="18658"/>
                        <a14:foregroundMark x1="56556" y1="3221" x2="56556" y2="3221"/>
                        <a14:foregroundMark x1="23222" y1="93289" x2="23222" y2="93289"/>
                        <a14:foregroundMark x1="13889" y1="13289" x2="13889" y2="13289"/>
                        <a14:foregroundMark x1="26889" y1="2282" x2="26889" y2="2282"/>
                        <a14:foregroundMark x1="25778" y1="1879" x2="25778" y2="1879"/>
                        <a14:foregroundMark x1="13000" y1="9396" x2="13000" y2="9396"/>
                        <a14:foregroundMark x1="5333" y1="9262" x2="5333" y2="9262"/>
                        <a14:foregroundMark x1="16000" y1="2953" x2="16000" y2="2953"/>
                        <a14:foregroundMark x1="2667" y1="7114" x2="2667" y2="7114"/>
                        <a14:backgroundMark x1="20778" y1="16779" x2="20778" y2="16779"/>
                        <a14:backgroundMark x1="3279" y1="16367" x2="3279" y2="1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7579">
            <a:off x="9405659" y="-260784"/>
            <a:ext cx="2786765" cy="2306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3518FC-D017-4C0C-B371-381F9D5EDC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177" y="1521363"/>
            <a:ext cx="5457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9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427</Words>
  <Application>Microsoft Office PowerPoint</Application>
  <PresentationFormat>Custom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Bertha Melanie</vt:lpstr>
      <vt:lpstr>Calibri</vt:lpstr>
      <vt:lpstr>Söhne Mono</vt:lpstr>
      <vt:lpstr>sweet purple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</dc:creator>
  <cp:lastModifiedBy>Nishat Taaha</cp:lastModifiedBy>
  <cp:revision>55</cp:revision>
  <dcterms:created xsi:type="dcterms:W3CDTF">2022-07-04T09:07:14Z</dcterms:created>
  <dcterms:modified xsi:type="dcterms:W3CDTF">2023-12-22T05:56:44Z</dcterms:modified>
</cp:coreProperties>
</file>