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72" r:id="rId5"/>
    <p:sldId id="282" r:id="rId6"/>
    <p:sldId id="268" r:id="rId7"/>
    <p:sldId id="273" r:id="rId8"/>
    <p:sldId id="278" r:id="rId9"/>
    <p:sldId id="259" r:id="rId10"/>
    <p:sldId id="262" r:id="rId11"/>
    <p:sldId id="266" r:id="rId12"/>
    <p:sldId id="263" r:id="rId13"/>
    <p:sldId id="280" r:id="rId14"/>
    <p:sldId id="264"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475D"/>
    <a:srgbClr val="323A4C"/>
    <a:srgbClr val="384156"/>
    <a:srgbClr val="773E35"/>
    <a:srgbClr val="5E6A76"/>
    <a:srgbClr val="AD5C4D"/>
    <a:srgbClr val="505A47"/>
    <a:srgbClr val="543E35"/>
    <a:srgbClr val="636A58"/>
    <a:srgbClr val="D1D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78" autoAdjust="0"/>
    <p:restoredTop sz="94782" autoAdjust="0"/>
  </p:normalViewPr>
  <p:slideViewPr>
    <p:cSldViewPr snapToGrid="0">
      <p:cViewPr>
        <p:scale>
          <a:sx n="75" d="100"/>
          <a:sy n="75" d="100"/>
        </p:scale>
        <p:origin x="43" y="230"/>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sorterViewPr>
    <p:cViewPr>
      <p:scale>
        <a:sx n="100" d="100"/>
        <a:sy n="100" d="100"/>
      </p:scale>
      <p:origin x="0" y="0"/>
    </p:cViewPr>
  </p:sorterViewPr>
  <p:notesViewPr>
    <p:cSldViewPr snapToGrid="0">
      <p:cViewPr varScale="1">
        <p:scale>
          <a:sx n="65" d="100"/>
          <a:sy n="65" d="100"/>
        </p:scale>
        <p:origin x="3082"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10/24/2023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10/24/2023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3433321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3</a:t>
            </a:fld>
            <a:endParaRPr lang="en-US" dirty="0"/>
          </a:p>
        </p:txBody>
      </p:sp>
    </p:spTree>
    <p:extLst>
      <p:ext uri="{BB962C8B-B14F-4D97-AF65-F5344CB8AC3E}">
        <p14:creationId xmlns:p14="http://schemas.microsoft.com/office/powerpoint/2010/main" val="3150707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4</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8</a:t>
            </a:fld>
            <a:endParaRPr lang="en-US" dirty="0"/>
          </a:p>
        </p:txBody>
      </p:sp>
    </p:spTree>
    <p:extLst>
      <p:ext uri="{BB962C8B-B14F-4D97-AF65-F5344CB8AC3E}">
        <p14:creationId xmlns:p14="http://schemas.microsoft.com/office/powerpoint/2010/main" val="140274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24287"/>
            <a:ext cx="9144000" cy="3385676"/>
          </a:xfrm>
        </p:spPr>
        <p:txBody>
          <a:bodyPr anchor="b"/>
          <a:lstStyle>
            <a:lvl1pPr algn="ctr">
              <a:defRPr sz="6000"/>
            </a:lvl1pPr>
          </a:lstStyle>
          <a:p>
            <a:r>
              <a:rPr lang="en-US" dirty="0"/>
              <a:t>click to add title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hasCustomPrompt="1"/>
          </p:nvPr>
        </p:nvSpPr>
        <p:spPr>
          <a:xfrm>
            <a:off x="1524000" y="3543045"/>
            <a:ext cx="9144000" cy="836797"/>
          </a:xfrm>
        </p:spPr>
        <p:txBody>
          <a:bodyPr anchor="ctr" anchorCtr="0">
            <a:noAutofit/>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1120"/>
            <a:ext cx="10839862" cy="1309624"/>
          </a:xfrm>
        </p:spPr>
        <p:txBody>
          <a:bodyPr anchor="b" anchorCtr="0"/>
          <a:lstStyle>
            <a:lvl1pPr>
              <a:defRPr sz="4800"/>
            </a:lvl1pPr>
          </a:lstStyle>
          <a:p>
            <a:r>
              <a:rPr lang="en-US" dirty="0"/>
              <a:t>click to add title</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hasCustomPrompt="1"/>
          </p:nvPr>
        </p:nvSpPr>
        <p:spPr>
          <a:xfrm>
            <a:off x="633259"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hasCustomPrompt="1"/>
          </p:nvPr>
        </p:nvSpPr>
        <p:spPr>
          <a:xfrm>
            <a:off x="3419764"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hasCustomPrompt="1"/>
          </p:nvPr>
        </p:nvSpPr>
        <p:spPr>
          <a:xfrm>
            <a:off x="6206269"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hasCustomPrompt="1"/>
          </p:nvPr>
        </p:nvSpPr>
        <p:spPr>
          <a:xfrm>
            <a:off x="8992774"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hasCustomPrompt="1"/>
          </p:nvPr>
        </p:nvSpPr>
        <p:spPr>
          <a:xfrm>
            <a:off x="633259"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hasCustomPrompt="1"/>
          </p:nvPr>
        </p:nvSpPr>
        <p:spPr>
          <a:xfrm>
            <a:off x="3419764"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hasCustomPrompt="1"/>
          </p:nvPr>
        </p:nvSpPr>
        <p:spPr>
          <a:xfrm>
            <a:off x="6206269"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hasCustomPrompt="1"/>
          </p:nvPr>
        </p:nvSpPr>
        <p:spPr>
          <a:xfrm>
            <a:off x="8992774"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3DDF3E-0168-D279-9178-80FF8D10959C}"/>
              </a:ext>
              <a:ext uri="{C183D7F6-B498-43B3-948B-1728B52AA6E4}">
                <adec:decorative xmlns:adec="http://schemas.microsoft.com/office/drawing/2017/decorative" val="1"/>
              </a:ext>
            </a:extLst>
          </p:cNvPr>
          <p:cNvGrpSpPr/>
          <p:nvPr userDrawn="1"/>
        </p:nvGrpSpPr>
        <p:grpSpPr>
          <a:xfrm>
            <a:off x="2793467" y="1387752"/>
            <a:ext cx="6869968" cy="4650100"/>
            <a:chOff x="2793467" y="1387752"/>
            <a:chExt cx="6869968" cy="465010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85474"/>
            <a:ext cx="7567360" cy="1295270"/>
          </a:xfrm>
        </p:spPr>
        <p:txBody>
          <a:bodyPr anchor="b" anchorCtr="0"/>
          <a:lstStyle>
            <a:lvl1pPr>
              <a:defRPr sz="4800"/>
            </a:lvl1pPr>
          </a:lstStyle>
          <a:p>
            <a:r>
              <a:rPr lang="en-US" dirty="0"/>
              <a:t>click to add title</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hasCustomPrompt="1"/>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vl2pPr>
          </a:lstStyle>
          <a:p>
            <a:pPr lvl="0"/>
            <a:r>
              <a:rPr lang="en-US" dirty="0"/>
              <a:t>Click to add text</a:t>
            </a:r>
          </a:p>
          <a:p>
            <a:pPr lvl="1"/>
            <a:r>
              <a:rPr lang="en-US" dirty="0"/>
              <a:t>second level</a:t>
            </a: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hasCustomPrompt="1"/>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lvl="0"/>
            <a:r>
              <a:rPr lang="en-US" dirty="0"/>
              <a:t>Click to add text</a:t>
            </a:r>
          </a:p>
          <a:p>
            <a:pPr lvl="1"/>
            <a:r>
              <a:rPr lang="en-US" dirty="0"/>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hasCustomPrompt="1"/>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add text</a:t>
            </a:r>
          </a:p>
          <a:p>
            <a:pPr lvl="1"/>
            <a:r>
              <a:rPr lang="en-US" dirty="0"/>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hasCustomPrompt="1"/>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add text</a:t>
            </a:r>
          </a:p>
          <a:p>
            <a:pPr lvl="1"/>
            <a:r>
              <a:rPr lang="en-US" dirty="0"/>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hasCustomPrompt="1"/>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lvl="0"/>
            <a:r>
              <a:rPr lang="en-US" dirty="0"/>
              <a:t>Click to add text</a:t>
            </a:r>
          </a:p>
          <a:p>
            <a:pPr lvl="1"/>
            <a:r>
              <a:rPr lang="en-US" dirty="0"/>
              <a:t>second level</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DFB3FE0-6224-1CB0-11C2-00DCD2B704ED}"/>
              </a:ext>
              <a:ext uri="{C183D7F6-B498-43B3-948B-1728B52AA6E4}">
                <adec:decorative xmlns:adec="http://schemas.microsoft.com/office/drawing/2017/decorative" val="1"/>
              </a:ext>
            </a:extLst>
          </p:cNvPr>
          <p:cNvGrpSpPr/>
          <p:nvPr userDrawn="1"/>
        </p:nvGrpSpPr>
        <p:grpSpPr>
          <a:xfrm>
            <a:off x="0" y="0"/>
            <a:ext cx="12192001" cy="6858000"/>
            <a:chOff x="0" y="0"/>
            <a:chExt cx="12192001" cy="685800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82296"/>
            <a:ext cx="10515600" cy="1298448"/>
          </a:xfrm>
        </p:spPr>
        <p:txBody>
          <a:bodyPr anchor="b" anchorCtr="0"/>
          <a:lstStyle>
            <a:lvl1pPr>
              <a:defRPr sz="4800">
                <a:solidFill>
                  <a:schemeClr val="accent1"/>
                </a:solidFill>
              </a:defRPr>
            </a:lvl1pPr>
          </a:lstStyle>
          <a:p>
            <a:r>
              <a:rPr lang="en-US" dirty="0"/>
              <a:t>click to add title</a:t>
            </a: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hasCustomPrompt="1"/>
          </p:nvPr>
        </p:nvSpPr>
        <p:spPr>
          <a:xfrm>
            <a:off x="576072" y="1911096"/>
            <a:ext cx="7242048" cy="402336"/>
          </a:xfrm>
        </p:spPr>
        <p:txBody>
          <a:bodyPr anchor="ctr" anchorCtr="0">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hasCustomPrompt="1"/>
          </p:nvPr>
        </p:nvSpPr>
        <p:spPr>
          <a:xfrm>
            <a:off x="576072" y="2350008"/>
            <a:ext cx="724204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hasCustomPrompt="1"/>
          </p:nvPr>
        </p:nvSpPr>
        <p:spPr>
          <a:xfrm>
            <a:off x="576072" y="3557016"/>
            <a:ext cx="7242048" cy="402336"/>
          </a:xfrm>
        </p:spPr>
        <p:txBody>
          <a:bodyPr anchor="ctr" anchorCtr="0">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hasCustomPrompt="1"/>
          </p:nvPr>
        </p:nvSpPr>
        <p:spPr>
          <a:xfrm>
            <a:off x="576072" y="3995928"/>
            <a:ext cx="724204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D6E0E53F-80E4-D83A-8BC2-C22ED75540F5}"/>
              </a:ext>
              <a:ext uri="{C183D7F6-B498-43B3-948B-1728B52AA6E4}">
                <adec:decorative xmlns:adec="http://schemas.microsoft.com/office/drawing/2017/decorative" val="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13EF79F-3A35-33CE-5528-14C9E80BDD76}"/>
              </a:ext>
              <a:ext uri="{C183D7F6-B498-43B3-948B-1728B52AA6E4}">
                <adec:decorative xmlns:adec="http://schemas.microsoft.com/office/drawing/2017/decorative" val="1"/>
              </a:ext>
            </a:extLst>
          </p:cNvPr>
          <p:cNvGrpSpPr/>
          <p:nvPr userDrawn="1"/>
        </p:nvGrpSpPr>
        <p:grpSpPr>
          <a:xfrm>
            <a:off x="0" y="-1"/>
            <a:ext cx="12192000" cy="6858001"/>
            <a:chOff x="0" y="-1"/>
            <a:chExt cx="12192000" cy="6858001"/>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82296"/>
            <a:ext cx="11228832" cy="1298448"/>
          </a:xfrm>
        </p:spPr>
        <p:txBody>
          <a:bodyPr anchor="b" anchorCtr="0"/>
          <a:lstStyle>
            <a:lvl1pPr>
              <a:defRPr sz="4800">
                <a:solidFill>
                  <a:schemeClr val="accent1"/>
                </a:solidFill>
              </a:defRPr>
            </a:lvl1pPr>
          </a:lstStyle>
          <a:p>
            <a:r>
              <a:rPr lang="en-US" dirty="0"/>
              <a:t>click to add title</a:t>
            </a: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hasCustomPrompt="1"/>
          </p:nvPr>
        </p:nvSpPr>
        <p:spPr>
          <a:xfrm>
            <a:off x="576072" y="180848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hasCustomPrompt="1"/>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hasCustomPrompt="1"/>
          </p:nvPr>
        </p:nvSpPr>
        <p:spPr>
          <a:xfrm>
            <a:off x="4782312" y="180848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hasCustomPrompt="1"/>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hasCustomPrompt="1"/>
          </p:nvPr>
        </p:nvSpPr>
        <p:spPr>
          <a:xfrm>
            <a:off x="8860536" y="180848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hasCustomPrompt="1"/>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3" name="Straight Connector 32">
            <a:extLst>
              <a:ext uri="{FF2B5EF4-FFF2-40B4-BE49-F238E27FC236}">
                <a16:creationId xmlns:a16="http://schemas.microsoft.com/office/drawing/2014/main" id="{E90718B6-F0C0-E7EE-D41F-B5CE6A11D721}"/>
              </a:ext>
              <a:ext uri="{C183D7F6-B498-43B3-948B-1728B52AA6E4}">
                <adec:decorative xmlns:adec="http://schemas.microsoft.com/office/drawing/2017/decorative" val="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0F07C0DD-8FC1-84F8-B5CD-FC1EC0E70F56}"/>
              </a:ext>
            </a:extLst>
          </p:cNvPr>
          <p:cNvSpPr/>
          <p:nvPr userDrawn="1"/>
        </p:nvSpPr>
        <p:spPr>
          <a:xfrm>
            <a:off x="9408038" y="4230237"/>
            <a:ext cx="2797330" cy="1932290"/>
          </a:xfrm>
          <a:custGeom>
            <a:avLst/>
            <a:gdLst>
              <a:gd name="connsiteX0" fmla="*/ 0 w 4399808"/>
              <a:gd name="connsiteY0" fmla="*/ 1017115 h 2034229"/>
              <a:gd name="connsiteX1" fmla="*/ 2199904 w 4399808"/>
              <a:gd name="connsiteY1" fmla="*/ 0 h 2034229"/>
              <a:gd name="connsiteX2" fmla="*/ 4399808 w 4399808"/>
              <a:gd name="connsiteY2" fmla="*/ 1017115 h 2034229"/>
              <a:gd name="connsiteX3" fmla="*/ 2199904 w 4399808"/>
              <a:gd name="connsiteY3" fmla="*/ 2034230 h 2034229"/>
              <a:gd name="connsiteX4" fmla="*/ 0 w 4399808"/>
              <a:gd name="connsiteY4" fmla="*/ 1017115 h 2034229"/>
              <a:gd name="connsiteX0" fmla="*/ 0 w 2885704"/>
              <a:gd name="connsiteY0" fmla="*/ 1019585 h 2038250"/>
              <a:gd name="connsiteX1" fmla="*/ 2199904 w 2885704"/>
              <a:gd name="connsiteY1" fmla="*/ 2470 h 2038250"/>
              <a:gd name="connsiteX2" fmla="*/ 2885704 w 2885704"/>
              <a:gd name="connsiteY2" fmla="*/ 823642 h 2038250"/>
              <a:gd name="connsiteX3" fmla="*/ 2199904 w 2885704"/>
              <a:gd name="connsiteY3" fmla="*/ 2036700 h 2038250"/>
              <a:gd name="connsiteX4" fmla="*/ 0 w 2885704"/>
              <a:gd name="connsiteY4" fmla="*/ 1019585 h 2038250"/>
              <a:gd name="connsiteX0" fmla="*/ 4992 w 3097878"/>
              <a:gd name="connsiteY0" fmla="*/ 1019585 h 1948844"/>
              <a:gd name="connsiteX1" fmla="*/ 2204896 w 3097878"/>
              <a:gd name="connsiteY1" fmla="*/ 2470 h 1948844"/>
              <a:gd name="connsiteX2" fmla="*/ 2890696 w 3097878"/>
              <a:gd name="connsiteY2" fmla="*/ 823642 h 1948844"/>
              <a:gd name="connsiteX3" fmla="*/ 2881789 w 3097878"/>
              <a:gd name="connsiteY3" fmla="*/ 1947635 h 1948844"/>
              <a:gd name="connsiteX4" fmla="*/ 4992 w 3097878"/>
              <a:gd name="connsiteY4" fmla="*/ 1019585 h 1948844"/>
              <a:gd name="connsiteX0" fmla="*/ 3 w 3092889"/>
              <a:gd name="connsiteY0" fmla="*/ 676472 h 1605631"/>
              <a:gd name="connsiteX1" fmla="*/ 2858987 w 3092889"/>
              <a:gd name="connsiteY1" fmla="*/ 21555 h 1605631"/>
              <a:gd name="connsiteX2" fmla="*/ 2885707 w 3092889"/>
              <a:gd name="connsiteY2" fmla="*/ 480529 h 1605631"/>
              <a:gd name="connsiteX3" fmla="*/ 2876800 w 3092889"/>
              <a:gd name="connsiteY3" fmla="*/ 1604522 h 1605631"/>
              <a:gd name="connsiteX4" fmla="*/ 3 w 3092889"/>
              <a:gd name="connsiteY4" fmla="*/ 676472 h 1605631"/>
              <a:gd name="connsiteX0" fmla="*/ 4 w 2531677"/>
              <a:gd name="connsiteY0" fmla="*/ 1332889 h 1694136"/>
              <a:gd name="connsiteX1" fmla="*/ 2336474 w 2531677"/>
              <a:gd name="connsiteY1" fmla="*/ 66393 h 1694136"/>
              <a:gd name="connsiteX2" fmla="*/ 2363194 w 2531677"/>
              <a:gd name="connsiteY2" fmla="*/ 525367 h 1694136"/>
              <a:gd name="connsiteX3" fmla="*/ 2354287 w 2531677"/>
              <a:gd name="connsiteY3" fmla="*/ 1649360 h 1694136"/>
              <a:gd name="connsiteX4" fmla="*/ 4 w 2531677"/>
              <a:gd name="connsiteY4" fmla="*/ 1332889 h 1694136"/>
              <a:gd name="connsiteX0" fmla="*/ 4 w 2531677"/>
              <a:gd name="connsiteY0" fmla="*/ 1332889 h 1694136"/>
              <a:gd name="connsiteX1" fmla="*/ 2336474 w 2531677"/>
              <a:gd name="connsiteY1" fmla="*/ 66393 h 1694136"/>
              <a:gd name="connsiteX2" fmla="*/ 2363194 w 2531677"/>
              <a:gd name="connsiteY2" fmla="*/ 525367 h 1694136"/>
              <a:gd name="connsiteX3" fmla="*/ 2354287 w 2531677"/>
              <a:gd name="connsiteY3" fmla="*/ 1649360 h 1694136"/>
              <a:gd name="connsiteX4" fmla="*/ 4 w 2531677"/>
              <a:gd name="connsiteY4" fmla="*/ 1332889 h 1694136"/>
              <a:gd name="connsiteX0" fmla="*/ 174972 w 2706645"/>
              <a:gd name="connsiteY0" fmla="*/ 1332889 h 1743948"/>
              <a:gd name="connsiteX1" fmla="*/ 2511442 w 2706645"/>
              <a:gd name="connsiteY1" fmla="*/ 66393 h 1743948"/>
              <a:gd name="connsiteX2" fmla="*/ 2538162 w 2706645"/>
              <a:gd name="connsiteY2" fmla="*/ 525367 h 1743948"/>
              <a:gd name="connsiteX3" fmla="*/ 2529255 w 2706645"/>
              <a:gd name="connsiteY3" fmla="*/ 1649360 h 1743948"/>
              <a:gd name="connsiteX4" fmla="*/ 174972 w 2706645"/>
              <a:gd name="connsiteY4" fmla="*/ 1332889 h 1743948"/>
              <a:gd name="connsiteX0" fmla="*/ 115397 w 2647070"/>
              <a:gd name="connsiteY0" fmla="*/ 1211591 h 1569451"/>
              <a:gd name="connsiteX1" fmla="*/ 581503 w 2647070"/>
              <a:gd name="connsiteY1" fmla="*/ 123225 h 1569451"/>
              <a:gd name="connsiteX2" fmla="*/ 2478587 w 2647070"/>
              <a:gd name="connsiteY2" fmla="*/ 404069 h 1569451"/>
              <a:gd name="connsiteX3" fmla="*/ 2469680 w 2647070"/>
              <a:gd name="connsiteY3" fmla="*/ 1528062 h 1569451"/>
              <a:gd name="connsiteX4" fmla="*/ 115397 w 2647070"/>
              <a:gd name="connsiteY4" fmla="*/ 1211591 h 1569451"/>
              <a:gd name="connsiteX0" fmla="*/ 115251 w 2644918"/>
              <a:gd name="connsiteY0" fmla="*/ 1497030 h 1884328"/>
              <a:gd name="connsiteX1" fmla="*/ 581357 w 2644918"/>
              <a:gd name="connsiteY1" fmla="*/ 408664 h 1884328"/>
              <a:gd name="connsiteX2" fmla="*/ 2472503 w 2644918"/>
              <a:gd name="connsiteY2" fmla="*/ 256059 h 1884328"/>
              <a:gd name="connsiteX3" fmla="*/ 2469534 w 2644918"/>
              <a:gd name="connsiteY3" fmla="*/ 1813501 h 1884328"/>
              <a:gd name="connsiteX4" fmla="*/ 115251 w 2644918"/>
              <a:gd name="connsiteY4" fmla="*/ 1497030 h 1884328"/>
              <a:gd name="connsiteX0" fmla="*/ 115251 w 2472503"/>
              <a:gd name="connsiteY0" fmla="*/ 1497030 h 1814349"/>
              <a:gd name="connsiteX1" fmla="*/ 581357 w 2472503"/>
              <a:gd name="connsiteY1" fmla="*/ 408664 h 1814349"/>
              <a:gd name="connsiteX2" fmla="*/ 2472503 w 2472503"/>
              <a:gd name="connsiteY2" fmla="*/ 256059 h 1814349"/>
              <a:gd name="connsiteX3" fmla="*/ 2469534 w 2472503"/>
              <a:gd name="connsiteY3" fmla="*/ 1813501 h 1814349"/>
              <a:gd name="connsiteX4" fmla="*/ 115251 w 2472503"/>
              <a:gd name="connsiteY4" fmla="*/ 1497030 h 1814349"/>
              <a:gd name="connsiteX0" fmla="*/ 115251 w 2472503"/>
              <a:gd name="connsiteY0" fmla="*/ 1497030 h 1796669"/>
              <a:gd name="connsiteX1" fmla="*/ 581357 w 2472503"/>
              <a:gd name="connsiteY1" fmla="*/ 408664 h 1796669"/>
              <a:gd name="connsiteX2" fmla="*/ 2472503 w 2472503"/>
              <a:gd name="connsiteY2" fmla="*/ 256059 h 1796669"/>
              <a:gd name="connsiteX3" fmla="*/ 2469534 w 2472503"/>
              <a:gd name="connsiteY3" fmla="*/ 1795688 h 1796669"/>
              <a:gd name="connsiteX4" fmla="*/ 115251 w 2472503"/>
              <a:gd name="connsiteY4" fmla="*/ 1497030 h 1796669"/>
              <a:gd name="connsiteX0" fmla="*/ 505302 w 2862554"/>
              <a:gd name="connsiteY0" fmla="*/ 1497030 h 1909410"/>
              <a:gd name="connsiteX1" fmla="*/ 971408 w 2862554"/>
              <a:gd name="connsiteY1" fmla="*/ 408664 h 1909410"/>
              <a:gd name="connsiteX2" fmla="*/ 2862554 w 2862554"/>
              <a:gd name="connsiteY2" fmla="*/ 256059 h 1909410"/>
              <a:gd name="connsiteX3" fmla="*/ 2859585 w 2862554"/>
              <a:gd name="connsiteY3" fmla="*/ 1795688 h 1909410"/>
              <a:gd name="connsiteX4" fmla="*/ 505302 w 2862554"/>
              <a:gd name="connsiteY4" fmla="*/ 1497030 h 1909410"/>
              <a:gd name="connsiteX0" fmla="*/ 112727 w 2469979"/>
              <a:gd name="connsiteY0" fmla="*/ 1497030 h 1845600"/>
              <a:gd name="connsiteX1" fmla="*/ 578833 w 2469979"/>
              <a:gd name="connsiteY1" fmla="*/ 408664 h 1845600"/>
              <a:gd name="connsiteX2" fmla="*/ 2469979 w 2469979"/>
              <a:gd name="connsiteY2" fmla="*/ 256059 h 1845600"/>
              <a:gd name="connsiteX3" fmla="*/ 2467010 w 2469979"/>
              <a:gd name="connsiteY3" fmla="*/ 1795688 h 1845600"/>
              <a:gd name="connsiteX4" fmla="*/ 112727 w 2469979"/>
              <a:gd name="connsiteY4" fmla="*/ 1497030 h 1845600"/>
              <a:gd name="connsiteX0" fmla="*/ 486926 w 2844178"/>
              <a:gd name="connsiteY0" fmla="*/ 1497030 h 1897794"/>
              <a:gd name="connsiteX1" fmla="*/ 953032 w 2844178"/>
              <a:gd name="connsiteY1" fmla="*/ 408664 h 1897794"/>
              <a:gd name="connsiteX2" fmla="*/ 2844178 w 2844178"/>
              <a:gd name="connsiteY2" fmla="*/ 256059 h 1897794"/>
              <a:gd name="connsiteX3" fmla="*/ 2841209 w 2844178"/>
              <a:gd name="connsiteY3" fmla="*/ 1795688 h 1897794"/>
              <a:gd name="connsiteX4" fmla="*/ 486926 w 2844178"/>
              <a:gd name="connsiteY4" fmla="*/ 1497030 h 1897794"/>
              <a:gd name="connsiteX0" fmla="*/ 205911 w 2563163"/>
              <a:gd name="connsiteY0" fmla="*/ 1522305 h 1822117"/>
              <a:gd name="connsiteX1" fmla="*/ 387009 w 2563163"/>
              <a:gd name="connsiteY1" fmla="*/ 344874 h 1822117"/>
              <a:gd name="connsiteX2" fmla="*/ 2563163 w 2563163"/>
              <a:gd name="connsiteY2" fmla="*/ 281334 h 1822117"/>
              <a:gd name="connsiteX3" fmla="*/ 2560194 w 2563163"/>
              <a:gd name="connsiteY3" fmla="*/ 1820963 h 1822117"/>
              <a:gd name="connsiteX4" fmla="*/ 205911 w 2563163"/>
              <a:gd name="connsiteY4" fmla="*/ 1522305 h 1822117"/>
              <a:gd name="connsiteX0" fmla="*/ 283843 w 2590297"/>
              <a:gd name="connsiteY0" fmla="*/ 1664829 h 1941870"/>
              <a:gd name="connsiteX1" fmla="*/ 257122 w 2590297"/>
              <a:gd name="connsiteY1" fmla="*/ 350832 h 1941870"/>
              <a:gd name="connsiteX2" fmla="*/ 2433276 w 2590297"/>
              <a:gd name="connsiteY2" fmla="*/ 287292 h 1941870"/>
              <a:gd name="connsiteX3" fmla="*/ 2430307 w 2590297"/>
              <a:gd name="connsiteY3" fmla="*/ 1826921 h 1941870"/>
              <a:gd name="connsiteX4" fmla="*/ 283843 w 2590297"/>
              <a:gd name="connsiteY4" fmla="*/ 1664829 h 1941870"/>
              <a:gd name="connsiteX0" fmla="*/ 299118 w 2605572"/>
              <a:gd name="connsiteY0" fmla="*/ 1664829 h 1894053"/>
              <a:gd name="connsiteX1" fmla="*/ 272397 w 2605572"/>
              <a:gd name="connsiteY1" fmla="*/ 350832 h 1894053"/>
              <a:gd name="connsiteX2" fmla="*/ 2448551 w 2605572"/>
              <a:gd name="connsiteY2" fmla="*/ 287292 h 1894053"/>
              <a:gd name="connsiteX3" fmla="*/ 2445582 w 2605572"/>
              <a:gd name="connsiteY3" fmla="*/ 1826921 h 1894053"/>
              <a:gd name="connsiteX4" fmla="*/ 299118 w 2605572"/>
              <a:gd name="connsiteY4" fmla="*/ 1664829 h 1894053"/>
              <a:gd name="connsiteX0" fmla="*/ 290332 w 2596786"/>
              <a:gd name="connsiteY0" fmla="*/ 1664829 h 1943305"/>
              <a:gd name="connsiteX1" fmla="*/ 263611 w 2596786"/>
              <a:gd name="connsiteY1" fmla="*/ 350832 h 1943305"/>
              <a:gd name="connsiteX2" fmla="*/ 2439765 w 2596786"/>
              <a:gd name="connsiteY2" fmla="*/ 287292 h 1943305"/>
              <a:gd name="connsiteX3" fmla="*/ 2436796 w 2596786"/>
              <a:gd name="connsiteY3" fmla="*/ 1826921 h 1943305"/>
              <a:gd name="connsiteX4" fmla="*/ 290332 w 2596786"/>
              <a:gd name="connsiteY4" fmla="*/ 1664829 h 1943305"/>
              <a:gd name="connsiteX0" fmla="*/ 290332 w 2596786"/>
              <a:gd name="connsiteY0" fmla="*/ 1664829 h 1943305"/>
              <a:gd name="connsiteX1" fmla="*/ 263611 w 2596786"/>
              <a:gd name="connsiteY1" fmla="*/ 350832 h 1943305"/>
              <a:gd name="connsiteX2" fmla="*/ 2439765 w 2596786"/>
              <a:gd name="connsiteY2" fmla="*/ 287292 h 1943305"/>
              <a:gd name="connsiteX3" fmla="*/ 2436796 w 2596786"/>
              <a:gd name="connsiteY3" fmla="*/ 1826921 h 1943305"/>
              <a:gd name="connsiteX4" fmla="*/ 290332 w 2596786"/>
              <a:gd name="connsiteY4" fmla="*/ 1664829 h 1943305"/>
              <a:gd name="connsiteX0" fmla="*/ 290332 w 2443830"/>
              <a:gd name="connsiteY0" fmla="*/ 1664829 h 1846723"/>
              <a:gd name="connsiteX1" fmla="*/ 263611 w 2443830"/>
              <a:gd name="connsiteY1" fmla="*/ 350832 h 1846723"/>
              <a:gd name="connsiteX2" fmla="*/ 2439765 w 2443830"/>
              <a:gd name="connsiteY2" fmla="*/ 287292 h 1846723"/>
              <a:gd name="connsiteX3" fmla="*/ 2436796 w 2443830"/>
              <a:gd name="connsiteY3" fmla="*/ 1826921 h 1846723"/>
              <a:gd name="connsiteX4" fmla="*/ 290332 w 2443830"/>
              <a:gd name="connsiteY4" fmla="*/ 1664829 h 1846723"/>
              <a:gd name="connsiteX0" fmla="*/ 643832 w 2797330"/>
              <a:gd name="connsiteY0" fmla="*/ 1664829 h 1932290"/>
              <a:gd name="connsiteX1" fmla="*/ 617111 w 2797330"/>
              <a:gd name="connsiteY1" fmla="*/ 350832 h 1932290"/>
              <a:gd name="connsiteX2" fmla="*/ 2793265 w 2797330"/>
              <a:gd name="connsiteY2" fmla="*/ 287292 h 1932290"/>
              <a:gd name="connsiteX3" fmla="*/ 2790296 w 2797330"/>
              <a:gd name="connsiteY3" fmla="*/ 1826921 h 1932290"/>
              <a:gd name="connsiteX4" fmla="*/ 643832 w 2797330"/>
              <a:gd name="connsiteY4" fmla="*/ 1664829 h 193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7330" h="1932290">
                <a:moveTo>
                  <a:pt x="643832" y="1664829"/>
                </a:moveTo>
                <a:cubicBezTo>
                  <a:pt x="-585264" y="1187245"/>
                  <a:pt x="258872" y="580421"/>
                  <a:pt x="617111" y="350832"/>
                </a:cubicBezTo>
                <a:cubicBezTo>
                  <a:pt x="975350" y="121243"/>
                  <a:pt x="2793265" y="-274445"/>
                  <a:pt x="2793265" y="287292"/>
                </a:cubicBezTo>
                <a:cubicBezTo>
                  <a:pt x="2793265" y="279013"/>
                  <a:pt x="2804151" y="1817025"/>
                  <a:pt x="2790296" y="1826921"/>
                </a:cubicBezTo>
                <a:cubicBezTo>
                  <a:pt x="2776441" y="1836817"/>
                  <a:pt x="1872928" y="2142413"/>
                  <a:pt x="643832" y="1664829"/>
                </a:cubicBez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8430A716-DF40-A710-4FC7-CCCA4BD957F8}"/>
              </a:ext>
              <a:ext uri="{C183D7F6-B498-43B3-948B-1728B52AA6E4}">
                <adec:decorative xmlns:adec="http://schemas.microsoft.com/office/drawing/2017/decorative" val="1"/>
              </a:ext>
            </a:extLst>
          </p:cNvPr>
          <p:cNvSpPr/>
          <p:nvPr userDrawn="1"/>
        </p:nvSpPr>
        <p:spPr>
          <a:xfrm>
            <a:off x="7885215" y="0"/>
            <a:ext cx="4306783" cy="4405746"/>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8" name="Freeform: Shape 47">
            <a:extLst>
              <a:ext uri="{FF2B5EF4-FFF2-40B4-BE49-F238E27FC236}">
                <a16:creationId xmlns:a16="http://schemas.microsoft.com/office/drawing/2014/main" id="{EACA9FF1-6A56-9028-20F7-293A5DAC2547}"/>
              </a:ext>
              <a:ext uri="{C183D7F6-B498-43B3-948B-1728B52AA6E4}">
                <adec:decorative xmlns:adec="http://schemas.microsoft.com/office/drawing/2017/decorative" val="1"/>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82296"/>
            <a:ext cx="7242049" cy="1298448"/>
          </a:xfrm>
        </p:spPr>
        <p:txBody>
          <a:bodyPr anchor="b"/>
          <a:lstStyle>
            <a:lvl1pPr>
              <a:defRPr sz="4800"/>
            </a:lvl1pPr>
          </a:lstStyle>
          <a:p>
            <a:r>
              <a:rPr lang="en-US" dirty="0"/>
              <a:t>click to add title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hasCustomPrompt="1"/>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b">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EEABB6C-81E2-E370-567A-989FC477477D}"/>
              </a:ext>
              <a:ext uri="{C183D7F6-B498-43B3-948B-1728B52AA6E4}">
                <adec:decorative xmlns:adec="http://schemas.microsoft.com/office/drawing/2017/decorative" val="1"/>
              </a:ext>
            </a:extLst>
          </p:cNvPr>
          <p:cNvGrpSpPr/>
          <p:nvPr userDrawn="1"/>
        </p:nvGrpSpPr>
        <p:grpSpPr>
          <a:xfrm>
            <a:off x="0" y="-1"/>
            <a:ext cx="12209146" cy="6858001"/>
            <a:chOff x="0" y="-1"/>
            <a:chExt cx="12209146" cy="6858001"/>
          </a:xfrm>
        </p:grpSpPr>
        <p:sp>
          <p:nvSpPr>
            <p:cNvPr id="10" name="Freeform: Shape 9">
              <a:extLst>
                <a:ext uri="{FF2B5EF4-FFF2-40B4-BE49-F238E27FC236}">
                  <a16:creationId xmlns:a16="http://schemas.microsoft.com/office/drawing/2014/main" id="{4BC3B985-E244-9B94-5C9B-8ED7DCD699F7}"/>
                </a:ext>
                <a:ext uri="{C183D7F6-B498-43B3-948B-1728B52AA6E4}">
                  <adec:decorative xmlns:adec="http://schemas.microsoft.com/office/drawing/2017/decorative" val="1"/>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417443"/>
            <a:ext cx="9144000" cy="3140589"/>
          </a:xfrm>
        </p:spPr>
        <p:txBody>
          <a:bodyPr anchor="b"/>
          <a:lstStyle>
            <a:lvl1pPr algn="ctr">
              <a:defRPr sz="6000"/>
            </a:lvl1pPr>
          </a:lstStyle>
          <a:p>
            <a:r>
              <a:rPr lang="en-US" dirty="0"/>
              <a:t>click to add title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hasCustomPrompt="1"/>
          </p:nvPr>
        </p:nvSpPr>
        <p:spPr>
          <a:xfrm>
            <a:off x="1524000" y="3602037"/>
            <a:ext cx="9144000" cy="2297317"/>
          </a:xfrm>
        </p:spPr>
        <p:txBody>
          <a:bodyPr anchor="t" anchorCtr="0">
            <a:normAutofit/>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0" y="82296"/>
            <a:ext cx="11087609" cy="1298448"/>
          </a:xfrm>
        </p:spPr>
        <p:txBody>
          <a:bodyPr anchor="b"/>
          <a:lstStyle>
            <a:lvl1pPr>
              <a:defRPr sz="4800"/>
            </a:lvl1pPr>
          </a:lstStyle>
          <a:p>
            <a:r>
              <a:rPr lang="en-US" dirty="0"/>
              <a:t>click to add title</a:t>
            </a:r>
          </a:p>
        </p:txBody>
      </p:sp>
      <p:sp>
        <p:nvSpPr>
          <p:cNvPr id="3" name="Content Placeholder 2">
            <a:extLst>
              <a:ext uri="{FF2B5EF4-FFF2-40B4-BE49-F238E27FC236}">
                <a16:creationId xmlns:a16="http://schemas.microsoft.com/office/drawing/2014/main" id="{65D2FAB7-6DDF-86AA-6FF5-4EBD6234F258}"/>
              </a:ext>
            </a:extLst>
          </p:cNvPr>
          <p:cNvSpPr>
            <a:spLocks noGrp="1"/>
          </p:cNvSpPr>
          <p:nvPr>
            <p:ph sz="half" idx="1" hasCustomPrompt="1"/>
          </p:nvPr>
        </p:nvSpPr>
        <p:spPr>
          <a:xfrm>
            <a:off x="838200" y="1825625"/>
            <a:ext cx="5181600" cy="4351338"/>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hasCustomPrompt="1"/>
          </p:nvPr>
        </p:nvSpPr>
        <p:spPr>
          <a:xfrm>
            <a:off x="6172200" y="1825625"/>
            <a:ext cx="5181600" cy="4351338"/>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FA23ACD-D6D7-BA38-DC7E-CE581CEEC62F}"/>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82296"/>
            <a:ext cx="11003016" cy="1298448"/>
          </a:xfrm>
        </p:spPr>
        <p:txBody>
          <a:bodyPr anchor="b"/>
          <a:lstStyle>
            <a:lvl1pPr>
              <a:defRPr sz="4800"/>
            </a:lvl1pPr>
          </a:lstStyle>
          <a:p>
            <a:r>
              <a:rPr lang="en-US" dirty="0"/>
              <a:t>click to add title</a:t>
            </a: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012842E-B8F6-A7A6-1FF4-3B44F619D180}"/>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238539"/>
            <a:ext cx="3932237" cy="1818861"/>
          </a:xfrm>
        </p:spPr>
        <p:txBody>
          <a:bodyPr anchor="b"/>
          <a:lstStyle>
            <a:lvl1pPr>
              <a:defRPr sz="3200"/>
            </a:lvl1pPr>
          </a:lstStyle>
          <a:p>
            <a:r>
              <a:rPr lang="en-US" dirty="0"/>
              <a:t>click to add title</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hasCustomPrompt="1"/>
          </p:nvPr>
        </p:nvSpPr>
        <p:spPr>
          <a:xfrm>
            <a:off x="5183188" y="987425"/>
            <a:ext cx="6172200" cy="4873625"/>
          </a:xfrm>
        </p:spPr>
        <p:txBody>
          <a:bodyPr/>
          <a:lstStyle>
            <a:lvl1pPr marL="228600" indent="-228600">
              <a:buFont typeface="Courier New" panose="02070309020205020404" pitchFamily="49" charset="0"/>
              <a:buChar char="o"/>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 uri="{C183D7F6-B498-43B3-948B-1728B52AA6E4}">
                <adec:decorative xmlns:adec="http://schemas.microsoft.com/office/drawing/2017/decorative" val="1"/>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1170432"/>
            <a:ext cx="6229530" cy="2442780"/>
          </a:xfrm>
        </p:spPr>
        <p:txBody>
          <a:bodyPr anchor="b" anchorCtr="0"/>
          <a:lstStyle>
            <a:lvl1pPr algn="ctr">
              <a:defRPr>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82296"/>
            <a:ext cx="6502620" cy="1298448"/>
          </a:xfrm>
        </p:spPr>
        <p:txBody>
          <a:bodyPr anchor="b"/>
          <a:lstStyle>
            <a:lvl1pPr>
              <a:defRPr sz="4800"/>
            </a:lvl1pPr>
          </a:lstStyle>
          <a:p>
            <a:r>
              <a:rPr lang="en-US" dirty="0"/>
              <a:t>click to add title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hasCustomPrompt="1"/>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6"/>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C82EFE5-7A60-2728-921A-D2048AD6BF65}"/>
              </a:ext>
              <a:ext uri="{C183D7F6-B498-43B3-948B-1728B52AA6E4}">
                <adec:decorative xmlns:adec="http://schemas.microsoft.com/office/drawing/2017/decorative" val="1"/>
              </a:ext>
            </a:extLst>
          </p:cNvPr>
          <p:cNvGrpSpPr/>
          <p:nvPr userDrawn="1"/>
        </p:nvGrpSpPr>
        <p:grpSpPr>
          <a:xfrm>
            <a:off x="1" y="0"/>
            <a:ext cx="12207710" cy="6919556"/>
            <a:chOff x="1" y="0"/>
            <a:chExt cx="12207710" cy="6919556"/>
          </a:xfrm>
        </p:grpSpPr>
        <p:sp>
          <p:nvSpPr>
            <p:cNvPr id="25" name="Freeform: Shape 24">
              <a:extLst>
                <a:ext uri="{FF2B5EF4-FFF2-40B4-BE49-F238E27FC236}">
                  <a16:creationId xmlns:a16="http://schemas.microsoft.com/office/drawing/2014/main" id="{D6B97A1A-D605-738D-8C08-D97B3BBB5274}"/>
                </a:ext>
                <a:ext uri="{C183D7F6-B498-43B3-948B-1728B52AA6E4}">
                  <adec:decorative xmlns:adec="http://schemas.microsoft.com/office/drawing/2017/decorative" val="1"/>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1CC49F1D-4E95-A334-0DE1-5115637E40AF}"/>
                </a:ext>
                <a:ext uri="{C183D7F6-B498-43B3-948B-1728B52AA6E4}">
                  <adec:decorative xmlns:adec="http://schemas.microsoft.com/office/drawing/2017/decorative" val="1"/>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 uri="{C183D7F6-B498-43B3-948B-1728B52AA6E4}">
                  <adec:decorative xmlns:adec="http://schemas.microsoft.com/office/drawing/2017/decorative" val="1"/>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606288"/>
            <a:ext cx="4840641" cy="4245748"/>
          </a:xfrm>
        </p:spPr>
        <p:txBody>
          <a:bodyPr anchor="b"/>
          <a:lstStyle>
            <a:lvl1pPr>
              <a:defRPr sz="6000">
                <a:solidFill>
                  <a:schemeClr val="accent1"/>
                </a:solidFill>
              </a:defRPr>
            </a:lvl1pPr>
          </a:lstStyle>
          <a:p>
            <a:r>
              <a:rPr lang="en-US" dirty="0"/>
              <a:t>click to add title</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43CD1569-0FEF-7BD8-DDC5-D396CE462BB6}"/>
              </a:ext>
              <a:ext uri="{C183D7F6-B498-43B3-948B-1728B52AA6E4}">
                <adec:decorative xmlns:adec="http://schemas.microsoft.com/office/drawing/2017/decorative" val="1"/>
              </a:ext>
            </a:extLst>
          </p:cNvPr>
          <p:cNvGrpSpPr/>
          <p:nvPr userDrawn="1"/>
        </p:nvGrpSpPr>
        <p:grpSpPr>
          <a:xfrm>
            <a:off x="8645826" y="0"/>
            <a:ext cx="3555532" cy="6867024"/>
            <a:chOff x="8645826" y="0"/>
            <a:chExt cx="3555532" cy="6867024"/>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82296"/>
            <a:ext cx="9363456" cy="1298448"/>
          </a:xfrm>
        </p:spPr>
        <p:txBody>
          <a:bodyPr anchor="b" anchorCtr="0"/>
          <a:lstStyle>
            <a:lvl1pPr>
              <a:defRPr sz="4800"/>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576072" y="1901952"/>
            <a:ext cx="9363456" cy="3877056"/>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4C0A7B5-B10E-CDE4-EF4B-932E54D4CA66}"/>
              </a:ext>
              <a:ext uri="{C183D7F6-B498-43B3-948B-1728B52AA6E4}">
                <adec:decorative xmlns:adec="http://schemas.microsoft.com/office/drawing/2017/decorative" val="1"/>
              </a:ext>
            </a:extLst>
          </p:cNvPr>
          <p:cNvGrpSpPr/>
          <p:nvPr userDrawn="1"/>
        </p:nvGrpSpPr>
        <p:grpSpPr>
          <a:xfrm>
            <a:off x="4600810" y="-30589"/>
            <a:ext cx="7591189" cy="6915258"/>
            <a:chOff x="4600810" y="-30589"/>
            <a:chExt cx="7591189" cy="6915258"/>
          </a:xfrm>
        </p:grpSpPr>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82296"/>
            <a:ext cx="9363456" cy="1298448"/>
          </a:xfrm>
        </p:spPr>
        <p:txBody>
          <a:bodyPr anchor="b" anchorCtr="0"/>
          <a:lstStyle>
            <a:lvl1pPr>
              <a:defRPr sz="4800"/>
            </a:lvl1pPr>
          </a:lstStyle>
          <a:p>
            <a:r>
              <a:rPr lang="en-US" dirty="0"/>
              <a:t>click to add title</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hasCustomPrompt="1"/>
          </p:nvPr>
        </p:nvSpPr>
        <p:spPr>
          <a:xfrm>
            <a:off x="576072" y="1597981"/>
            <a:ext cx="9363456" cy="4181027"/>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138590B-52FF-3291-0CB9-7055B62D6C6F}"/>
              </a:ext>
              <a:ext uri="{C183D7F6-B498-43B3-948B-1728B52AA6E4}">
                <adec:decorative xmlns:adec="http://schemas.microsoft.com/office/drawing/2017/decorative" val="1"/>
              </a:ext>
            </a:extLst>
          </p:cNvPr>
          <p:cNvGrpSpPr/>
          <p:nvPr userDrawn="1"/>
        </p:nvGrpSpPr>
        <p:grpSpPr>
          <a:xfrm>
            <a:off x="0" y="0"/>
            <a:ext cx="12192001" cy="6800412"/>
            <a:chOff x="0" y="0"/>
            <a:chExt cx="12192001" cy="6800412"/>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57588"/>
            <a:ext cx="10515600" cy="1323156"/>
          </a:xfrm>
        </p:spPr>
        <p:txBody>
          <a:bodyPr anchor="b" anchorCtr="0"/>
          <a:lstStyle>
            <a:lvl1pPr>
              <a:defRPr sz="4800"/>
            </a:lvl1pPr>
          </a:lstStyle>
          <a:p>
            <a:r>
              <a:rPr lang="en-US" dirty="0"/>
              <a:t>click to add title</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hasCustomPrompt="1"/>
          </p:nvPr>
        </p:nvSpPr>
        <p:spPr>
          <a:xfrm>
            <a:off x="576072" y="1901952"/>
            <a:ext cx="10515600" cy="3877056"/>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 uri="{C183D7F6-B498-43B3-948B-1728B52AA6E4}">
                <adec:decorative xmlns:adec="http://schemas.microsoft.com/office/drawing/2017/decorative" val="1"/>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26" name="Graphic 25">
            <a:extLst>
              <a:ext uri="{FF2B5EF4-FFF2-40B4-BE49-F238E27FC236}">
                <a16:creationId xmlns:a16="http://schemas.microsoft.com/office/drawing/2014/main" id="{9A083F98-8E0D-14F8-CA40-D0B5AB8037E2}"/>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 uri="{C183D7F6-B498-43B3-948B-1728B52AA6E4}">
                <adec:decorative xmlns:adec="http://schemas.microsoft.com/office/drawing/2017/decorative" val="1"/>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3278188" y="193041"/>
            <a:ext cx="5697456" cy="2175256"/>
          </a:xfrm>
        </p:spPr>
        <p:txBody>
          <a:bodyPr anchor="b" anchorCtr="0"/>
          <a:lstStyle>
            <a:lvl1pPr algn="ctr">
              <a:defRPr sz="2400" cap="all" baseline="0">
                <a:latin typeface="Gill Sans Nova" panose="020B0602020104020203" pitchFamily="34" charset="0"/>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3278188" y="2740025"/>
            <a:ext cx="5688012" cy="2644775"/>
          </a:xfrm>
        </p:spPr>
        <p:txBody>
          <a:bodyPr>
            <a:normAutofit/>
          </a:bodyPr>
          <a:lstStyle>
            <a:lvl1pPr marL="0" indent="0" algn="ctr">
              <a:lnSpc>
                <a:spcPct val="100000"/>
              </a:lnSpc>
              <a:spcBef>
                <a:spcPts val="0"/>
              </a:spcBef>
              <a:buNone/>
              <a:defRPr sz="2400"/>
            </a:lvl1pPr>
          </a:lstStyle>
          <a:p>
            <a:pPr lvl="0"/>
            <a:r>
              <a:rPr lang="en-US" dirty="0"/>
              <a:t>Click to add text</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0E8B627-27B3-7EDE-7C21-8804F983CCB7}"/>
              </a:ext>
              <a:ext uri="{C183D7F6-B498-43B3-948B-1728B52AA6E4}">
                <adec:decorative xmlns:adec="http://schemas.microsoft.com/office/drawing/2017/decorative" val="1"/>
              </a:ext>
            </a:extLst>
          </p:cNvPr>
          <p:cNvGrpSpPr/>
          <p:nvPr userDrawn="1"/>
        </p:nvGrpSpPr>
        <p:grpSpPr>
          <a:xfrm>
            <a:off x="0" y="1"/>
            <a:ext cx="12192000" cy="6857998"/>
            <a:chOff x="0" y="1"/>
            <a:chExt cx="12192000" cy="6857998"/>
          </a:xfrm>
        </p:grpSpPr>
        <p:sp>
          <p:nvSpPr>
            <p:cNvPr id="28" name="Freeform: Shape 27">
              <a:extLst>
                <a:ext uri="{FF2B5EF4-FFF2-40B4-BE49-F238E27FC236}">
                  <a16:creationId xmlns:a16="http://schemas.microsoft.com/office/drawing/2014/main" id="{B1BA04E2-C77D-D0F1-EC03-2F832DFA5498}"/>
                </a:ext>
                <a:ext uri="{C183D7F6-B498-43B3-948B-1728B52AA6E4}">
                  <adec:decorative xmlns:adec="http://schemas.microsoft.com/office/drawing/2017/decorative" val="1"/>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1" y="82296"/>
            <a:ext cx="11107489" cy="1298448"/>
          </a:xfrm>
        </p:spPr>
        <p:txBody>
          <a:bodyPr anchor="b" anchorCtr="0"/>
          <a:lstStyle>
            <a:lvl1pPr>
              <a:defRPr sz="4800"/>
            </a:lvl1pPr>
          </a:lstStyle>
          <a:p>
            <a:r>
              <a:rPr lang="en-US" dirty="0"/>
              <a:t>click to add title</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hasCustomPrompt="1"/>
          </p:nvPr>
        </p:nvSpPr>
        <p:spPr>
          <a:xfrm>
            <a:off x="677863"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hasCustomPrompt="1"/>
          </p:nvPr>
        </p:nvSpPr>
        <p:spPr>
          <a:xfrm>
            <a:off x="3444123"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hasCustomPrompt="1"/>
          </p:nvPr>
        </p:nvSpPr>
        <p:spPr>
          <a:xfrm>
            <a:off x="6434931"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hasCustomPrompt="1"/>
          </p:nvPr>
        </p:nvSpPr>
        <p:spPr>
          <a:xfrm>
            <a:off x="9260401"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524000" y="124287"/>
            <a:ext cx="9144000" cy="3385676"/>
          </a:xfrm>
        </p:spPr>
        <p:txBody>
          <a:bodyPr/>
          <a:lstStyle/>
          <a:p>
            <a:r>
              <a:rPr lang="en-US" sz="4800" dirty="0"/>
              <a:t>Bangladeshi Student’s   Abroad Database Management System</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1524000" y="4762245"/>
            <a:ext cx="9144000" cy="836797"/>
          </a:xfrm>
        </p:spPr>
        <p:txBody>
          <a:bodyPr/>
          <a:lstStyle/>
          <a:p>
            <a:r>
              <a:rPr lang="en-US" sz="1800" b="1" dirty="0">
                <a:solidFill>
                  <a:srgbClr val="3D475D"/>
                </a:solidFill>
                <a:effectLst/>
                <a:ea typeface="Times New Roman" panose="02020603050405020304" pitchFamily="18" charset="0"/>
                <a:cs typeface="Calibri Light" panose="020F0302020204030204" pitchFamily="34" charset="0"/>
              </a:rPr>
              <a:t>Course Title : Database Systems, Course Code : CSE 211, Section : C</a:t>
            </a:r>
            <a:endParaRPr lang="en-US" sz="1800" dirty="0">
              <a:solidFill>
                <a:srgbClr val="3D475D"/>
              </a:solidFill>
              <a:effectLst/>
              <a:ea typeface="Times New Roman" panose="02020603050405020304" pitchFamily="18" charset="0"/>
            </a:endParaRPr>
          </a:p>
          <a:p>
            <a:endParaRPr lang="en-US" dirty="0"/>
          </a:p>
        </p:txBody>
      </p:sp>
      <p:sp>
        <p:nvSpPr>
          <p:cNvPr id="4" name="Slide Number Placeholder 10">
            <a:extLst>
              <a:ext uri="{FF2B5EF4-FFF2-40B4-BE49-F238E27FC236}">
                <a16:creationId xmlns:a16="http://schemas.microsoft.com/office/drawing/2014/main" id="{96F1E3A0-D2B7-4E88-7139-64234D1FD78E}"/>
              </a:ext>
            </a:extLst>
          </p:cNvPr>
          <p:cNvSpPr txBox="1">
            <a:spLocks/>
          </p:cNvSpPr>
          <p:nvPr/>
        </p:nvSpPr>
        <p:spPr>
          <a:xfrm>
            <a:off x="11698224" y="6393688"/>
            <a:ext cx="987552" cy="3108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FB4751-880F-D840-AAA9-3A15815CC996}" type="slidenum">
              <a:rPr lang="en-US" smtClean="0"/>
              <a:pPr/>
              <a:t>1</a:t>
            </a:fld>
            <a:endParaRPr lang="en-US" dirty="0"/>
          </a:p>
        </p:txBody>
      </p:sp>
    </p:spTree>
    <p:extLst>
      <p:ext uri="{BB962C8B-B14F-4D97-AF65-F5344CB8AC3E}">
        <p14:creationId xmlns:p14="http://schemas.microsoft.com/office/powerpoint/2010/main" val="417536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79E5D029-257A-C084-D723-B5E115AFEAF9}"/>
              </a:ext>
            </a:extLst>
          </p:cNvPr>
          <p:cNvSpPr>
            <a:spLocks noGrp="1"/>
          </p:cNvSpPr>
          <p:nvPr>
            <p:ph type="ftr" sz="quarter" idx="11"/>
          </p:nvPr>
        </p:nvSpPr>
        <p:spPr>
          <a:xfrm>
            <a:off x="4379976" y="6464808"/>
            <a:ext cx="4520184" cy="310896"/>
          </a:xfrm>
        </p:spPr>
        <p:txBody>
          <a:bodyPr/>
          <a:lstStyle/>
          <a:p>
            <a:r>
              <a:rPr lang="en-US" dirty="0"/>
              <a:t>Bangladeshi Student’s Abroad Database Management System</a:t>
            </a:r>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10</a:t>
            </a:fld>
            <a:endParaRPr lang="en-US" dirty="0"/>
          </a:p>
        </p:txBody>
      </p:sp>
      <p:graphicFrame>
        <p:nvGraphicFramePr>
          <p:cNvPr id="20" name="Table 19">
            <a:extLst>
              <a:ext uri="{FF2B5EF4-FFF2-40B4-BE49-F238E27FC236}">
                <a16:creationId xmlns:a16="http://schemas.microsoft.com/office/drawing/2014/main" id="{A0ABC737-0835-243F-4805-AFDE49FE337B}"/>
              </a:ext>
            </a:extLst>
          </p:cNvPr>
          <p:cNvGraphicFramePr>
            <a:graphicFrameLocks noGrp="1"/>
          </p:cNvGraphicFramePr>
          <p:nvPr>
            <p:extLst>
              <p:ext uri="{D42A27DB-BD31-4B8C-83A1-F6EECF244321}">
                <p14:modId xmlns:p14="http://schemas.microsoft.com/office/powerpoint/2010/main" val="3807807319"/>
              </p:ext>
            </p:extLst>
          </p:nvPr>
        </p:nvGraphicFramePr>
        <p:xfrm>
          <a:off x="663956" y="743185"/>
          <a:ext cx="10747756" cy="2546162"/>
        </p:xfrm>
        <a:graphic>
          <a:graphicData uri="http://schemas.openxmlformats.org/drawingml/2006/table">
            <a:tbl>
              <a:tblPr firstRow="1" firstCol="1" bandRow="1">
                <a:tableStyleId>{08FB837D-C827-4EFA-A057-4D05807E0F7C}</a:tableStyleId>
              </a:tblPr>
              <a:tblGrid>
                <a:gridCol w="722880">
                  <a:extLst>
                    <a:ext uri="{9D8B030D-6E8A-4147-A177-3AD203B41FA5}">
                      <a16:colId xmlns:a16="http://schemas.microsoft.com/office/drawing/2014/main" val="793286492"/>
                    </a:ext>
                  </a:extLst>
                </a:gridCol>
                <a:gridCol w="1485597">
                  <a:extLst>
                    <a:ext uri="{9D8B030D-6E8A-4147-A177-3AD203B41FA5}">
                      <a16:colId xmlns:a16="http://schemas.microsoft.com/office/drawing/2014/main" val="1698701662"/>
                    </a:ext>
                  </a:extLst>
                </a:gridCol>
                <a:gridCol w="6701786">
                  <a:extLst>
                    <a:ext uri="{9D8B030D-6E8A-4147-A177-3AD203B41FA5}">
                      <a16:colId xmlns:a16="http://schemas.microsoft.com/office/drawing/2014/main" val="738116236"/>
                    </a:ext>
                  </a:extLst>
                </a:gridCol>
                <a:gridCol w="814174">
                  <a:extLst>
                    <a:ext uri="{9D8B030D-6E8A-4147-A177-3AD203B41FA5}">
                      <a16:colId xmlns:a16="http://schemas.microsoft.com/office/drawing/2014/main" val="2667325390"/>
                    </a:ext>
                  </a:extLst>
                </a:gridCol>
                <a:gridCol w="1023319">
                  <a:extLst>
                    <a:ext uri="{9D8B030D-6E8A-4147-A177-3AD203B41FA5}">
                      <a16:colId xmlns:a16="http://schemas.microsoft.com/office/drawing/2014/main" val="1890260791"/>
                    </a:ext>
                  </a:extLst>
                </a:gridCol>
              </a:tblGrid>
              <a:tr h="228104">
                <a:tc>
                  <a:txBody>
                    <a:bodyPr/>
                    <a:lstStyle/>
                    <a:p>
                      <a:pPr marL="0" marR="0" algn="just">
                        <a:lnSpc>
                          <a:spcPct val="107000"/>
                        </a:lnSpc>
                        <a:spcBef>
                          <a:spcPts val="0"/>
                        </a:spcBef>
                        <a:spcAft>
                          <a:spcPts val="0"/>
                        </a:spcAft>
                      </a:pPr>
                      <a:r>
                        <a:rPr lang="en-US" sz="1000" dirty="0">
                          <a:solidFill>
                            <a:srgbClr val="636A58"/>
                          </a:solidFill>
                          <a:effectLst/>
                        </a:rPr>
                        <a:t>P’s</a:t>
                      </a:r>
                      <a:endParaRPr lang="en-US" sz="1100" dirty="0">
                        <a:solidFill>
                          <a:srgbClr val="636A58"/>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just">
                        <a:lnSpc>
                          <a:spcPct val="107000"/>
                        </a:lnSpc>
                        <a:spcBef>
                          <a:spcPts val="0"/>
                        </a:spcBef>
                        <a:spcAft>
                          <a:spcPts val="0"/>
                        </a:spcAft>
                      </a:pPr>
                      <a:r>
                        <a:rPr lang="en-US" sz="1000" dirty="0">
                          <a:solidFill>
                            <a:srgbClr val="636A58"/>
                          </a:solidFill>
                          <a:effectLst/>
                        </a:rPr>
                        <a:t>Attributes</a:t>
                      </a:r>
                      <a:endParaRPr lang="en-US" sz="1100" dirty="0">
                        <a:solidFill>
                          <a:srgbClr val="636A58"/>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just">
                        <a:lnSpc>
                          <a:spcPct val="107000"/>
                        </a:lnSpc>
                        <a:spcBef>
                          <a:spcPts val="0"/>
                        </a:spcBef>
                        <a:spcAft>
                          <a:spcPts val="0"/>
                        </a:spcAft>
                      </a:pPr>
                      <a:r>
                        <a:rPr lang="en-US" sz="1000">
                          <a:solidFill>
                            <a:srgbClr val="636A58"/>
                          </a:solidFill>
                          <a:effectLst/>
                        </a:rPr>
                        <a:t>How P’s are Addressed Through Our Project</a:t>
                      </a:r>
                      <a:endParaRPr lang="en-US" sz="1100">
                        <a:solidFill>
                          <a:srgbClr val="636A58"/>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just">
                        <a:lnSpc>
                          <a:spcPct val="107000"/>
                        </a:lnSpc>
                        <a:spcBef>
                          <a:spcPts val="0"/>
                        </a:spcBef>
                        <a:spcAft>
                          <a:spcPts val="0"/>
                        </a:spcAft>
                      </a:pPr>
                      <a:r>
                        <a:rPr lang="en-US" sz="1000">
                          <a:solidFill>
                            <a:srgbClr val="636A58"/>
                          </a:solidFill>
                          <a:effectLst/>
                        </a:rPr>
                        <a:t>CO</a:t>
                      </a:r>
                      <a:endParaRPr lang="en-US" sz="1100">
                        <a:solidFill>
                          <a:srgbClr val="636A58"/>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just">
                        <a:lnSpc>
                          <a:spcPct val="107000"/>
                        </a:lnSpc>
                        <a:spcBef>
                          <a:spcPts val="0"/>
                        </a:spcBef>
                        <a:spcAft>
                          <a:spcPts val="0"/>
                        </a:spcAft>
                      </a:pPr>
                      <a:r>
                        <a:rPr lang="en-US" sz="1000" dirty="0">
                          <a:solidFill>
                            <a:srgbClr val="636A58"/>
                          </a:solidFill>
                          <a:effectLst/>
                        </a:rPr>
                        <a:t>PO </a:t>
                      </a:r>
                      <a:endParaRPr lang="en-US" sz="1100" dirty="0">
                        <a:solidFill>
                          <a:srgbClr val="636A58"/>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859009439"/>
                  </a:ext>
                </a:extLst>
              </a:tr>
              <a:tr h="663196">
                <a:tc>
                  <a:txBody>
                    <a:bodyPr/>
                    <a:lstStyle/>
                    <a:p>
                      <a:pPr marL="0" marR="0" algn="just">
                        <a:lnSpc>
                          <a:spcPct val="107000"/>
                        </a:lnSpc>
                        <a:spcBef>
                          <a:spcPts val="0"/>
                        </a:spcBef>
                        <a:spcAft>
                          <a:spcPts val="0"/>
                        </a:spcAft>
                      </a:pPr>
                      <a:r>
                        <a:rPr lang="en-US" sz="1000" dirty="0">
                          <a:effectLst/>
                        </a:rPr>
                        <a:t>P1</a:t>
                      </a:r>
                      <a:endParaRPr lang="en-US" sz="11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000">
                          <a:effectLst/>
                        </a:rPr>
                        <a:t>Depth of Knowledge Required</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gn="just">
                        <a:lnSpc>
                          <a:spcPct val="107000"/>
                        </a:lnSpc>
                        <a:spcBef>
                          <a:spcPts val="0"/>
                        </a:spcBef>
                        <a:spcAft>
                          <a:spcPts val="0"/>
                        </a:spcAft>
                      </a:pPr>
                      <a:r>
                        <a:rPr lang="en-US" sz="1000" dirty="0">
                          <a:effectLst/>
                        </a:rPr>
                        <a:t>The project addresses complex engineering problems by requiring in-depth knowledge in various areas, including database fundamentals, scholarship management, ER and schema diagrams, SQL implementation, and societal impact. These aspects are essential for solving the complex problems of efficiently managing information about students studying abroad. The successful resolution of these problems aligns with the project's core objectives.</a:t>
                      </a:r>
                      <a:endParaRPr lang="en-US" sz="11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000">
                          <a:effectLst/>
                        </a:rPr>
                        <a:t>CO1, CO2, CO3, CO4, CO5</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000" dirty="0">
                          <a:effectLst/>
                        </a:rPr>
                        <a:t>PO1, PO3, PO5, PO6, PO7, PO8</a:t>
                      </a:r>
                      <a:endParaRPr lang="en-US"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68273113"/>
                  </a:ext>
                </a:extLst>
              </a:tr>
              <a:tr h="495833">
                <a:tc>
                  <a:txBody>
                    <a:bodyPr/>
                    <a:lstStyle/>
                    <a:p>
                      <a:pPr marL="0" marR="0" algn="just">
                        <a:lnSpc>
                          <a:spcPct val="107000"/>
                        </a:lnSpc>
                        <a:spcBef>
                          <a:spcPts val="0"/>
                        </a:spcBef>
                        <a:spcAft>
                          <a:spcPts val="0"/>
                        </a:spcAft>
                      </a:pPr>
                      <a:r>
                        <a:rPr lang="en-US" sz="1000">
                          <a:effectLst/>
                        </a:rPr>
                        <a:t>P3</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000">
                          <a:effectLst/>
                        </a:rPr>
                        <a:t>Depth of Analysis Required</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gn="just">
                        <a:lnSpc>
                          <a:spcPct val="107000"/>
                        </a:lnSpc>
                        <a:spcBef>
                          <a:spcPts val="0"/>
                        </a:spcBef>
                        <a:spcAft>
                          <a:spcPts val="0"/>
                        </a:spcAft>
                      </a:pPr>
                      <a:r>
                        <a:rPr lang="en-US" sz="1000">
                          <a:effectLst/>
                        </a:rPr>
                        <a:t>The project calls for further analysis to optimize integrity constraints and efficiency in managing the database. This analysis ensures that the database remains robust and that the information is accurate and accessible. These optimizations contribute to achieving the desired project outcomes.</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000">
                          <a:effectLst/>
                        </a:rPr>
                        <a:t>CO3, CO4, CO5</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000" dirty="0">
                          <a:effectLst/>
                        </a:rPr>
                        <a:t>PO6, PO7, PO8, PO12</a:t>
                      </a:r>
                      <a:endParaRPr lang="en-US"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664488931"/>
                  </a:ext>
                </a:extLst>
              </a:tr>
              <a:tr h="663196">
                <a:tc>
                  <a:txBody>
                    <a:bodyPr/>
                    <a:lstStyle/>
                    <a:p>
                      <a:pPr marL="0" marR="0" algn="just">
                        <a:lnSpc>
                          <a:spcPct val="107000"/>
                        </a:lnSpc>
                        <a:spcBef>
                          <a:spcPts val="0"/>
                        </a:spcBef>
                        <a:spcAft>
                          <a:spcPts val="0"/>
                        </a:spcAft>
                      </a:pPr>
                      <a:r>
                        <a:rPr lang="en-US" sz="1000">
                          <a:effectLst/>
                        </a:rPr>
                        <a:t>P6</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000">
                          <a:effectLst/>
                        </a:rPr>
                        <a:t>Extent of Stakeholders</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gn="just">
                        <a:lnSpc>
                          <a:spcPct val="107000"/>
                        </a:lnSpc>
                        <a:spcBef>
                          <a:spcPts val="0"/>
                        </a:spcBef>
                        <a:spcAft>
                          <a:spcPts val="0"/>
                        </a:spcAft>
                      </a:pPr>
                      <a:r>
                        <a:rPr lang="en-US" sz="1000" dirty="0">
                          <a:effectLst/>
                        </a:rPr>
                        <a:t>The project caters to the needs of multiple stakeholders, primarily Bangladeshi students studying abroad and the government institution seeking access to their data. These stakeholders have diverse requirements related to scholarship management, educational journeys, and academic profiles. Addressing these diverse needs aligns with complex engineering problems and helps achieve the project objectives.</a:t>
                      </a:r>
                      <a:endParaRPr lang="en-US" sz="11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000">
                          <a:effectLst/>
                        </a:rPr>
                        <a:t>CO6, CO7</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000">
                          <a:effectLst/>
                        </a:rPr>
                        <a:t>PO9, PO10</a:t>
                      </a:r>
                      <a:endParaRPr lang="en-US"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717899058"/>
                  </a:ext>
                </a:extLst>
              </a:tr>
              <a:tr h="495833">
                <a:tc>
                  <a:txBody>
                    <a:bodyPr/>
                    <a:lstStyle/>
                    <a:p>
                      <a:pPr marL="0" marR="0" algn="just">
                        <a:lnSpc>
                          <a:spcPct val="107000"/>
                        </a:lnSpc>
                        <a:spcBef>
                          <a:spcPts val="0"/>
                        </a:spcBef>
                        <a:spcAft>
                          <a:spcPts val="0"/>
                        </a:spcAft>
                      </a:pPr>
                      <a:r>
                        <a:rPr lang="en-US" sz="1000">
                          <a:effectLst/>
                        </a:rPr>
                        <a:t>P7</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000">
                          <a:effectLst/>
                        </a:rPr>
                        <a:t>Interdependence</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gn="just">
                        <a:lnSpc>
                          <a:spcPct val="107000"/>
                        </a:lnSpc>
                        <a:spcBef>
                          <a:spcPts val="0"/>
                        </a:spcBef>
                        <a:spcAft>
                          <a:spcPts val="0"/>
                        </a:spcAft>
                      </a:pPr>
                      <a:r>
                        <a:rPr lang="en-US" sz="1000">
                          <a:effectLst/>
                        </a:rPr>
                        <a:t>To address complex problems efficiently, the project breaks down the database into smaller tables. This modular approach enables better problem-solving, as it allows for a more focused and systematic approach to data management. Breaking down the project into smaller components aligns with specific project objectives.</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000">
                          <a:effectLst/>
                        </a:rPr>
                        <a:t>CO8</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000" dirty="0">
                          <a:effectLst/>
                        </a:rPr>
                        <a:t>PO11</a:t>
                      </a:r>
                      <a:endParaRPr lang="en-US"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659344737"/>
                  </a:ext>
                </a:extLst>
              </a:tr>
            </a:tbl>
          </a:graphicData>
        </a:graphic>
      </p:graphicFrame>
      <p:graphicFrame>
        <p:nvGraphicFramePr>
          <p:cNvPr id="21" name="Table 20">
            <a:extLst>
              <a:ext uri="{FF2B5EF4-FFF2-40B4-BE49-F238E27FC236}">
                <a16:creationId xmlns:a16="http://schemas.microsoft.com/office/drawing/2014/main" id="{96E2C580-5DFD-1661-4CD1-802720596725}"/>
              </a:ext>
            </a:extLst>
          </p:cNvPr>
          <p:cNvGraphicFramePr>
            <a:graphicFrameLocks noGrp="1"/>
          </p:cNvGraphicFramePr>
          <p:nvPr>
            <p:extLst>
              <p:ext uri="{D42A27DB-BD31-4B8C-83A1-F6EECF244321}">
                <p14:modId xmlns:p14="http://schemas.microsoft.com/office/powerpoint/2010/main" val="1089656387"/>
              </p:ext>
            </p:extLst>
          </p:nvPr>
        </p:nvGraphicFramePr>
        <p:xfrm>
          <a:off x="663956" y="4030472"/>
          <a:ext cx="10747756" cy="1834642"/>
        </p:xfrm>
        <a:graphic>
          <a:graphicData uri="http://schemas.openxmlformats.org/drawingml/2006/table">
            <a:tbl>
              <a:tblPr firstRow="1" firstCol="1" bandRow="1">
                <a:tableStyleId>{08FB837D-C827-4EFA-A057-4D05807E0F7C}</a:tableStyleId>
              </a:tblPr>
              <a:tblGrid>
                <a:gridCol w="722880">
                  <a:extLst>
                    <a:ext uri="{9D8B030D-6E8A-4147-A177-3AD203B41FA5}">
                      <a16:colId xmlns:a16="http://schemas.microsoft.com/office/drawing/2014/main" val="1498736618"/>
                    </a:ext>
                  </a:extLst>
                </a:gridCol>
                <a:gridCol w="1485597">
                  <a:extLst>
                    <a:ext uri="{9D8B030D-6E8A-4147-A177-3AD203B41FA5}">
                      <a16:colId xmlns:a16="http://schemas.microsoft.com/office/drawing/2014/main" val="2077100189"/>
                    </a:ext>
                  </a:extLst>
                </a:gridCol>
                <a:gridCol w="6701786">
                  <a:extLst>
                    <a:ext uri="{9D8B030D-6E8A-4147-A177-3AD203B41FA5}">
                      <a16:colId xmlns:a16="http://schemas.microsoft.com/office/drawing/2014/main" val="2366829158"/>
                    </a:ext>
                  </a:extLst>
                </a:gridCol>
                <a:gridCol w="814174">
                  <a:extLst>
                    <a:ext uri="{9D8B030D-6E8A-4147-A177-3AD203B41FA5}">
                      <a16:colId xmlns:a16="http://schemas.microsoft.com/office/drawing/2014/main" val="3193311765"/>
                    </a:ext>
                  </a:extLst>
                </a:gridCol>
                <a:gridCol w="1023319">
                  <a:extLst>
                    <a:ext uri="{9D8B030D-6E8A-4147-A177-3AD203B41FA5}">
                      <a16:colId xmlns:a16="http://schemas.microsoft.com/office/drawing/2014/main" val="3299988299"/>
                    </a:ext>
                  </a:extLst>
                </a:gridCol>
              </a:tblGrid>
              <a:tr h="222250">
                <a:tc>
                  <a:txBody>
                    <a:bodyPr/>
                    <a:lstStyle/>
                    <a:p>
                      <a:pPr marL="0" marR="0" algn="just">
                        <a:lnSpc>
                          <a:spcPct val="107000"/>
                        </a:lnSpc>
                        <a:spcBef>
                          <a:spcPts val="0"/>
                        </a:spcBef>
                        <a:spcAft>
                          <a:spcPts val="0"/>
                        </a:spcAft>
                      </a:pPr>
                      <a:r>
                        <a:rPr lang="en-US" sz="1000" b="1" dirty="0">
                          <a:solidFill>
                            <a:srgbClr val="636A58"/>
                          </a:solidFill>
                          <a:effectLst/>
                        </a:rPr>
                        <a:t>A’s</a:t>
                      </a:r>
                      <a:endParaRPr lang="en-US" sz="1100" b="1" dirty="0">
                        <a:solidFill>
                          <a:srgbClr val="636A58"/>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just">
                        <a:lnSpc>
                          <a:spcPct val="107000"/>
                        </a:lnSpc>
                        <a:spcBef>
                          <a:spcPts val="0"/>
                        </a:spcBef>
                        <a:spcAft>
                          <a:spcPts val="0"/>
                        </a:spcAft>
                      </a:pPr>
                      <a:r>
                        <a:rPr lang="en-US" sz="1000" dirty="0">
                          <a:solidFill>
                            <a:srgbClr val="636A58"/>
                          </a:solidFill>
                          <a:effectLst/>
                        </a:rPr>
                        <a:t>Attributes</a:t>
                      </a:r>
                      <a:endParaRPr lang="en-US" sz="1100" dirty="0">
                        <a:solidFill>
                          <a:srgbClr val="636A58"/>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just">
                        <a:lnSpc>
                          <a:spcPct val="107000"/>
                        </a:lnSpc>
                        <a:spcBef>
                          <a:spcPts val="0"/>
                        </a:spcBef>
                        <a:spcAft>
                          <a:spcPts val="0"/>
                        </a:spcAft>
                      </a:pPr>
                      <a:r>
                        <a:rPr lang="en-US" sz="1000">
                          <a:solidFill>
                            <a:srgbClr val="636A58"/>
                          </a:solidFill>
                          <a:effectLst/>
                        </a:rPr>
                        <a:t>How A’s are Addressed Through Our Project</a:t>
                      </a:r>
                      <a:endParaRPr lang="en-US" sz="1100">
                        <a:solidFill>
                          <a:srgbClr val="636A58"/>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just">
                        <a:lnSpc>
                          <a:spcPct val="107000"/>
                        </a:lnSpc>
                        <a:spcBef>
                          <a:spcPts val="0"/>
                        </a:spcBef>
                        <a:spcAft>
                          <a:spcPts val="0"/>
                        </a:spcAft>
                      </a:pPr>
                      <a:r>
                        <a:rPr lang="en-US" sz="1000">
                          <a:solidFill>
                            <a:srgbClr val="636A58"/>
                          </a:solidFill>
                          <a:effectLst/>
                        </a:rPr>
                        <a:t>CO</a:t>
                      </a:r>
                      <a:endParaRPr lang="en-US" sz="1100">
                        <a:solidFill>
                          <a:srgbClr val="636A58"/>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just">
                        <a:lnSpc>
                          <a:spcPct val="107000"/>
                        </a:lnSpc>
                        <a:spcBef>
                          <a:spcPts val="0"/>
                        </a:spcBef>
                        <a:spcAft>
                          <a:spcPts val="0"/>
                        </a:spcAft>
                      </a:pPr>
                      <a:r>
                        <a:rPr lang="en-US" sz="1000" dirty="0">
                          <a:solidFill>
                            <a:srgbClr val="636A58"/>
                          </a:solidFill>
                          <a:effectLst/>
                        </a:rPr>
                        <a:t>PO </a:t>
                      </a:r>
                      <a:endParaRPr lang="en-US" sz="1100" dirty="0">
                        <a:solidFill>
                          <a:srgbClr val="636A58"/>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263959721"/>
                  </a:ext>
                </a:extLst>
              </a:tr>
              <a:tr h="0">
                <a:tc>
                  <a:txBody>
                    <a:bodyPr/>
                    <a:lstStyle/>
                    <a:p>
                      <a:pPr marL="0" marR="0" algn="just">
                        <a:lnSpc>
                          <a:spcPct val="107000"/>
                        </a:lnSpc>
                        <a:spcBef>
                          <a:spcPts val="0"/>
                        </a:spcBef>
                        <a:spcAft>
                          <a:spcPts val="0"/>
                        </a:spcAft>
                      </a:pPr>
                      <a:r>
                        <a:rPr lang="en-US" sz="1000">
                          <a:effectLst/>
                        </a:rPr>
                        <a:t>A1</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000">
                          <a:effectLst/>
                        </a:rPr>
                        <a:t>Range of Resources</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gn="just">
                        <a:lnSpc>
                          <a:spcPct val="107000"/>
                        </a:lnSpc>
                        <a:spcBef>
                          <a:spcPts val="0"/>
                        </a:spcBef>
                        <a:spcAft>
                          <a:spcPts val="0"/>
                        </a:spcAft>
                      </a:pPr>
                      <a:r>
                        <a:rPr lang="en-US" sz="1000" dirty="0">
                          <a:effectLst/>
                        </a:rPr>
                        <a:t>The project involves utilizing a diverse range of resources, including data, technologies, people, and financial investments, to build and maintain the database system. This comprehensive approach ensures that the project has the necessary resources to succeed and meet its objectives. The efficient utilization of these resources contributes to the project's success.</a:t>
                      </a:r>
                      <a:endParaRPr lang="en-US" sz="11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000">
                          <a:effectLst/>
                        </a:rPr>
                        <a:t>CO8</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000">
                          <a:effectLst/>
                        </a:rPr>
                        <a:t>PO11</a:t>
                      </a:r>
                      <a:endParaRPr lang="en-US"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221380585"/>
                  </a:ext>
                </a:extLst>
              </a:tr>
              <a:tr h="0">
                <a:tc>
                  <a:txBody>
                    <a:bodyPr/>
                    <a:lstStyle/>
                    <a:p>
                      <a:pPr marL="0" marR="0" algn="just">
                        <a:lnSpc>
                          <a:spcPct val="107000"/>
                        </a:lnSpc>
                        <a:spcBef>
                          <a:spcPts val="0"/>
                        </a:spcBef>
                        <a:spcAft>
                          <a:spcPts val="0"/>
                        </a:spcAft>
                      </a:pPr>
                      <a:r>
                        <a:rPr lang="en-US" sz="1000">
                          <a:effectLst/>
                        </a:rPr>
                        <a:t>A4</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000">
                          <a:effectLst/>
                        </a:rPr>
                        <a:t>Consequences for Society and Environment</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gn="just">
                        <a:lnSpc>
                          <a:spcPct val="107000"/>
                        </a:lnSpc>
                        <a:spcBef>
                          <a:spcPts val="0"/>
                        </a:spcBef>
                        <a:spcAft>
                          <a:spcPts val="0"/>
                        </a:spcAft>
                      </a:pPr>
                      <a:r>
                        <a:rPr lang="en-US" sz="1000">
                          <a:effectLst/>
                        </a:rPr>
                        <a:t>The project has positive consequences for society by improving the management of information related to Bangladeshi students studying abroad. It contributes to educational and societal development, as it enhances access to education data and scholarship information. This positive societal impact aligns with several project objectives.</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000">
                          <a:effectLst/>
                        </a:rPr>
                        <a:t>CO6</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000" dirty="0">
                          <a:effectLst/>
                        </a:rPr>
                        <a:t>PO6, PO7, PO8</a:t>
                      </a:r>
                      <a:endParaRPr lang="en-US"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071760792"/>
                  </a:ext>
                </a:extLst>
              </a:tr>
              <a:tr h="0">
                <a:tc>
                  <a:txBody>
                    <a:bodyPr/>
                    <a:lstStyle/>
                    <a:p>
                      <a:pPr marL="0" marR="0" algn="just">
                        <a:lnSpc>
                          <a:spcPct val="107000"/>
                        </a:lnSpc>
                        <a:spcBef>
                          <a:spcPts val="0"/>
                        </a:spcBef>
                        <a:spcAft>
                          <a:spcPts val="0"/>
                        </a:spcAft>
                      </a:pPr>
                      <a:r>
                        <a:rPr lang="en-US" sz="1000">
                          <a:effectLst/>
                        </a:rPr>
                        <a:t>A5</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000">
                          <a:effectLst/>
                        </a:rPr>
                        <a:t>Familiarity</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gn="just">
                        <a:lnSpc>
                          <a:spcPct val="107000"/>
                        </a:lnSpc>
                        <a:spcBef>
                          <a:spcPts val="0"/>
                        </a:spcBef>
                        <a:spcAft>
                          <a:spcPts val="0"/>
                        </a:spcAft>
                      </a:pPr>
                      <a:r>
                        <a:rPr lang="en-US" sz="1000" dirty="0">
                          <a:effectLst/>
                        </a:rPr>
                        <a:t>One of the primary complex engineering activities of the project is the development of an online system for managing information related to Bangladeshi students studying abroad. This activity requires familiarity with database design and management practices, software development, and user interface design. Ensuring that the project team is familiar with these activities contributes to project success.</a:t>
                      </a:r>
                      <a:endParaRPr lang="en-US" sz="11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000">
                          <a:effectLst/>
                        </a:rPr>
                        <a:t>CO9</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000" dirty="0">
                          <a:effectLst/>
                        </a:rPr>
                        <a:t> </a:t>
                      </a:r>
                      <a:endParaRPr lang="en-US"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024684"/>
                  </a:ext>
                </a:extLst>
              </a:tr>
            </a:tbl>
          </a:graphicData>
        </a:graphic>
      </p:graphicFrame>
      <p:sp>
        <p:nvSpPr>
          <p:cNvPr id="22" name="Rectangle 2">
            <a:extLst>
              <a:ext uri="{FF2B5EF4-FFF2-40B4-BE49-F238E27FC236}">
                <a16:creationId xmlns:a16="http://schemas.microsoft.com/office/drawing/2014/main" id="{B79F5CC3-EF1B-57AF-D696-C28927C59319}"/>
              </a:ext>
            </a:extLst>
          </p:cNvPr>
          <p:cNvSpPr>
            <a:spLocks noChangeArrowheads="1"/>
          </p:cNvSpPr>
          <p:nvPr/>
        </p:nvSpPr>
        <p:spPr bwMode="auto">
          <a:xfrm>
            <a:off x="609680" y="271684"/>
            <a:ext cx="11005833" cy="600164"/>
          </a:xfrm>
          <a:prstGeom prst="rect">
            <a:avLst/>
          </a:prstGeom>
          <a:noFill/>
          <a:ln w="9525">
            <a:noFill/>
            <a:miter lim="800000"/>
            <a:headEnd/>
            <a:tailEnd/>
          </a:ln>
          <a:effectLst>
            <a:glow rad="139700">
              <a:schemeClr val="accent1">
                <a:satMod val="175000"/>
                <a:alpha val="40000"/>
              </a:schemeClr>
            </a:glow>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sng" strike="noStrike" cap="none" normalizeH="0" baseline="0" dirty="0">
                <a:solidFill>
                  <a:schemeClr val="bg1"/>
                </a:solidFill>
                <a:effectLst/>
                <a:ea typeface="Calibri" panose="020F0502020204030204" pitchFamily="34" charset="0"/>
              </a:rPr>
              <a:t>Complex Engineering Problems (P’s) addressed through our project and mapping among P’s, CO (Course Outcomes</a:t>
            </a:r>
            <a:r>
              <a:rPr kumimoji="0" lang="en-US" altLang="en-US" sz="1500" b="1" i="0" u="sng" strike="noStrike" cap="none" normalizeH="0" baseline="0" dirty="0">
                <a:ln>
                  <a:noFill/>
                </a:ln>
                <a:solidFill>
                  <a:schemeClr val="bg1"/>
                </a:solidFill>
                <a:effectLst/>
                <a:ea typeface="Calibri" panose="020F0502020204030204" pitchFamily="34" charset="0"/>
              </a:rPr>
              <a:t>), PO (Program Outcomes):</a:t>
            </a:r>
            <a:endParaRPr kumimoji="0" lang="en-US" altLang="en-US" sz="1500" b="1"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Text Box 1">
            <a:extLst>
              <a:ext uri="{FF2B5EF4-FFF2-40B4-BE49-F238E27FC236}">
                <a16:creationId xmlns:a16="http://schemas.microsoft.com/office/drawing/2014/main" id="{C89BAD3F-4F17-B208-D55D-F263A6B69F48}"/>
              </a:ext>
            </a:extLst>
          </p:cNvPr>
          <p:cNvSpPr txBox="1">
            <a:spLocks noChangeArrowheads="1"/>
          </p:cNvSpPr>
          <p:nvPr/>
        </p:nvSpPr>
        <p:spPr bwMode="auto">
          <a:xfrm>
            <a:off x="534917" y="3501088"/>
            <a:ext cx="11005833" cy="393637"/>
          </a:xfrm>
          <a:prstGeom prst="rect">
            <a:avLst/>
          </a:prstGeom>
          <a:noFill/>
          <a:ln>
            <a:noFill/>
          </a:ln>
          <a:effectLst>
            <a:glow rad="228600">
              <a:schemeClr val="accent1">
                <a:satMod val="175000"/>
                <a:alpha val="40000"/>
              </a:schemeClr>
            </a:glow>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sng" strike="noStrike" cap="none" normalizeH="0" baseline="0" dirty="0">
                <a:ln>
                  <a:noFill/>
                </a:ln>
                <a:solidFill>
                  <a:schemeClr val="bg1"/>
                </a:solidFill>
                <a:effectLst/>
                <a:ea typeface="Calibri" panose="020F0502020204030204" pitchFamily="34" charset="0"/>
              </a:rPr>
              <a:t>Complex Engineering Activities (A’s) addressed through our project and mapping among A’s, CO (Course Outcomes), PO (Program Outcomes):</a:t>
            </a:r>
            <a:endParaRPr kumimoji="0" lang="en-US" altLang="en-US" sz="15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3">
            <a:extLst>
              <a:ext uri="{FF2B5EF4-FFF2-40B4-BE49-F238E27FC236}">
                <a16:creationId xmlns:a16="http://schemas.microsoft.com/office/drawing/2014/main" id="{0585A43E-2A5F-5E06-5E10-9A18B15252C5}"/>
              </a:ext>
            </a:extLst>
          </p:cNvPr>
          <p:cNvSpPr>
            <a:spLocks noChangeArrowheads="1"/>
          </p:cNvSpPr>
          <p:nvPr/>
        </p:nvSpPr>
        <p:spPr bwMode="auto">
          <a:xfrm>
            <a:off x="1984375" y="32988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418206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down)">
                                      <p:cBhvr>
                                        <p:cTn id="11" dur="500"/>
                                        <p:tgtEl>
                                          <p:spTgt spid="20"/>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barn(inVertical)">
                                      <p:cBhvr>
                                        <p:cTn id="15" dur="500"/>
                                        <p:tgtEl>
                                          <p:spTgt spid="23"/>
                                        </p:tgtEl>
                                      </p:cBhvr>
                                    </p:animEffect>
                                  </p:childTnLst>
                                </p:cTn>
                              </p:par>
                            </p:childTnLst>
                          </p:cTn>
                        </p:par>
                        <p:par>
                          <p:cTn id="16" fill="hold">
                            <p:stCondLst>
                              <p:cond delay="1500"/>
                            </p:stCondLst>
                            <p:childTnLst>
                              <p:par>
                                <p:cTn id="17" presetID="16" presetClass="entr" presetSubtype="21"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barn(inVertical)">
                                      <p:cBhvr>
                                        <p:cTn id="1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a:xfrm>
            <a:off x="365760" y="-404725"/>
            <a:ext cx="5712416" cy="1273405"/>
          </a:xfrm>
        </p:spPr>
        <p:txBody>
          <a:bodyPr/>
          <a:lstStyle/>
          <a:p>
            <a:r>
              <a:rPr lang="en-US" sz="4000" dirty="0"/>
              <a:t>Team Members</a:t>
            </a:r>
          </a:p>
        </p:txBody>
      </p:sp>
      <p:sp>
        <p:nvSpPr>
          <p:cNvPr id="3" name="Footer Placeholder 2">
            <a:extLst>
              <a:ext uri="{FF2B5EF4-FFF2-40B4-BE49-F238E27FC236}">
                <a16:creationId xmlns:a16="http://schemas.microsoft.com/office/drawing/2014/main" id="{A29B6800-D0C2-8D9D-7F2C-5D0E41F51909}"/>
              </a:ext>
            </a:extLst>
          </p:cNvPr>
          <p:cNvSpPr>
            <a:spLocks noGrp="1"/>
          </p:cNvSpPr>
          <p:nvPr>
            <p:ph type="ftr" sz="quarter" idx="11"/>
          </p:nvPr>
        </p:nvSpPr>
        <p:spPr>
          <a:xfrm>
            <a:off x="3818084" y="6437376"/>
            <a:ext cx="4520184" cy="310896"/>
          </a:xfrm>
        </p:spPr>
        <p:txBody>
          <a:bodyPr/>
          <a:lstStyle/>
          <a:p>
            <a:r>
              <a:rPr lang="en-US" dirty="0"/>
              <a:t>Bangladeshi Student’s Abroad Database Management System</a:t>
            </a:r>
          </a:p>
        </p:txBody>
      </p:sp>
      <p:sp>
        <p:nvSpPr>
          <p:cNvPr id="4" name="Slide Number Placeholder 3">
            <a:extLst>
              <a:ext uri="{FF2B5EF4-FFF2-40B4-BE49-F238E27FC236}">
                <a16:creationId xmlns:a16="http://schemas.microsoft.com/office/drawing/2014/main" id="{9099A4E0-99CC-34E8-536B-35867E7C5AF2}"/>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11</a:t>
            </a:fld>
            <a:endParaRPr lang="en-US" dirty="0"/>
          </a:p>
        </p:txBody>
      </p:sp>
      <p:pic>
        <p:nvPicPr>
          <p:cNvPr id="55" name="Picture Placeholder 47">
            <a:extLst>
              <a:ext uri="{FF2B5EF4-FFF2-40B4-BE49-F238E27FC236}">
                <a16:creationId xmlns:a16="http://schemas.microsoft.com/office/drawing/2014/main" id="{EBEC8F0F-D416-794E-A7F4-8112C6079ABD}"/>
              </a:ext>
            </a:extLst>
          </p:cNvPr>
          <p:cNvPicPr>
            <a:picLocks noChangeAspect="1"/>
          </p:cNvPicPr>
          <p:nvPr/>
        </p:nvPicPr>
        <p:blipFill>
          <a:blip r:embed="rId2"/>
          <a:srcRect l="13889" r="13889"/>
          <a:stretch/>
        </p:blipFill>
        <p:spPr>
          <a:xfrm>
            <a:off x="1353312" y="103047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pic>
      <p:pic>
        <p:nvPicPr>
          <p:cNvPr id="56" name="Picture Placeholder 50">
            <a:extLst>
              <a:ext uri="{FF2B5EF4-FFF2-40B4-BE49-F238E27FC236}">
                <a16:creationId xmlns:a16="http://schemas.microsoft.com/office/drawing/2014/main" id="{2DB2F3A9-F1E5-5B4B-818B-545762149672}"/>
              </a:ext>
            </a:extLst>
          </p:cNvPr>
          <p:cNvPicPr>
            <a:picLocks noChangeAspect="1"/>
          </p:cNvPicPr>
          <p:nvPr/>
        </p:nvPicPr>
        <p:blipFill>
          <a:blip r:embed="rId3"/>
          <a:srcRect l="13889" r="13889"/>
          <a:stretch/>
        </p:blipFill>
        <p:spPr>
          <a:xfrm>
            <a:off x="5424380" y="1063752"/>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pic>
      <p:sp>
        <p:nvSpPr>
          <p:cNvPr id="59" name="Text Placeholder 31">
            <a:extLst>
              <a:ext uri="{FF2B5EF4-FFF2-40B4-BE49-F238E27FC236}">
                <a16:creationId xmlns:a16="http://schemas.microsoft.com/office/drawing/2014/main" id="{1B939D3B-4892-74D6-7A75-7262168E2521}"/>
              </a:ext>
            </a:extLst>
          </p:cNvPr>
          <p:cNvSpPr txBox="1">
            <a:spLocks/>
          </p:cNvSpPr>
          <p:nvPr/>
        </p:nvSpPr>
        <p:spPr>
          <a:xfrm>
            <a:off x="4884421" y="3253232"/>
            <a:ext cx="2423160" cy="310896"/>
          </a:xfrm>
          <a:prstGeom prst="rect">
            <a:avLst/>
          </a:prstGeom>
        </p:spPr>
        <p:txBody>
          <a:bodyPr vert="horz" lIns="91440" tIns="45720" rIns="91440" bIns="45720" rtlCol="0" anchor="t">
            <a:normAutofit fontScale="92500" lnSpcReduction="20000"/>
          </a:bodyPr>
          <a:lstStyle>
            <a:lvl1pPr marL="0" indent="0" algn="ctr" defTabSz="914400" rtl="0" eaLnBrk="1" latinLnBrk="0" hangingPunct="1">
              <a:lnSpc>
                <a:spcPct val="100000"/>
              </a:lnSpc>
              <a:spcBef>
                <a:spcPts val="0"/>
              </a:spcBef>
              <a:buFont typeface="Arial" panose="020B0604020202020204" pitchFamily="34" charset="0"/>
              <a:buNone/>
              <a:defRPr sz="1800" kern="1200" cap="none"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REG : 21201139</a:t>
            </a:r>
          </a:p>
        </p:txBody>
      </p:sp>
      <p:pic>
        <p:nvPicPr>
          <p:cNvPr id="60" name="Picture Placeholder 57">
            <a:extLst>
              <a:ext uri="{FF2B5EF4-FFF2-40B4-BE49-F238E27FC236}">
                <a16:creationId xmlns:a16="http://schemas.microsoft.com/office/drawing/2014/main" id="{87AEDC9C-E4B2-88F1-7EE7-1F68FEEFD7E5}"/>
              </a:ext>
            </a:extLst>
          </p:cNvPr>
          <p:cNvPicPr>
            <a:picLocks noChangeAspect="1"/>
          </p:cNvPicPr>
          <p:nvPr/>
        </p:nvPicPr>
        <p:blipFill>
          <a:blip r:embed="rId3"/>
          <a:srcRect l="13889" r="13889"/>
          <a:stretch/>
        </p:blipFill>
        <p:spPr>
          <a:xfrm>
            <a:off x="9422465" y="1063752"/>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pic>
      <p:pic>
        <p:nvPicPr>
          <p:cNvPr id="64" name="Picture Placeholder 21">
            <a:extLst>
              <a:ext uri="{FF2B5EF4-FFF2-40B4-BE49-F238E27FC236}">
                <a16:creationId xmlns:a16="http://schemas.microsoft.com/office/drawing/2014/main" id="{9605F704-5A3D-0418-BF35-E0AA96A514B0}"/>
              </a:ext>
            </a:extLst>
          </p:cNvPr>
          <p:cNvPicPr>
            <a:picLocks noChangeAspect="1"/>
          </p:cNvPicPr>
          <p:nvPr/>
        </p:nvPicPr>
        <p:blipFill>
          <a:blip r:embed="rId2"/>
          <a:srcRect l="13889" r="13889"/>
          <a:stretch/>
        </p:blipFill>
        <p:spPr>
          <a:xfrm>
            <a:off x="3509905" y="3382772"/>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p:spPr>
      </p:pic>
      <p:pic>
        <p:nvPicPr>
          <p:cNvPr id="67" name="Picture Placeholder 23">
            <a:extLst>
              <a:ext uri="{FF2B5EF4-FFF2-40B4-BE49-F238E27FC236}">
                <a16:creationId xmlns:a16="http://schemas.microsoft.com/office/drawing/2014/main" id="{0645C2FB-6734-97E6-691E-5C8128A59FF0}"/>
              </a:ext>
            </a:extLst>
          </p:cNvPr>
          <p:cNvPicPr>
            <a:picLocks noChangeAspect="1"/>
          </p:cNvPicPr>
          <p:nvPr/>
        </p:nvPicPr>
        <p:blipFill>
          <a:blip r:embed="rId3"/>
          <a:srcRect l="13889" r="13889"/>
          <a:stretch/>
        </p:blipFill>
        <p:spPr>
          <a:xfrm>
            <a:off x="7767366" y="3429000"/>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p:spPr>
      </p:pic>
      <p:sp>
        <p:nvSpPr>
          <p:cNvPr id="74" name="Text Placeholder 27">
            <a:extLst>
              <a:ext uri="{FF2B5EF4-FFF2-40B4-BE49-F238E27FC236}">
                <a16:creationId xmlns:a16="http://schemas.microsoft.com/office/drawing/2014/main" id="{75F50E60-067B-0E70-13A1-50660ADB3529}"/>
              </a:ext>
            </a:extLst>
          </p:cNvPr>
          <p:cNvSpPr txBox="1">
            <a:spLocks/>
          </p:cNvSpPr>
          <p:nvPr/>
        </p:nvSpPr>
        <p:spPr>
          <a:xfrm>
            <a:off x="908382" y="2979547"/>
            <a:ext cx="2423160" cy="310896"/>
          </a:xfrm>
          <a:prstGeom prst="rect">
            <a:avLst/>
          </a:prstGeom>
        </p:spPr>
        <p:txBody>
          <a:bodyPr vert="horz" lIns="91440" tIns="45720" rIns="91440" bIns="45720" rtlCol="0" anchor="t" anchorCtr="0">
            <a:normAutofit fontScale="92500" lnSpcReduction="20000"/>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MD. Mujahid Hasan​</a:t>
            </a:r>
          </a:p>
        </p:txBody>
      </p:sp>
      <p:sp>
        <p:nvSpPr>
          <p:cNvPr id="75" name="Text Placeholder 31">
            <a:extLst>
              <a:ext uri="{FF2B5EF4-FFF2-40B4-BE49-F238E27FC236}">
                <a16:creationId xmlns:a16="http://schemas.microsoft.com/office/drawing/2014/main" id="{D20BF779-A168-7A27-D51F-C437D8EB32E9}"/>
              </a:ext>
            </a:extLst>
          </p:cNvPr>
          <p:cNvSpPr txBox="1">
            <a:spLocks/>
          </p:cNvSpPr>
          <p:nvPr/>
        </p:nvSpPr>
        <p:spPr>
          <a:xfrm>
            <a:off x="836279" y="3273552"/>
            <a:ext cx="2423160" cy="310896"/>
          </a:xfrm>
          <a:prstGeom prst="rect">
            <a:avLst/>
          </a:prstGeom>
        </p:spPr>
        <p:txBody>
          <a:bodyPr vert="horz" lIns="91440" tIns="45720" rIns="91440" bIns="45720" rtlCol="0" anchor="t">
            <a:normAutofit fontScale="92500" lnSpcReduction="20000"/>
          </a:bodyPr>
          <a:lstStyle>
            <a:lvl1pPr marL="0" indent="0" algn="ctr" defTabSz="914400" rtl="0" eaLnBrk="1" latinLnBrk="0" hangingPunct="1">
              <a:lnSpc>
                <a:spcPct val="100000"/>
              </a:lnSpc>
              <a:spcBef>
                <a:spcPts val="0"/>
              </a:spcBef>
              <a:buFont typeface="Arial" panose="020B0604020202020204" pitchFamily="34" charset="0"/>
              <a:buNone/>
              <a:defRPr sz="1800" kern="1200" cap="none"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REG : 21201126</a:t>
            </a:r>
          </a:p>
        </p:txBody>
      </p:sp>
      <p:sp>
        <p:nvSpPr>
          <p:cNvPr id="57" name="Text Placeholder 27">
            <a:extLst>
              <a:ext uri="{FF2B5EF4-FFF2-40B4-BE49-F238E27FC236}">
                <a16:creationId xmlns:a16="http://schemas.microsoft.com/office/drawing/2014/main" id="{09B9C6B7-80EB-BE60-88B9-FFEF76F5F94E}"/>
              </a:ext>
            </a:extLst>
          </p:cNvPr>
          <p:cNvSpPr txBox="1">
            <a:spLocks/>
          </p:cNvSpPr>
          <p:nvPr/>
        </p:nvSpPr>
        <p:spPr>
          <a:xfrm>
            <a:off x="4866596" y="3002789"/>
            <a:ext cx="2423160" cy="310896"/>
          </a:xfrm>
          <a:prstGeom prst="rect">
            <a:avLst/>
          </a:prstGeom>
        </p:spPr>
        <p:txBody>
          <a:bodyPr vert="horz" lIns="91440" tIns="45720" rIns="91440" bIns="45720" rtlCol="0" anchor="t" anchorCtr="0">
            <a:normAutofit fontScale="92500" lnSpcReduction="20000"/>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Suriya Islam Afrin​</a:t>
            </a:r>
          </a:p>
        </p:txBody>
      </p:sp>
      <p:sp>
        <p:nvSpPr>
          <p:cNvPr id="77" name="Text Placeholder 27">
            <a:extLst>
              <a:ext uri="{FF2B5EF4-FFF2-40B4-BE49-F238E27FC236}">
                <a16:creationId xmlns:a16="http://schemas.microsoft.com/office/drawing/2014/main" id="{CB2B45CF-34BD-5907-3227-23EDBAB479F4}"/>
              </a:ext>
            </a:extLst>
          </p:cNvPr>
          <p:cNvSpPr txBox="1">
            <a:spLocks/>
          </p:cNvSpPr>
          <p:nvPr/>
        </p:nvSpPr>
        <p:spPr>
          <a:xfrm>
            <a:off x="9098280" y="2946400"/>
            <a:ext cx="2423160" cy="310896"/>
          </a:xfrm>
          <a:prstGeom prst="rect">
            <a:avLst/>
          </a:prstGeom>
        </p:spPr>
        <p:txBody>
          <a:bodyPr vert="horz" lIns="91440" tIns="45720" rIns="91440" bIns="45720" rtlCol="0" anchor="t" anchorCtr="0">
            <a:normAutofit fontScale="92500" lnSpcReduction="20000"/>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Nazneen Nahar​</a:t>
            </a:r>
          </a:p>
        </p:txBody>
      </p:sp>
      <p:sp>
        <p:nvSpPr>
          <p:cNvPr id="78" name="Text Placeholder 31">
            <a:extLst>
              <a:ext uri="{FF2B5EF4-FFF2-40B4-BE49-F238E27FC236}">
                <a16:creationId xmlns:a16="http://schemas.microsoft.com/office/drawing/2014/main" id="{D57652BA-2061-2938-2086-172991621873}"/>
              </a:ext>
            </a:extLst>
          </p:cNvPr>
          <p:cNvSpPr txBox="1">
            <a:spLocks/>
          </p:cNvSpPr>
          <p:nvPr/>
        </p:nvSpPr>
        <p:spPr>
          <a:xfrm>
            <a:off x="9116105" y="3227324"/>
            <a:ext cx="2423160" cy="310896"/>
          </a:xfrm>
          <a:prstGeom prst="rect">
            <a:avLst/>
          </a:prstGeom>
        </p:spPr>
        <p:txBody>
          <a:bodyPr vert="horz" lIns="91440" tIns="45720" rIns="91440" bIns="45720" rtlCol="0" anchor="t">
            <a:normAutofit fontScale="92500" lnSpcReduction="20000"/>
          </a:bodyPr>
          <a:lstStyle>
            <a:lvl1pPr marL="0" indent="0" algn="ctr" defTabSz="914400" rtl="0" eaLnBrk="1" latinLnBrk="0" hangingPunct="1">
              <a:lnSpc>
                <a:spcPct val="100000"/>
              </a:lnSpc>
              <a:spcBef>
                <a:spcPts val="0"/>
              </a:spcBef>
              <a:buFont typeface="Arial" panose="020B0604020202020204" pitchFamily="34" charset="0"/>
              <a:buNone/>
              <a:defRPr sz="1800" kern="1200" cap="none"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REG : 21201145</a:t>
            </a:r>
          </a:p>
        </p:txBody>
      </p:sp>
      <p:grpSp>
        <p:nvGrpSpPr>
          <p:cNvPr id="80" name="Group 79">
            <a:extLst>
              <a:ext uri="{FF2B5EF4-FFF2-40B4-BE49-F238E27FC236}">
                <a16:creationId xmlns:a16="http://schemas.microsoft.com/office/drawing/2014/main" id="{39962976-23CF-48FC-D645-FC43291DF870}"/>
              </a:ext>
            </a:extLst>
          </p:cNvPr>
          <p:cNvGrpSpPr/>
          <p:nvPr/>
        </p:nvGrpSpPr>
        <p:grpSpPr>
          <a:xfrm>
            <a:off x="2987591" y="5329936"/>
            <a:ext cx="2440985" cy="561847"/>
            <a:chOff x="4866596" y="3002789"/>
            <a:chExt cx="2440985" cy="561847"/>
          </a:xfrm>
        </p:grpSpPr>
        <p:sp>
          <p:nvSpPr>
            <p:cNvPr id="81" name="Text Placeholder 27">
              <a:extLst>
                <a:ext uri="{FF2B5EF4-FFF2-40B4-BE49-F238E27FC236}">
                  <a16:creationId xmlns:a16="http://schemas.microsoft.com/office/drawing/2014/main" id="{5BF06C15-D7A7-AF21-FC63-0DEAF8360652}"/>
                </a:ext>
              </a:extLst>
            </p:cNvPr>
            <p:cNvSpPr txBox="1">
              <a:spLocks/>
            </p:cNvSpPr>
            <p:nvPr/>
          </p:nvSpPr>
          <p:spPr>
            <a:xfrm>
              <a:off x="4866596" y="3002789"/>
              <a:ext cx="2423160" cy="310896"/>
            </a:xfrm>
            <a:prstGeom prst="rect">
              <a:avLst/>
            </a:prstGeom>
          </p:spPr>
          <p:txBody>
            <a:bodyPr vert="horz" lIns="91440" tIns="45720" rIns="91440" bIns="45720" rtlCol="0" anchor="t" anchorCtr="0">
              <a:normAutofit fontScale="92500" lnSpcReduction="20000"/>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Md. Arafat </a:t>
              </a:r>
              <a:r>
                <a:rPr lang="en-US" dirty="0" err="1"/>
                <a:t>kabir</a:t>
              </a:r>
              <a:r>
                <a:rPr lang="en-US" dirty="0"/>
                <a:t>​</a:t>
              </a:r>
            </a:p>
          </p:txBody>
        </p:sp>
        <p:sp>
          <p:nvSpPr>
            <p:cNvPr id="82" name="Text Placeholder 31">
              <a:extLst>
                <a:ext uri="{FF2B5EF4-FFF2-40B4-BE49-F238E27FC236}">
                  <a16:creationId xmlns:a16="http://schemas.microsoft.com/office/drawing/2014/main" id="{F2A23806-BBB1-23D5-3238-2D8B50D30B56}"/>
                </a:ext>
              </a:extLst>
            </p:cNvPr>
            <p:cNvSpPr txBox="1">
              <a:spLocks/>
            </p:cNvSpPr>
            <p:nvPr/>
          </p:nvSpPr>
          <p:spPr>
            <a:xfrm>
              <a:off x="4884421" y="3253740"/>
              <a:ext cx="2423160" cy="310896"/>
            </a:xfrm>
            <a:prstGeom prst="rect">
              <a:avLst/>
            </a:prstGeom>
          </p:spPr>
          <p:txBody>
            <a:bodyPr vert="horz" lIns="91440" tIns="45720" rIns="91440" bIns="45720" rtlCol="0" anchor="t">
              <a:normAutofit fontScale="92500" lnSpcReduction="20000"/>
            </a:bodyPr>
            <a:lstStyle>
              <a:lvl1pPr marL="0" indent="0" algn="ctr" defTabSz="914400" rtl="0" eaLnBrk="1" latinLnBrk="0" hangingPunct="1">
                <a:lnSpc>
                  <a:spcPct val="100000"/>
                </a:lnSpc>
                <a:spcBef>
                  <a:spcPts val="0"/>
                </a:spcBef>
                <a:buFont typeface="Arial" panose="020B0604020202020204" pitchFamily="34" charset="0"/>
                <a:buNone/>
                <a:defRPr sz="1800" kern="1200" cap="none"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REG : 21201146</a:t>
              </a:r>
            </a:p>
          </p:txBody>
        </p:sp>
      </p:grpSp>
      <p:grpSp>
        <p:nvGrpSpPr>
          <p:cNvPr id="83" name="Group 82">
            <a:extLst>
              <a:ext uri="{FF2B5EF4-FFF2-40B4-BE49-F238E27FC236}">
                <a16:creationId xmlns:a16="http://schemas.microsoft.com/office/drawing/2014/main" id="{6A7B01E5-05A4-3FB3-4968-456C4FCFD17B}"/>
              </a:ext>
            </a:extLst>
          </p:cNvPr>
          <p:cNvGrpSpPr/>
          <p:nvPr/>
        </p:nvGrpSpPr>
        <p:grpSpPr>
          <a:xfrm>
            <a:off x="7223649" y="5404611"/>
            <a:ext cx="2440985" cy="560324"/>
            <a:chOff x="4866596" y="3002789"/>
            <a:chExt cx="2440985" cy="560324"/>
          </a:xfrm>
        </p:grpSpPr>
        <p:sp>
          <p:nvSpPr>
            <p:cNvPr id="84" name="Text Placeholder 27">
              <a:extLst>
                <a:ext uri="{FF2B5EF4-FFF2-40B4-BE49-F238E27FC236}">
                  <a16:creationId xmlns:a16="http://schemas.microsoft.com/office/drawing/2014/main" id="{99531FB1-819B-160F-9FD9-79A8A953C1C6}"/>
                </a:ext>
              </a:extLst>
            </p:cNvPr>
            <p:cNvSpPr txBox="1">
              <a:spLocks/>
            </p:cNvSpPr>
            <p:nvPr/>
          </p:nvSpPr>
          <p:spPr>
            <a:xfrm>
              <a:off x="4866596" y="3002789"/>
              <a:ext cx="2423160" cy="310896"/>
            </a:xfrm>
            <a:prstGeom prst="rect">
              <a:avLst/>
            </a:prstGeom>
          </p:spPr>
          <p:txBody>
            <a:bodyPr vert="horz" lIns="91440" tIns="45720" rIns="91440" bIns="45720" rtlCol="0" anchor="t" anchorCtr="0">
              <a:normAutofit fontScale="92500" lnSpcReduction="20000"/>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Nishat </a:t>
              </a:r>
              <a:r>
                <a:rPr lang="en-US" dirty="0" err="1"/>
                <a:t>TAsnim</a:t>
              </a:r>
              <a:r>
                <a:rPr lang="en-US" dirty="0"/>
                <a:t>​</a:t>
              </a:r>
            </a:p>
          </p:txBody>
        </p:sp>
        <p:sp>
          <p:nvSpPr>
            <p:cNvPr id="85" name="Text Placeholder 31">
              <a:extLst>
                <a:ext uri="{FF2B5EF4-FFF2-40B4-BE49-F238E27FC236}">
                  <a16:creationId xmlns:a16="http://schemas.microsoft.com/office/drawing/2014/main" id="{D433661A-DE44-0718-A91F-0455F66BADF9}"/>
                </a:ext>
              </a:extLst>
            </p:cNvPr>
            <p:cNvSpPr txBox="1">
              <a:spLocks/>
            </p:cNvSpPr>
            <p:nvPr/>
          </p:nvSpPr>
          <p:spPr>
            <a:xfrm>
              <a:off x="4884421" y="3252217"/>
              <a:ext cx="2423160" cy="310896"/>
            </a:xfrm>
            <a:prstGeom prst="rect">
              <a:avLst/>
            </a:prstGeom>
          </p:spPr>
          <p:txBody>
            <a:bodyPr vert="horz" lIns="91440" tIns="45720" rIns="91440" bIns="45720" rtlCol="0" anchor="t">
              <a:normAutofit fontScale="92500" lnSpcReduction="20000"/>
            </a:bodyPr>
            <a:lstStyle>
              <a:lvl1pPr marL="0" indent="0" algn="ctr" defTabSz="914400" rtl="0" eaLnBrk="1" latinLnBrk="0" hangingPunct="1">
                <a:lnSpc>
                  <a:spcPct val="100000"/>
                </a:lnSpc>
                <a:spcBef>
                  <a:spcPts val="0"/>
                </a:spcBef>
                <a:buFont typeface="Arial" panose="020B0604020202020204" pitchFamily="34" charset="0"/>
                <a:buNone/>
                <a:defRPr sz="1800" kern="1200" cap="none"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REG : 21201149</a:t>
              </a:r>
            </a:p>
          </p:txBody>
        </p:sp>
      </p:grpSp>
    </p:spTree>
    <p:extLst>
      <p:ext uri="{BB962C8B-B14F-4D97-AF65-F5344CB8AC3E}">
        <p14:creationId xmlns:p14="http://schemas.microsoft.com/office/powerpoint/2010/main" val="1002104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arn(inVertical)">
                                      <p:cBhvr>
                                        <p:cTn id="7" dur="500"/>
                                        <p:tgtEl>
                                          <p:spTgt spid="3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fade">
                                      <p:cBhvr>
                                        <p:cTn id="11" dur="500"/>
                                        <p:tgtEl>
                                          <p:spTgt spid="55"/>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74"/>
                                        </p:tgtEl>
                                        <p:attrNameLst>
                                          <p:attrName>style.visibility</p:attrName>
                                        </p:attrNameLst>
                                      </p:cBhvr>
                                      <p:to>
                                        <p:strVal val="visible"/>
                                      </p:to>
                                    </p:set>
                                    <p:animEffect transition="in" filter="wipe(down)">
                                      <p:cBhvr>
                                        <p:cTn id="14" dur="500"/>
                                        <p:tgtEl>
                                          <p:spTgt spid="74"/>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75"/>
                                        </p:tgtEl>
                                        <p:attrNameLst>
                                          <p:attrName>style.visibility</p:attrName>
                                        </p:attrNameLst>
                                      </p:cBhvr>
                                      <p:to>
                                        <p:strVal val="visible"/>
                                      </p:to>
                                    </p:set>
                                    <p:animEffect transition="in" filter="wipe(down)">
                                      <p:cBhvr>
                                        <p:cTn id="17" dur="500"/>
                                        <p:tgtEl>
                                          <p:spTgt spid="75"/>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fade">
                                      <p:cBhvr>
                                        <p:cTn id="21" dur="500"/>
                                        <p:tgtEl>
                                          <p:spTgt spid="56"/>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77"/>
                                        </p:tgtEl>
                                        <p:attrNameLst>
                                          <p:attrName>style.visibility</p:attrName>
                                        </p:attrNameLst>
                                      </p:cBhvr>
                                      <p:to>
                                        <p:strVal val="visible"/>
                                      </p:to>
                                    </p:set>
                                    <p:animEffect transition="in" filter="wipe(down)">
                                      <p:cBhvr>
                                        <p:cTn id="24" dur="500"/>
                                        <p:tgtEl>
                                          <p:spTgt spid="77"/>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fade">
                                      <p:cBhvr>
                                        <p:cTn id="28" dur="500"/>
                                        <p:tgtEl>
                                          <p:spTgt spid="60"/>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78"/>
                                        </p:tgtEl>
                                        <p:attrNameLst>
                                          <p:attrName>style.visibility</p:attrName>
                                        </p:attrNameLst>
                                      </p:cBhvr>
                                      <p:to>
                                        <p:strVal val="visible"/>
                                      </p:to>
                                    </p:set>
                                    <p:animEffect transition="in" filter="wipe(down)">
                                      <p:cBhvr>
                                        <p:cTn id="31" dur="500"/>
                                        <p:tgtEl>
                                          <p:spTgt spid="78"/>
                                        </p:tgtEl>
                                      </p:cBhvr>
                                    </p:animEffect>
                                  </p:childTnLst>
                                </p:cTn>
                              </p:par>
                              <p:par>
                                <p:cTn id="32" presetID="22" presetClass="entr" presetSubtype="4" fill="hold" nodeType="withEffect">
                                  <p:stCondLst>
                                    <p:cond delay="0"/>
                                  </p:stCondLst>
                                  <p:childTnLst>
                                    <p:set>
                                      <p:cBhvr>
                                        <p:cTn id="33" dur="1" fill="hold">
                                          <p:stCondLst>
                                            <p:cond delay="0"/>
                                          </p:stCondLst>
                                        </p:cTn>
                                        <p:tgtEl>
                                          <p:spTgt spid="64"/>
                                        </p:tgtEl>
                                        <p:attrNameLst>
                                          <p:attrName>style.visibility</p:attrName>
                                        </p:attrNameLst>
                                      </p:cBhvr>
                                      <p:to>
                                        <p:strVal val="visible"/>
                                      </p:to>
                                    </p:set>
                                    <p:animEffect transition="in" filter="wipe(down)">
                                      <p:cBhvr>
                                        <p:cTn id="34" dur="500"/>
                                        <p:tgtEl>
                                          <p:spTgt spid="64"/>
                                        </p:tgtEl>
                                      </p:cBhvr>
                                    </p:animEffect>
                                  </p:childTnLst>
                                </p:cTn>
                              </p:par>
                              <p:par>
                                <p:cTn id="35" presetID="22" presetClass="entr" presetSubtype="4" fill="hold" nodeType="withEffect">
                                  <p:stCondLst>
                                    <p:cond delay="0"/>
                                  </p:stCondLst>
                                  <p:childTnLst>
                                    <p:set>
                                      <p:cBhvr>
                                        <p:cTn id="36" dur="1" fill="hold">
                                          <p:stCondLst>
                                            <p:cond delay="0"/>
                                          </p:stCondLst>
                                        </p:cTn>
                                        <p:tgtEl>
                                          <p:spTgt spid="80"/>
                                        </p:tgtEl>
                                        <p:attrNameLst>
                                          <p:attrName>style.visibility</p:attrName>
                                        </p:attrNameLst>
                                      </p:cBhvr>
                                      <p:to>
                                        <p:strVal val="visible"/>
                                      </p:to>
                                    </p:set>
                                    <p:animEffect transition="in" filter="wipe(down)">
                                      <p:cBhvr>
                                        <p:cTn id="37" dur="500"/>
                                        <p:tgtEl>
                                          <p:spTgt spid="80"/>
                                        </p:tgtEl>
                                      </p:cBhvr>
                                    </p:animEffect>
                                  </p:childTnLst>
                                </p:cTn>
                              </p:par>
                              <p:par>
                                <p:cTn id="38" presetID="22" presetClass="entr" presetSubtype="4" fill="hold" nodeType="withEffect">
                                  <p:stCondLst>
                                    <p:cond delay="0"/>
                                  </p:stCondLst>
                                  <p:childTnLst>
                                    <p:set>
                                      <p:cBhvr>
                                        <p:cTn id="39" dur="1" fill="hold">
                                          <p:stCondLst>
                                            <p:cond delay="0"/>
                                          </p:stCondLst>
                                        </p:cTn>
                                        <p:tgtEl>
                                          <p:spTgt spid="67"/>
                                        </p:tgtEl>
                                        <p:attrNameLst>
                                          <p:attrName>style.visibility</p:attrName>
                                        </p:attrNameLst>
                                      </p:cBhvr>
                                      <p:to>
                                        <p:strVal val="visible"/>
                                      </p:to>
                                    </p:set>
                                    <p:animEffect transition="in" filter="wipe(down)">
                                      <p:cBhvr>
                                        <p:cTn id="40" dur="500"/>
                                        <p:tgtEl>
                                          <p:spTgt spid="67"/>
                                        </p:tgtEl>
                                      </p:cBhvr>
                                    </p:animEffect>
                                  </p:childTnLst>
                                </p:cTn>
                              </p:par>
                              <p:par>
                                <p:cTn id="41" presetID="22" presetClass="entr" presetSubtype="4" fill="hold" nodeType="withEffect">
                                  <p:stCondLst>
                                    <p:cond delay="0"/>
                                  </p:stCondLst>
                                  <p:childTnLst>
                                    <p:set>
                                      <p:cBhvr>
                                        <p:cTn id="42" dur="1" fill="hold">
                                          <p:stCondLst>
                                            <p:cond delay="0"/>
                                          </p:stCondLst>
                                        </p:cTn>
                                        <p:tgtEl>
                                          <p:spTgt spid="83"/>
                                        </p:tgtEl>
                                        <p:attrNameLst>
                                          <p:attrName>style.visibility</p:attrName>
                                        </p:attrNameLst>
                                      </p:cBhvr>
                                      <p:to>
                                        <p:strVal val="visible"/>
                                      </p:to>
                                    </p:set>
                                    <p:animEffect transition="in" filter="wipe(down)">
                                      <p:cBhvr>
                                        <p:cTn id="43" dur="500"/>
                                        <p:tgtEl>
                                          <p:spTgt spid="83"/>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wipe(down)">
                                      <p:cBhvr>
                                        <p:cTn id="46" dur="500"/>
                                        <p:tgtEl>
                                          <p:spTgt spid="57"/>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wipe(down)">
                                      <p:cBhvr>
                                        <p:cTn id="4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59" grpId="0"/>
      <p:bldP spid="74" grpId="0"/>
      <p:bldP spid="75" grpId="0"/>
      <p:bldP spid="57" grpId="0"/>
      <p:bldP spid="77" grpId="0"/>
      <p:bldP spid="7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a:xfrm>
            <a:off x="335280" y="-1756797"/>
            <a:ext cx="11521440" cy="3140589"/>
          </a:xfrm>
        </p:spPr>
        <p:txBody>
          <a:bodyPr/>
          <a:lstStyle/>
          <a:p>
            <a:r>
              <a:rPr lang="en-US" dirty="0"/>
              <a:t>Thank You For Your Attention </a:t>
            </a:r>
          </a:p>
        </p:txBody>
      </p:sp>
      <p:grpSp>
        <p:nvGrpSpPr>
          <p:cNvPr id="8" name="Group 7">
            <a:extLst>
              <a:ext uri="{FF2B5EF4-FFF2-40B4-BE49-F238E27FC236}">
                <a16:creationId xmlns:a16="http://schemas.microsoft.com/office/drawing/2014/main" id="{7826D79C-EECA-3CA0-8167-B69C7E2D08F5}"/>
              </a:ext>
            </a:extLst>
          </p:cNvPr>
          <p:cNvGrpSpPr/>
          <p:nvPr/>
        </p:nvGrpSpPr>
        <p:grpSpPr>
          <a:xfrm>
            <a:off x="290129" y="1209040"/>
            <a:ext cx="11745509" cy="193035"/>
            <a:chOff x="290129" y="1209040"/>
            <a:chExt cx="11745509" cy="193035"/>
          </a:xfrm>
        </p:grpSpPr>
        <p:grpSp>
          <p:nvGrpSpPr>
            <p:cNvPr id="4" name="Group 3">
              <a:extLst>
                <a:ext uri="{FF2B5EF4-FFF2-40B4-BE49-F238E27FC236}">
                  <a16:creationId xmlns:a16="http://schemas.microsoft.com/office/drawing/2014/main" id="{03C7E39D-9CE7-7C3C-C1B9-6848771AEB11}"/>
                </a:ext>
              </a:extLst>
            </p:cNvPr>
            <p:cNvGrpSpPr/>
            <p:nvPr/>
          </p:nvGrpSpPr>
          <p:grpSpPr>
            <a:xfrm>
              <a:off x="290129" y="1209040"/>
              <a:ext cx="11611743" cy="193035"/>
              <a:chOff x="290129" y="711200"/>
              <a:chExt cx="11611743" cy="193035"/>
            </a:xfrm>
            <a:solidFill>
              <a:srgbClr val="543E35"/>
            </a:solidFill>
          </p:grpSpPr>
          <p:cxnSp>
            <p:nvCxnSpPr>
              <p:cNvPr id="5" name="Straight Connector 4">
                <a:extLst>
                  <a:ext uri="{FF2B5EF4-FFF2-40B4-BE49-F238E27FC236}">
                    <a16:creationId xmlns:a16="http://schemas.microsoft.com/office/drawing/2014/main" id="{8DDB84AD-BC8A-5447-CAFA-7ACF87B0C66D}"/>
                  </a:ext>
                </a:extLst>
              </p:cNvPr>
              <p:cNvCxnSpPr>
                <a:cxnSpLocks/>
              </p:cNvCxnSpPr>
              <p:nvPr/>
            </p:nvCxnSpPr>
            <p:spPr>
              <a:xfrm>
                <a:off x="290129" y="813670"/>
                <a:ext cx="11611743" cy="0"/>
              </a:xfrm>
              <a:prstGeom prst="line">
                <a:avLst/>
              </a:prstGeom>
              <a:grpFill/>
              <a:ln>
                <a:solidFill>
                  <a:srgbClr val="505A47"/>
                </a:solidFill>
              </a:ln>
            </p:spPr>
            <p:style>
              <a:lnRef idx="2">
                <a:schemeClr val="accent1"/>
              </a:lnRef>
              <a:fillRef idx="0">
                <a:schemeClr val="accent1"/>
              </a:fillRef>
              <a:effectRef idx="1">
                <a:schemeClr val="accent1"/>
              </a:effectRef>
              <a:fontRef idx="minor">
                <a:schemeClr val="tx1"/>
              </a:fontRef>
            </p:style>
          </p:cxnSp>
          <p:sp>
            <p:nvSpPr>
              <p:cNvPr id="6" name="Oval 5">
                <a:extLst>
                  <a:ext uri="{FF2B5EF4-FFF2-40B4-BE49-F238E27FC236}">
                    <a16:creationId xmlns:a16="http://schemas.microsoft.com/office/drawing/2014/main" id="{5042C908-51F9-0A59-E541-E315B19994A9}"/>
                  </a:ext>
                </a:extLst>
              </p:cNvPr>
              <p:cNvSpPr/>
              <p:nvPr/>
            </p:nvSpPr>
            <p:spPr>
              <a:xfrm>
                <a:off x="290129" y="711200"/>
                <a:ext cx="177231" cy="193035"/>
              </a:xfrm>
              <a:prstGeom prst="ellipse">
                <a:avLst/>
              </a:prstGeom>
              <a:grpFill/>
              <a:ln>
                <a:solidFill>
                  <a:srgbClr val="505A4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Oval 6">
              <a:extLst>
                <a:ext uri="{FF2B5EF4-FFF2-40B4-BE49-F238E27FC236}">
                  <a16:creationId xmlns:a16="http://schemas.microsoft.com/office/drawing/2014/main" id="{4A059CD1-6A8B-529F-EE75-DC499628A384}"/>
                </a:ext>
              </a:extLst>
            </p:cNvPr>
            <p:cNvSpPr/>
            <p:nvPr/>
          </p:nvSpPr>
          <p:spPr>
            <a:xfrm>
              <a:off x="11858407" y="1209040"/>
              <a:ext cx="177231" cy="193035"/>
            </a:xfrm>
            <a:prstGeom prst="ellipse">
              <a:avLst/>
            </a:prstGeom>
            <a:solidFill>
              <a:srgbClr val="543E35"/>
            </a:solidFill>
            <a:ln>
              <a:solidFill>
                <a:srgbClr val="505A4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998FD471-4357-11E8-1B4A-BC2A402D1A6F}"/>
              </a:ext>
            </a:extLst>
          </p:cNvPr>
          <p:cNvGrpSpPr/>
          <p:nvPr/>
        </p:nvGrpSpPr>
        <p:grpSpPr>
          <a:xfrm>
            <a:off x="884024" y="3062907"/>
            <a:ext cx="6561056" cy="1657654"/>
            <a:chOff x="886119" y="1844127"/>
            <a:chExt cx="6561056" cy="1657654"/>
          </a:xfrm>
        </p:grpSpPr>
        <p:sp>
          <p:nvSpPr>
            <p:cNvPr id="10" name="TextBox 9">
              <a:extLst>
                <a:ext uri="{FF2B5EF4-FFF2-40B4-BE49-F238E27FC236}">
                  <a16:creationId xmlns:a16="http://schemas.microsoft.com/office/drawing/2014/main" id="{0440BA30-F066-7DCD-F3B9-7B0E91DF4D5C}"/>
                </a:ext>
              </a:extLst>
            </p:cNvPr>
            <p:cNvSpPr txBox="1"/>
            <p:nvPr/>
          </p:nvSpPr>
          <p:spPr>
            <a:xfrm>
              <a:off x="886119" y="2508217"/>
              <a:ext cx="6561056" cy="430887"/>
            </a:xfrm>
            <a:prstGeom prst="rect">
              <a:avLst/>
            </a:prstGeom>
            <a:noFill/>
          </p:spPr>
          <p:txBody>
            <a:bodyPr wrap="square" rtlCol="0">
              <a:spAutoFit/>
            </a:bodyPr>
            <a:lstStyle/>
            <a:p>
              <a:r>
                <a:rPr lang="en-US" sz="2200" dirty="0">
                  <a:solidFill>
                    <a:schemeClr val="accent1">
                      <a:lumMod val="60000"/>
                      <a:lumOff val="40000"/>
                    </a:schemeClr>
                  </a:solidFill>
                  <a:latin typeface="Tw Cen MT" panose="020B0602020104020603" pitchFamily="34" charset="0"/>
                </a:rPr>
                <a:t>DEPARTMENT </a:t>
              </a:r>
              <a:r>
                <a:rPr lang="en-US" sz="2200" b="1" dirty="0">
                  <a:solidFill>
                    <a:schemeClr val="accent1">
                      <a:lumMod val="60000"/>
                      <a:lumOff val="40000"/>
                    </a:schemeClr>
                  </a:solidFill>
                  <a:latin typeface="Tw Cen MT" panose="020B0602020104020603" pitchFamily="34" charset="0"/>
                </a:rPr>
                <a:t>:</a:t>
              </a:r>
              <a:r>
                <a:rPr lang="en-US" sz="2200" dirty="0">
                  <a:solidFill>
                    <a:schemeClr val="accent1">
                      <a:lumMod val="60000"/>
                      <a:lumOff val="40000"/>
                    </a:schemeClr>
                  </a:solidFill>
                  <a:latin typeface="Tw Cen MT" panose="020B0602020104020603" pitchFamily="34" charset="0"/>
                </a:rPr>
                <a:t> COMPUTER SCIENCE AND ENGINEERING</a:t>
              </a:r>
            </a:p>
          </p:txBody>
        </p:sp>
        <p:sp>
          <p:nvSpPr>
            <p:cNvPr id="11" name="TextBox 10">
              <a:extLst>
                <a:ext uri="{FF2B5EF4-FFF2-40B4-BE49-F238E27FC236}">
                  <a16:creationId xmlns:a16="http://schemas.microsoft.com/office/drawing/2014/main" id="{F8741787-15CA-A349-D841-DCE192961E18}"/>
                </a:ext>
              </a:extLst>
            </p:cNvPr>
            <p:cNvSpPr txBox="1"/>
            <p:nvPr/>
          </p:nvSpPr>
          <p:spPr>
            <a:xfrm>
              <a:off x="886119" y="1844127"/>
              <a:ext cx="6561056" cy="538609"/>
            </a:xfrm>
            <a:prstGeom prst="rect">
              <a:avLst/>
            </a:prstGeom>
            <a:noFill/>
          </p:spPr>
          <p:txBody>
            <a:bodyPr wrap="square" rtlCol="0">
              <a:spAutoFit/>
            </a:bodyPr>
            <a:lstStyle/>
            <a:p>
              <a:r>
                <a:rPr lang="en-US" sz="2900" dirty="0">
                  <a:solidFill>
                    <a:schemeClr val="accent1">
                      <a:lumMod val="60000"/>
                      <a:lumOff val="40000"/>
                    </a:schemeClr>
                  </a:solidFill>
                  <a:latin typeface="Tw Cen MT" panose="020B0602020104020603" pitchFamily="34" charset="0"/>
                </a:rPr>
                <a:t>INSTUTION </a:t>
              </a:r>
              <a:r>
                <a:rPr lang="en-US" sz="2900" b="1" dirty="0">
                  <a:solidFill>
                    <a:schemeClr val="accent1">
                      <a:lumMod val="60000"/>
                      <a:lumOff val="40000"/>
                    </a:schemeClr>
                  </a:solidFill>
                  <a:latin typeface="Tw Cen MT" panose="020B0602020104020603" pitchFamily="34" charset="0"/>
                </a:rPr>
                <a:t>:</a:t>
              </a:r>
              <a:r>
                <a:rPr lang="en-US" sz="2900" dirty="0">
                  <a:solidFill>
                    <a:schemeClr val="accent1">
                      <a:lumMod val="60000"/>
                      <a:lumOff val="40000"/>
                    </a:schemeClr>
                  </a:solidFill>
                  <a:latin typeface="Tw Cen MT" panose="020B0602020104020603" pitchFamily="34" charset="0"/>
                </a:rPr>
                <a:t> UNIVERSITY OF ASIA PACIFIC</a:t>
              </a:r>
            </a:p>
          </p:txBody>
        </p:sp>
        <p:sp>
          <p:nvSpPr>
            <p:cNvPr id="12" name="TextBox 11">
              <a:extLst>
                <a:ext uri="{FF2B5EF4-FFF2-40B4-BE49-F238E27FC236}">
                  <a16:creationId xmlns:a16="http://schemas.microsoft.com/office/drawing/2014/main" id="{8F58EB75-BCBC-1307-88F4-E0942185E769}"/>
                </a:ext>
              </a:extLst>
            </p:cNvPr>
            <p:cNvSpPr txBox="1"/>
            <p:nvPr/>
          </p:nvSpPr>
          <p:spPr>
            <a:xfrm>
              <a:off x="886119" y="3070894"/>
              <a:ext cx="6004456" cy="430887"/>
            </a:xfrm>
            <a:prstGeom prst="rect">
              <a:avLst/>
            </a:prstGeom>
            <a:noFill/>
          </p:spPr>
          <p:txBody>
            <a:bodyPr wrap="square" rtlCol="0">
              <a:spAutoFit/>
            </a:bodyPr>
            <a:lstStyle/>
            <a:p>
              <a:r>
                <a:rPr lang="en-US" sz="2200" dirty="0">
                  <a:solidFill>
                    <a:schemeClr val="accent1">
                      <a:lumMod val="60000"/>
                      <a:lumOff val="40000"/>
                    </a:schemeClr>
                  </a:solidFill>
                  <a:latin typeface="Tw Cen MT" panose="020B0602020104020603" pitchFamily="34" charset="0"/>
                </a:rPr>
                <a:t>SEMESTER </a:t>
              </a:r>
              <a:r>
                <a:rPr lang="en-US" sz="2200" b="1" dirty="0">
                  <a:solidFill>
                    <a:schemeClr val="accent1">
                      <a:lumMod val="60000"/>
                      <a:lumOff val="40000"/>
                    </a:schemeClr>
                  </a:solidFill>
                  <a:latin typeface="Tw Cen MT" panose="020B0602020104020603" pitchFamily="34" charset="0"/>
                </a:rPr>
                <a:t>:</a:t>
              </a:r>
              <a:r>
                <a:rPr lang="en-US" sz="2200" dirty="0">
                  <a:solidFill>
                    <a:schemeClr val="accent1">
                      <a:lumMod val="60000"/>
                      <a:lumOff val="40000"/>
                    </a:schemeClr>
                  </a:solidFill>
                  <a:latin typeface="Tw Cen MT" panose="020B0602020104020603" pitchFamily="34" charset="0"/>
                </a:rPr>
                <a:t> SPRING (2</a:t>
              </a:r>
              <a:r>
                <a:rPr lang="en-US" sz="2200" baseline="30000" dirty="0">
                  <a:solidFill>
                    <a:schemeClr val="accent1">
                      <a:lumMod val="60000"/>
                      <a:lumOff val="40000"/>
                    </a:schemeClr>
                  </a:solidFill>
                  <a:latin typeface="Tw Cen MT" panose="020B0602020104020603" pitchFamily="34" charset="0"/>
                </a:rPr>
                <a:t>ND</a:t>
              </a:r>
              <a:r>
                <a:rPr lang="en-US" sz="2200" dirty="0">
                  <a:solidFill>
                    <a:schemeClr val="accent1">
                      <a:lumMod val="60000"/>
                      <a:lumOff val="40000"/>
                    </a:schemeClr>
                  </a:solidFill>
                  <a:latin typeface="Tw Cen MT" panose="020B0602020104020603" pitchFamily="34" charset="0"/>
                </a:rPr>
                <a:t> YEAR, 2</a:t>
              </a:r>
              <a:r>
                <a:rPr lang="en-US" sz="2200" baseline="30000" dirty="0">
                  <a:solidFill>
                    <a:schemeClr val="accent1">
                      <a:lumMod val="60000"/>
                      <a:lumOff val="40000"/>
                    </a:schemeClr>
                  </a:solidFill>
                  <a:latin typeface="Tw Cen MT" panose="020B0602020104020603" pitchFamily="34" charset="0"/>
                </a:rPr>
                <a:t>ND</a:t>
              </a:r>
              <a:r>
                <a:rPr lang="en-US" sz="2200" dirty="0">
                  <a:solidFill>
                    <a:schemeClr val="accent1">
                      <a:lumMod val="60000"/>
                      <a:lumOff val="40000"/>
                    </a:schemeClr>
                  </a:solidFill>
                  <a:latin typeface="Tw Cen MT" panose="020B0602020104020603" pitchFamily="34" charset="0"/>
                </a:rPr>
                <a:t> SEMESTER)</a:t>
              </a:r>
            </a:p>
          </p:txBody>
        </p:sp>
      </p:grpSp>
      <p:sp>
        <p:nvSpPr>
          <p:cNvPr id="18" name="Slide Number Placeholder 3">
            <a:extLst>
              <a:ext uri="{FF2B5EF4-FFF2-40B4-BE49-F238E27FC236}">
                <a16:creationId xmlns:a16="http://schemas.microsoft.com/office/drawing/2014/main" id="{A9D35D6E-C2C7-4878-3EE3-290652B35A4E}"/>
              </a:ext>
            </a:extLst>
          </p:cNvPr>
          <p:cNvSpPr txBox="1">
            <a:spLocks/>
          </p:cNvSpPr>
          <p:nvPr/>
        </p:nvSpPr>
        <p:spPr>
          <a:xfrm>
            <a:off x="11541862" y="6383528"/>
            <a:ext cx="987552" cy="3108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FB4751-880F-D840-AAA9-3A15815CC996}" type="slidenum">
              <a:rPr lang="en-US" smtClean="0"/>
              <a:pPr/>
              <a:t>12</a:t>
            </a:fld>
            <a:endParaRPr lang="en-US" dirty="0"/>
          </a:p>
        </p:txBody>
      </p:sp>
    </p:spTree>
    <p:extLst>
      <p:ext uri="{BB962C8B-B14F-4D97-AF65-F5344CB8AC3E}">
        <p14:creationId xmlns:p14="http://schemas.microsoft.com/office/powerpoint/2010/main" val="257793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inVertical)">
                                      <p:cBhvr>
                                        <p:cTn id="11" dur="500"/>
                                        <p:tgtEl>
                                          <p:spTgt spid="2"/>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7179F7-8740-03DE-F133-BBA41988A64A}"/>
              </a:ext>
            </a:extLst>
          </p:cNvPr>
          <p:cNvSpPr>
            <a:spLocks noGrp="1"/>
          </p:cNvSpPr>
          <p:nvPr>
            <p:ph type="title"/>
          </p:nvPr>
        </p:nvSpPr>
        <p:spPr>
          <a:xfrm>
            <a:off x="481584" y="13273"/>
            <a:ext cx="11228832" cy="1298448"/>
          </a:xfrm>
        </p:spPr>
        <p:txBody>
          <a:bodyPr/>
          <a:lstStyle/>
          <a:p>
            <a:r>
              <a:rPr lang="en-US" dirty="0"/>
              <a:t>Description </a:t>
            </a:r>
          </a:p>
        </p:txBody>
      </p:sp>
      <p:sp>
        <p:nvSpPr>
          <p:cNvPr id="10" name="Footer Placeholder 9">
            <a:extLst>
              <a:ext uri="{FF2B5EF4-FFF2-40B4-BE49-F238E27FC236}">
                <a16:creationId xmlns:a16="http://schemas.microsoft.com/office/drawing/2014/main" id="{766CF5CA-318D-F6B1-504B-3DF8E9542316}"/>
              </a:ext>
            </a:extLst>
          </p:cNvPr>
          <p:cNvSpPr>
            <a:spLocks noGrp="1"/>
          </p:cNvSpPr>
          <p:nvPr>
            <p:ph type="ftr" sz="quarter" idx="11"/>
          </p:nvPr>
        </p:nvSpPr>
        <p:spPr>
          <a:xfrm>
            <a:off x="3893282" y="6464808"/>
            <a:ext cx="4405436" cy="310896"/>
          </a:xfrm>
        </p:spPr>
        <p:txBody>
          <a:bodyPr/>
          <a:lstStyle/>
          <a:p>
            <a:r>
              <a:rPr lang="en-US" dirty="0"/>
              <a:t>Bangladeshi Student’s Abroad Database Management System</a:t>
            </a:r>
          </a:p>
        </p:txBody>
      </p:sp>
      <p:sp>
        <p:nvSpPr>
          <p:cNvPr id="11" name="Slide Number Placeholder 10">
            <a:extLst>
              <a:ext uri="{FF2B5EF4-FFF2-40B4-BE49-F238E27FC236}">
                <a16:creationId xmlns:a16="http://schemas.microsoft.com/office/drawing/2014/main" id="{63AABF76-F42A-5213-B615-6C140041CC74}"/>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2</a:t>
            </a:fld>
            <a:endParaRPr lang="en-US" dirty="0"/>
          </a:p>
        </p:txBody>
      </p:sp>
      <p:sp>
        <p:nvSpPr>
          <p:cNvPr id="24" name="TextBox 23">
            <a:extLst>
              <a:ext uri="{FF2B5EF4-FFF2-40B4-BE49-F238E27FC236}">
                <a16:creationId xmlns:a16="http://schemas.microsoft.com/office/drawing/2014/main" id="{D86AB04B-892C-DBEF-5BDB-020F0B54EF19}"/>
              </a:ext>
            </a:extLst>
          </p:cNvPr>
          <p:cNvSpPr txBox="1"/>
          <p:nvPr/>
        </p:nvSpPr>
        <p:spPr>
          <a:xfrm>
            <a:off x="481584" y="1348022"/>
            <a:ext cx="11228832" cy="4847481"/>
          </a:xfrm>
          <a:prstGeom prst="rect">
            <a:avLst/>
          </a:prstGeom>
          <a:noFill/>
        </p:spPr>
        <p:txBody>
          <a:bodyPr wrap="square" rtlCol="0">
            <a:spAutoFit/>
          </a:bodyPr>
          <a:lstStyle/>
          <a:p>
            <a:pPr marL="0" marR="0" algn="just"/>
            <a:r>
              <a:rPr lang="en-US" sz="1700" b="1" dirty="0">
                <a:solidFill>
                  <a:schemeClr val="bg1"/>
                </a:solidFill>
                <a:effectLst/>
                <a:ea typeface="Times New Roman" panose="02020603050405020304" pitchFamily="18" charset="0"/>
                <a:cs typeface="Cambria" panose="02040503050406030204" pitchFamily="18" charset="0"/>
              </a:rPr>
              <a:t>A government institution in Bangladesh is seeking data related to all students who have studied or studying abroad from their country, along with details about their educational journeys. Their primary focus is on students. Each </a:t>
            </a:r>
            <a:r>
              <a:rPr lang="en-US" sz="1700" b="1" u="sng" dirty="0">
                <a:solidFill>
                  <a:schemeClr val="bg1"/>
                </a:solidFill>
                <a:effectLst/>
                <a:ea typeface="Times New Roman" panose="02020603050405020304" pitchFamily="18" charset="0"/>
                <a:cs typeface="Cambria" panose="02040503050406030204" pitchFamily="18" charset="0"/>
              </a:rPr>
              <a:t>Student</a:t>
            </a:r>
            <a:r>
              <a:rPr lang="en-US" sz="1700" b="1" dirty="0">
                <a:solidFill>
                  <a:schemeClr val="bg1"/>
                </a:solidFill>
                <a:effectLst/>
                <a:ea typeface="Times New Roman" panose="02020603050405020304" pitchFamily="18" charset="0"/>
                <a:cs typeface="Cambria" panose="02040503050406030204" pitchFamily="18" charset="0"/>
              </a:rPr>
              <a:t> has a unique student ID, and we maintain records of their personal information, such as their full name, gender, address, email, phone number, and passport ID. We track our students' progress in their academic programs. Each student can have multiple </a:t>
            </a:r>
            <a:r>
              <a:rPr lang="en-US" sz="1700" b="1" u="sng" dirty="0">
                <a:solidFill>
                  <a:schemeClr val="bg1"/>
                </a:solidFill>
                <a:effectLst/>
                <a:ea typeface="Times New Roman" panose="02020603050405020304" pitchFamily="18" charset="0"/>
                <a:cs typeface="Cambria" panose="02040503050406030204" pitchFamily="18" charset="0"/>
              </a:rPr>
              <a:t>Academic Profile</a:t>
            </a:r>
            <a:r>
              <a:rPr lang="en-US" sz="1700" b="1" dirty="0">
                <a:solidFill>
                  <a:schemeClr val="bg1"/>
                </a:solidFill>
                <a:effectLst/>
                <a:ea typeface="Times New Roman" panose="02020603050405020304" pitchFamily="18" charset="0"/>
                <a:cs typeface="Cambria" panose="02040503050406030204" pitchFamily="18" charset="0"/>
              </a:rPr>
              <a:t>s, which include details like the study program name, the year of accomplishment of that study program, and their grade or credit earned on that program of study. Some of their students do </a:t>
            </a:r>
            <a:r>
              <a:rPr lang="en-US" sz="1700" b="1" u="sng" dirty="0">
                <a:solidFill>
                  <a:schemeClr val="bg1"/>
                </a:solidFill>
                <a:effectLst/>
                <a:ea typeface="Times New Roman" panose="02020603050405020304" pitchFamily="18" charset="0"/>
                <a:cs typeface="Cambria" panose="02040503050406030204" pitchFamily="18" charset="0"/>
              </a:rPr>
              <a:t>Abroad Journey</a:t>
            </a:r>
            <a:r>
              <a:rPr lang="en-US" sz="1700" b="1" dirty="0">
                <a:solidFill>
                  <a:schemeClr val="bg1"/>
                </a:solidFill>
                <a:effectLst/>
                <a:ea typeface="Times New Roman" panose="02020603050405020304" pitchFamily="18" charset="0"/>
                <a:cs typeface="Cambria" panose="02040503050406030204" pitchFamily="18" charset="0"/>
              </a:rPr>
              <a:t> for educational purposes. We keep track of the start year and end year for each journey. Many students can travel abroad in the same year and come back to their home country in the same year. Many journeys can be done to a specific </a:t>
            </a:r>
            <a:r>
              <a:rPr lang="en-US" sz="1700" b="1" u="sng" dirty="0">
                <a:solidFill>
                  <a:schemeClr val="bg1"/>
                </a:solidFill>
                <a:effectLst/>
                <a:ea typeface="Times New Roman" panose="02020603050405020304" pitchFamily="18" charset="0"/>
                <a:cs typeface="Cambria" panose="02040503050406030204" pitchFamily="18" charset="0"/>
              </a:rPr>
              <a:t>Country</a:t>
            </a:r>
            <a:r>
              <a:rPr lang="en-US" sz="1700" b="1" dirty="0">
                <a:solidFill>
                  <a:schemeClr val="bg1"/>
                </a:solidFill>
                <a:effectLst/>
                <a:ea typeface="Times New Roman" panose="02020603050405020304" pitchFamily="18" charset="0"/>
                <a:cs typeface="Cambria" panose="02040503050406030204" pitchFamily="18" charset="0"/>
              </a:rPr>
              <a:t>; they need details about these countries, like a unique country name and their official language, currency, and time zone. A student may receive multiple </a:t>
            </a:r>
            <a:r>
              <a:rPr lang="en-US" sz="1700" b="1" u="sng" dirty="0">
                <a:solidFill>
                  <a:schemeClr val="bg1"/>
                </a:solidFill>
                <a:effectLst/>
                <a:ea typeface="Times New Roman" panose="02020603050405020304" pitchFamily="18" charset="0"/>
                <a:cs typeface="Cambria" panose="02040503050406030204" pitchFamily="18" charset="0"/>
              </a:rPr>
              <a:t>Scholarship</a:t>
            </a:r>
            <a:r>
              <a:rPr lang="en-US" sz="1700" b="1" dirty="0">
                <a:solidFill>
                  <a:schemeClr val="bg1"/>
                </a:solidFill>
                <a:effectLst/>
                <a:ea typeface="Times New Roman" panose="02020603050405020304" pitchFamily="18" charset="0"/>
                <a:cs typeface="Cambria" panose="02040503050406030204" pitchFamily="18" charset="0"/>
              </a:rPr>
              <a:t>s to go abroad and may not receive any scholarship, and we maintain records of these awards. Each scholarship is assigned a unique scholarship ID and has a corresponding scholarship name. A foreign educational institution can offer various scholarships, and after getting one or many scholarships, their students get admitted to </a:t>
            </a:r>
            <a:r>
              <a:rPr lang="en-US" sz="1700" b="1" u="sng" dirty="0">
                <a:solidFill>
                  <a:schemeClr val="bg1"/>
                </a:solidFill>
                <a:effectLst/>
                <a:ea typeface="Times New Roman" panose="02020603050405020304" pitchFamily="18" charset="0"/>
                <a:cs typeface="Cambria" panose="02040503050406030204" pitchFamily="18" charset="0"/>
              </a:rPr>
              <a:t>Foreign Institution</a:t>
            </a:r>
            <a:r>
              <a:rPr lang="en-US" sz="1700" b="1" dirty="0">
                <a:solidFill>
                  <a:schemeClr val="bg1"/>
                </a:solidFill>
                <a:effectLst/>
                <a:ea typeface="Times New Roman" panose="02020603050405020304" pitchFamily="18" charset="0"/>
                <a:cs typeface="Cambria" panose="02040503050406030204" pitchFamily="18" charset="0"/>
              </a:rPr>
              <a:t>s for further higher studies. We gather information about these institutions, including a unique institution ID, institution name, program of study, and admission year. Furthermore, many foreign institutions are connected to a specific Country. Many of their students often take various </a:t>
            </a:r>
            <a:r>
              <a:rPr lang="en-US" sz="1700" b="1" u="sng" dirty="0">
                <a:solidFill>
                  <a:schemeClr val="bg1"/>
                </a:solidFill>
                <a:effectLst/>
                <a:ea typeface="Times New Roman" panose="02020603050405020304" pitchFamily="18" charset="0"/>
                <a:cs typeface="Cambria" panose="02040503050406030204" pitchFamily="18" charset="0"/>
              </a:rPr>
              <a:t>International Exam</a:t>
            </a:r>
            <a:r>
              <a:rPr lang="en-US" sz="1700" b="1" dirty="0">
                <a:solidFill>
                  <a:schemeClr val="bg1"/>
                </a:solidFill>
                <a:effectLst/>
                <a:ea typeface="Times New Roman" panose="02020603050405020304" pitchFamily="18" charset="0"/>
                <a:cs typeface="Cambria" panose="02040503050406030204" pitchFamily="18" charset="0"/>
              </a:rPr>
              <a:t>s, and they need records of their exam results. Each exam is identified by a unique exam ID and includes information such as the exam name, exam year, and score. They also need tabs on their students' involvement in </a:t>
            </a:r>
            <a:r>
              <a:rPr lang="en-US" sz="1700" b="1" u="sng" dirty="0">
                <a:solidFill>
                  <a:schemeClr val="bg1"/>
                </a:solidFill>
                <a:effectLst/>
                <a:ea typeface="Times New Roman" panose="02020603050405020304" pitchFamily="18" charset="0"/>
                <a:cs typeface="Cambria" panose="02040503050406030204" pitchFamily="18" charset="0"/>
              </a:rPr>
              <a:t>Extracurricular</a:t>
            </a:r>
            <a:r>
              <a:rPr lang="en-US" sz="1700" b="1" dirty="0">
                <a:solidFill>
                  <a:schemeClr val="bg1"/>
                </a:solidFill>
                <a:effectLst/>
                <a:ea typeface="Times New Roman" panose="02020603050405020304" pitchFamily="18" charset="0"/>
                <a:cs typeface="Cambria" panose="02040503050406030204" pitchFamily="18" charset="0"/>
              </a:rPr>
              <a:t> activities. Some students can have one or more extracurricular activities, and an activity can be associated with many students. Each activity has a unique activity ID and a name describing the activity.</a:t>
            </a:r>
            <a:endParaRPr lang="en-US" sz="1700" b="1" dirty="0">
              <a:solidFill>
                <a:schemeClr val="bg1"/>
              </a:solidFill>
              <a:effectLst/>
              <a:ea typeface="Times New Roman" panose="02020603050405020304" pitchFamily="18" charset="0"/>
            </a:endParaRPr>
          </a:p>
          <a:p>
            <a:endParaRPr lang="en-US" sz="2000" dirty="0">
              <a:solidFill>
                <a:schemeClr val="bg1"/>
              </a:solidFill>
            </a:endParaRPr>
          </a:p>
        </p:txBody>
      </p:sp>
    </p:spTree>
    <p:extLst>
      <p:ext uri="{BB962C8B-B14F-4D97-AF65-F5344CB8AC3E}">
        <p14:creationId xmlns:p14="http://schemas.microsoft.com/office/powerpoint/2010/main" val="1164941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down)">
                                      <p:cBhvr>
                                        <p:cTn id="11" dur="500"/>
                                        <p:tgtEl>
                                          <p:spTgt spid="2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1"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a:xfrm>
            <a:off x="576072" y="82296"/>
            <a:ext cx="10515600" cy="1298448"/>
          </a:xfrm>
        </p:spPr>
        <p:txBody>
          <a:bodyPr/>
          <a:lstStyle/>
          <a:p>
            <a:r>
              <a:rPr lang="en-US" dirty="0"/>
              <a:t>Entities</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3</a:t>
            </a:fld>
            <a:endParaRPr lang="en-US" dirty="0"/>
          </a:p>
        </p:txBody>
      </p:sp>
      <p:sp>
        <p:nvSpPr>
          <p:cNvPr id="35" name="TextBox 34">
            <a:extLst>
              <a:ext uri="{FF2B5EF4-FFF2-40B4-BE49-F238E27FC236}">
                <a16:creationId xmlns:a16="http://schemas.microsoft.com/office/drawing/2014/main" id="{1CA86902-5E65-7E6B-0607-37AB3BB50067}"/>
              </a:ext>
            </a:extLst>
          </p:cNvPr>
          <p:cNvSpPr txBox="1"/>
          <p:nvPr/>
        </p:nvSpPr>
        <p:spPr>
          <a:xfrm>
            <a:off x="496716" y="1970024"/>
            <a:ext cx="2409044" cy="3385542"/>
          </a:xfrm>
          <a:prstGeom prst="rect">
            <a:avLst/>
          </a:prstGeom>
          <a:noFill/>
        </p:spPr>
        <p:txBody>
          <a:bodyPr wrap="square" rtlCol="0">
            <a:spAutoFit/>
          </a:bodyPr>
          <a:lstStyle/>
          <a:p>
            <a:pPr>
              <a:buClr>
                <a:srgbClr val="000000"/>
              </a:buClr>
              <a:buFont typeface="Arial"/>
              <a:buNone/>
            </a:pPr>
            <a:r>
              <a:rPr lang="en-US" sz="1600" b="1" kern="0" dirty="0">
                <a:solidFill>
                  <a:schemeClr val="bg1"/>
                </a:solidFill>
                <a:cs typeface="Arial"/>
                <a:sym typeface="Arial"/>
              </a:rPr>
              <a:t>1. </a:t>
            </a:r>
            <a:r>
              <a:rPr lang="en-US" sz="1600" b="1" kern="0" dirty="0">
                <a:solidFill>
                  <a:schemeClr val="bg1"/>
                </a:solidFill>
                <a:latin typeface="+mj-lt"/>
                <a:cs typeface="Arial"/>
                <a:sym typeface="Arial"/>
              </a:rPr>
              <a:t>Student</a:t>
            </a:r>
          </a:p>
          <a:p>
            <a:pPr marL="342900" indent="-342900">
              <a:buClr>
                <a:schemeClr val="bg1"/>
              </a:buClr>
              <a:buFont typeface="Courier New" panose="02070309020205020404" pitchFamily="49" charset="0"/>
              <a:buChar char="o"/>
            </a:pPr>
            <a:r>
              <a:rPr lang="en-US" sz="1600" kern="0" dirty="0">
                <a:solidFill>
                  <a:schemeClr val="bg1"/>
                </a:solidFill>
                <a:cs typeface="Arial"/>
                <a:sym typeface="Arial"/>
              </a:rPr>
              <a:t>Student ID (PK)</a:t>
            </a:r>
          </a:p>
          <a:p>
            <a:pPr marL="342900" indent="-342900">
              <a:buClr>
                <a:schemeClr val="bg1"/>
              </a:buClr>
              <a:buFont typeface="Courier New" panose="02070309020205020404" pitchFamily="49" charset="0"/>
              <a:buChar char="o"/>
            </a:pPr>
            <a:r>
              <a:rPr lang="en-US" sz="1600" kern="0" dirty="0">
                <a:solidFill>
                  <a:schemeClr val="bg1"/>
                </a:solidFill>
                <a:cs typeface="Arial"/>
                <a:sym typeface="Arial"/>
              </a:rPr>
              <a:t>Full Name</a:t>
            </a:r>
          </a:p>
          <a:p>
            <a:pPr marL="342900" indent="-342900">
              <a:buClr>
                <a:schemeClr val="bg1"/>
              </a:buClr>
              <a:buFont typeface="Courier New" panose="02070309020205020404" pitchFamily="49" charset="0"/>
              <a:buChar char="o"/>
            </a:pPr>
            <a:r>
              <a:rPr lang="en-US" sz="1600" kern="0" dirty="0">
                <a:solidFill>
                  <a:schemeClr val="bg1"/>
                </a:solidFill>
                <a:cs typeface="Arial"/>
                <a:sym typeface="Arial"/>
              </a:rPr>
              <a:t>Gender</a:t>
            </a:r>
          </a:p>
          <a:p>
            <a:pPr marL="342900" indent="-342900">
              <a:buClr>
                <a:schemeClr val="bg1"/>
              </a:buClr>
              <a:buFont typeface="Courier New" panose="02070309020205020404" pitchFamily="49" charset="0"/>
              <a:buChar char="o"/>
            </a:pPr>
            <a:r>
              <a:rPr lang="en-US" sz="1600" kern="0" dirty="0">
                <a:solidFill>
                  <a:schemeClr val="bg1"/>
                </a:solidFill>
                <a:cs typeface="Arial"/>
                <a:sym typeface="Arial"/>
              </a:rPr>
              <a:t>Address</a:t>
            </a:r>
          </a:p>
          <a:p>
            <a:pPr marL="342900" indent="-342900">
              <a:buClr>
                <a:schemeClr val="bg1"/>
              </a:buClr>
              <a:buFont typeface="Courier New" panose="02070309020205020404" pitchFamily="49" charset="0"/>
              <a:buChar char="o"/>
            </a:pPr>
            <a:r>
              <a:rPr lang="en-US" sz="1600" kern="0" dirty="0">
                <a:solidFill>
                  <a:schemeClr val="bg1"/>
                </a:solidFill>
                <a:cs typeface="Arial"/>
                <a:sym typeface="Arial"/>
              </a:rPr>
              <a:t>Email</a:t>
            </a:r>
          </a:p>
          <a:p>
            <a:pPr marL="342900" indent="-342900">
              <a:buClr>
                <a:schemeClr val="bg1"/>
              </a:buClr>
              <a:buFont typeface="Courier New" panose="02070309020205020404" pitchFamily="49" charset="0"/>
              <a:buChar char="o"/>
            </a:pPr>
            <a:r>
              <a:rPr lang="en-US" sz="1600" kern="0" dirty="0">
                <a:solidFill>
                  <a:schemeClr val="bg1"/>
                </a:solidFill>
                <a:cs typeface="Arial"/>
                <a:sym typeface="Arial"/>
              </a:rPr>
              <a:t>Passport ID</a:t>
            </a:r>
          </a:p>
          <a:p>
            <a:pPr>
              <a:buClr>
                <a:srgbClr val="000000"/>
              </a:buClr>
              <a:buFont typeface="Arial"/>
              <a:buNone/>
            </a:pPr>
            <a:endParaRPr lang="en-US" sz="1600" kern="0" dirty="0">
              <a:solidFill>
                <a:schemeClr val="bg1"/>
              </a:solidFill>
              <a:cs typeface="Arial"/>
              <a:sym typeface="Arial"/>
            </a:endParaRPr>
          </a:p>
          <a:p>
            <a:pPr>
              <a:buClr>
                <a:srgbClr val="000000"/>
              </a:buClr>
              <a:buFont typeface="Arial"/>
              <a:buNone/>
            </a:pPr>
            <a:r>
              <a:rPr lang="en-US" sz="1600" b="1" kern="0" dirty="0">
                <a:solidFill>
                  <a:schemeClr val="bg1"/>
                </a:solidFill>
                <a:cs typeface="Arial"/>
                <a:sym typeface="Arial"/>
              </a:rPr>
              <a:t>2. </a:t>
            </a:r>
            <a:r>
              <a:rPr lang="en-US" sz="1600" b="1" kern="0" dirty="0">
                <a:solidFill>
                  <a:schemeClr val="bg1"/>
                </a:solidFill>
                <a:latin typeface="+mj-lt"/>
                <a:cs typeface="Arial"/>
                <a:sym typeface="Arial"/>
              </a:rPr>
              <a:t>Academic Profile</a:t>
            </a:r>
          </a:p>
          <a:p>
            <a:pPr marL="342900" indent="-342900">
              <a:buClr>
                <a:schemeClr val="bg1"/>
              </a:buClr>
              <a:buFont typeface="Courier New" panose="02070309020205020404" pitchFamily="49" charset="0"/>
              <a:buChar char="o"/>
            </a:pPr>
            <a:r>
              <a:rPr lang="en-US" sz="1600" kern="0" dirty="0">
                <a:solidFill>
                  <a:schemeClr val="bg1"/>
                </a:solidFill>
                <a:cs typeface="Arial"/>
                <a:sym typeface="Arial"/>
              </a:rPr>
              <a:t>Program Name (PK)</a:t>
            </a:r>
          </a:p>
          <a:p>
            <a:pPr marL="342900" indent="-342900">
              <a:buClr>
                <a:schemeClr val="bg1"/>
              </a:buClr>
              <a:buFont typeface="Courier New" panose="02070309020205020404" pitchFamily="49" charset="0"/>
              <a:buChar char="o"/>
            </a:pPr>
            <a:r>
              <a:rPr lang="en-US" sz="1600" kern="0" dirty="0">
                <a:solidFill>
                  <a:schemeClr val="bg1"/>
                </a:solidFill>
                <a:cs typeface="Arial"/>
                <a:sym typeface="Arial"/>
              </a:rPr>
              <a:t>Year Accomplished</a:t>
            </a:r>
          </a:p>
          <a:p>
            <a:pPr marL="342900" indent="-342900">
              <a:buClr>
                <a:schemeClr val="bg1"/>
              </a:buClr>
              <a:buFont typeface="Courier New" panose="02070309020205020404" pitchFamily="49" charset="0"/>
              <a:buChar char="o"/>
            </a:pPr>
            <a:r>
              <a:rPr lang="en-US" sz="1600" kern="0" dirty="0">
                <a:solidFill>
                  <a:schemeClr val="bg1"/>
                </a:solidFill>
                <a:cs typeface="Arial"/>
                <a:sym typeface="Arial"/>
              </a:rPr>
              <a:t>Grade/Credit Earned</a:t>
            </a:r>
          </a:p>
          <a:p>
            <a:pPr>
              <a:buClr>
                <a:srgbClr val="000000"/>
              </a:buClr>
              <a:buFont typeface="Arial"/>
              <a:buNone/>
            </a:pPr>
            <a:endParaRPr lang="en-US" sz="2200" kern="0" dirty="0">
              <a:solidFill>
                <a:srgbClr val="000000"/>
              </a:solidFill>
              <a:latin typeface="Arial"/>
              <a:cs typeface="Arial"/>
              <a:sym typeface="Arial"/>
            </a:endParaRPr>
          </a:p>
        </p:txBody>
      </p:sp>
      <p:sp>
        <p:nvSpPr>
          <p:cNvPr id="36" name="TextBox 35">
            <a:extLst>
              <a:ext uri="{FF2B5EF4-FFF2-40B4-BE49-F238E27FC236}">
                <a16:creationId xmlns:a16="http://schemas.microsoft.com/office/drawing/2014/main" id="{CB90A865-91A8-802F-1949-0FFD1C8F8B8D}"/>
              </a:ext>
            </a:extLst>
          </p:cNvPr>
          <p:cNvSpPr txBox="1"/>
          <p:nvPr/>
        </p:nvSpPr>
        <p:spPr>
          <a:xfrm>
            <a:off x="7759992" y="2169045"/>
            <a:ext cx="3267672" cy="2904706"/>
          </a:xfrm>
          <a:prstGeom prst="rect">
            <a:avLst/>
          </a:prstGeom>
          <a:noFill/>
        </p:spPr>
        <p:txBody>
          <a:bodyPr wrap="square" rtlCol="0">
            <a:spAutoFit/>
          </a:bodyPr>
          <a:lstStyle/>
          <a:p>
            <a:pPr marR="0" lvl="0">
              <a:lnSpc>
                <a:spcPct val="107000"/>
              </a:lnSpc>
              <a:spcBef>
                <a:spcPts val="0"/>
              </a:spcBef>
              <a:spcAft>
                <a:spcPts val="0"/>
              </a:spcAft>
            </a:pPr>
            <a:r>
              <a:rPr lang="en-US" sz="1600" b="1" dirty="0">
                <a:solidFill>
                  <a:schemeClr val="bg1"/>
                </a:solidFill>
                <a:latin typeface="+mj-lt"/>
                <a:ea typeface="Calibri" panose="020F0502020204030204" pitchFamily="34" charset="0"/>
                <a:cs typeface="Calibri" panose="020F0502020204030204" pitchFamily="34" charset="0"/>
              </a:rPr>
              <a:t>8</a:t>
            </a:r>
            <a:r>
              <a:rPr lang="en-US" sz="1600" b="1" dirty="0">
                <a:solidFill>
                  <a:schemeClr val="bg1"/>
                </a:solidFill>
                <a:effectLst/>
                <a:latin typeface="+mj-lt"/>
                <a:ea typeface="Calibri" panose="020F0502020204030204" pitchFamily="34" charset="0"/>
                <a:cs typeface="Calibri" panose="020F0502020204030204" pitchFamily="34" charset="0"/>
              </a:rPr>
              <a:t>. International Exam</a:t>
            </a:r>
            <a:endParaRPr lang="en-US" sz="1600" dirty="0">
              <a:solidFill>
                <a:schemeClr val="bg1"/>
              </a:solidFill>
              <a:effectLst/>
              <a:latin typeface="+mj-lt"/>
              <a:ea typeface="Calibri" panose="020F0502020204030204" pitchFamily="34" charset="0"/>
            </a:endParaRPr>
          </a:p>
          <a:p>
            <a:pPr marL="342900" marR="0" lvl="0" indent="-342900">
              <a:lnSpc>
                <a:spcPct val="107000"/>
              </a:lnSpc>
              <a:spcBef>
                <a:spcPts val="0"/>
              </a:spcBef>
              <a:spcAft>
                <a:spcPts val="0"/>
              </a:spcAft>
              <a:buFont typeface="Courier New" panose="02070309020205020404" pitchFamily="49" charset="0"/>
              <a:buChar char="o"/>
            </a:pPr>
            <a:r>
              <a:rPr lang="en-US"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Exam ID (PK)</a:t>
            </a:r>
            <a:endParaRPr lang="en-US" sz="1600" dirty="0">
              <a:solidFill>
                <a:schemeClr val="bg1"/>
              </a:solidFill>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0"/>
              </a:spcAft>
              <a:buFont typeface="Courier New" panose="02070309020205020404" pitchFamily="49" charset="0"/>
              <a:buChar char="o"/>
            </a:pPr>
            <a:r>
              <a:rPr lang="en-US"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Exam Name</a:t>
            </a:r>
            <a:endParaRPr lang="en-US" sz="1600" dirty="0">
              <a:solidFill>
                <a:schemeClr val="bg1"/>
              </a:solidFill>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0"/>
              </a:spcAft>
              <a:buFont typeface="Courier New" panose="02070309020205020404" pitchFamily="49" charset="0"/>
              <a:buChar char="o"/>
            </a:pPr>
            <a:r>
              <a:rPr lang="en-US"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Exam Year</a:t>
            </a:r>
            <a:endParaRPr lang="en-US" sz="1600" dirty="0">
              <a:solidFill>
                <a:schemeClr val="bg1"/>
              </a:solidFill>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0"/>
              </a:spcAft>
              <a:buFont typeface="Courier New" panose="02070309020205020404" pitchFamily="49" charset="0"/>
              <a:buChar char="o"/>
            </a:pPr>
            <a:r>
              <a:rPr lang="en-US"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Score</a:t>
            </a:r>
          </a:p>
          <a:p>
            <a:pPr marR="0" lvl="0">
              <a:lnSpc>
                <a:spcPct val="107000"/>
              </a:lnSpc>
              <a:spcBef>
                <a:spcPts val="0"/>
              </a:spcBef>
              <a:spcAft>
                <a:spcPts val="0"/>
              </a:spcAft>
            </a:pPr>
            <a:endParaRPr lang="en-US" sz="1600" dirty="0">
              <a:solidFill>
                <a:schemeClr val="bg1"/>
              </a:solidFill>
              <a:effectLst/>
              <a:latin typeface="Calibri" panose="020F0502020204030204" pitchFamily="34" charset="0"/>
              <a:ea typeface="Calibri" panose="020F0502020204030204" pitchFamily="34" charset="0"/>
            </a:endParaRPr>
          </a:p>
          <a:p>
            <a:pPr marR="0" lvl="0">
              <a:lnSpc>
                <a:spcPct val="107000"/>
              </a:lnSpc>
              <a:spcBef>
                <a:spcPts val="0"/>
              </a:spcBef>
              <a:spcAft>
                <a:spcPts val="0"/>
              </a:spcAft>
            </a:pPr>
            <a:r>
              <a:rPr lang="en-US" sz="1600" b="1" dirty="0">
                <a:solidFill>
                  <a:schemeClr val="bg1"/>
                </a:solidFill>
                <a:latin typeface="+mj-lt"/>
                <a:ea typeface="Calibri" panose="020F0502020204030204" pitchFamily="34" charset="0"/>
                <a:cs typeface="Calibri" panose="020F0502020204030204" pitchFamily="34" charset="0"/>
              </a:rPr>
              <a:t>9</a:t>
            </a:r>
            <a:r>
              <a:rPr lang="en-US" sz="1600" b="1" dirty="0">
                <a:solidFill>
                  <a:schemeClr val="bg1"/>
                </a:solidFill>
                <a:effectLst/>
                <a:latin typeface="+mj-lt"/>
                <a:ea typeface="Calibri" panose="020F0502020204030204" pitchFamily="34" charset="0"/>
                <a:cs typeface="Calibri" panose="020F0502020204030204" pitchFamily="34" charset="0"/>
              </a:rPr>
              <a:t>. Extra-Curricular Activity</a:t>
            </a:r>
            <a:endParaRPr lang="en-US" sz="1600" dirty="0">
              <a:solidFill>
                <a:schemeClr val="bg1"/>
              </a:solidFill>
              <a:effectLst/>
              <a:latin typeface="+mj-lt"/>
              <a:ea typeface="Calibri" panose="020F0502020204030204" pitchFamily="34" charset="0"/>
            </a:endParaRPr>
          </a:p>
          <a:p>
            <a:pPr marL="342900" marR="0" lvl="0" indent="-342900">
              <a:lnSpc>
                <a:spcPct val="107000"/>
              </a:lnSpc>
              <a:spcBef>
                <a:spcPts val="0"/>
              </a:spcBef>
              <a:spcAft>
                <a:spcPts val="0"/>
              </a:spcAft>
              <a:buFont typeface="Courier New" panose="02070309020205020404" pitchFamily="49" charset="0"/>
              <a:buChar char="o"/>
            </a:pPr>
            <a:r>
              <a:rPr lang="en-US"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Activity ID (PK)</a:t>
            </a:r>
            <a:endParaRPr lang="en-US" sz="1600" dirty="0">
              <a:solidFill>
                <a:schemeClr val="bg1"/>
              </a:solidFill>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800"/>
              </a:spcAft>
              <a:buFont typeface="Courier New" panose="02070309020205020404" pitchFamily="49" charset="0"/>
              <a:buChar char="o"/>
            </a:pPr>
            <a:r>
              <a:rPr lang="en-US"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Activity Name</a:t>
            </a:r>
            <a:endParaRPr lang="en-US" sz="1600" dirty="0">
              <a:solidFill>
                <a:schemeClr val="bg1"/>
              </a:solidFill>
              <a:effectLst/>
              <a:latin typeface="Calibri" panose="020F0502020204030204" pitchFamily="34" charset="0"/>
              <a:ea typeface="Calibri" panose="020F0502020204030204" pitchFamily="34" charset="0"/>
            </a:endParaRPr>
          </a:p>
          <a:p>
            <a:pPr>
              <a:buClr>
                <a:srgbClr val="000000"/>
              </a:buClr>
              <a:buFont typeface="Arial"/>
              <a:buNone/>
            </a:pPr>
            <a:endParaRPr lang="en-US" sz="2200" kern="0" dirty="0">
              <a:solidFill>
                <a:srgbClr val="000000"/>
              </a:solidFill>
              <a:latin typeface="Arial"/>
              <a:cs typeface="Arial"/>
              <a:sym typeface="Arial"/>
            </a:endParaRPr>
          </a:p>
        </p:txBody>
      </p:sp>
      <p:sp>
        <p:nvSpPr>
          <p:cNvPr id="37" name="TextBox 36">
            <a:extLst>
              <a:ext uri="{FF2B5EF4-FFF2-40B4-BE49-F238E27FC236}">
                <a16:creationId xmlns:a16="http://schemas.microsoft.com/office/drawing/2014/main" id="{AB985BAA-373F-38F7-9F4E-A6B0F06D687C}"/>
              </a:ext>
            </a:extLst>
          </p:cNvPr>
          <p:cNvSpPr txBox="1"/>
          <p:nvPr/>
        </p:nvSpPr>
        <p:spPr>
          <a:xfrm>
            <a:off x="5409076" y="2023642"/>
            <a:ext cx="2409044" cy="2978957"/>
          </a:xfrm>
          <a:prstGeom prst="rect">
            <a:avLst/>
          </a:prstGeom>
          <a:noFill/>
        </p:spPr>
        <p:txBody>
          <a:bodyPr wrap="square" rtlCol="0">
            <a:spAutoFit/>
          </a:bodyPr>
          <a:lstStyle/>
          <a:p>
            <a:pPr marR="0" lvl="0">
              <a:lnSpc>
                <a:spcPct val="107000"/>
              </a:lnSpc>
              <a:spcBef>
                <a:spcPts val="0"/>
              </a:spcBef>
              <a:spcAft>
                <a:spcPts val="0"/>
              </a:spcAft>
            </a:pPr>
            <a:r>
              <a:rPr lang="en-US" sz="16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6</a:t>
            </a:r>
            <a:r>
              <a:rPr lang="en-US" sz="1600" b="1" dirty="0">
                <a:solidFill>
                  <a:schemeClr val="bg1"/>
                </a:solidFill>
                <a:effectLst/>
                <a:latin typeface="+mn-lt"/>
                <a:ea typeface="Calibri" panose="020F0502020204030204" pitchFamily="34" charset="0"/>
                <a:cs typeface="Calibri" panose="020F0502020204030204" pitchFamily="34" charset="0"/>
              </a:rPr>
              <a:t>. </a:t>
            </a:r>
            <a:r>
              <a:rPr lang="en-US" sz="1600" b="1" dirty="0">
                <a:solidFill>
                  <a:schemeClr val="bg1"/>
                </a:solidFill>
                <a:effectLst/>
                <a:latin typeface="+mj-lt"/>
                <a:ea typeface="Calibri" panose="020F0502020204030204" pitchFamily="34" charset="0"/>
                <a:cs typeface="Calibri" panose="020F0502020204030204" pitchFamily="34" charset="0"/>
              </a:rPr>
              <a:t>Foreign Institution</a:t>
            </a:r>
            <a:endParaRPr lang="en-US" sz="1600" dirty="0">
              <a:solidFill>
                <a:schemeClr val="bg1"/>
              </a:solidFill>
              <a:effectLst/>
              <a:latin typeface="+mj-lt"/>
              <a:ea typeface="Calibri" panose="020F0502020204030204" pitchFamily="34" charset="0"/>
            </a:endParaRPr>
          </a:p>
          <a:p>
            <a:pPr marL="342900" marR="0" lvl="0" indent="-342900">
              <a:lnSpc>
                <a:spcPct val="107000"/>
              </a:lnSpc>
              <a:spcBef>
                <a:spcPts val="0"/>
              </a:spcBef>
              <a:spcAft>
                <a:spcPts val="0"/>
              </a:spcAft>
              <a:buFont typeface="Courier New" panose="02070309020205020404" pitchFamily="49" charset="0"/>
              <a:buChar char="o"/>
            </a:pPr>
            <a:r>
              <a:rPr lang="en-US" sz="1600" dirty="0">
                <a:solidFill>
                  <a:schemeClr val="bg1"/>
                </a:solidFill>
                <a:effectLst/>
                <a:latin typeface="+mn-lt"/>
                <a:ea typeface="Calibri" panose="020F0502020204030204" pitchFamily="34" charset="0"/>
                <a:cs typeface="Calibri" panose="020F0502020204030204" pitchFamily="34" charset="0"/>
              </a:rPr>
              <a:t>Institution ID (PK)</a:t>
            </a:r>
            <a:endParaRPr lang="en-US" sz="1600" dirty="0">
              <a:solidFill>
                <a:schemeClr val="bg1"/>
              </a:solidFill>
              <a:effectLst/>
              <a:latin typeface="+mn-lt"/>
              <a:ea typeface="Calibri" panose="020F0502020204030204" pitchFamily="34" charset="0"/>
            </a:endParaRPr>
          </a:p>
          <a:p>
            <a:pPr marL="342900" marR="0" lvl="0" indent="-342900">
              <a:lnSpc>
                <a:spcPct val="107000"/>
              </a:lnSpc>
              <a:spcBef>
                <a:spcPts val="0"/>
              </a:spcBef>
              <a:spcAft>
                <a:spcPts val="0"/>
              </a:spcAft>
              <a:buFont typeface="Courier New" panose="02070309020205020404" pitchFamily="49" charset="0"/>
              <a:buChar char="o"/>
            </a:pPr>
            <a:r>
              <a:rPr lang="en-US" sz="1600" dirty="0">
                <a:solidFill>
                  <a:schemeClr val="bg1"/>
                </a:solidFill>
                <a:effectLst/>
                <a:latin typeface="+mn-lt"/>
                <a:ea typeface="Calibri" panose="020F0502020204030204" pitchFamily="34" charset="0"/>
                <a:cs typeface="Calibri" panose="020F0502020204030204" pitchFamily="34" charset="0"/>
              </a:rPr>
              <a:t>Institution Name</a:t>
            </a:r>
            <a:endParaRPr lang="en-US" sz="1600" dirty="0">
              <a:solidFill>
                <a:schemeClr val="bg1"/>
              </a:solidFill>
              <a:effectLst/>
              <a:latin typeface="+mn-lt"/>
              <a:ea typeface="Calibri" panose="020F0502020204030204" pitchFamily="34" charset="0"/>
            </a:endParaRPr>
          </a:p>
          <a:p>
            <a:pPr marL="342900" marR="0" lvl="0" indent="-342900">
              <a:lnSpc>
                <a:spcPct val="107000"/>
              </a:lnSpc>
              <a:spcBef>
                <a:spcPts val="0"/>
              </a:spcBef>
              <a:spcAft>
                <a:spcPts val="0"/>
              </a:spcAft>
              <a:buFont typeface="Courier New" panose="02070309020205020404" pitchFamily="49" charset="0"/>
              <a:buChar char="o"/>
            </a:pPr>
            <a:r>
              <a:rPr lang="en-US" sz="1600" dirty="0">
                <a:solidFill>
                  <a:schemeClr val="bg1"/>
                </a:solidFill>
                <a:effectLst/>
                <a:latin typeface="+mn-lt"/>
                <a:ea typeface="Calibri" panose="020F0502020204030204" pitchFamily="34" charset="0"/>
                <a:cs typeface="Calibri" panose="020F0502020204030204" pitchFamily="34" charset="0"/>
              </a:rPr>
              <a:t>Program of Study</a:t>
            </a:r>
            <a:endParaRPr lang="en-US" sz="1600" dirty="0">
              <a:solidFill>
                <a:schemeClr val="bg1"/>
              </a:solidFill>
              <a:effectLst/>
              <a:latin typeface="+mn-lt"/>
              <a:ea typeface="Calibri" panose="020F0502020204030204" pitchFamily="34" charset="0"/>
            </a:endParaRPr>
          </a:p>
          <a:p>
            <a:pPr marL="342900" marR="0" lvl="0" indent="-342900">
              <a:lnSpc>
                <a:spcPct val="107000"/>
              </a:lnSpc>
              <a:spcBef>
                <a:spcPts val="0"/>
              </a:spcBef>
              <a:spcAft>
                <a:spcPts val="0"/>
              </a:spcAft>
              <a:buFont typeface="Courier New" panose="02070309020205020404" pitchFamily="49" charset="0"/>
              <a:buChar char="o"/>
            </a:pPr>
            <a:r>
              <a:rPr lang="en-US" sz="1600" dirty="0">
                <a:solidFill>
                  <a:schemeClr val="bg1"/>
                </a:solidFill>
                <a:effectLst/>
                <a:latin typeface="+mn-lt"/>
                <a:ea typeface="Calibri" panose="020F0502020204030204" pitchFamily="34" charset="0"/>
                <a:cs typeface="Calibri" panose="020F0502020204030204" pitchFamily="34" charset="0"/>
              </a:rPr>
              <a:t>Admission Year</a:t>
            </a:r>
          </a:p>
          <a:p>
            <a:pPr marR="0" lvl="0">
              <a:lnSpc>
                <a:spcPct val="107000"/>
              </a:lnSpc>
              <a:spcBef>
                <a:spcPts val="0"/>
              </a:spcBef>
              <a:spcAft>
                <a:spcPts val="0"/>
              </a:spcAft>
            </a:pPr>
            <a:endParaRPr lang="en-US" sz="1600" dirty="0">
              <a:solidFill>
                <a:schemeClr val="bg1"/>
              </a:solidFill>
              <a:effectLst/>
              <a:latin typeface="+mn-lt"/>
              <a:ea typeface="Calibri" panose="020F0502020204030204" pitchFamily="34" charset="0"/>
            </a:endParaRPr>
          </a:p>
          <a:p>
            <a:pPr marR="0" lvl="0">
              <a:lnSpc>
                <a:spcPct val="107000"/>
              </a:lnSpc>
              <a:spcBef>
                <a:spcPts val="0"/>
              </a:spcBef>
              <a:spcAft>
                <a:spcPts val="0"/>
              </a:spcAft>
            </a:pPr>
            <a:r>
              <a:rPr lang="en-US" sz="1600" b="1" dirty="0">
                <a:solidFill>
                  <a:schemeClr val="bg1"/>
                </a:solidFill>
                <a:effectLst/>
                <a:latin typeface="+mn-lt"/>
                <a:ea typeface="Calibri" panose="020F0502020204030204" pitchFamily="34" charset="0"/>
                <a:cs typeface="Calibri" panose="020F0502020204030204" pitchFamily="34" charset="0"/>
              </a:rPr>
              <a:t>7. </a:t>
            </a:r>
            <a:r>
              <a:rPr lang="en-US" sz="1600" b="1" dirty="0">
                <a:solidFill>
                  <a:schemeClr val="bg1"/>
                </a:solidFill>
                <a:effectLst/>
                <a:latin typeface="+mj-lt"/>
                <a:ea typeface="Calibri" panose="020F0502020204030204" pitchFamily="34" charset="0"/>
                <a:cs typeface="Calibri" panose="020F0502020204030204" pitchFamily="34" charset="0"/>
              </a:rPr>
              <a:t>Country</a:t>
            </a:r>
            <a:endParaRPr lang="en-US" sz="1600" dirty="0">
              <a:solidFill>
                <a:schemeClr val="bg1"/>
              </a:solidFill>
              <a:effectLst/>
              <a:latin typeface="+mj-lt"/>
              <a:ea typeface="Calibri" panose="020F0502020204030204" pitchFamily="34" charset="0"/>
            </a:endParaRPr>
          </a:p>
          <a:p>
            <a:pPr marL="342900" marR="0" lvl="0" indent="-342900">
              <a:lnSpc>
                <a:spcPct val="107000"/>
              </a:lnSpc>
              <a:spcBef>
                <a:spcPts val="0"/>
              </a:spcBef>
              <a:spcAft>
                <a:spcPts val="0"/>
              </a:spcAft>
              <a:buFont typeface="Courier New" panose="02070309020205020404" pitchFamily="49" charset="0"/>
              <a:buChar char="o"/>
            </a:pPr>
            <a:r>
              <a:rPr lang="en-US" sz="1600" dirty="0">
                <a:solidFill>
                  <a:schemeClr val="bg1"/>
                </a:solidFill>
                <a:effectLst/>
                <a:latin typeface="+mn-lt"/>
                <a:ea typeface="Calibri" panose="020F0502020204030204" pitchFamily="34" charset="0"/>
                <a:cs typeface="Calibri" panose="020F0502020204030204" pitchFamily="34" charset="0"/>
              </a:rPr>
              <a:t>Country Name (PK)</a:t>
            </a:r>
            <a:endParaRPr lang="en-US" sz="1600" dirty="0">
              <a:solidFill>
                <a:schemeClr val="bg1"/>
              </a:solidFill>
              <a:effectLst/>
              <a:latin typeface="+mn-lt"/>
              <a:ea typeface="Calibri" panose="020F0502020204030204" pitchFamily="34" charset="0"/>
            </a:endParaRPr>
          </a:p>
          <a:p>
            <a:pPr marL="342900" marR="0" lvl="0" indent="-342900">
              <a:lnSpc>
                <a:spcPct val="107000"/>
              </a:lnSpc>
              <a:spcBef>
                <a:spcPts val="0"/>
              </a:spcBef>
              <a:spcAft>
                <a:spcPts val="0"/>
              </a:spcAft>
              <a:buFont typeface="Courier New" panose="02070309020205020404" pitchFamily="49" charset="0"/>
              <a:buChar char="o"/>
            </a:pPr>
            <a:r>
              <a:rPr lang="en-US" sz="1600" dirty="0">
                <a:solidFill>
                  <a:schemeClr val="bg1"/>
                </a:solidFill>
                <a:effectLst/>
                <a:latin typeface="+mn-lt"/>
                <a:ea typeface="Calibri" panose="020F0502020204030204" pitchFamily="34" charset="0"/>
                <a:cs typeface="Calibri" panose="020F0502020204030204" pitchFamily="34" charset="0"/>
              </a:rPr>
              <a:t>Official Language</a:t>
            </a:r>
            <a:endParaRPr lang="en-US" sz="1600" dirty="0">
              <a:solidFill>
                <a:schemeClr val="bg1"/>
              </a:solidFill>
              <a:effectLst/>
              <a:latin typeface="+mn-lt"/>
              <a:ea typeface="Calibri" panose="020F0502020204030204" pitchFamily="34" charset="0"/>
            </a:endParaRPr>
          </a:p>
          <a:p>
            <a:pPr marL="342900" marR="0" lvl="0" indent="-342900">
              <a:lnSpc>
                <a:spcPct val="107000"/>
              </a:lnSpc>
              <a:spcBef>
                <a:spcPts val="0"/>
              </a:spcBef>
              <a:spcAft>
                <a:spcPts val="0"/>
              </a:spcAft>
              <a:buFont typeface="Courier New" panose="02070309020205020404" pitchFamily="49" charset="0"/>
              <a:buChar char="o"/>
            </a:pPr>
            <a:r>
              <a:rPr lang="en-US" sz="1600" dirty="0">
                <a:solidFill>
                  <a:schemeClr val="bg1"/>
                </a:solidFill>
                <a:effectLst/>
                <a:latin typeface="+mn-lt"/>
                <a:ea typeface="Calibri" panose="020F0502020204030204" pitchFamily="34" charset="0"/>
                <a:cs typeface="Calibri" panose="020F0502020204030204" pitchFamily="34" charset="0"/>
              </a:rPr>
              <a:t>Currency</a:t>
            </a:r>
            <a:endParaRPr lang="en-US" sz="1600" dirty="0">
              <a:solidFill>
                <a:schemeClr val="bg1"/>
              </a:solidFill>
              <a:effectLst/>
              <a:latin typeface="+mn-lt"/>
              <a:ea typeface="Calibri" panose="020F0502020204030204" pitchFamily="34" charset="0"/>
            </a:endParaRPr>
          </a:p>
          <a:p>
            <a:pPr marL="342900" marR="0" lvl="0" indent="-342900">
              <a:lnSpc>
                <a:spcPct val="107000"/>
              </a:lnSpc>
              <a:spcBef>
                <a:spcPts val="0"/>
              </a:spcBef>
              <a:spcAft>
                <a:spcPts val="800"/>
              </a:spcAft>
              <a:buFont typeface="Courier New" panose="02070309020205020404" pitchFamily="49" charset="0"/>
              <a:buChar char="o"/>
            </a:pPr>
            <a:r>
              <a:rPr lang="en-US" sz="1600" dirty="0">
                <a:solidFill>
                  <a:schemeClr val="bg1"/>
                </a:solidFill>
                <a:effectLst/>
                <a:latin typeface="+mn-lt"/>
                <a:ea typeface="Calibri" panose="020F0502020204030204" pitchFamily="34" charset="0"/>
                <a:cs typeface="Calibri" panose="020F0502020204030204" pitchFamily="34" charset="0"/>
              </a:rPr>
              <a:t>Time Zone</a:t>
            </a:r>
            <a:endParaRPr lang="en-US" sz="2200" kern="0" dirty="0">
              <a:solidFill>
                <a:schemeClr val="bg1"/>
              </a:solidFill>
              <a:latin typeface="Arial"/>
              <a:cs typeface="Arial"/>
              <a:sym typeface="Arial"/>
            </a:endParaRPr>
          </a:p>
        </p:txBody>
      </p:sp>
      <p:sp>
        <p:nvSpPr>
          <p:cNvPr id="38" name="TextBox 37">
            <a:extLst>
              <a:ext uri="{FF2B5EF4-FFF2-40B4-BE49-F238E27FC236}">
                <a16:creationId xmlns:a16="http://schemas.microsoft.com/office/drawing/2014/main" id="{5ABD55CC-144D-0844-07B2-D1661425BB89}"/>
              </a:ext>
            </a:extLst>
          </p:cNvPr>
          <p:cNvSpPr txBox="1"/>
          <p:nvPr/>
        </p:nvSpPr>
        <p:spPr>
          <a:xfrm>
            <a:off x="3058160" y="2052090"/>
            <a:ext cx="2409044" cy="3385542"/>
          </a:xfrm>
          <a:prstGeom prst="rect">
            <a:avLst/>
          </a:prstGeom>
          <a:noFill/>
        </p:spPr>
        <p:txBody>
          <a:bodyPr wrap="square" rtlCol="0">
            <a:spAutoFit/>
          </a:bodyPr>
          <a:lstStyle/>
          <a:p>
            <a:r>
              <a:rPr lang="en-US" sz="1600" b="1" dirty="0">
                <a:solidFill>
                  <a:schemeClr val="bg1"/>
                </a:solidFill>
                <a:latin typeface="+mj-lt"/>
              </a:rPr>
              <a:t>3. Abroad Journey</a:t>
            </a:r>
          </a:p>
          <a:p>
            <a:pPr marL="285750" indent="-285750">
              <a:buFont typeface="Courier New" panose="02070309020205020404" pitchFamily="49" charset="0"/>
              <a:buChar char="o"/>
            </a:pPr>
            <a:r>
              <a:rPr lang="en-US" sz="1600" dirty="0">
                <a:solidFill>
                  <a:schemeClr val="bg1"/>
                </a:solidFill>
              </a:rPr>
              <a:t>  Journey ID (PK)</a:t>
            </a:r>
          </a:p>
          <a:p>
            <a:pPr marL="285750" indent="-285750">
              <a:buFont typeface="Courier New" panose="02070309020205020404" pitchFamily="49" charset="0"/>
              <a:buChar char="o"/>
            </a:pPr>
            <a:r>
              <a:rPr lang="en-US" sz="1600" dirty="0">
                <a:solidFill>
                  <a:schemeClr val="bg1"/>
                </a:solidFill>
              </a:rPr>
              <a:t>  Start Year</a:t>
            </a:r>
          </a:p>
          <a:p>
            <a:pPr marL="285750" indent="-285750">
              <a:buFont typeface="Courier New" panose="02070309020205020404" pitchFamily="49" charset="0"/>
              <a:buChar char="o"/>
            </a:pPr>
            <a:r>
              <a:rPr lang="en-US" sz="1600" dirty="0">
                <a:solidFill>
                  <a:schemeClr val="bg1"/>
                </a:solidFill>
              </a:rPr>
              <a:t>  End Year</a:t>
            </a:r>
          </a:p>
          <a:p>
            <a:endParaRPr lang="en-US" sz="1600" dirty="0">
              <a:solidFill>
                <a:schemeClr val="bg1"/>
              </a:solidFill>
            </a:endParaRPr>
          </a:p>
          <a:p>
            <a:r>
              <a:rPr lang="en-US" sz="1600" b="1" dirty="0">
                <a:solidFill>
                  <a:schemeClr val="bg1"/>
                </a:solidFill>
                <a:latin typeface="+mj-lt"/>
              </a:rPr>
              <a:t>4. Scholarship</a:t>
            </a:r>
          </a:p>
          <a:p>
            <a:pPr marL="285750" indent="-285750">
              <a:buFont typeface="Courier New" panose="02070309020205020404" pitchFamily="49" charset="0"/>
              <a:buChar char="o"/>
            </a:pPr>
            <a:r>
              <a:rPr lang="en-US" sz="1600" dirty="0">
                <a:solidFill>
                  <a:schemeClr val="bg1"/>
                </a:solidFill>
              </a:rPr>
              <a:t>  Scholarship ID (PK)</a:t>
            </a:r>
          </a:p>
          <a:p>
            <a:pPr marL="285750" indent="-285750">
              <a:buFont typeface="Courier New" panose="02070309020205020404" pitchFamily="49" charset="0"/>
              <a:buChar char="o"/>
            </a:pPr>
            <a:r>
              <a:rPr lang="en-US" sz="1600" dirty="0">
                <a:solidFill>
                  <a:schemeClr val="bg1"/>
                </a:solidFill>
              </a:rPr>
              <a:t>  Scholarship Name</a:t>
            </a:r>
          </a:p>
          <a:p>
            <a:endParaRPr lang="en-US" sz="1600" dirty="0">
              <a:solidFill>
                <a:schemeClr val="bg1"/>
              </a:solidFill>
            </a:endParaRPr>
          </a:p>
          <a:p>
            <a:r>
              <a:rPr lang="en-US" sz="1600" b="1" dirty="0">
                <a:solidFill>
                  <a:schemeClr val="bg1"/>
                </a:solidFill>
                <a:latin typeface="+mj-lt"/>
              </a:rPr>
              <a:t>5. Abroad Journey </a:t>
            </a:r>
          </a:p>
          <a:p>
            <a:pPr marL="285750" indent="-285750">
              <a:buFont typeface="Courier New" panose="02070309020205020404" pitchFamily="49" charset="0"/>
              <a:buChar char="o"/>
            </a:pPr>
            <a:r>
              <a:rPr lang="en-US" sz="1600" dirty="0">
                <a:solidFill>
                  <a:schemeClr val="bg1"/>
                </a:solidFill>
              </a:rPr>
              <a:t>  Start Year</a:t>
            </a:r>
          </a:p>
          <a:p>
            <a:pPr marL="285750" indent="-285750">
              <a:buFont typeface="Courier New" panose="02070309020205020404" pitchFamily="49" charset="0"/>
              <a:buChar char="o"/>
            </a:pPr>
            <a:r>
              <a:rPr lang="en-US" sz="1600" dirty="0">
                <a:solidFill>
                  <a:schemeClr val="bg1"/>
                </a:solidFill>
              </a:rPr>
              <a:t>  End Year</a:t>
            </a:r>
          </a:p>
          <a:p>
            <a:pPr>
              <a:buClr>
                <a:srgbClr val="000000"/>
              </a:buClr>
              <a:buFont typeface="Arial"/>
              <a:buNone/>
            </a:pPr>
            <a:endParaRPr lang="en-US" sz="2200" kern="0" dirty="0">
              <a:solidFill>
                <a:srgbClr val="000000"/>
              </a:solidFill>
              <a:latin typeface="Arial"/>
              <a:cs typeface="Arial"/>
              <a:sym typeface="Arial"/>
            </a:endParaRPr>
          </a:p>
        </p:txBody>
      </p:sp>
      <p:sp>
        <p:nvSpPr>
          <p:cNvPr id="39" name="Footer Placeholder 9">
            <a:extLst>
              <a:ext uri="{FF2B5EF4-FFF2-40B4-BE49-F238E27FC236}">
                <a16:creationId xmlns:a16="http://schemas.microsoft.com/office/drawing/2014/main" id="{F59E7DC5-B943-1DEB-5DE7-73C53FB69362}"/>
              </a:ext>
            </a:extLst>
          </p:cNvPr>
          <p:cNvSpPr txBox="1">
            <a:spLocks/>
          </p:cNvSpPr>
          <p:nvPr/>
        </p:nvSpPr>
        <p:spPr>
          <a:xfrm>
            <a:off x="3893282" y="6464808"/>
            <a:ext cx="4405436" cy="310896"/>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Bangladeshi Student’s Abroad Database Management System</a:t>
            </a:r>
          </a:p>
        </p:txBody>
      </p:sp>
    </p:spTree>
    <p:extLst>
      <p:ext uri="{BB962C8B-B14F-4D97-AF65-F5344CB8AC3E}">
        <p14:creationId xmlns:p14="http://schemas.microsoft.com/office/powerpoint/2010/main" val="275960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5" grpId="0"/>
      <p:bldP spid="36" grpId="0"/>
      <p:bldP spid="37" grpId="0"/>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6715760" y="-219337"/>
            <a:ext cx="6229530" cy="961452"/>
          </a:xfrm>
          <a:effectLst>
            <a:outerShdw blurRad="50800" dist="38100" dir="2700000" algn="tl" rotWithShape="0">
              <a:schemeClr val="accent1">
                <a:alpha val="40000"/>
              </a:schemeClr>
            </a:outerShdw>
          </a:effectLst>
        </p:spPr>
        <p:txBody>
          <a:bodyPr/>
          <a:lstStyle/>
          <a:p>
            <a:r>
              <a:rPr lang="en-US" sz="4000" dirty="0">
                <a:solidFill>
                  <a:srgbClr val="3D475D"/>
                </a:solidFill>
              </a:rPr>
              <a:t>Relationships</a:t>
            </a:r>
          </a:p>
        </p:txBody>
      </p:sp>
      <p:sp>
        <p:nvSpPr>
          <p:cNvPr id="13" name="TextBox 12">
            <a:extLst>
              <a:ext uri="{FF2B5EF4-FFF2-40B4-BE49-F238E27FC236}">
                <a16:creationId xmlns:a16="http://schemas.microsoft.com/office/drawing/2014/main" id="{9F614E76-8A86-6D88-89E7-2E097C8F028D}"/>
              </a:ext>
            </a:extLst>
          </p:cNvPr>
          <p:cNvSpPr txBox="1"/>
          <p:nvPr/>
        </p:nvSpPr>
        <p:spPr>
          <a:xfrm>
            <a:off x="577983" y="823395"/>
            <a:ext cx="11531600" cy="5831405"/>
          </a:xfrm>
          <a:prstGeom prst="rect">
            <a:avLst/>
          </a:prstGeom>
          <a:noFill/>
          <a:effectLst>
            <a:outerShdw blurRad="50800" dist="38100" dir="5400000" algn="t" rotWithShape="0">
              <a:schemeClr val="bg1">
                <a:alpha val="40000"/>
              </a:schemeClr>
            </a:outerShdw>
          </a:effectLst>
        </p:spPr>
        <p:txBody>
          <a:bodyPr wrap="square">
            <a:spAutoFit/>
          </a:bodyPr>
          <a:lstStyle/>
          <a:p>
            <a:pPr marL="0" marR="0">
              <a:lnSpc>
                <a:spcPct val="107000"/>
              </a:lnSpc>
              <a:spcBef>
                <a:spcPts val="0"/>
              </a:spcBef>
              <a:spcAft>
                <a:spcPts val="800"/>
              </a:spcAft>
            </a:pPr>
            <a:r>
              <a:rPr lang="en-US" sz="1600" b="1" dirty="0">
                <a:solidFill>
                  <a:srgbClr val="323A4C"/>
                </a:solidFill>
                <a:effectLst/>
                <a:latin typeface="+mj-lt"/>
                <a:ea typeface="Calibri" panose="020F0502020204030204" pitchFamily="34" charset="0"/>
                <a:cs typeface="Calibri" panose="020F0502020204030204" pitchFamily="34" charset="0"/>
              </a:rPr>
              <a:t>One-to-Many Relationship: Student to Academic Profile</a:t>
            </a:r>
            <a:endParaRPr lang="en-US" sz="1600" dirty="0">
              <a:solidFill>
                <a:srgbClr val="323A4C"/>
              </a:solidFill>
              <a:effectLst/>
              <a:latin typeface="+mj-lt"/>
              <a:ea typeface="Calibri" panose="020F0502020204030204" pitchFamily="34" charset="0"/>
            </a:endParaRPr>
          </a:p>
          <a:p>
            <a:pPr marL="342900" marR="0" lvl="0" indent="-342900">
              <a:lnSpc>
                <a:spcPct val="107000"/>
              </a:lnSpc>
              <a:spcBef>
                <a:spcPts val="0"/>
              </a:spcBef>
              <a:spcAft>
                <a:spcPts val="800"/>
              </a:spcAft>
              <a:buFont typeface="Courier New" panose="02070309020205020404" pitchFamily="49" charset="0"/>
              <a:buChar char="o"/>
            </a:pPr>
            <a:r>
              <a:rPr lang="en-US" sz="1600" dirty="0">
                <a:solidFill>
                  <a:srgbClr val="323A4C"/>
                </a:solidFill>
                <a:effectLst/>
                <a:latin typeface="+mj-lt"/>
                <a:ea typeface="Calibri" panose="020F0502020204030204" pitchFamily="34" charset="0"/>
                <a:cs typeface="Calibri" panose="020F0502020204030204" pitchFamily="34" charset="0"/>
              </a:rPr>
              <a:t>A student can have multiple academic profiles.</a:t>
            </a:r>
            <a:endParaRPr lang="en-US" sz="1600" dirty="0">
              <a:solidFill>
                <a:srgbClr val="323A4C"/>
              </a:solidFill>
              <a:effectLst/>
              <a:latin typeface="+mj-lt"/>
              <a:ea typeface="Calibri" panose="020F0502020204030204" pitchFamily="34" charset="0"/>
            </a:endParaRPr>
          </a:p>
          <a:p>
            <a:pPr marL="0" marR="0">
              <a:lnSpc>
                <a:spcPct val="107000"/>
              </a:lnSpc>
              <a:spcBef>
                <a:spcPts val="0"/>
              </a:spcBef>
              <a:spcAft>
                <a:spcPts val="800"/>
              </a:spcAft>
            </a:pPr>
            <a:r>
              <a:rPr lang="en-US" sz="1600" b="1" dirty="0">
                <a:solidFill>
                  <a:srgbClr val="323A4C"/>
                </a:solidFill>
                <a:effectLst/>
                <a:latin typeface="+mj-lt"/>
                <a:ea typeface="Calibri" panose="020F0502020204030204" pitchFamily="34" charset="0"/>
                <a:cs typeface="Calibri" panose="020F0502020204030204" pitchFamily="34" charset="0"/>
              </a:rPr>
              <a:t>One-to-Many Relationship: Student to Scholarship</a:t>
            </a:r>
            <a:endParaRPr lang="en-US" sz="1600" dirty="0">
              <a:solidFill>
                <a:srgbClr val="323A4C"/>
              </a:solidFill>
              <a:effectLst/>
              <a:latin typeface="+mj-lt"/>
              <a:ea typeface="Calibri" panose="020F0502020204030204" pitchFamily="34" charset="0"/>
            </a:endParaRPr>
          </a:p>
          <a:p>
            <a:pPr marL="342900" marR="0" lvl="0" indent="-342900">
              <a:lnSpc>
                <a:spcPct val="107000"/>
              </a:lnSpc>
              <a:spcBef>
                <a:spcPts val="0"/>
              </a:spcBef>
              <a:spcAft>
                <a:spcPts val="800"/>
              </a:spcAft>
              <a:buFont typeface="Courier New" panose="02070309020205020404" pitchFamily="49" charset="0"/>
              <a:buChar char="o"/>
            </a:pPr>
            <a:r>
              <a:rPr lang="en-US" sz="1600" dirty="0">
                <a:solidFill>
                  <a:srgbClr val="323A4C"/>
                </a:solidFill>
                <a:effectLst/>
                <a:latin typeface="+mj-lt"/>
                <a:ea typeface="Calibri" panose="020F0502020204030204" pitchFamily="34" charset="0"/>
                <a:cs typeface="Calibri" panose="020F0502020204030204" pitchFamily="34" charset="0"/>
              </a:rPr>
              <a:t>A student can have multiple scholarships. </a:t>
            </a:r>
            <a:endParaRPr lang="en-US" sz="1600" dirty="0">
              <a:solidFill>
                <a:srgbClr val="323A4C"/>
              </a:solidFill>
              <a:effectLst/>
              <a:latin typeface="+mj-lt"/>
              <a:ea typeface="Calibri" panose="020F0502020204030204" pitchFamily="34" charset="0"/>
            </a:endParaRPr>
          </a:p>
          <a:p>
            <a:pPr marL="0" marR="0">
              <a:lnSpc>
                <a:spcPct val="107000"/>
              </a:lnSpc>
              <a:spcBef>
                <a:spcPts val="0"/>
              </a:spcBef>
              <a:spcAft>
                <a:spcPts val="800"/>
              </a:spcAft>
            </a:pPr>
            <a:r>
              <a:rPr lang="en-US" sz="1600" b="1" dirty="0">
                <a:solidFill>
                  <a:srgbClr val="323A4C"/>
                </a:solidFill>
                <a:effectLst/>
                <a:latin typeface="+mj-lt"/>
                <a:ea typeface="Calibri" panose="020F0502020204030204" pitchFamily="34" charset="0"/>
                <a:cs typeface="Calibri" panose="020F0502020204030204" pitchFamily="34" charset="0"/>
              </a:rPr>
              <a:t>Many-to-One Relationship: Scholarship to Foreign Institution</a:t>
            </a:r>
            <a:endParaRPr lang="en-US" sz="1600" dirty="0">
              <a:solidFill>
                <a:srgbClr val="323A4C"/>
              </a:solidFill>
              <a:effectLst/>
              <a:latin typeface="+mj-lt"/>
              <a:ea typeface="Calibri" panose="020F0502020204030204" pitchFamily="34" charset="0"/>
            </a:endParaRPr>
          </a:p>
          <a:p>
            <a:pPr marL="342900" marR="0" lvl="0" indent="-342900">
              <a:lnSpc>
                <a:spcPct val="107000"/>
              </a:lnSpc>
              <a:spcBef>
                <a:spcPts val="0"/>
              </a:spcBef>
              <a:spcAft>
                <a:spcPts val="800"/>
              </a:spcAft>
              <a:buFont typeface="Courier New" panose="02070309020205020404" pitchFamily="49" charset="0"/>
              <a:buChar char="o"/>
            </a:pPr>
            <a:r>
              <a:rPr lang="en-US" sz="1600" dirty="0">
                <a:solidFill>
                  <a:srgbClr val="323A4C"/>
                </a:solidFill>
                <a:effectLst/>
                <a:latin typeface="+mj-lt"/>
                <a:ea typeface="Calibri" panose="020F0502020204030204" pitchFamily="34" charset="0"/>
                <a:cs typeface="Calibri" panose="020F0502020204030204" pitchFamily="34" charset="0"/>
              </a:rPr>
              <a:t>Many scholarships are associated with a specific foreign institution.</a:t>
            </a:r>
            <a:endParaRPr lang="en-US" sz="1600" dirty="0">
              <a:solidFill>
                <a:srgbClr val="323A4C"/>
              </a:solidFill>
              <a:effectLst/>
              <a:latin typeface="+mj-lt"/>
              <a:ea typeface="Calibri" panose="020F0502020204030204" pitchFamily="34" charset="0"/>
            </a:endParaRPr>
          </a:p>
          <a:p>
            <a:pPr marL="0" marR="0">
              <a:lnSpc>
                <a:spcPct val="107000"/>
              </a:lnSpc>
              <a:spcBef>
                <a:spcPts val="0"/>
              </a:spcBef>
              <a:spcAft>
                <a:spcPts val="800"/>
              </a:spcAft>
            </a:pPr>
            <a:r>
              <a:rPr lang="en-US" sz="1600" b="1" dirty="0">
                <a:solidFill>
                  <a:srgbClr val="323A4C"/>
                </a:solidFill>
                <a:effectLst/>
                <a:latin typeface="+mj-lt"/>
                <a:ea typeface="Calibri" panose="020F0502020204030204" pitchFamily="34" charset="0"/>
                <a:cs typeface="Calibri" panose="020F0502020204030204" pitchFamily="34" charset="0"/>
              </a:rPr>
              <a:t>Many-to-One Relationship: Foreign Institution to Country</a:t>
            </a:r>
            <a:endParaRPr lang="en-US" sz="1600" dirty="0">
              <a:solidFill>
                <a:srgbClr val="323A4C"/>
              </a:solidFill>
              <a:effectLst/>
              <a:latin typeface="+mj-lt"/>
              <a:ea typeface="Calibri" panose="020F0502020204030204" pitchFamily="34" charset="0"/>
            </a:endParaRPr>
          </a:p>
          <a:p>
            <a:pPr marL="342900" marR="0" lvl="0" indent="-342900">
              <a:lnSpc>
                <a:spcPct val="107000"/>
              </a:lnSpc>
              <a:spcBef>
                <a:spcPts val="0"/>
              </a:spcBef>
              <a:spcAft>
                <a:spcPts val="800"/>
              </a:spcAft>
              <a:buFont typeface="Courier New" panose="02070309020205020404" pitchFamily="49" charset="0"/>
              <a:buChar char="o"/>
            </a:pPr>
            <a:r>
              <a:rPr lang="en-US" sz="1600" dirty="0">
                <a:solidFill>
                  <a:srgbClr val="323A4C"/>
                </a:solidFill>
                <a:effectLst/>
                <a:latin typeface="+mj-lt"/>
                <a:ea typeface="Calibri" panose="020F0502020204030204" pitchFamily="34" charset="0"/>
                <a:cs typeface="Calibri" panose="020F0502020204030204" pitchFamily="34" charset="0"/>
              </a:rPr>
              <a:t>Many foreign institutions are connected to a specific country</a:t>
            </a:r>
            <a:r>
              <a:rPr lang="en-US" sz="1600" dirty="0">
                <a:solidFill>
                  <a:srgbClr val="323A4C"/>
                </a:solidFill>
                <a:latin typeface="+mj-lt"/>
                <a:ea typeface="Calibri" panose="020F0502020204030204" pitchFamily="34" charset="0"/>
                <a:cs typeface="Calibri" panose="020F0502020204030204" pitchFamily="34" charset="0"/>
              </a:rPr>
              <a:t>.</a:t>
            </a:r>
            <a:endParaRPr lang="en-US" sz="1600" dirty="0">
              <a:solidFill>
                <a:srgbClr val="323A4C"/>
              </a:solidFill>
              <a:effectLst/>
              <a:latin typeface="+mj-lt"/>
              <a:ea typeface="Calibri" panose="020F0502020204030204" pitchFamily="34" charset="0"/>
            </a:endParaRPr>
          </a:p>
          <a:p>
            <a:pPr marL="0" marR="0">
              <a:lnSpc>
                <a:spcPct val="107000"/>
              </a:lnSpc>
              <a:spcBef>
                <a:spcPts val="0"/>
              </a:spcBef>
              <a:spcAft>
                <a:spcPts val="800"/>
              </a:spcAft>
            </a:pPr>
            <a:r>
              <a:rPr lang="en-US" sz="1600" b="1" dirty="0">
                <a:solidFill>
                  <a:srgbClr val="323A4C"/>
                </a:solidFill>
                <a:effectLst/>
                <a:latin typeface="+mj-lt"/>
                <a:ea typeface="Calibri" panose="020F0502020204030204" pitchFamily="34" charset="0"/>
                <a:cs typeface="Calibri" panose="020F0502020204030204" pitchFamily="34" charset="0"/>
              </a:rPr>
              <a:t>Many-to-Many Relationship: Student to Abroad Journey</a:t>
            </a:r>
            <a:endParaRPr lang="en-US" sz="1600" dirty="0">
              <a:solidFill>
                <a:srgbClr val="323A4C"/>
              </a:solidFill>
              <a:effectLst/>
              <a:latin typeface="+mj-lt"/>
              <a:ea typeface="Calibri" panose="020F0502020204030204" pitchFamily="34" charset="0"/>
            </a:endParaRPr>
          </a:p>
          <a:p>
            <a:pPr marL="342900" marR="0" lvl="0" indent="-342900">
              <a:lnSpc>
                <a:spcPct val="107000"/>
              </a:lnSpc>
              <a:spcBef>
                <a:spcPts val="0"/>
              </a:spcBef>
              <a:spcAft>
                <a:spcPts val="800"/>
              </a:spcAft>
              <a:buFont typeface="Courier New" panose="02070309020205020404" pitchFamily="49" charset="0"/>
              <a:buChar char="o"/>
            </a:pPr>
            <a:r>
              <a:rPr lang="en-US" sz="1600" dirty="0">
                <a:solidFill>
                  <a:srgbClr val="323A4C"/>
                </a:solidFill>
                <a:effectLst/>
                <a:latin typeface="+mj-lt"/>
                <a:ea typeface="Calibri" panose="020F0502020204030204" pitchFamily="34" charset="0"/>
                <a:cs typeface="Calibri" panose="020F0502020204030204" pitchFamily="34" charset="0"/>
              </a:rPr>
              <a:t>Many students can be associated with many abroad journey.</a:t>
            </a:r>
            <a:endParaRPr lang="en-US" sz="1600" dirty="0">
              <a:solidFill>
                <a:srgbClr val="323A4C"/>
              </a:solidFill>
              <a:effectLst/>
              <a:latin typeface="+mj-lt"/>
              <a:ea typeface="Calibri" panose="020F0502020204030204" pitchFamily="34" charset="0"/>
            </a:endParaRPr>
          </a:p>
          <a:p>
            <a:pPr marL="0" marR="0">
              <a:lnSpc>
                <a:spcPct val="107000"/>
              </a:lnSpc>
              <a:spcBef>
                <a:spcPts val="0"/>
              </a:spcBef>
              <a:spcAft>
                <a:spcPts val="800"/>
              </a:spcAft>
            </a:pPr>
            <a:r>
              <a:rPr lang="en-US" sz="1600" b="1" dirty="0">
                <a:solidFill>
                  <a:srgbClr val="323A4C"/>
                </a:solidFill>
                <a:effectLst/>
                <a:latin typeface="+mj-lt"/>
                <a:ea typeface="Calibri" panose="020F0502020204030204" pitchFamily="34" charset="0"/>
                <a:cs typeface="Calibri" panose="020F0502020204030204" pitchFamily="34" charset="0"/>
              </a:rPr>
              <a:t>Many-to-One Relationship: Abroad Journey to Country</a:t>
            </a:r>
            <a:endParaRPr lang="en-US" sz="1600" dirty="0">
              <a:solidFill>
                <a:srgbClr val="323A4C"/>
              </a:solidFill>
              <a:effectLst/>
              <a:latin typeface="+mj-lt"/>
              <a:ea typeface="Calibri" panose="020F0502020204030204" pitchFamily="34" charset="0"/>
            </a:endParaRPr>
          </a:p>
          <a:p>
            <a:pPr marL="342900" marR="0" lvl="0" indent="-342900">
              <a:lnSpc>
                <a:spcPct val="107000"/>
              </a:lnSpc>
              <a:spcBef>
                <a:spcPts val="0"/>
              </a:spcBef>
              <a:spcAft>
                <a:spcPts val="800"/>
              </a:spcAft>
              <a:buFont typeface="Courier New" panose="02070309020205020404" pitchFamily="49" charset="0"/>
              <a:buChar char="o"/>
            </a:pPr>
            <a:r>
              <a:rPr lang="en-US" sz="1600" dirty="0">
                <a:solidFill>
                  <a:srgbClr val="323A4C"/>
                </a:solidFill>
                <a:effectLst/>
                <a:latin typeface="+mj-lt"/>
                <a:ea typeface="Calibri" panose="020F0502020204030204" pitchFamily="34" charset="0"/>
                <a:cs typeface="Calibri" panose="020F0502020204030204" pitchFamily="34" charset="0"/>
              </a:rPr>
              <a:t>Many journey can be done to one country.</a:t>
            </a:r>
            <a:endParaRPr lang="en-US" sz="1600" dirty="0">
              <a:solidFill>
                <a:srgbClr val="323A4C"/>
              </a:solidFill>
              <a:effectLst/>
              <a:latin typeface="+mj-lt"/>
              <a:ea typeface="Calibri" panose="020F0502020204030204" pitchFamily="34" charset="0"/>
            </a:endParaRPr>
          </a:p>
          <a:p>
            <a:pPr marL="0" marR="0">
              <a:lnSpc>
                <a:spcPct val="107000"/>
              </a:lnSpc>
              <a:spcBef>
                <a:spcPts val="0"/>
              </a:spcBef>
              <a:spcAft>
                <a:spcPts val="800"/>
              </a:spcAft>
            </a:pPr>
            <a:r>
              <a:rPr lang="en-US" sz="1600" b="1" dirty="0">
                <a:solidFill>
                  <a:srgbClr val="323A4C"/>
                </a:solidFill>
                <a:effectLst/>
                <a:latin typeface="+mj-lt"/>
                <a:ea typeface="Calibri" panose="020F0502020204030204" pitchFamily="34" charset="0"/>
                <a:cs typeface="Calibri" panose="020F0502020204030204" pitchFamily="34" charset="0"/>
              </a:rPr>
              <a:t>Many-to-Many Relationship: Student to International Exam</a:t>
            </a:r>
            <a:endParaRPr lang="en-US" sz="1600" dirty="0">
              <a:solidFill>
                <a:srgbClr val="323A4C"/>
              </a:solidFill>
              <a:effectLst/>
              <a:latin typeface="+mj-lt"/>
              <a:ea typeface="Calibri" panose="020F0502020204030204" pitchFamily="34" charset="0"/>
            </a:endParaRPr>
          </a:p>
          <a:p>
            <a:pPr marL="342900" marR="0" lvl="0" indent="-342900">
              <a:lnSpc>
                <a:spcPct val="107000"/>
              </a:lnSpc>
              <a:spcBef>
                <a:spcPts val="0"/>
              </a:spcBef>
              <a:spcAft>
                <a:spcPts val="800"/>
              </a:spcAft>
              <a:buFont typeface="Courier New" panose="02070309020205020404" pitchFamily="49" charset="0"/>
              <a:buChar char="o"/>
            </a:pPr>
            <a:r>
              <a:rPr lang="en-US" sz="1600" dirty="0">
                <a:solidFill>
                  <a:srgbClr val="323A4C"/>
                </a:solidFill>
                <a:effectLst/>
                <a:latin typeface="+mj-lt"/>
                <a:ea typeface="Calibri" panose="020F0502020204030204" pitchFamily="34" charset="0"/>
                <a:cs typeface="Calibri" panose="020F0502020204030204" pitchFamily="34" charset="0"/>
              </a:rPr>
              <a:t>A student can take multiple international exams, and each exam can be taken by multiple students. </a:t>
            </a:r>
            <a:endParaRPr lang="en-US" sz="1600" dirty="0">
              <a:solidFill>
                <a:srgbClr val="323A4C"/>
              </a:solidFill>
              <a:effectLst/>
              <a:latin typeface="+mj-lt"/>
              <a:ea typeface="Calibri" panose="020F0502020204030204" pitchFamily="34" charset="0"/>
            </a:endParaRPr>
          </a:p>
          <a:p>
            <a:pPr marL="0" marR="0">
              <a:lnSpc>
                <a:spcPct val="107000"/>
              </a:lnSpc>
              <a:spcBef>
                <a:spcPts val="0"/>
              </a:spcBef>
              <a:spcAft>
                <a:spcPts val="800"/>
              </a:spcAft>
            </a:pPr>
            <a:r>
              <a:rPr lang="en-US" sz="1600" b="1" dirty="0">
                <a:solidFill>
                  <a:srgbClr val="323A4C"/>
                </a:solidFill>
                <a:effectLst/>
                <a:latin typeface="+mj-lt"/>
                <a:ea typeface="Calibri" panose="020F0502020204030204" pitchFamily="34" charset="0"/>
                <a:cs typeface="Calibri" panose="020F0502020204030204" pitchFamily="34" charset="0"/>
              </a:rPr>
              <a:t>Many-to-Many Relationship: Student to Extra-Curricular Activity</a:t>
            </a:r>
            <a:endParaRPr lang="en-US" sz="1600" dirty="0">
              <a:solidFill>
                <a:srgbClr val="323A4C"/>
              </a:solidFill>
              <a:effectLst/>
              <a:latin typeface="+mj-lt"/>
              <a:ea typeface="Calibri" panose="020F0502020204030204" pitchFamily="34" charset="0"/>
            </a:endParaRPr>
          </a:p>
          <a:p>
            <a:pPr marL="342900" marR="0" lvl="0" indent="-342900">
              <a:lnSpc>
                <a:spcPct val="107000"/>
              </a:lnSpc>
              <a:spcBef>
                <a:spcPts val="0"/>
              </a:spcBef>
              <a:spcAft>
                <a:spcPts val="800"/>
              </a:spcAft>
              <a:buFont typeface="Courier New" panose="02070309020205020404" pitchFamily="49" charset="0"/>
              <a:buChar char="o"/>
            </a:pPr>
            <a:r>
              <a:rPr lang="en-US" sz="1600" dirty="0">
                <a:solidFill>
                  <a:srgbClr val="323A4C"/>
                </a:solidFill>
                <a:effectLst/>
                <a:latin typeface="+mj-lt"/>
                <a:ea typeface="Calibri" panose="020F0502020204030204" pitchFamily="34" charset="0"/>
                <a:cs typeface="Calibri" panose="020F0502020204030204" pitchFamily="34" charset="0"/>
              </a:rPr>
              <a:t>A student can have one or more extracurricular activities, and an activity can involve many students</a:t>
            </a:r>
            <a:r>
              <a:rPr lang="en-US" sz="1400" dirty="0">
                <a:solidFill>
                  <a:srgbClr val="323A4C"/>
                </a:solidFill>
                <a:effectLst/>
                <a:latin typeface="+mj-lt"/>
                <a:ea typeface="Calibri" panose="020F0502020204030204" pitchFamily="34" charset="0"/>
                <a:cs typeface="Calibri" panose="020F0502020204030204" pitchFamily="34" charset="0"/>
              </a:rPr>
              <a:t>.</a:t>
            </a:r>
            <a:endParaRPr lang="en-US" sz="1400" dirty="0">
              <a:solidFill>
                <a:srgbClr val="323A4C"/>
              </a:solidFill>
              <a:effectLst/>
              <a:latin typeface="+mj-lt"/>
              <a:ea typeface="Calibri" panose="020F0502020204030204" pitchFamily="34" charset="0"/>
            </a:endParaRPr>
          </a:p>
        </p:txBody>
      </p:sp>
      <p:grpSp>
        <p:nvGrpSpPr>
          <p:cNvPr id="17" name="Group 16">
            <a:extLst>
              <a:ext uri="{FF2B5EF4-FFF2-40B4-BE49-F238E27FC236}">
                <a16:creationId xmlns:a16="http://schemas.microsoft.com/office/drawing/2014/main" id="{5F182AD0-EE6D-2539-43F0-89420BBA1ED6}"/>
              </a:ext>
            </a:extLst>
          </p:cNvPr>
          <p:cNvGrpSpPr/>
          <p:nvPr/>
        </p:nvGrpSpPr>
        <p:grpSpPr>
          <a:xfrm>
            <a:off x="290129" y="670560"/>
            <a:ext cx="11611743" cy="193035"/>
            <a:chOff x="290129" y="711200"/>
            <a:chExt cx="11611743" cy="193035"/>
          </a:xfrm>
        </p:grpSpPr>
        <p:cxnSp>
          <p:nvCxnSpPr>
            <p:cNvPr id="15" name="Straight Connector 14">
              <a:extLst>
                <a:ext uri="{FF2B5EF4-FFF2-40B4-BE49-F238E27FC236}">
                  <a16:creationId xmlns:a16="http://schemas.microsoft.com/office/drawing/2014/main" id="{D4FB0308-0CD9-8F5A-7219-D85DC56A3E69}"/>
                </a:ext>
              </a:extLst>
            </p:cNvPr>
            <p:cNvCxnSpPr>
              <a:cxnSpLocks/>
            </p:cNvCxnSpPr>
            <p:nvPr/>
          </p:nvCxnSpPr>
          <p:spPr>
            <a:xfrm>
              <a:off x="290129" y="813670"/>
              <a:ext cx="11611743" cy="0"/>
            </a:xfrm>
            <a:prstGeom prst="line">
              <a:avLst/>
            </a:prstGeom>
          </p:spPr>
          <p:style>
            <a:lnRef idx="2">
              <a:schemeClr val="accent1"/>
            </a:lnRef>
            <a:fillRef idx="0">
              <a:schemeClr val="accent1"/>
            </a:fillRef>
            <a:effectRef idx="1">
              <a:schemeClr val="accent1"/>
            </a:effectRef>
            <a:fontRef idx="minor">
              <a:schemeClr val="tx1"/>
            </a:fontRef>
          </p:style>
        </p:cxnSp>
        <p:sp>
          <p:nvSpPr>
            <p:cNvPr id="16" name="Oval 15">
              <a:extLst>
                <a:ext uri="{FF2B5EF4-FFF2-40B4-BE49-F238E27FC236}">
                  <a16:creationId xmlns:a16="http://schemas.microsoft.com/office/drawing/2014/main" id="{089D41FA-1D63-68ED-D954-4349DCCC2746}"/>
                </a:ext>
              </a:extLst>
            </p:cNvPr>
            <p:cNvSpPr/>
            <p:nvPr/>
          </p:nvSpPr>
          <p:spPr>
            <a:xfrm>
              <a:off x="290129" y="711200"/>
              <a:ext cx="177231" cy="193035"/>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Slide Number Placeholder 9">
            <a:extLst>
              <a:ext uri="{FF2B5EF4-FFF2-40B4-BE49-F238E27FC236}">
                <a16:creationId xmlns:a16="http://schemas.microsoft.com/office/drawing/2014/main" id="{DBB87551-335F-69A9-9FBB-446D2FF888CB}"/>
              </a:ext>
            </a:extLst>
          </p:cNvPr>
          <p:cNvSpPr txBox="1">
            <a:spLocks/>
          </p:cNvSpPr>
          <p:nvPr/>
        </p:nvSpPr>
        <p:spPr>
          <a:xfrm>
            <a:off x="11614017" y="6394268"/>
            <a:ext cx="987552" cy="3108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FB4751-880F-D840-AAA9-3A15815CC996}" type="slidenum">
              <a:rPr lang="en-US" smtClean="0"/>
              <a:pPr/>
              <a:t>4</a:t>
            </a:fld>
            <a:endParaRPr lang="en-US" dirty="0"/>
          </a:p>
        </p:txBody>
      </p:sp>
    </p:spTree>
    <p:extLst>
      <p:ext uri="{BB962C8B-B14F-4D97-AF65-F5344CB8AC3E}">
        <p14:creationId xmlns:p14="http://schemas.microsoft.com/office/powerpoint/2010/main" val="3474133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down)">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8628613" y="312100"/>
            <a:ext cx="3399518" cy="727158"/>
          </a:xfrm>
        </p:spPr>
        <p:txBody>
          <a:bodyPr/>
          <a:lstStyle/>
          <a:p>
            <a:r>
              <a:rPr lang="en-US" sz="4000" dirty="0"/>
              <a:t>ER Diagram</a:t>
            </a:r>
          </a:p>
        </p:txBody>
      </p:sp>
      <p:grpSp>
        <p:nvGrpSpPr>
          <p:cNvPr id="52" name="Group 51">
            <a:extLst>
              <a:ext uri="{FF2B5EF4-FFF2-40B4-BE49-F238E27FC236}">
                <a16:creationId xmlns:a16="http://schemas.microsoft.com/office/drawing/2014/main" id="{3298C64D-C781-8323-49E7-D0122E7470CA}"/>
              </a:ext>
            </a:extLst>
          </p:cNvPr>
          <p:cNvGrpSpPr/>
          <p:nvPr/>
        </p:nvGrpSpPr>
        <p:grpSpPr>
          <a:xfrm>
            <a:off x="600074" y="209240"/>
            <a:ext cx="7524751" cy="6471285"/>
            <a:chOff x="0" y="0"/>
            <a:chExt cx="6765471" cy="7343230"/>
          </a:xfrm>
          <a:solidFill>
            <a:schemeClr val="accent1"/>
          </a:solidFill>
        </p:grpSpPr>
        <p:grpSp>
          <p:nvGrpSpPr>
            <p:cNvPr id="53" name="Group 52">
              <a:extLst>
                <a:ext uri="{FF2B5EF4-FFF2-40B4-BE49-F238E27FC236}">
                  <a16:creationId xmlns:a16="http://schemas.microsoft.com/office/drawing/2014/main" id="{6F0A144C-8C21-FB0A-1EB5-F84D5C5D14A3}"/>
                </a:ext>
              </a:extLst>
            </p:cNvPr>
            <p:cNvGrpSpPr/>
            <p:nvPr/>
          </p:nvGrpSpPr>
          <p:grpSpPr>
            <a:xfrm>
              <a:off x="0" y="0"/>
              <a:ext cx="6765471" cy="7343230"/>
              <a:chOff x="0" y="0"/>
              <a:chExt cx="6765471" cy="7343230"/>
            </a:xfrm>
            <a:grpFill/>
          </p:grpSpPr>
          <p:sp>
            <p:nvSpPr>
              <p:cNvPr id="55" name="Diamond 54">
                <a:extLst>
                  <a:ext uri="{FF2B5EF4-FFF2-40B4-BE49-F238E27FC236}">
                    <a16:creationId xmlns:a16="http://schemas.microsoft.com/office/drawing/2014/main" id="{CA476DC1-95A1-7DBF-8A73-93C5CB6D5107}"/>
                  </a:ext>
                </a:extLst>
              </p:cNvPr>
              <p:cNvSpPr/>
              <p:nvPr/>
            </p:nvSpPr>
            <p:spPr>
              <a:xfrm>
                <a:off x="2909207" y="5382985"/>
                <a:ext cx="829541" cy="610235"/>
              </a:xfrm>
              <a:prstGeom prst="diamond">
                <a:avLst/>
              </a:prstGeom>
              <a:grpFill/>
              <a:ln/>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56" name="Group 55">
                <a:extLst>
                  <a:ext uri="{FF2B5EF4-FFF2-40B4-BE49-F238E27FC236}">
                    <a16:creationId xmlns:a16="http://schemas.microsoft.com/office/drawing/2014/main" id="{E2BE17CE-2357-E992-7E9F-DED747F3EAEB}"/>
                  </a:ext>
                </a:extLst>
              </p:cNvPr>
              <p:cNvGrpSpPr/>
              <p:nvPr/>
            </p:nvGrpSpPr>
            <p:grpSpPr>
              <a:xfrm>
                <a:off x="0" y="0"/>
                <a:ext cx="6765471" cy="7343230"/>
                <a:chOff x="0" y="0"/>
                <a:chExt cx="6765471" cy="7343230"/>
              </a:xfrm>
              <a:grpFill/>
            </p:grpSpPr>
            <p:cxnSp>
              <p:nvCxnSpPr>
                <p:cNvPr id="57" name="Straight Connector 56">
                  <a:extLst>
                    <a:ext uri="{FF2B5EF4-FFF2-40B4-BE49-F238E27FC236}">
                      <a16:creationId xmlns:a16="http://schemas.microsoft.com/office/drawing/2014/main" id="{D9005BE9-8EE2-52E8-48A0-198FD5D6F443}"/>
                    </a:ext>
                  </a:extLst>
                </p:cNvPr>
                <p:cNvCxnSpPr/>
                <p:nvPr/>
              </p:nvCxnSpPr>
              <p:spPr>
                <a:xfrm flipV="1">
                  <a:off x="3701143" y="914400"/>
                  <a:ext cx="916420" cy="581429"/>
                </a:xfrm>
                <a:prstGeom prst="line">
                  <a:avLst/>
                </a:prstGeom>
              </p:spPr>
              <p:style>
                <a:lnRef idx="3">
                  <a:schemeClr val="accent1"/>
                </a:lnRef>
                <a:fillRef idx="0">
                  <a:schemeClr val="accent1"/>
                </a:fillRef>
                <a:effectRef idx="2">
                  <a:schemeClr val="accent1"/>
                </a:effectRef>
                <a:fontRef idx="minor">
                  <a:schemeClr val="tx1"/>
                </a:fontRef>
              </p:style>
            </p:cxnSp>
            <p:grpSp>
              <p:nvGrpSpPr>
                <p:cNvPr id="58" name="Group 57">
                  <a:extLst>
                    <a:ext uri="{FF2B5EF4-FFF2-40B4-BE49-F238E27FC236}">
                      <a16:creationId xmlns:a16="http://schemas.microsoft.com/office/drawing/2014/main" id="{9567BC77-D0EE-5B39-CEEB-9E7AD6124DD5}"/>
                    </a:ext>
                  </a:extLst>
                </p:cNvPr>
                <p:cNvGrpSpPr/>
                <p:nvPr/>
              </p:nvGrpSpPr>
              <p:grpSpPr>
                <a:xfrm>
                  <a:off x="0" y="0"/>
                  <a:ext cx="6765471" cy="7343230"/>
                  <a:chOff x="0" y="0"/>
                  <a:chExt cx="6765471" cy="7343230"/>
                </a:xfrm>
                <a:grpFill/>
              </p:grpSpPr>
              <p:cxnSp>
                <p:nvCxnSpPr>
                  <p:cNvPr id="59" name="Straight Connector 58">
                    <a:extLst>
                      <a:ext uri="{FF2B5EF4-FFF2-40B4-BE49-F238E27FC236}">
                        <a16:creationId xmlns:a16="http://schemas.microsoft.com/office/drawing/2014/main" id="{AA05EDAD-FED5-0286-14C3-BB42C8CDCA72}"/>
                      </a:ext>
                    </a:extLst>
                  </p:cNvPr>
                  <p:cNvCxnSpPr/>
                  <p:nvPr/>
                </p:nvCxnSpPr>
                <p:spPr>
                  <a:xfrm>
                    <a:off x="1665514" y="707571"/>
                    <a:ext cx="1177637" cy="782782"/>
                  </a:xfrm>
                  <a:prstGeom prst="line">
                    <a:avLst/>
                  </a:prstGeom>
                </p:spPr>
                <p:style>
                  <a:lnRef idx="3">
                    <a:schemeClr val="accent1"/>
                  </a:lnRef>
                  <a:fillRef idx="0">
                    <a:schemeClr val="accent1"/>
                  </a:fillRef>
                  <a:effectRef idx="2">
                    <a:schemeClr val="accent1"/>
                  </a:effectRef>
                  <a:fontRef idx="minor">
                    <a:schemeClr val="tx1"/>
                  </a:fontRef>
                </p:style>
              </p:cxnSp>
              <p:grpSp>
                <p:nvGrpSpPr>
                  <p:cNvPr id="60" name="Group 59">
                    <a:extLst>
                      <a:ext uri="{FF2B5EF4-FFF2-40B4-BE49-F238E27FC236}">
                        <a16:creationId xmlns:a16="http://schemas.microsoft.com/office/drawing/2014/main" id="{3E1F6E83-2D05-5149-C9A4-FFDD14C6A8BF}"/>
                      </a:ext>
                    </a:extLst>
                  </p:cNvPr>
                  <p:cNvGrpSpPr/>
                  <p:nvPr/>
                </p:nvGrpSpPr>
                <p:grpSpPr>
                  <a:xfrm>
                    <a:off x="0" y="0"/>
                    <a:ext cx="6765471" cy="7343230"/>
                    <a:chOff x="0" y="0"/>
                    <a:chExt cx="6765471" cy="7343230"/>
                  </a:xfrm>
                  <a:grpFill/>
                </p:grpSpPr>
                <p:cxnSp>
                  <p:nvCxnSpPr>
                    <p:cNvPr id="61" name="Straight Arrow Connector 60">
                      <a:extLst>
                        <a:ext uri="{FF2B5EF4-FFF2-40B4-BE49-F238E27FC236}">
                          <a16:creationId xmlns:a16="http://schemas.microsoft.com/office/drawing/2014/main" id="{50B2319B-D447-C997-B656-4970386B46F7}"/>
                        </a:ext>
                      </a:extLst>
                    </p:cNvPr>
                    <p:cNvCxnSpPr>
                      <a:cxnSpLocks/>
                    </p:cNvCxnSpPr>
                    <p:nvPr/>
                  </p:nvCxnSpPr>
                  <p:spPr>
                    <a:xfrm flipH="1">
                      <a:off x="3323978" y="5112952"/>
                      <a:ext cx="8184" cy="127528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nvGrpSpPr>
                    <p:cNvPr id="62" name="Group 61">
                      <a:extLst>
                        <a:ext uri="{FF2B5EF4-FFF2-40B4-BE49-F238E27FC236}">
                          <a16:creationId xmlns:a16="http://schemas.microsoft.com/office/drawing/2014/main" id="{8C18DA0A-8B23-C774-C61E-E85885FD9AC1}"/>
                        </a:ext>
                      </a:extLst>
                    </p:cNvPr>
                    <p:cNvGrpSpPr/>
                    <p:nvPr/>
                  </p:nvGrpSpPr>
                  <p:grpSpPr>
                    <a:xfrm rot="14047222">
                      <a:off x="1660933" y="2450985"/>
                      <a:ext cx="849881" cy="1300959"/>
                      <a:chOff x="-88114" y="541"/>
                      <a:chExt cx="734708" cy="1395730"/>
                    </a:xfrm>
                    <a:grpFill/>
                  </p:grpSpPr>
                  <p:grpSp>
                    <p:nvGrpSpPr>
                      <p:cNvPr id="98" name="Group 97">
                        <a:extLst>
                          <a:ext uri="{FF2B5EF4-FFF2-40B4-BE49-F238E27FC236}">
                            <a16:creationId xmlns:a16="http://schemas.microsoft.com/office/drawing/2014/main" id="{F3FA7FC9-C5B3-AF58-1BA7-B1B429EE4EDE}"/>
                          </a:ext>
                        </a:extLst>
                      </p:cNvPr>
                      <p:cNvGrpSpPr/>
                      <p:nvPr/>
                    </p:nvGrpSpPr>
                    <p:grpSpPr>
                      <a:xfrm>
                        <a:off x="-88114" y="541"/>
                        <a:ext cx="734708" cy="1395730"/>
                        <a:chOff x="-335764" y="541"/>
                        <a:chExt cx="734708" cy="1395730"/>
                      </a:xfrm>
                      <a:grpFill/>
                    </p:grpSpPr>
                    <p:cxnSp>
                      <p:nvCxnSpPr>
                        <p:cNvPr id="102" name="Straight Arrow Connector 101">
                          <a:extLst>
                            <a:ext uri="{FF2B5EF4-FFF2-40B4-BE49-F238E27FC236}">
                              <a16:creationId xmlns:a16="http://schemas.microsoft.com/office/drawing/2014/main" id="{256DFAB1-45D7-C685-DBA1-A715850E5933}"/>
                            </a:ext>
                          </a:extLst>
                        </p:cNvPr>
                        <p:cNvCxnSpPr>
                          <a:cxnSpLocks/>
                        </p:cNvCxnSpPr>
                        <p:nvPr/>
                      </p:nvCxnSpPr>
                      <p:spPr>
                        <a:xfrm rot="7552778" flipV="1">
                          <a:off x="-595680" y="401648"/>
                          <a:ext cx="1254539" cy="73470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3" name="Straight Connector 102">
                          <a:extLst>
                            <a:ext uri="{FF2B5EF4-FFF2-40B4-BE49-F238E27FC236}">
                              <a16:creationId xmlns:a16="http://schemas.microsoft.com/office/drawing/2014/main" id="{45CD1344-F6BB-6D9B-2EFF-87FD339227C4}"/>
                            </a:ext>
                          </a:extLst>
                        </p:cNvPr>
                        <p:cNvCxnSpPr>
                          <a:cxnSpLocks/>
                        </p:cNvCxnSpPr>
                        <p:nvPr/>
                      </p:nvCxnSpPr>
                      <p:spPr>
                        <a:xfrm rot="7552778" flipV="1">
                          <a:off x="-344258" y="146260"/>
                          <a:ext cx="757155" cy="465718"/>
                        </a:xfrm>
                        <a:prstGeom prst="line">
                          <a:avLst/>
                        </a:prstGeom>
                      </p:spPr>
                      <p:style>
                        <a:lnRef idx="3">
                          <a:schemeClr val="accent1"/>
                        </a:lnRef>
                        <a:fillRef idx="0">
                          <a:schemeClr val="accent1"/>
                        </a:fillRef>
                        <a:effectRef idx="2">
                          <a:schemeClr val="accent1"/>
                        </a:effectRef>
                        <a:fontRef idx="minor">
                          <a:schemeClr val="tx1"/>
                        </a:fontRef>
                      </p:style>
                    </p:cxnSp>
                  </p:grpSp>
                  <p:grpSp>
                    <p:nvGrpSpPr>
                      <p:cNvPr id="99" name="Group 98">
                        <a:extLst>
                          <a:ext uri="{FF2B5EF4-FFF2-40B4-BE49-F238E27FC236}">
                            <a16:creationId xmlns:a16="http://schemas.microsoft.com/office/drawing/2014/main" id="{86D6894B-73D2-5043-67CA-42612B27BD3A}"/>
                          </a:ext>
                        </a:extLst>
                      </p:cNvPr>
                      <p:cNvGrpSpPr/>
                      <p:nvPr/>
                    </p:nvGrpSpPr>
                    <p:grpSpPr>
                      <a:xfrm>
                        <a:off x="74506" y="491565"/>
                        <a:ext cx="403474" cy="774255"/>
                        <a:chOff x="80667" y="-97794"/>
                        <a:chExt cx="436838" cy="817378"/>
                      </a:xfrm>
                      <a:grpFill/>
                    </p:grpSpPr>
                    <p:sp>
                      <p:nvSpPr>
                        <p:cNvPr id="100" name="Diamond 99">
                          <a:extLst>
                            <a:ext uri="{FF2B5EF4-FFF2-40B4-BE49-F238E27FC236}">
                              <a16:creationId xmlns:a16="http://schemas.microsoft.com/office/drawing/2014/main" id="{6444AAB7-5FBA-3935-6C31-B8DA63C908E1}"/>
                            </a:ext>
                          </a:extLst>
                        </p:cNvPr>
                        <p:cNvSpPr/>
                        <p:nvPr/>
                      </p:nvSpPr>
                      <p:spPr>
                        <a:xfrm rot="7810334">
                          <a:off x="-63503" y="46376"/>
                          <a:ext cx="725177" cy="436838"/>
                        </a:xfrm>
                        <a:prstGeom prst="diamond">
                          <a:avLst/>
                        </a:prstGeom>
                        <a:grpFill/>
                        <a:ln/>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1" name="Text Box 245943597">
                          <a:extLst>
                            <a:ext uri="{FF2B5EF4-FFF2-40B4-BE49-F238E27FC236}">
                              <a16:creationId xmlns:a16="http://schemas.microsoft.com/office/drawing/2014/main" id="{9C59E471-D036-3C38-7BE0-150DF5F7E5F1}"/>
                            </a:ext>
                          </a:extLst>
                        </p:cNvPr>
                        <p:cNvSpPr txBox="1"/>
                        <p:nvPr/>
                      </p:nvSpPr>
                      <p:spPr>
                        <a:xfrm rot="7552778">
                          <a:off x="-130587" y="197361"/>
                          <a:ext cx="772901" cy="27154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50" dirty="0" err="1">
                              <a:solidFill>
                                <a:srgbClr val="403152"/>
                              </a:solidFill>
                              <a:effectLst/>
                              <a:latin typeface="Calibri" panose="020F0502020204030204" pitchFamily="34" charset="0"/>
                              <a:ea typeface="Calibri" panose="020F0502020204030204" pitchFamily="34" charset="0"/>
                            </a:rPr>
                            <a:t>Stu_Aca</a:t>
                          </a:r>
                          <a:endParaRPr lang="en-US" sz="1050" dirty="0">
                            <a:effectLst/>
                            <a:latin typeface="Calibri" panose="020F0502020204030204" pitchFamily="34" charset="0"/>
                            <a:ea typeface="Calibri" panose="020F0502020204030204" pitchFamily="34" charset="0"/>
                          </a:endParaRPr>
                        </a:p>
                      </p:txBody>
                    </p:sp>
                  </p:grpSp>
                </p:grpSp>
                <p:sp>
                  <p:nvSpPr>
                    <p:cNvPr id="63" name="Text Box 136238248">
                      <a:extLst>
                        <a:ext uri="{FF2B5EF4-FFF2-40B4-BE49-F238E27FC236}">
                          <a16:creationId xmlns:a16="http://schemas.microsoft.com/office/drawing/2014/main" id="{BB7F7A9B-A14A-EB2E-7E78-FD65BDB9FBB0}"/>
                        </a:ext>
                      </a:extLst>
                    </p:cNvPr>
                    <p:cNvSpPr txBox="1"/>
                    <p:nvPr/>
                  </p:nvSpPr>
                  <p:spPr>
                    <a:xfrm>
                      <a:off x="4615543" y="0"/>
                      <a:ext cx="1308100" cy="920750"/>
                    </a:xfrm>
                    <a:prstGeom prst="rect">
                      <a:avLst/>
                    </a:prstGeom>
                    <a:grp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0"/>
                        </a:spcAft>
                      </a:pPr>
                      <a:r>
                        <a:rPr lang="en-US" sz="1200" u="sng" spc="10" dirty="0">
                          <a:solidFill>
                            <a:srgbClr val="202124"/>
                          </a:solidFill>
                          <a:effectLst/>
                          <a:latin typeface="Calibri" panose="020F0502020204030204" pitchFamily="34" charset="0"/>
                          <a:ea typeface="Calibri" panose="020F0502020204030204" pitchFamily="34" charset="0"/>
                          <a:cs typeface="Cambria" panose="02040503050406030204" pitchFamily="18" charset="0"/>
                        </a:rPr>
                        <a:t>Exam ID</a:t>
                      </a:r>
                      <a:endParaRPr lang="en-US" sz="1200" dirty="0">
                        <a:effectLst/>
                        <a:latin typeface="Calibri" panose="020F0502020204030204" pitchFamily="34" charset="0"/>
                        <a:ea typeface="Calibri" panose="020F0502020204030204" pitchFamily="34" charset="0"/>
                      </a:endParaRPr>
                    </a:p>
                    <a:p>
                      <a:pPr marL="0" marR="0" algn="ctr">
                        <a:lnSpc>
                          <a:spcPct val="107000"/>
                        </a:lnSpc>
                        <a:spcBef>
                          <a:spcPts val="0"/>
                        </a:spcBef>
                        <a:spcAft>
                          <a:spcPts val="0"/>
                        </a:spcAft>
                      </a:pPr>
                      <a:r>
                        <a:rPr lang="en-US" sz="1200" spc="10" dirty="0">
                          <a:solidFill>
                            <a:srgbClr val="202124"/>
                          </a:solidFill>
                          <a:effectLst/>
                          <a:latin typeface="Calibri" panose="020F0502020204030204" pitchFamily="34" charset="0"/>
                          <a:ea typeface="Calibri" panose="020F0502020204030204" pitchFamily="34" charset="0"/>
                          <a:cs typeface="Cambria" panose="02040503050406030204" pitchFamily="18" charset="0"/>
                        </a:rPr>
                        <a:t>Exam Name</a:t>
                      </a:r>
                      <a:endParaRPr lang="en-US" sz="1200" dirty="0">
                        <a:effectLst/>
                        <a:latin typeface="Calibri" panose="020F0502020204030204" pitchFamily="34" charset="0"/>
                        <a:ea typeface="Calibri" panose="020F0502020204030204" pitchFamily="34" charset="0"/>
                      </a:endParaRPr>
                    </a:p>
                    <a:p>
                      <a:pPr marL="0" marR="0" algn="ctr">
                        <a:lnSpc>
                          <a:spcPct val="107000"/>
                        </a:lnSpc>
                        <a:spcBef>
                          <a:spcPts val="0"/>
                        </a:spcBef>
                        <a:spcAft>
                          <a:spcPts val="0"/>
                        </a:spcAft>
                      </a:pPr>
                      <a:r>
                        <a:rPr lang="en-US" sz="1200" spc="10" dirty="0">
                          <a:solidFill>
                            <a:srgbClr val="202124"/>
                          </a:solidFill>
                          <a:effectLst/>
                          <a:latin typeface="Calibri" panose="020F0502020204030204" pitchFamily="34" charset="0"/>
                          <a:ea typeface="Calibri" panose="020F0502020204030204" pitchFamily="34" charset="0"/>
                          <a:cs typeface="Cambria" panose="02040503050406030204" pitchFamily="18" charset="0"/>
                        </a:rPr>
                        <a:t>Exam Year</a:t>
                      </a:r>
                      <a:endParaRPr lang="en-US" sz="1200" dirty="0">
                        <a:effectLst/>
                        <a:latin typeface="Calibri" panose="020F0502020204030204" pitchFamily="34" charset="0"/>
                        <a:ea typeface="Calibri" panose="020F0502020204030204" pitchFamily="34" charset="0"/>
                      </a:endParaRPr>
                    </a:p>
                    <a:p>
                      <a:pPr marL="0" marR="0" algn="ctr">
                        <a:lnSpc>
                          <a:spcPct val="107000"/>
                        </a:lnSpc>
                        <a:spcBef>
                          <a:spcPts val="0"/>
                        </a:spcBef>
                        <a:spcAft>
                          <a:spcPts val="0"/>
                        </a:spcAft>
                      </a:pPr>
                      <a:r>
                        <a:rPr lang="en-US" sz="1200" spc="10" dirty="0">
                          <a:solidFill>
                            <a:srgbClr val="202124"/>
                          </a:solidFill>
                          <a:effectLst/>
                          <a:latin typeface="Calibri" panose="020F0502020204030204" pitchFamily="34" charset="0"/>
                          <a:ea typeface="Calibri" panose="020F0502020204030204" pitchFamily="34" charset="0"/>
                          <a:cs typeface="Cambria" panose="02040503050406030204" pitchFamily="18" charset="0"/>
                        </a:rPr>
                        <a:t>Score</a:t>
                      </a:r>
                      <a:endParaRPr lang="en-US" sz="1200" dirty="0">
                        <a:effectLst/>
                        <a:latin typeface="Calibri" panose="020F0502020204030204" pitchFamily="34" charset="0"/>
                        <a:ea typeface="Calibri" panose="020F0502020204030204" pitchFamily="34" charset="0"/>
                      </a:endParaRPr>
                    </a:p>
                    <a:p>
                      <a:pPr marL="0" marR="0" algn="ctr">
                        <a:lnSpc>
                          <a:spcPct val="107000"/>
                        </a:lnSpc>
                        <a:spcBef>
                          <a:spcPts val="0"/>
                        </a:spcBef>
                        <a:spcAft>
                          <a:spcPts val="0"/>
                        </a:spcAft>
                      </a:pPr>
                      <a:r>
                        <a:rPr lang="en-US" sz="800" dirty="0">
                          <a:effectLst/>
                          <a:latin typeface="Calibri" panose="020F0502020204030204" pitchFamily="34" charset="0"/>
                          <a:ea typeface="Calibri" panose="020F0502020204030204" pitchFamily="34" charset="0"/>
                          <a:cs typeface="Cambria" panose="02040503050406030204" pitchFamily="18" charset="0"/>
                        </a:rPr>
                        <a:t> </a:t>
                      </a:r>
                      <a:endParaRPr lang="en-US" sz="1100" dirty="0">
                        <a:effectLst/>
                        <a:latin typeface="Calibri" panose="020F0502020204030204" pitchFamily="34" charset="0"/>
                        <a:ea typeface="Calibri" panose="020F0502020204030204" pitchFamily="34" charset="0"/>
                      </a:endParaRPr>
                    </a:p>
                  </p:txBody>
                </p:sp>
                <p:sp>
                  <p:nvSpPr>
                    <p:cNvPr id="64" name="Text Box 1849425486">
                      <a:extLst>
                        <a:ext uri="{FF2B5EF4-FFF2-40B4-BE49-F238E27FC236}">
                          <a16:creationId xmlns:a16="http://schemas.microsoft.com/office/drawing/2014/main" id="{B82F654A-4FEB-99F9-4760-D5CF3731877B}"/>
                        </a:ext>
                      </a:extLst>
                    </p:cNvPr>
                    <p:cNvSpPr txBox="1"/>
                    <p:nvPr/>
                  </p:nvSpPr>
                  <p:spPr>
                    <a:xfrm>
                      <a:off x="0" y="3439885"/>
                      <a:ext cx="1606550" cy="806450"/>
                    </a:xfrm>
                    <a:prstGeom prst="rect">
                      <a:avLst/>
                    </a:prstGeom>
                    <a:grp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0"/>
                        </a:spcAft>
                      </a:pPr>
                      <a:r>
                        <a:rPr lang="en-US" sz="1200" u="sng" spc="10" dirty="0">
                          <a:solidFill>
                            <a:srgbClr val="202124"/>
                          </a:solidFill>
                          <a:effectLst/>
                          <a:latin typeface="Calibri" panose="020F0502020204030204" pitchFamily="34" charset="0"/>
                          <a:ea typeface="Calibri" panose="020F0502020204030204" pitchFamily="34" charset="0"/>
                          <a:cs typeface="Cambria" panose="02040503050406030204" pitchFamily="18" charset="0"/>
                        </a:rPr>
                        <a:t>Program Name</a:t>
                      </a:r>
                      <a:endParaRPr lang="en-US" sz="1200" dirty="0">
                        <a:effectLst/>
                        <a:latin typeface="Calibri" panose="020F0502020204030204" pitchFamily="34" charset="0"/>
                        <a:ea typeface="Calibri" panose="020F0502020204030204" pitchFamily="34" charset="0"/>
                      </a:endParaRPr>
                    </a:p>
                    <a:p>
                      <a:pPr marL="0" marR="0" algn="ctr">
                        <a:lnSpc>
                          <a:spcPct val="107000"/>
                        </a:lnSpc>
                        <a:spcBef>
                          <a:spcPts val="0"/>
                        </a:spcBef>
                        <a:spcAft>
                          <a:spcPts val="0"/>
                        </a:spcAft>
                      </a:pPr>
                      <a:r>
                        <a:rPr lang="en-US" sz="1200" spc="10" dirty="0">
                          <a:solidFill>
                            <a:srgbClr val="202124"/>
                          </a:solidFill>
                          <a:effectLst/>
                          <a:latin typeface="Calibri" panose="020F0502020204030204" pitchFamily="34" charset="0"/>
                          <a:ea typeface="Calibri" panose="020F0502020204030204" pitchFamily="34" charset="0"/>
                          <a:cs typeface="Cambria" panose="02040503050406030204" pitchFamily="18" charset="0"/>
                        </a:rPr>
                        <a:t>Year Accomplished</a:t>
                      </a:r>
                      <a:endParaRPr lang="en-US" sz="1200" dirty="0">
                        <a:effectLst/>
                        <a:latin typeface="Calibri" panose="020F0502020204030204" pitchFamily="34" charset="0"/>
                        <a:ea typeface="Calibri" panose="020F0502020204030204" pitchFamily="34" charset="0"/>
                      </a:endParaRPr>
                    </a:p>
                    <a:p>
                      <a:pPr marL="0" marR="0" algn="ctr">
                        <a:lnSpc>
                          <a:spcPct val="107000"/>
                        </a:lnSpc>
                        <a:spcBef>
                          <a:spcPts val="0"/>
                        </a:spcBef>
                        <a:spcAft>
                          <a:spcPts val="0"/>
                        </a:spcAft>
                      </a:pPr>
                      <a:r>
                        <a:rPr lang="en-US" sz="1200" spc="10" dirty="0">
                          <a:solidFill>
                            <a:srgbClr val="202124"/>
                          </a:solidFill>
                          <a:effectLst/>
                          <a:latin typeface="Calibri" panose="020F0502020204030204" pitchFamily="34" charset="0"/>
                          <a:ea typeface="Calibri" panose="020F0502020204030204" pitchFamily="34" charset="0"/>
                          <a:cs typeface="Cambria" panose="02040503050406030204" pitchFamily="18" charset="0"/>
                        </a:rPr>
                        <a:t>Grade/Credit Earned</a:t>
                      </a:r>
                      <a:endParaRPr lang="en-US" sz="1200" dirty="0">
                        <a:effectLst/>
                        <a:latin typeface="Calibri" panose="020F0502020204030204" pitchFamily="34" charset="0"/>
                        <a:ea typeface="Calibri" panose="020F0502020204030204" pitchFamily="34" charset="0"/>
                      </a:endParaRPr>
                    </a:p>
                    <a:p>
                      <a:pPr marL="0" marR="0">
                        <a:lnSpc>
                          <a:spcPct val="107000"/>
                        </a:lnSpc>
                        <a:spcBef>
                          <a:spcPts val="0"/>
                        </a:spcBef>
                        <a:spcAft>
                          <a:spcPts val="0"/>
                        </a:spcAft>
                      </a:pPr>
                      <a:r>
                        <a:rPr lang="en-US" sz="800" spc="10" dirty="0">
                          <a:solidFill>
                            <a:srgbClr val="202124"/>
                          </a:solidFill>
                          <a:effectLst/>
                          <a:latin typeface="Calibri" panose="020F0502020204030204" pitchFamily="34" charset="0"/>
                          <a:ea typeface="Calibri" panose="020F0502020204030204" pitchFamily="34" charset="0"/>
                          <a:cs typeface="Cambria" panose="02040503050406030204" pitchFamily="18" charset="0"/>
                        </a:rPr>
                        <a:t> </a:t>
                      </a:r>
                      <a:endParaRPr lang="en-US" sz="1100" dirty="0">
                        <a:effectLst/>
                        <a:latin typeface="Calibri" panose="020F0502020204030204" pitchFamily="34" charset="0"/>
                        <a:ea typeface="Calibri" panose="020F0502020204030204" pitchFamily="34" charset="0"/>
                      </a:endParaRPr>
                    </a:p>
                  </p:txBody>
                </p:sp>
                <p:sp>
                  <p:nvSpPr>
                    <p:cNvPr id="65" name="Text Box 10245142">
                      <a:extLst>
                        <a:ext uri="{FF2B5EF4-FFF2-40B4-BE49-F238E27FC236}">
                          <a16:creationId xmlns:a16="http://schemas.microsoft.com/office/drawing/2014/main" id="{2AADE242-9566-BDAD-C6AD-DCDBAA56E94E}"/>
                        </a:ext>
                      </a:extLst>
                    </p:cNvPr>
                    <p:cNvSpPr txBox="1"/>
                    <p:nvPr/>
                  </p:nvSpPr>
                  <p:spPr>
                    <a:xfrm>
                      <a:off x="2710543" y="1418884"/>
                      <a:ext cx="1127760" cy="1214525"/>
                    </a:xfrm>
                    <a:prstGeom prst="rect">
                      <a:avLst/>
                    </a:prstGeom>
                    <a:grp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0"/>
                        </a:spcAft>
                      </a:pPr>
                      <a:r>
                        <a:rPr lang="en-US" sz="1050" u="sng" spc="10" dirty="0">
                          <a:solidFill>
                            <a:srgbClr val="202124"/>
                          </a:solidFill>
                          <a:effectLst/>
                          <a:latin typeface="Calibri" panose="020F0502020204030204" pitchFamily="34" charset="0"/>
                          <a:ea typeface="Calibri" panose="020F0502020204030204" pitchFamily="34" charset="0"/>
                          <a:cs typeface="Cambria" panose="02040503050406030204" pitchFamily="18" charset="0"/>
                        </a:rPr>
                        <a:t>Student ID</a:t>
                      </a:r>
                      <a:endParaRPr lang="en-US" sz="1050" dirty="0">
                        <a:effectLst/>
                        <a:latin typeface="Calibri" panose="020F0502020204030204" pitchFamily="34" charset="0"/>
                        <a:ea typeface="Calibri" panose="020F0502020204030204" pitchFamily="34" charset="0"/>
                      </a:endParaRPr>
                    </a:p>
                    <a:p>
                      <a:pPr marL="0" marR="0" algn="ctr">
                        <a:lnSpc>
                          <a:spcPct val="107000"/>
                        </a:lnSpc>
                        <a:spcBef>
                          <a:spcPts val="0"/>
                        </a:spcBef>
                        <a:spcAft>
                          <a:spcPts val="0"/>
                        </a:spcAft>
                      </a:pPr>
                      <a:r>
                        <a:rPr lang="en-US" sz="1050" spc="10" dirty="0">
                          <a:solidFill>
                            <a:srgbClr val="202124"/>
                          </a:solidFill>
                          <a:effectLst/>
                          <a:latin typeface="Calibri" panose="020F0502020204030204" pitchFamily="34" charset="0"/>
                          <a:ea typeface="Calibri" panose="020F0502020204030204" pitchFamily="34" charset="0"/>
                          <a:cs typeface="Cambria" panose="02040503050406030204" pitchFamily="18" charset="0"/>
                        </a:rPr>
                        <a:t>Full Name</a:t>
                      </a:r>
                      <a:endParaRPr lang="en-US" sz="1050" dirty="0">
                        <a:effectLst/>
                        <a:latin typeface="Calibri" panose="020F0502020204030204" pitchFamily="34" charset="0"/>
                        <a:ea typeface="Calibri" panose="020F0502020204030204" pitchFamily="34" charset="0"/>
                      </a:endParaRPr>
                    </a:p>
                    <a:p>
                      <a:pPr marL="0" marR="0" algn="ctr">
                        <a:lnSpc>
                          <a:spcPct val="107000"/>
                        </a:lnSpc>
                        <a:spcBef>
                          <a:spcPts val="0"/>
                        </a:spcBef>
                        <a:spcAft>
                          <a:spcPts val="0"/>
                        </a:spcAft>
                      </a:pPr>
                      <a:r>
                        <a:rPr lang="en-US" sz="1050" spc="10" dirty="0">
                          <a:solidFill>
                            <a:srgbClr val="202124"/>
                          </a:solidFill>
                          <a:effectLst/>
                          <a:latin typeface="Calibri" panose="020F0502020204030204" pitchFamily="34" charset="0"/>
                          <a:ea typeface="Calibri" panose="020F0502020204030204" pitchFamily="34" charset="0"/>
                          <a:cs typeface="Cambria" panose="02040503050406030204" pitchFamily="18" charset="0"/>
                        </a:rPr>
                        <a:t>Address</a:t>
                      </a:r>
                      <a:endParaRPr lang="en-US" sz="1050" dirty="0">
                        <a:effectLst/>
                        <a:latin typeface="Calibri" panose="020F0502020204030204" pitchFamily="34" charset="0"/>
                        <a:ea typeface="Calibri" panose="020F0502020204030204" pitchFamily="34" charset="0"/>
                      </a:endParaRPr>
                    </a:p>
                    <a:p>
                      <a:pPr marL="0" marR="0" algn="ctr">
                        <a:lnSpc>
                          <a:spcPct val="107000"/>
                        </a:lnSpc>
                        <a:spcBef>
                          <a:spcPts val="0"/>
                        </a:spcBef>
                        <a:spcAft>
                          <a:spcPts val="0"/>
                        </a:spcAft>
                      </a:pPr>
                      <a:r>
                        <a:rPr lang="en-US" sz="1050" spc="10" dirty="0">
                          <a:solidFill>
                            <a:srgbClr val="202124"/>
                          </a:solidFill>
                          <a:effectLst/>
                          <a:latin typeface="Calibri" panose="020F0502020204030204" pitchFamily="34" charset="0"/>
                          <a:ea typeface="Calibri" panose="020F0502020204030204" pitchFamily="34" charset="0"/>
                          <a:cs typeface="Cambria" panose="02040503050406030204" pitchFamily="18" charset="0"/>
                        </a:rPr>
                        <a:t>Email</a:t>
                      </a:r>
                      <a:endParaRPr lang="en-US" sz="1050" dirty="0">
                        <a:effectLst/>
                        <a:latin typeface="Calibri" panose="020F0502020204030204" pitchFamily="34" charset="0"/>
                        <a:ea typeface="Calibri" panose="020F0502020204030204" pitchFamily="34" charset="0"/>
                      </a:endParaRPr>
                    </a:p>
                    <a:p>
                      <a:pPr marL="0" marR="0" algn="ctr">
                        <a:lnSpc>
                          <a:spcPct val="107000"/>
                        </a:lnSpc>
                        <a:spcBef>
                          <a:spcPts val="0"/>
                        </a:spcBef>
                        <a:spcAft>
                          <a:spcPts val="0"/>
                        </a:spcAft>
                      </a:pPr>
                      <a:r>
                        <a:rPr lang="en-US" sz="1050" spc="10" dirty="0">
                          <a:solidFill>
                            <a:srgbClr val="202124"/>
                          </a:solidFill>
                          <a:effectLst/>
                          <a:latin typeface="Calibri" panose="020F0502020204030204" pitchFamily="34" charset="0"/>
                          <a:ea typeface="Calibri" panose="020F0502020204030204" pitchFamily="34" charset="0"/>
                          <a:cs typeface="Cambria" panose="02040503050406030204" pitchFamily="18" charset="0"/>
                        </a:rPr>
                        <a:t>Passport Id</a:t>
                      </a:r>
                      <a:endParaRPr lang="en-US" sz="1050" dirty="0">
                        <a:effectLst/>
                        <a:latin typeface="Calibri" panose="020F0502020204030204" pitchFamily="34" charset="0"/>
                        <a:ea typeface="Calibri" panose="020F0502020204030204" pitchFamily="34" charset="0"/>
                      </a:endParaRPr>
                    </a:p>
                    <a:p>
                      <a:pPr marL="0" marR="0" algn="ctr">
                        <a:lnSpc>
                          <a:spcPct val="107000"/>
                        </a:lnSpc>
                        <a:spcBef>
                          <a:spcPts val="0"/>
                        </a:spcBef>
                        <a:spcAft>
                          <a:spcPts val="0"/>
                        </a:spcAft>
                      </a:pPr>
                      <a:r>
                        <a:rPr lang="en-US" sz="1050" spc="10" dirty="0">
                          <a:solidFill>
                            <a:srgbClr val="202124"/>
                          </a:solidFill>
                          <a:effectLst/>
                          <a:latin typeface="Calibri" panose="020F0502020204030204" pitchFamily="34" charset="0"/>
                          <a:ea typeface="Calibri" panose="020F0502020204030204" pitchFamily="34" charset="0"/>
                          <a:cs typeface="Cambria" panose="02040503050406030204" pitchFamily="18" charset="0"/>
                        </a:rPr>
                        <a:t>Gender</a:t>
                      </a:r>
                      <a:endParaRPr lang="en-US" sz="1050" dirty="0">
                        <a:effectLst/>
                        <a:latin typeface="Calibri" panose="020F0502020204030204" pitchFamily="34" charset="0"/>
                        <a:ea typeface="Calibri" panose="020F0502020204030204" pitchFamily="34" charset="0"/>
                      </a:endParaRPr>
                    </a:p>
                  </p:txBody>
                </p:sp>
                <p:sp>
                  <p:nvSpPr>
                    <p:cNvPr id="66" name="Text Box 1784187019">
                      <a:extLst>
                        <a:ext uri="{FF2B5EF4-FFF2-40B4-BE49-F238E27FC236}">
                          <a16:creationId xmlns:a16="http://schemas.microsoft.com/office/drawing/2014/main" id="{176277FE-3F07-68AB-A402-A486108AD1DC}"/>
                        </a:ext>
                      </a:extLst>
                    </p:cNvPr>
                    <p:cNvSpPr txBox="1"/>
                    <p:nvPr/>
                  </p:nvSpPr>
                  <p:spPr>
                    <a:xfrm>
                      <a:off x="2525486" y="6411685"/>
                      <a:ext cx="1485900" cy="931545"/>
                    </a:xfrm>
                    <a:prstGeom prst="rect">
                      <a:avLst/>
                    </a:prstGeom>
                    <a:grp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0"/>
                        </a:spcAft>
                      </a:pPr>
                      <a:r>
                        <a:rPr lang="en-US" sz="1200" u="sng" spc="10" dirty="0">
                          <a:solidFill>
                            <a:srgbClr val="202124"/>
                          </a:solidFill>
                          <a:effectLst/>
                          <a:latin typeface="Calibri" panose="020F0502020204030204" pitchFamily="34" charset="0"/>
                          <a:ea typeface="Calibri" panose="020F0502020204030204" pitchFamily="34" charset="0"/>
                          <a:cs typeface="Cambria" panose="02040503050406030204" pitchFamily="18" charset="0"/>
                        </a:rPr>
                        <a:t>Country Name</a:t>
                      </a:r>
                      <a:endParaRPr lang="en-US" sz="1200" dirty="0">
                        <a:effectLst/>
                        <a:latin typeface="Calibri" panose="020F0502020204030204" pitchFamily="34" charset="0"/>
                        <a:ea typeface="Calibri" panose="020F0502020204030204" pitchFamily="34" charset="0"/>
                      </a:endParaRPr>
                    </a:p>
                    <a:p>
                      <a:pPr marL="0" marR="0" algn="ctr">
                        <a:lnSpc>
                          <a:spcPct val="107000"/>
                        </a:lnSpc>
                        <a:spcBef>
                          <a:spcPts val="0"/>
                        </a:spcBef>
                        <a:spcAft>
                          <a:spcPts val="0"/>
                        </a:spcAft>
                      </a:pPr>
                      <a:r>
                        <a:rPr lang="en-US" sz="1200" spc="10" dirty="0">
                          <a:solidFill>
                            <a:srgbClr val="202124"/>
                          </a:solidFill>
                          <a:effectLst/>
                          <a:latin typeface="Calibri" panose="020F0502020204030204" pitchFamily="34" charset="0"/>
                          <a:ea typeface="Calibri" panose="020F0502020204030204" pitchFamily="34" charset="0"/>
                          <a:cs typeface="Cambria" panose="02040503050406030204" pitchFamily="18" charset="0"/>
                        </a:rPr>
                        <a:t>Official Language </a:t>
                      </a:r>
                      <a:endParaRPr lang="en-US" sz="1200" dirty="0">
                        <a:effectLst/>
                        <a:latin typeface="Calibri" panose="020F0502020204030204" pitchFamily="34" charset="0"/>
                        <a:ea typeface="Calibri" panose="020F0502020204030204" pitchFamily="34" charset="0"/>
                      </a:endParaRPr>
                    </a:p>
                    <a:p>
                      <a:pPr marL="0" marR="0" algn="ctr">
                        <a:lnSpc>
                          <a:spcPct val="107000"/>
                        </a:lnSpc>
                        <a:spcBef>
                          <a:spcPts val="0"/>
                        </a:spcBef>
                        <a:spcAft>
                          <a:spcPts val="0"/>
                        </a:spcAft>
                      </a:pPr>
                      <a:r>
                        <a:rPr lang="en-US" sz="1200" spc="10" dirty="0">
                          <a:solidFill>
                            <a:srgbClr val="202124"/>
                          </a:solidFill>
                          <a:effectLst/>
                          <a:latin typeface="Calibri" panose="020F0502020204030204" pitchFamily="34" charset="0"/>
                          <a:ea typeface="Calibri" panose="020F0502020204030204" pitchFamily="34" charset="0"/>
                          <a:cs typeface="Cambria" panose="02040503050406030204" pitchFamily="18" charset="0"/>
                        </a:rPr>
                        <a:t>Currency</a:t>
                      </a:r>
                      <a:endParaRPr lang="en-US" sz="1200" dirty="0">
                        <a:effectLst/>
                        <a:latin typeface="Calibri" panose="020F0502020204030204" pitchFamily="34" charset="0"/>
                        <a:ea typeface="Calibri" panose="020F0502020204030204" pitchFamily="34" charset="0"/>
                      </a:endParaRPr>
                    </a:p>
                    <a:p>
                      <a:pPr marL="0" marR="0" algn="ctr">
                        <a:lnSpc>
                          <a:spcPct val="107000"/>
                        </a:lnSpc>
                        <a:spcBef>
                          <a:spcPts val="0"/>
                        </a:spcBef>
                        <a:spcAft>
                          <a:spcPts val="0"/>
                        </a:spcAft>
                      </a:pPr>
                      <a:r>
                        <a:rPr lang="en-US" sz="1200" spc="10" dirty="0">
                          <a:solidFill>
                            <a:srgbClr val="202124"/>
                          </a:solidFill>
                          <a:effectLst/>
                          <a:latin typeface="Calibri" panose="020F0502020204030204" pitchFamily="34" charset="0"/>
                          <a:ea typeface="Calibri" panose="020F0502020204030204" pitchFamily="34" charset="0"/>
                          <a:cs typeface="Cambria" panose="02040503050406030204" pitchFamily="18" charset="0"/>
                        </a:rPr>
                        <a:t>Time Zone</a:t>
                      </a:r>
                      <a:endParaRPr lang="en-US" sz="1200" dirty="0">
                        <a:effectLst/>
                        <a:latin typeface="Calibri" panose="020F0502020204030204" pitchFamily="34" charset="0"/>
                        <a:ea typeface="Calibri" panose="020F0502020204030204" pitchFamily="34" charset="0"/>
                      </a:endParaRPr>
                    </a:p>
                    <a:p>
                      <a:pPr marL="0" marR="0" algn="ctr">
                        <a:lnSpc>
                          <a:spcPct val="107000"/>
                        </a:lnSpc>
                        <a:spcBef>
                          <a:spcPts val="0"/>
                        </a:spcBef>
                        <a:spcAft>
                          <a:spcPts val="0"/>
                        </a:spcAft>
                      </a:pPr>
                      <a:r>
                        <a:rPr lang="en-US" sz="800" spc="10" dirty="0">
                          <a:solidFill>
                            <a:srgbClr val="202124"/>
                          </a:solidFill>
                          <a:effectLst/>
                          <a:latin typeface="Calibri" panose="020F0502020204030204" pitchFamily="34" charset="0"/>
                          <a:ea typeface="Calibri" panose="020F0502020204030204" pitchFamily="34" charset="0"/>
                          <a:cs typeface="Cambria" panose="02040503050406030204" pitchFamily="18" charset="0"/>
                        </a:rPr>
                        <a:t> </a:t>
                      </a:r>
                      <a:endParaRPr lang="en-US" sz="1100" dirty="0">
                        <a:effectLst/>
                        <a:latin typeface="Calibri" panose="020F0502020204030204" pitchFamily="34" charset="0"/>
                        <a:ea typeface="Calibri" panose="020F0502020204030204" pitchFamily="34" charset="0"/>
                      </a:endParaRPr>
                    </a:p>
                  </p:txBody>
                </p:sp>
                <p:cxnSp>
                  <p:nvCxnSpPr>
                    <p:cNvPr id="67" name="Straight Arrow Connector 66">
                      <a:extLst>
                        <a:ext uri="{FF2B5EF4-FFF2-40B4-BE49-F238E27FC236}">
                          <a16:creationId xmlns:a16="http://schemas.microsoft.com/office/drawing/2014/main" id="{2D193560-A3D9-271A-AC42-45F24295B92D}"/>
                        </a:ext>
                      </a:extLst>
                    </p:cNvPr>
                    <p:cNvCxnSpPr>
                      <a:cxnSpLocks/>
                    </p:cNvCxnSpPr>
                    <p:nvPr/>
                  </p:nvCxnSpPr>
                  <p:spPr>
                    <a:xfrm>
                      <a:off x="5772087" y="4053335"/>
                      <a:ext cx="17605" cy="10085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8" name="Straight Connector 67">
                      <a:extLst>
                        <a:ext uri="{FF2B5EF4-FFF2-40B4-BE49-F238E27FC236}">
                          <a16:creationId xmlns:a16="http://schemas.microsoft.com/office/drawing/2014/main" id="{B375DBA3-20B8-75A8-E26A-A2BA2D15B889}"/>
                        </a:ext>
                      </a:extLst>
                    </p:cNvPr>
                    <p:cNvCxnSpPr>
                      <a:cxnSpLocks/>
                      <a:stCxn id="65" idx="2"/>
                    </p:cNvCxnSpPr>
                    <p:nvPr/>
                  </p:nvCxnSpPr>
                  <p:spPr>
                    <a:xfrm flipH="1">
                      <a:off x="3272061" y="2633410"/>
                      <a:ext cx="2363" cy="640113"/>
                    </a:xfrm>
                    <a:prstGeom prst="line">
                      <a:avLst/>
                    </a:prstGeom>
                  </p:spPr>
                  <p:style>
                    <a:lnRef idx="3">
                      <a:schemeClr val="accent1"/>
                    </a:lnRef>
                    <a:fillRef idx="0">
                      <a:schemeClr val="accent1"/>
                    </a:fillRef>
                    <a:effectRef idx="2">
                      <a:schemeClr val="accent1"/>
                    </a:effectRef>
                    <a:fontRef idx="minor">
                      <a:schemeClr val="tx1"/>
                    </a:fontRef>
                  </p:style>
                </p:cxnSp>
                <p:cxnSp>
                  <p:nvCxnSpPr>
                    <p:cNvPr id="69" name="Straight Arrow Connector 68">
                      <a:extLst>
                        <a:ext uri="{FF2B5EF4-FFF2-40B4-BE49-F238E27FC236}">
                          <a16:creationId xmlns:a16="http://schemas.microsoft.com/office/drawing/2014/main" id="{405F5225-6CA6-375D-8BA5-8ACF8DA2F858}"/>
                        </a:ext>
                      </a:extLst>
                    </p:cNvPr>
                    <p:cNvCxnSpPr/>
                    <p:nvPr/>
                  </p:nvCxnSpPr>
                  <p:spPr>
                    <a:xfrm flipH="1" flipV="1">
                      <a:off x="3837214" y="2650671"/>
                      <a:ext cx="1310640" cy="80645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0" name="Text Box 374999091">
                      <a:extLst>
                        <a:ext uri="{FF2B5EF4-FFF2-40B4-BE49-F238E27FC236}">
                          <a16:creationId xmlns:a16="http://schemas.microsoft.com/office/drawing/2014/main" id="{E873507D-63B0-2C7F-E50A-0889E3980491}"/>
                        </a:ext>
                      </a:extLst>
                    </p:cNvPr>
                    <p:cNvSpPr txBox="1"/>
                    <p:nvPr/>
                  </p:nvSpPr>
                  <p:spPr>
                    <a:xfrm>
                      <a:off x="5127171" y="3418114"/>
                      <a:ext cx="1206500" cy="603250"/>
                    </a:xfrm>
                    <a:prstGeom prst="rect">
                      <a:avLst/>
                    </a:prstGeom>
                    <a:grp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0"/>
                        </a:spcAft>
                      </a:pPr>
                      <a:r>
                        <a:rPr lang="en-US" sz="1200" u="sng" spc="10" dirty="0">
                          <a:solidFill>
                            <a:srgbClr val="202124"/>
                          </a:solidFill>
                          <a:effectLst/>
                          <a:latin typeface="Calibri" panose="020F0502020204030204" pitchFamily="34" charset="0"/>
                          <a:ea typeface="Calibri" panose="020F0502020204030204" pitchFamily="34" charset="0"/>
                          <a:cs typeface="Cambria" panose="02040503050406030204" pitchFamily="18" charset="0"/>
                        </a:rPr>
                        <a:t>Scholarship ID</a:t>
                      </a:r>
                      <a:endParaRPr lang="en-US" sz="1200" dirty="0">
                        <a:effectLst/>
                        <a:latin typeface="Calibri" panose="020F0502020204030204" pitchFamily="34" charset="0"/>
                        <a:ea typeface="Calibri" panose="020F0502020204030204" pitchFamily="34" charset="0"/>
                      </a:endParaRPr>
                    </a:p>
                    <a:p>
                      <a:pPr marL="0" marR="0" algn="ctr">
                        <a:lnSpc>
                          <a:spcPct val="107000"/>
                        </a:lnSpc>
                        <a:spcBef>
                          <a:spcPts val="0"/>
                        </a:spcBef>
                        <a:spcAft>
                          <a:spcPts val="0"/>
                        </a:spcAft>
                      </a:pPr>
                      <a:r>
                        <a:rPr lang="en-US" sz="1200" spc="10" dirty="0">
                          <a:solidFill>
                            <a:srgbClr val="202124"/>
                          </a:solidFill>
                          <a:effectLst/>
                          <a:latin typeface="Calibri" panose="020F0502020204030204" pitchFamily="34" charset="0"/>
                          <a:ea typeface="Calibri" panose="020F0502020204030204" pitchFamily="34" charset="0"/>
                          <a:cs typeface="Cambria" panose="02040503050406030204" pitchFamily="18" charset="0"/>
                        </a:rPr>
                        <a:t>Scholarship Name</a:t>
                      </a:r>
                      <a:endParaRPr lang="en-US" sz="1200" dirty="0">
                        <a:effectLst/>
                        <a:latin typeface="Calibri" panose="020F0502020204030204" pitchFamily="34" charset="0"/>
                        <a:ea typeface="Calibri" panose="020F0502020204030204" pitchFamily="34" charset="0"/>
                      </a:endParaRPr>
                    </a:p>
                    <a:p>
                      <a:pPr marL="0" marR="0" algn="ctr">
                        <a:lnSpc>
                          <a:spcPct val="107000"/>
                        </a:lnSpc>
                        <a:spcBef>
                          <a:spcPts val="0"/>
                        </a:spcBef>
                        <a:spcAft>
                          <a:spcPts val="0"/>
                        </a:spcAft>
                      </a:pPr>
                      <a:r>
                        <a:rPr lang="en-US" sz="800" spc="10" dirty="0">
                          <a:solidFill>
                            <a:srgbClr val="202124"/>
                          </a:solidFill>
                          <a:effectLst/>
                          <a:latin typeface="Calibri" panose="020F0502020204030204" pitchFamily="34" charset="0"/>
                          <a:ea typeface="Calibri" panose="020F0502020204030204" pitchFamily="34" charset="0"/>
                          <a:cs typeface="Cambria" panose="02040503050406030204" pitchFamily="18" charset="0"/>
                        </a:rPr>
                        <a:t> </a:t>
                      </a:r>
                      <a:endParaRPr lang="en-US" sz="1100" dirty="0">
                        <a:effectLst/>
                        <a:latin typeface="Calibri" panose="020F0502020204030204" pitchFamily="34" charset="0"/>
                        <a:ea typeface="Calibri" panose="020F0502020204030204" pitchFamily="34" charset="0"/>
                      </a:endParaRPr>
                    </a:p>
                  </p:txBody>
                </p:sp>
                <p:grpSp>
                  <p:nvGrpSpPr>
                    <p:cNvPr id="71" name="Group 70">
                      <a:extLst>
                        <a:ext uri="{FF2B5EF4-FFF2-40B4-BE49-F238E27FC236}">
                          <a16:creationId xmlns:a16="http://schemas.microsoft.com/office/drawing/2014/main" id="{CC71C91D-8A5F-EC43-2F9F-62BF99045C32}"/>
                        </a:ext>
                      </a:extLst>
                    </p:cNvPr>
                    <p:cNvGrpSpPr/>
                    <p:nvPr/>
                  </p:nvGrpSpPr>
                  <p:grpSpPr>
                    <a:xfrm rot="21404068">
                      <a:off x="4215454" y="2856121"/>
                      <a:ext cx="727850" cy="466725"/>
                      <a:chOff x="0" y="0"/>
                      <a:chExt cx="727850" cy="467142"/>
                    </a:xfrm>
                    <a:grpFill/>
                  </p:grpSpPr>
                  <p:sp>
                    <p:nvSpPr>
                      <p:cNvPr id="96" name="Diamond 95">
                        <a:extLst>
                          <a:ext uri="{FF2B5EF4-FFF2-40B4-BE49-F238E27FC236}">
                            <a16:creationId xmlns:a16="http://schemas.microsoft.com/office/drawing/2014/main" id="{EEA87BC3-13E0-1B44-478C-F622FEBD0F20}"/>
                          </a:ext>
                        </a:extLst>
                      </p:cNvPr>
                      <p:cNvSpPr/>
                      <p:nvPr/>
                    </p:nvSpPr>
                    <p:spPr>
                      <a:xfrm rot="257556">
                        <a:off x="0" y="0"/>
                        <a:ext cx="639704" cy="467142"/>
                      </a:xfrm>
                      <a:prstGeom prst="diamond">
                        <a:avLst/>
                      </a:prstGeom>
                      <a:grpFill/>
                      <a:ln/>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7" name="Text Box 11">
                        <a:extLst>
                          <a:ext uri="{FF2B5EF4-FFF2-40B4-BE49-F238E27FC236}">
                            <a16:creationId xmlns:a16="http://schemas.microsoft.com/office/drawing/2014/main" id="{5570BD65-E801-7FE4-EE14-D7F060FA64EE}"/>
                          </a:ext>
                        </a:extLst>
                      </p:cNvPr>
                      <p:cNvSpPr txBox="1"/>
                      <p:nvPr/>
                    </p:nvSpPr>
                    <p:spPr>
                      <a:xfrm rot="195932">
                        <a:off x="73800" y="100439"/>
                        <a:ext cx="654050" cy="23495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50" dirty="0" err="1">
                            <a:solidFill>
                              <a:srgbClr val="403152"/>
                            </a:solidFill>
                            <a:effectLst/>
                            <a:latin typeface="Calibri" panose="020F0502020204030204" pitchFamily="34" charset="0"/>
                            <a:ea typeface="Calibri" panose="020F0502020204030204" pitchFamily="34" charset="0"/>
                          </a:rPr>
                          <a:t>Stu_Sch</a:t>
                        </a:r>
                        <a:endParaRPr lang="en-US" sz="1050" dirty="0">
                          <a:effectLst/>
                          <a:latin typeface="Calibri" panose="020F0502020204030204" pitchFamily="34" charset="0"/>
                          <a:ea typeface="Calibri" panose="020F0502020204030204" pitchFamily="34" charset="0"/>
                        </a:endParaRPr>
                      </a:p>
                    </p:txBody>
                  </p:sp>
                </p:grpSp>
                <p:grpSp>
                  <p:nvGrpSpPr>
                    <p:cNvPr id="72" name="Group 71">
                      <a:extLst>
                        <a:ext uri="{FF2B5EF4-FFF2-40B4-BE49-F238E27FC236}">
                          <a16:creationId xmlns:a16="http://schemas.microsoft.com/office/drawing/2014/main" id="{107A6996-50C4-40E4-C45C-F718AD555813}"/>
                        </a:ext>
                      </a:extLst>
                    </p:cNvPr>
                    <p:cNvGrpSpPr/>
                    <p:nvPr/>
                  </p:nvGrpSpPr>
                  <p:grpSpPr>
                    <a:xfrm rot="3394666">
                      <a:off x="4209358" y="5704917"/>
                      <a:ext cx="520550" cy="925202"/>
                      <a:chOff x="115834" y="413335"/>
                      <a:chExt cx="450461" cy="1062475"/>
                    </a:xfrm>
                    <a:grpFill/>
                  </p:grpSpPr>
                  <p:grpSp>
                    <p:nvGrpSpPr>
                      <p:cNvPr id="90" name="Group 89">
                        <a:extLst>
                          <a:ext uri="{FF2B5EF4-FFF2-40B4-BE49-F238E27FC236}">
                            <a16:creationId xmlns:a16="http://schemas.microsoft.com/office/drawing/2014/main" id="{E30C15F5-F561-3F48-CAED-C7A7FBA6419A}"/>
                          </a:ext>
                        </a:extLst>
                      </p:cNvPr>
                      <p:cNvGrpSpPr/>
                      <p:nvPr/>
                    </p:nvGrpSpPr>
                    <p:grpSpPr>
                      <a:xfrm>
                        <a:off x="115834" y="413335"/>
                        <a:ext cx="450461" cy="1062475"/>
                        <a:chOff x="-131816" y="413335"/>
                        <a:chExt cx="450461" cy="1062475"/>
                      </a:xfrm>
                      <a:grpFill/>
                    </p:grpSpPr>
                    <p:cxnSp>
                      <p:nvCxnSpPr>
                        <p:cNvPr id="94" name="Straight Arrow Connector 93">
                          <a:extLst>
                            <a:ext uri="{FF2B5EF4-FFF2-40B4-BE49-F238E27FC236}">
                              <a16:creationId xmlns:a16="http://schemas.microsoft.com/office/drawing/2014/main" id="{ECD1F263-5C11-FA8B-CE59-1E49213152AD}"/>
                            </a:ext>
                          </a:extLst>
                        </p:cNvPr>
                        <p:cNvCxnSpPr>
                          <a:cxnSpLocks/>
                        </p:cNvCxnSpPr>
                        <p:nvPr/>
                      </p:nvCxnSpPr>
                      <p:spPr>
                        <a:xfrm rot="18205334" flipH="1">
                          <a:off x="-437823" y="719342"/>
                          <a:ext cx="1062475" cy="45046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5" name="Straight Connector 94">
                          <a:extLst>
                            <a:ext uri="{FF2B5EF4-FFF2-40B4-BE49-F238E27FC236}">
                              <a16:creationId xmlns:a16="http://schemas.microsoft.com/office/drawing/2014/main" id="{934B2C65-A3F6-C196-4EF1-FC08BDF5C61A}"/>
                            </a:ext>
                          </a:extLst>
                        </p:cNvPr>
                        <p:cNvCxnSpPr/>
                        <p:nvPr/>
                      </p:nvCxnSpPr>
                      <p:spPr>
                        <a:xfrm rot="18205334" flipH="1">
                          <a:off x="-202141" y="665101"/>
                          <a:ext cx="554390" cy="227879"/>
                        </a:xfrm>
                        <a:prstGeom prst="line">
                          <a:avLst/>
                        </a:prstGeom>
                      </p:spPr>
                      <p:style>
                        <a:lnRef idx="3">
                          <a:schemeClr val="accent1"/>
                        </a:lnRef>
                        <a:fillRef idx="0">
                          <a:schemeClr val="accent1"/>
                        </a:fillRef>
                        <a:effectRef idx="2">
                          <a:schemeClr val="accent1"/>
                        </a:effectRef>
                        <a:fontRef idx="minor">
                          <a:schemeClr val="tx1"/>
                        </a:fontRef>
                      </p:style>
                    </p:cxnSp>
                  </p:grpSp>
                  <p:grpSp>
                    <p:nvGrpSpPr>
                      <p:cNvPr id="91" name="Group 90">
                        <a:extLst>
                          <a:ext uri="{FF2B5EF4-FFF2-40B4-BE49-F238E27FC236}">
                            <a16:creationId xmlns:a16="http://schemas.microsoft.com/office/drawing/2014/main" id="{5605F559-4F87-0BA0-9123-F1F9E80A122F}"/>
                          </a:ext>
                        </a:extLst>
                      </p:cNvPr>
                      <p:cNvGrpSpPr/>
                      <p:nvPr/>
                    </p:nvGrpSpPr>
                    <p:grpSpPr>
                      <a:xfrm>
                        <a:off x="149081" y="424132"/>
                        <a:ext cx="403474" cy="884424"/>
                        <a:chOff x="161409" y="-168987"/>
                        <a:chExt cx="436838" cy="933685"/>
                      </a:xfrm>
                      <a:grpFill/>
                    </p:grpSpPr>
                    <p:sp>
                      <p:nvSpPr>
                        <p:cNvPr id="92" name="Diamond 91">
                          <a:extLst>
                            <a:ext uri="{FF2B5EF4-FFF2-40B4-BE49-F238E27FC236}">
                              <a16:creationId xmlns:a16="http://schemas.microsoft.com/office/drawing/2014/main" id="{37414CBA-0612-06B2-9E8E-0F3BB3124B93}"/>
                            </a:ext>
                          </a:extLst>
                        </p:cNvPr>
                        <p:cNvSpPr/>
                        <p:nvPr/>
                      </p:nvSpPr>
                      <p:spPr>
                        <a:xfrm rot="7598623">
                          <a:off x="-24816" y="141635"/>
                          <a:ext cx="809288" cy="436838"/>
                        </a:xfrm>
                        <a:prstGeom prst="diamond">
                          <a:avLst/>
                        </a:prstGeom>
                        <a:grpFill/>
                        <a:ln/>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3" name="Text Box 1143976086">
                          <a:extLst>
                            <a:ext uri="{FF2B5EF4-FFF2-40B4-BE49-F238E27FC236}">
                              <a16:creationId xmlns:a16="http://schemas.microsoft.com/office/drawing/2014/main" id="{A8EF192B-F28C-64F8-376D-A510504BE9B2}"/>
                            </a:ext>
                          </a:extLst>
                        </p:cNvPr>
                        <p:cNvSpPr txBox="1"/>
                        <p:nvPr/>
                      </p:nvSpPr>
                      <p:spPr>
                        <a:xfrm rot="18205334">
                          <a:off x="-10820" y="131121"/>
                          <a:ext cx="871762" cy="27154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dirty="0" err="1">
                              <a:solidFill>
                                <a:srgbClr val="403152"/>
                              </a:solidFill>
                              <a:effectLst/>
                              <a:latin typeface="Calibri" panose="020F0502020204030204" pitchFamily="34" charset="0"/>
                              <a:ea typeface="Calibri" panose="020F0502020204030204" pitchFamily="34" charset="0"/>
                            </a:rPr>
                            <a:t>Cou_Edu</a:t>
                          </a:r>
                          <a:endParaRPr lang="en-US" sz="1100" dirty="0">
                            <a:effectLst/>
                            <a:latin typeface="Calibri" panose="020F0502020204030204" pitchFamily="34" charset="0"/>
                            <a:ea typeface="Calibri" panose="020F0502020204030204" pitchFamily="34" charset="0"/>
                          </a:endParaRPr>
                        </a:p>
                      </p:txBody>
                    </p:sp>
                  </p:grpSp>
                </p:grpSp>
                <p:grpSp>
                  <p:nvGrpSpPr>
                    <p:cNvPr id="73" name="Group 72">
                      <a:extLst>
                        <a:ext uri="{FF2B5EF4-FFF2-40B4-BE49-F238E27FC236}">
                          <a16:creationId xmlns:a16="http://schemas.microsoft.com/office/drawing/2014/main" id="{45C590C2-E245-7212-16C1-35620C564E59}"/>
                        </a:ext>
                      </a:extLst>
                    </p:cNvPr>
                    <p:cNvGrpSpPr/>
                    <p:nvPr/>
                  </p:nvGrpSpPr>
                  <p:grpSpPr>
                    <a:xfrm>
                      <a:off x="5456464" y="4261757"/>
                      <a:ext cx="787756" cy="467142"/>
                      <a:chOff x="0" y="0"/>
                      <a:chExt cx="787756" cy="467142"/>
                    </a:xfrm>
                    <a:grpFill/>
                  </p:grpSpPr>
                  <p:sp>
                    <p:nvSpPr>
                      <p:cNvPr id="88" name="Diamond 87">
                        <a:extLst>
                          <a:ext uri="{FF2B5EF4-FFF2-40B4-BE49-F238E27FC236}">
                            <a16:creationId xmlns:a16="http://schemas.microsoft.com/office/drawing/2014/main" id="{E8D4DD81-2E81-B366-6717-D55574C49D59}"/>
                          </a:ext>
                        </a:extLst>
                      </p:cNvPr>
                      <p:cNvSpPr/>
                      <p:nvPr/>
                    </p:nvSpPr>
                    <p:spPr>
                      <a:xfrm rot="21436893">
                        <a:off x="0" y="0"/>
                        <a:ext cx="639704" cy="467142"/>
                      </a:xfrm>
                      <a:prstGeom prst="diamond">
                        <a:avLst/>
                      </a:prstGeom>
                      <a:grpFill/>
                      <a:ln/>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9" name="Text Box 11">
                        <a:extLst>
                          <a:ext uri="{FF2B5EF4-FFF2-40B4-BE49-F238E27FC236}">
                            <a16:creationId xmlns:a16="http://schemas.microsoft.com/office/drawing/2014/main" id="{4B1FE726-40AF-EC08-A30C-5497618E0A01}"/>
                          </a:ext>
                        </a:extLst>
                      </p:cNvPr>
                      <p:cNvSpPr txBox="1"/>
                      <p:nvPr/>
                    </p:nvSpPr>
                    <p:spPr>
                      <a:xfrm>
                        <a:off x="51156" y="78315"/>
                        <a:ext cx="736600" cy="29845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50" dirty="0" err="1">
                            <a:solidFill>
                              <a:srgbClr val="403152"/>
                            </a:solidFill>
                            <a:effectLst/>
                            <a:latin typeface="Calibri" panose="020F0502020204030204" pitchFamily="34" charset="0"/>
                            <a:ea typeface="Calibri" panose="020F0502020204030204" pitchFamily="34" charset="0"/>
                          </a:rPr>
                          <a:t>Sch_Edu</a:t>
                        </a:r>
                        <a:endParaRPr lang="en-US" sz="1050" dirty="0">
                          <a:effectLst/>
                          <a:latin typeface="Calibri" panose="020F0502020204030204" pitchFamily="34" charset="0"/>
                          <a:ea typeface="Calibri" panose="020F0502020204030204" pitchFamily="34" charset="0"/>
                        </a:endParaRPr>
                      </a:p>
                    </p:txBody>
                  </p:sp>
                </p:grpSp>
                <p:sp>
                  <p:nvSpPr>
                    <p:cNvPr id="74" name="Text Box 1173125420">
                      <a:extLst>
                        <a:ext uri="{FF2B5EF4-FFF2-40B4-BE49-F238E27FC236}">
                          <a16:creationId xmlns:a16="http://schemas.microsoft.com/office/drawing/2014/main" id="{6CB19D8A-7A92-156E-10FA-43228598446B}"/>
                        </a:ext>
                      </a:extLst>
                    </p:cNvPr>
                    <p:cNvSpPr txBox="1"/>
                    <p:nvPr/>
                  </p:nvSpPr>
                  <p:spPr>
                    <a:xfrm>
                      <a:off x="4822371" y="5061857"/>
                      <a:ext cx="1943100" cy="901700"/>
                    </a:xfrm>
                    <a:prstGeom prst="rect">
                      <a:avLst/>
                    </a:prstGeom>
                    <a:grp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0"/>
                        </a:spcAft>
                      </a:pPr>
                      <a:r>
                        <a:rPr lang="en-US" sz="1100" u="sng" spc="10" dirty="0">
                          <a:solidFill>
                            <a:srgbClr val="202124"/>
                          </a:solidFill>
                          <a:effectLst/>
                          <a:latin typeface="Calibri" panose="020F0502020204030204" pitchFamily="34" charset="0"/>
                          <a:ea typeface="Calibri" panose="020F0502020204030204" pitchFamily="34" charset="0"/>
                          <a:cs typeface="Cambria" panose="02040503050406030204" pitchFamily="18" charset="0"/>
                        </a:rPr>
                        <a:t>Institution ID</a:t>
                      </a:r>
                      <a:endParaRPr lang="en-US" sz="1100" dirty="0">
                        <a:effectLst/>
                        <a:latin typeface="Calibri" panose="020F0502020204030204" pitchFamily="34" charset="0"/>
                        <a:ea typeface="Calibri" panose="020F0502020204030204" pitchFamily="34" charset="0"/>
                      </a:endParaRPr>
                    </a:p>
                    <a:p>
                      <a:pPr marL="0" marR="0" algn="ctr">
                        <a:lnSpc>
                          <a:spcPct val="107000"/>
                        </a:lnSpc>
                        <a:spcBef>
                          <a:spcPts val="0"/>
                        </a:spcBef>
                        <a:spcAft>
                          <a:spcPts val="0"/>
                        </a:spcAft>
                      </a:pPr>
                      <a:r>
                        <a:rPr lang="en-US" sz="1100" spc="10" dirty="0">
                          <a:solidFill>
                            <a:srgbClr val="202124"/>
                          </a:solidFill>
                          <a:effectLst/>
                          <a:latin typeface="Calibri" panose="020F0502020204030204" pitchFamily="34" charset="0"/>
                          <a:ea typeface="Calibri" panose="020F0502020204030204" pitchFamily="34" charset="0"/>
                          <a:cs typeface="Cambria" panose="02040503050406030204" pitchFamily="18" charset="0"/>
                        </a:rPr>
                        <a:t>Institution Name</a:t>
                      </a:r>
                      <a:endParaRPr lang="en-US" sz="1100" dirty="0">
                        <a:effectLst/>
                        <a:latin typeface="Calibri" panose="020F0502020204030204" pitchFamily="34" charset="0"/>
                        <a:ea typeface="Calibri" panose="020F0502020204030204" pitchFamily="34" charset="0"/>
                      </a:endParaRPr>
                    </a:p>
                    <a:p>
                      <a:pPr marL="0" marR="0" algn="ctr">
                        <a:lnSpc>
                          <a:spcPct val="107000"/>
                        </a:lnSpc>
                        <a:spcBef>
                          <a:spcPts val="0"/>
                        </a:spcBef>
                        <a:spcAft>
                          <a:spcPts val="0"/>
                        </a:spcAft>
                      </a:pPr>
                      <a:r>
                        <a:rPr lang="en-US" sz="1100" spc="10" dirty="0">
                          <a:solidFill>
                            <a:srgbClr val="202124"/>
                          </a:solidFill>
                          <a:effectLst/>
                          <a:latin typeface="Calibri" panose="020F0502020204030204" pitchFamily="34" charset="0"/>
                          <a:ea typeface="Calibri" panose="020F0502020204030204" pitchFamily="34" charset="0"/>
                          <a:cs typeface="Cambria" panose="02040503050406030204" pitchFamily="18" charset="0"/>
                        </a:rPr>
                        <a:t>Program of Study</a:t>
                      </a:r>
                      <a:endParaRPr lang="en-US" sz="1100" dirty="0">
                        <a:effectLst/>
                        <a:latin typeface="Calibri" panose="020F0502020204030204" pitchFamily="34" charset="0"/>
                        <a:ea typeface="Calibri" panose="020F0502020204030204" pitchFamily="34" charset="0"/>
                      </a:endParaRPr>
                    </a:p>
                    <a:p>
                      <a:pPr marL="0" marR="0" algn="ctr">
                        <a:lnSpc>
                          <a:spcPct val="107000"/>
                        </a:lnSpc>
                        <a:spcBef>
                          <a:spcPts val="0"/>
                        </a:spcBef>
                        <a:spcAft>
                          <a:spcPts val="0"/>
                        </a:spcAft>
                      </a:pPr>
                      <a:r>
                        <a:rPr lang="en-US" sz="1100" spc="10" dirty="0">
                          <a:solidFill>
                            <a:srgbClr val="202124"/>
                          </a:solidFill>
                          <a:effectLst/>
                          <a:latin typeface="Calibri" panose="020F0502020204030204" pitchFamily="34" charset="0"/>
                          <a:ea typeface="Calibri" panose="020F0502020204030204" pitchFamily="34" charset="0"/>
                          <a:cs typeface="Cambria" panose="02040503050406030204" pitchFamily="18" charset="0"/>
                        </a:rPr>
                        <a:t>Admission Year</a:t>
                      </a:r>
                      <a:endParaRPr lang="en-US" sz="1100" dirty="0">
                        <a:effectLst/>
                        <a:latin typeface="Calibri" panose="020F0502020204030204" pitchFamily="34" charset="0"/>
                        <a:ea typeface="Calibri" panose="020F0502020204030204" pitchFamily="34" charset="0"/>
                      </a:endParaRPr>
                    </a:p>
                  </p:txBody>
                </p:sp>
                <p:grpSp>
                  <p:nvGrpSpPr>
                    <p:cNvPr id="75" name="Group 74">
                      <a:extLst>
                        <a:ext uri="{FF2B5EF4-FFF2-40B4-BE49-F238E27FC236}">
                          <a16:creationId xmlns:a16="http://schemas.microsoft.com/office/drawing/2014/main" id="{777C8D56-EF6E-8A53-679D-4BDD1B211730}"/>
                        </a:ext>
                      </a:extLst>
                    </p:cNvPr>
                    <p:cNvGrpSpPr/>
                    <p:nvPr/>
                  </p:nvGrpSpPr>
                  <p:grpSpPr>
                    <a:xfrm rot="348874">
                      <a:off x="3943350" y="930728"/>
                      <a:ext cx="638810" cy="466725"/>
                      <a:chOff x="-6012" y="-20296"/>
                      <a:chExt cx="639704" cy="467142"/>
                    </a:xfrm>
                    <a:grpFill/>
                  </p:grpSpPr>
                  <p:sp>
                    <p:nvSpPr>
                      <p:cNvPr id="86" name="Diamond 85">
                        <a:extLst>
                          <a:ext uri="{FF2B5EF4-FFF2-40B4-BE49-F238E27FC236}">
                            <a16:creationId xmlns:a16="http://schemas.microsoft.com/office/drawing/2014/main" id="{82534F94-CC63-F4F1-EA82-0C6C1019D765}"/>
                          </a:ext>
                        </a:extLst>
                      </p:cNvPr>
                      <p:cNvSpPr/>
                      <p:nvPr/>
                    </p:nvSpPr>
                    <p:spPr>
                      <a:xfrm rot="21436893">
                        <a:off x="-6012" y="-20296"/>
                        <a:ext cx="639704" cy="467142"/>
                      </a:xfrm>
                      <a:prstGeom prst="diamond">
                        <a:avLst/>
                      </a:prstGeom>
                      <a:grpFill/>
                      <a:ln/>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7" name="Text Box 11">
                        <a:extLst>
                          <a:ext uri="{FF2B5EF4-FFF2-40B4-BE49-F238E27FC236}">
                            <a16:creationId xmlns:a16="http://schemas.microsoft.com/office/drawing/2014/main" id="{FBECA284-0393-38C7-D82B-92F585987B3A}"/>
                          </a:ext>
                        </a:extLst>
                      </p:cNvPr>
                      <p:cNvSpPr txBox="1"/>
                      <p:nvPr/>
                    </p:nvSpPr>
                    <p:spPr>
                      <a:xfrm rot="21251126">
                        <a:off x="119177" y="53354"/>
                        <a:ext cx="504214" cy="2313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50" dirty="0">
                            <a:solidFill>
                              <a:srgbClr val="403152"/>
                            </a:solidFill>
                            <a:effectLst/>
                            <a:latin typeface="Calibri" panose="020F0502020204030204" pitchFamily="34" charset="0"/>
                            <a:ea typeface="Calibri" panose="020F0502020204030204" pitchFamily="34" charset="0"/>
                          </a:rPr>
                          <a:t>Gives</a:t>
                        </a:r>
                        <a:endParaRPr lang="en-US" sz="1050" dirty="0">
                          <a:effectLst/>
                          <a:latin typeface="Calibri" panose="020F0502020204030204" pitchFamily="34" charset="0"/>
                          <a:ea typeface="Calibri" panose="020F0502020204030204" pitchFamily="34" charset="0"/>
                        </a:endParaRPr>
                      </a:p>
                    </p:txBody>
                  </p:sp>
                </p:grpSp>
                <p:grpSp>
                  <p:nvGrpSpPr>
                    <p:cNvPr id="76" name="Group 75">
                      <a:extLst>
                        <a:ext uri="{FF2B5EF4-FFF2-40B4-BE49-F238E27FC236}">
                          <a16:creationId xmlns:a16="http://schemas.microsoft.com/office/drawing/2014/main" id="{F2F5C156-6AD6-4C99-F652-35D9D2671C0B}"/>
                        </a:ext>
                      </a:extLst>
                    </p:cNvPr>
                    <p:cNvGrpSpPr/>
                    <p:nvPr/>
                  </p:nvGrpSpPr>
                  <p:grpSpPr>
                    <a:xfrm rot="234778">
                      <a:off x="1911428" y="878437"/>
                      <a:ext cx="751680" cy="466725"/>
                      <a:chOff x="0" y="0"/>
                      <a:chExt cx="752622" cy="467142"/>
                    </a:xfrm>
                    <a:grpFill/>
                  </p:grpSpPr>
                  <p:sp>
                    <p:nvSpPr>
                      <p:cNvPr id="84" name="Diamond 83">
                        <a:extLst>
                          <a:ext uri="{FF2B5EF4-FFF2-40B4-BE49-F238E27FC236}">
                            <a16:creationId xmlns:a16="http://schemas.microsoft.com/office/drawing/2014/main" id="{9E5A6CF7-087A-A3A7-3DAF-188E0CE4ACA5}"/>
                          </a:ext>
                        </a:extLst>
                      </p:cNvPr>
                      <p:cNvSpPr/>
                      <p:nvPr/>
                    </p:nvSpPr>
                    <p:spPr>
                      <a:xfrm rot="21436893">
                        <a:off x="0" y="0"/>
                        <a:ext cx="639704" cy="467142"/>
                      </a:xfrm>
                      <a:prstGeom prst="diamond">
                        <a:avLst/>
                      </a:prstGeom>
                      <a:grp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5" name="Text Box 11">
                        <a:extLst>
                          <a:ext uri="{FF2B5EF4-FFF2-40B4-BE49-F238E27FC236}">
                            <a16:creationId xmlns:a16="http://schemas.microsoft.com/office/drawing/2014/main" id="{C7AB1C4F-45E1-B2C9-2F50-30C7AB463512}"/>
                          </a:ext>
                        </a:extLst>
                      </p:cNvPr>
                      <p:cNvSpPr txBox="1"/>
                      <p:nvPr/>
                    </p:nvSpPr>
                    <p:spPr>
                      <a:xfrm rot="21331044">
                        <a:off x="55154" y="57841"/>
                        <a:ext cx="697468" cy="29845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50" dirty="0">
                            <a:solidFill>
                              <a:srgbClr val="403152"/>
                            </a:solidFill>
                            <a:effectLst/>
                            <a:latin typeface="Calibri" panose="020F0502020204030204" pitchFamily="34" charset="0"/>
                            <a:ea typeface="Calibri" panose="020F0502020204030204" pitchFamily="34" charset="0"/>
                          </a:rPr>
                          <a:t>Achieves</a:t>
                        </a:r>
                        <a:endParaRPr lang="en-US" sz="1050" dirty="0">
                          <a:effectLst/>
                          <a:latin typeface="Calibri" panose="020F0502020204030204" pitchFamily="34" charset="0"/>
                          <a:ea typeface="Calibri" panose="020F0502020204030204" pitchFamily="34" charset="0"/>
                        </a:endParaRPr>
                      </a:p>
                    </p:txBody>
                  </p:sp>
                </p:grpSp>
                <p:sp>
                  <p:nvSpPr>
                    <p:cNvPr id="77" name="Rectangle 76">
                      <a:extLst>
                        <a:ext uri="{FF2B5EF4-FFF2-40B4-BE49-F238E27FC236}">
                          <a16:creationId xmlns:a16="http://schemas.microsoft.com/office/drawing/2014/main" id="{8C938914-3AE8-97CB-1D9E-0AE4565A343C}"/>
                        </a:ext>
                      </a:extLst>
                    </p:cNvPr>
                    <p:cNvSpPr/>
                    <p:nvPr/>
                  </p:nvSpPr>
                  <p:spPr>
                    <a:xfrm>
                      <a:off x="2604407" y="4340678"/>
                      <a:ext cx="1330960" cy="775970"/>
                    </a:xfrm>
                    <a:prstGeom prst="rect">
                      <a:avLst/>
                    </a:prstGeom>
                    <a:grp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78" name="Straight Connector 77">
                      <a:extLst>
                        <a:ext uri="{FF2B5EF4-FFF2-40B4-BE49-F238E27FC236}">
                          <a16:creationId xmlns:a16="http://schemas.microsoft.com/office/drawing/2014/main" id="{28A5D55C-2387-9DB1-03E2-E77C26CF81EE}"/>
                        </a:ext>
                      </a:extLst>
                    </p:cNvPr>
                    <p:cNvCxnSpPr>
                      <a:cxnSpLocks/>
                    </p:cNvCxnSpPr>
                    <p:nvPr/>
                  </p:nvCxnSpPr>
                  <p:spPr>
                    <a:xfrm>
                      <a:off x="3308794" y="2635119"/>
                      <a:ext cx="0" cy="1716875"/>
                    </a:xfrm>
                    <a:prstGeom prst="line">
                      <a:avLst/>
                    </a:prstGeom>
                  </p:spPr>
                  <p:style>
                    <a:lnRef idx="3">
                      <a:schemeClr val="accent1"/>
                    </a:lnRef>
                    <a:fillRef idx="0">
                      <a:schemeClr val="accent1"/>
                    </a:fillRef>
                    <a:effectRef idx="2">
                      <a:schemeClr val="accent1"/>
                    </a:effectRef>
                    <a:fontRef idx="minor">
                      <a:schemeClr val="tx1"/>
                    </a:fontRef>
                  </p:style>
                </p:cxnSp>
                <p:sp>
                  <p:nvSpPr>
                    <p:cNvPr id="79" name="Diamond 78">
                      <a:extLst>
                        <a:ext uri="{FF2B5EF4-FFF2-40B4-BE49-F238E27FC236}">
                          <a16:creationId xmlns:a16="http://schemas.microsoft.com/office/drawing/2014/main" id="{C60F5D37-48C0-CC4B-C161-159EA09BBCB3}"/>
                        </a:ext>
                      </a:extLst>
                    </p:cNvPr>
                    <p:cNvSpPr/>
                    <p:nvPr/>
                  </p:nvSpPr>
                  <p:spPr>
                    <a:xfrm>
                      <a:off x="2920093" y="3173185"/>
                      <a:ext cx="761365" cy="578485"/>
                    </a:xfrm>
                    <a:prstGeom prst="diamond">
                      <a:avLst/>
                    </a:prstGeom>
                    <a:grpFill/>
                    <a:ln/>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0" name="Diamond 79">
                      <a:extLst>
                        <a:ext uri="{FF2B5EF4-FFF2-40B4-BE49-F238E27FC236}">
                          <a16:creationId xmlns:a16="http://schemas.microsoft.com/office/drawing/2014/main" id="{5647AC80-F956-587D-8E2F-2495B0F9A413}"/>
                        </a:ext>
                      </a:extLst>
                    </p:cNvPr>
                    <p:cNvSpPr/>
                    <p:nvPr/>
                  </p:nvSpPr>
                  <p:spPr>
                    <a:xfrm>
                      <a:off x="2985407" y="5437414"/>
                      <a:ext cx="677141" cy="501015"/>
                    </a:xfrm>
                    <a:prstGeom prst="diamond">
                      <a:avLst/>
                    </a:prstGeom>
                    <a:grpFill/>
                    <a:ln/>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1" name="Text Box 1">
                      <a:extLst>
                        <a:ext uri="{FF2B5EF4-FFF2-40B4-BE49-F238E27FC236}">
                          <a16:creationId xmlns:a16="http://schemas.microsoft.com/office/drawing/2014/main" id="{330162B8-F7D7-03F1-80D1-DED97864E1C8}"/>
                        </a:ext>
                      </a:extLst>
                    </p:cNvPr>
                    <p:cNvSpPr txBox="1"/>
                    <p:nvPr/>
                  </p:nvSpPr>
                  <p:spPr>
                    <a:xfrm>
                      <a:off x="3044316" y="5540828"/>
                      <a:ext cx="765175" cy="31877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50" dirty="0" err="1">
                          <a:solidFill>
                            <a:srgbClr val="403152"/>
                          </a:solidFill>
                          <a:effectLst/>
                          <a:latin typeface="Calibri" panose="020F0502020204030204" pitchFamily="34" charset="0"/>
                          <a:ea typeface="Calibri" panose="020F0502020204030204" pitchFamily="34" charset="0"/>
                        </a:rPr>
                        <a:t>Cou_Jou</a:t>
                      </a:r>
                      <a:endParaRPr lang="en-US" sz="1050" dirty="0">
                        <a:effectLst/>
                        <a:latin typeface="Calibri" panose="020F0502020204030204" pitchFamily="34" charset="0"/>
                        <a:ea typeface="Calibri" panose="020F0502020204030204" pitchFamily="34" charset="0"/>
                      </a:endParaRPr>
                    </a:p>
                  </p:txBody>
                </p:sp>
                <p:sp>
                  <p:nvSpPr>
                    <p:cNvPr id="82" name="Text Box 1087903986">
                      <a:extLst>
                        <a:ext uri="{FF2B5EF4-FFF2-40B4-BE49-F238E27FC236}">
                          <a16:creationId xmlns:a16="http://schemas.microsoft.com/office/drawing/2014/main" id="{96F02C3E-A46B-3E0E-5FFD-59B8CE6AA541}"/>
                        </a:ext>
                      </a:extLst>
                    </p:cNvPr>
                    <p:cNvSpPr txBox="1"/>
                    <p:nvPr/>
                  </p:nvSpPr>
                  <p:spPr>
                    <a:xfrm>
                      <a:off x="2645229" y="4397828"/>
                      <a:ext cx="1250950" cy="669290"/>
                    </a:xfrm>
                    <a:prstGeom prst="rect">
                      <a:avLst/>
                    </a:prstGeom>
                    <a:grp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0"/>
                        </a:spcAft>
                      </a:pPr>
                      <a:r>
                        <a:rPr lang="en-US" sz="1200" spc="10" dirty="0">
                          <a:solidFill>
                            <a:srgbClr val="202124"/>
                          </a:solidFill>
                          <a:effectLst/>
                          <a:latin typeface="Calibri" panose="020F0502020204030204" pitchFamily="34" charset="0"/>
                          <a:ea typeface="Calibri" panose="020F0502020204030204" pitchFamily="34" charset="0"/>
                          <a:cs typeface="Cambria" panose="02040503050406030204" pitchFamily="18" charset="0"/>
                        </a:rPr>
                        <a:t>Start Year</a:t>
                      </a:r>
                      <a:endParaRPr lang="en-US" sz="1200" dirty="0">
                        <a:effectLst/>
                        <a:latin typeface="Calibri" panose="020F0502020204030204" pitchFamily="34" charset="0"/>
                        <a:ea typeface="Calibri" panose="020F0502020204030204" pitchFamily="34" charset="0"/>
                      </a:endParaRPr>
                    </a:p>
                    <a:p>
                      <a:pPr marL="0" marR="0" algn="ctr">
                        <a:lnSpc>
                          <a:spcPct val="107000"/>
                        </a:lnSpc>
                        <a:spcBef>
                          <a:spcPts val="0"/>
                        </a:spcBef>
                        <a:spcAft>
                          <a:spcPts val="0"/>
                        </a:spcAft>
                      </a:pPr>
                      <a:r>
                        <a:rPr lang="en-US" sz="1200" spc="10" dirty="0">
                          <a:solidFill>
                            <a:srgbClr val="202124"/>
                          </a:solidFill>
                          <a:effectLst/>
                          <a:latin typeface="Calibri" panose="020F0502020204030204" pitchFamily="34" charset="0"/>
                          <a:ea typeface="Calibri" panose="020F0502020204030204" pitchFamily="34" charset="0"/>
                          <a:cs typeface="Cambria" panose="02040503050406030204" pitchFamily="18" charset="0"/>
                        </a:rPr>
                        <a:t>End Year</a:t>
                      </a:r>
                      <a:endParaRPr lang="en-US" sz="1200" dirty="0">
                        <a:effectLst/>
                        <a:latin typeface="Calibri" panose="020F0502020204030204" pitchFamily="34" charset="0"/>
                        <a:ea typeface="Calibri" panose="020F0502020204030204" pitchFamily="34" charset="0"/>
                      </a:endParaRPr>
                    </a:p>
                    <a:p>
                      <a:pPr marL="0" marR="0">
                        <a:lnSpc>
                          <a:spcPct val="107000"/>
                        </a:lnSpc>
                        <a:spcBef>
                          <a:spcPts val="0"/>
                        </a:spcBef>
                        <a:spcAft>
                          <a:spcPts val="0"/>
                        </a:spcAft>
                      </a:pPr>
                      <a:r>
                        <a:rPr lang="en-US" sz="800" spc="10" dirty="0">
                          <a:solidFill>
                            <a:srgbClr val="202124"/>
                          </a:solidFill>
                          <a:effectLst/>
                          <a:latin typeface="Calibri" panose="020F0502020204030204" pitchFamily="34" charset="0"/>
                          <a:ea typeface="Calibri" panose="020F0502020204030204" pitchFamily="34" charset="0"/>
                          <a:cs typeface="Cambria" panose="02040503050406030204" pitchFamily="18" charset="0"/>
                        </a:rPr>
                        <a:t> </a:t>
                      </a:r>
                      <a:endParaRPr lang="en-US" sz="1100" dirty="0">
                        <a:effectLst/>
                        <a:latin typeface="Calibri" panose="020F0502020204030204" pitchFamily="34" charset="0"/>
                        <a:ea typeface="Calibri" panose="020F0502020204030204" pitchFamily="34" charset="0"/>
                      </a:endParaRPr>
                    </a:p>
                  </p:txBody>
                </p:sp>
                <p:sp>
                  <p:nvSpPr>
                    <p:cNvPr id="83" name="Text Box 1153081714">
                      <a:extLst>
                        <a:ext uri="{FF2B5EF4-FFF2-40B4-BE49-F238E27FC236}">
                          <a16:creationId xmlns:a16="http://schemas.microsoft.com/office/drawing/2014/main" id="{89E2C11B-AFAC-FDB8-AB30-0B3EAE1A850B}"/>
                        </a:ext>
                      </a:extLst>
                    </p:cNvPr>
                    <p:cNvSpPr txBox="1"/>
                    <p:nvPr/>
                  </p:nvSpPr>
                  <p:spPr>
                    <a:xfrm>
                      <a:off x="598714" y="195943"/>
                      <a:ext cx="1193800" cy="590550"/>
                    </a:xfrm>
                    <a:prstGeom prst="rect">
                      <a:avLst/>
                    </a:prstGeom>
                    <a:grp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0"/>
                        </a:spcAft>
                      </a:pPr>
                      <a:r>
                        <a:rPr lang="en-US" sz="1200" u="sng" spc="10" dirty="0">
                          <a:solidFill>
                            <a:srgbClr val="202124"/>
                          </a:solidFill>
                          <a:effectLst/>
                          <a:latin typeface="Calibri" panose="020F0502020204030204" pitchFamily="34" charset="0"/>
                          <a:ea typeface="Calibri" panose="020F0502020204030204" pitchFamily="34" charset="0"/>
                          <a:cs typeface="Cambria" panose="02040503050406030204" pitchFamily="18" charset="0"/>
                        </a:rPr>
                        <a:t>Activity ID</a:t>
                      </a:r>
                      <a:endParaRPr lang="en-US" sz="1200" dirty="0">
                        <a:effectLst/>
                        <a:latin typeface="Calibri" panose="020F0502020204030204" pitchFamily="34" charset="0"/>
                        <a:ea typeface="Calibri" panose="020F0502020204030204" pitchFamily="34" charset="0"/>
                      </a:endParaRPr>
                    </a:p>
                    <a:p>
                      <a:pPr marL="0" marR="0" algn="ctr">
                        <a:lnSpc>
                          <a:spcPct val="107000"/>
                        </a:lnSpc>
                        <a:spcBef>
                          <a:spcPts val="0"/>
                        </a:spcBef>
                        <a:spcAft>
                          <a:spcPts val="0"/>
                        </a:spcAft>
                      </a:pPr>
                      <a:r>
                        <a:rPr lang="en-US" sz="1200" spc="10" dirty="0">
                          <a:solidFill>
                            <a:srgbClr val="202124"/>
                          </a:solidFill>
                          <a:effectLst/>
                          <a:latin typeface="Calibri" panose="020F0502020204030204" pitchFamily="34" charset="0"/>
                          <a:ea typeface="Calibri" panose="020F0502020204030204" pitchFamily="34" charset="0"/>
                          <a:cs typeface="Cambria" panose="02040503050406030204" pitchFamily="18" charset="0"/>
                        </a:rPr>
                        <a:t>Activity Name</a:t>
                      </a:r>
                      <a:endParaRPr lang="en-US" sz="1200" dirty="0">
                        <a:effectLst/>
                        <a:latin typeface="Calibri" panose="020F0502020204030204" pitchFamily="34" charset="0"/>
                        <a:ea typeface="Calibri" panose="020F0502020204030204" pitchFamily="34" charset="0"/>
                      </a:endParaRPr>
                    </a:p>
                    <a:p>
                      <a:pPr marL="0" marR="0" algn="ctr">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Cambria" panose="02040503050406030204" pitchFamily="18" charset="0"/>
                        </a:rPr>
                        <a:t> </a:t>
                      </a:r>
                      <a:endParaRPr lang="en-US" sz="1200" dirty="0">
                        <a:effectLst/>
                        <a:latin typeface="Calibri" panose="020F0502020204030204" pitchFamily="34" charset="0"/>
                        <a:ea typeface="Calibri" panose="020F0502020204030204" pitchFamily="34" charset="0"/>
                      </a:endParaRPr>
                    </a:p>
                  </p:txBody>
                </p:sp>
              </p:grpSp>
            </p:grpSp>
          </p:grpSp>
        </p:grpSp>
        <p:sp>
          <p:nvSpPr>
            <p:cNvPr id="54" name="Text Box 1">
              <a:extLst>
                <a:ext uri="{FF2B5EF4-FFF2-40B4-BE49-F238E27FC236}">
                  <a16:creationId xmlns:a16="http://schemas.microsoft.com/office/drawing/2014/main" id="{C5A2082A-8DDE-ECF7-D753-8BEB2B8915B5}"/>
                </a:ext>
              </a:extLst>
            </p:cNvPr>
            <p:cNvSpPr txBox="1"/>
            <p:nvPr/>
          </p:nvSpPr>
          <p:spPr>
            <a:xfrm>
              <a:off x="2993791" y="3330342"/>
              <a:ext cx="765544" cy="31897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dirty="0">
                  <a:solidFill>
                    <a:srgbClr val="403152"/>
                  </a:solidFill>
                  <a:effectLst/>
                  <a:latin typeface="Calibri" panose="020F0502020204030204" pitchFamily="34" charset="0"/>
                  <a:ea typeface="Calibri" panose="020F0502020204030204" pitchFamily="34" charset="0"/>
                </a:rPr>
                <a:t>Departure</a:t>
              </a:r>
              <a:endParaRPr lang="en-US" sz="1100" dirty="0">
                <a:effectLst/>
                <a:latin typeface="Calibri" panose="020F0502020204030204" pitchFamily="34" charset="0"/>
                <a:ea typeface="Calibri" panose="020F0502020204030204" pitchFamily="34" charset="0"/>
              </a:endParaRPr>
            </a:p>
          </p:txBody>
        </p:sp>
      </p:grpSp>
      <p:grpSp>
        <p:nvGrpSpPr>
          <p:cNvPr id="127" name="Group 126">
            <a:extLst>
              <a:ext uri="{FF2B5EF4-FFF2-40B4-BE49-F238E27FC236}">
                <a16:creationId xmlns:a16="http://schemas.microsoft.com/office/drawing/2014/main" id="{87D085BC-E1B5-21FF-9C4C-2B6CC8EE33C6}"/>
              </a:ext>
            </a:extLst>
          </p:cNvPr>
          <p:cNvGrpSpPr/>
          <p:nvPr/>
        </p:nvGrpSpPr>
        <p:grpSpPr>
          <a:xfrm>
            <a:off x="8388486" y="984808"/>
            <a:ext cx="3506994" cy="76761"/>
            <a:chOff x="8434785" y="1017083"/>
            <a:chExt cx="3506994" cy="76761"/>
          </a:xfrm>
        </p:grpSpPr>
        <p:grpSp>
          <p:nvGrpSpPr>
            <p:cNvPr id="125" name="Group 124">
              <a:extLst>
                <a:ext uri="{FF2B5EF4-FFF2-40B4-BE49-F238E27FC236}">
                  <a16:creationId xmlns:a16="http://schemas.microsoft.com/office/drawing/2014/main" id="{55525704-2903-2E44-E502-8709539176DF}"/>
                </a:ext>
              </a:extLst>
            </p:cNvPr>
            <p:cNvGrpSpPr/>
            <p:nvPr/>
          </p:nvGrpSpPr>
          <p:grpSpPr>
            <a:xfrm>
              <a:off x="8434785" y="1017083"/>
              <a:ext cx="3445840" cy="66601"/>
              <a:chOff x="8434785" y="1017083"/>
              <a:chExt cx="3445840" cy="66601"/>
            </a:xfrm>
          </p:grpSpPr>
          <p:cxnSp>
            <p:nvCxnSpPr>
              <p:cNvPr id="117" name="Straight Connector 116">
                <a:extLst>
                  <a:ext uri="{FF2B5EF4-FFF2-40B4-BE49-F238E27FC236}">
                    <a16:creationId xmlns:a16="http://schemas.microsoft.com/office/drawing/2014/main" id="{8E0C05BE-471E-9200-92EE-24ACE351CFDF}"/>
                  </a:ext>
                </a:extLst>
              </p:cNvPr>
              <p:cNvCxnSpPr>
                <a:cxnSpLocks/>
              </p:cNvCxnSpPr>
              <p:nvPr/>
            </p:nvCxnSpPr>
            <p:spPr>
              <a:xfrm>
                <a:off x="8434785" y="1052437"/>
                <a:ext cx="3445840" cy="0"/>
              </a:xfrm>
              <a:prstGeom prst="line">
                <a:avLst/>
              </a:prstGeom>
            </p:spPr>
            <p:style>
              <a:lnRef idx="2">
                <a:schemeClr val="accent1"/>
              </a:lnRef>
              <a:fillRef idx="0">
                <a:schemeClr val="accent1"/>
              </a:fillRef>
              <a:effectRef idx="1">
                <a:schemeClr val="accent1"/>
              </a:effectRef>
              <a:fontRef idx="minor">
                <a:schemeClr val="tx1"/>
              </a:fontRef>
            </p:style>
          </p:cxnSp>
          <p:sp>
            <p:nvSpPr>
              <p:cNvPr id="118" name="Oval 117">
                <a:extLst>
                  <a:ext uri="{FF2B5EF4-FFF2-40B4-BE49-F238E27FC236}">
                    <a16:creationId xmlns:a16="http://schemas.microsoft.com/office/drawing/2014/main" id="{6C8C6E75-3A2E-EDF2-0DE1-70F5BDEC2DF3}"/>
                  </a:ext>
                </a:extLst>
              </p:cNvPr>
              <p:cNvSpPr/>
              <p:nvPr/>
            </p:nvSpPr>
            <p:spPr>
              <a:xfrm>
                <a:off x="8434785" y="1017083"/>
                <a:ext cx="52594" cy="6660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9" name="Oval 118">
              <a:extLst>
                <a:ext uri="{FF2B5EF4-FFF2-40B4-BE49-F238E27FC236}">
                  <a16:creationId xmlns:a16="http://schemas.microsoft.com/office/drawing/2014/main" id="{029C651B-6415-3E60-3021-93B22CC0FDAD}"/>
                </a:ext>
              </a:extLst>
            </p:cNvPr>
            <p:cNvSpPr/>
            <p:nvPr/>
          </p:nvSpPr>
          <p:spPr>
            <a:xfrm>
              <a:off x="11889185" y="1027243"/>
              <a:ext cx="52594" cy="6660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8" name="Slide Number Placeholder 9">
            <a:extLst>
              <a:ext uri="{FF2B5EF4-FFF2-40B4-BE49-F238E27FC236}">
                <a16:creationId xmlns:a16="http://schemas.microsoft.com/office/drawing/2014/main" id="{EF98CA79-B47E-5C4F-0A70-DA7EE8937375}"/>
              </a:ext>
            </a:extLst>
          </p:cNvPr>
          <p:cNvSpPr txBox="1">
            <a:spLocks/>
          </p:cNvSpPr>
          <p:nvPr/>
        </p:nvSpPr>
        <p:spPr>
          <a:xfrm>
            <a:off x="11698224" y="6320859"/>
            <a:ext cx="987552" cy="3108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FB4751-880F-D840-AAA9-3A15815CC996}" type="slidenum">
              <a:rPr lang="en-US" smtClean="0"/>
              <a:pPr/>
              <a:t>5</a:t>
            </a:fld>
            <a:endParaRPr lang="en-US" dirty="0"/>
          </a:p>
        </p:txBody>
      </p:sp>
    </p:spTree>
    <p:extLst>
      <p:ext uri="{BB962C8B-B14F-4D97-AF65-F5344CB8AC3E}">
        <p14:creationId xmlns:p14="http://schemas.microsoft.com/office/powerpoint/2010/main" val="520000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7"/>
                                        </p:tgtEl>
                                        <p:attrNameLst>
                                          <p:attrName>style.visibility</p:attrName>
                                        </p:attrNameLst>
                                      </p:cBhvr>
                                      <p:to>
                                        <p:strVal val="visible"/>
                                      </p:to>
                                    </p:set>
                                    <p:animEffect transition="in" filter="fade">
                                      <p:cBhvr>
                                        <p:cTn id="11" dur="500"/>
                                        <p:tgtEl>
                                          <p:spTgt spid="127"/>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randombar(horizontal)">
                                      <p:cBhvr>
                                        <p:cTn id="15"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210311" y="193040"/>
            <a:ext cx="6502620" cy="646559"/>
          </a:xfrm>
        </p:spPr>
        <p:txBody>
          <a:bodyPr/>
          <a:lstStyle/>
          <a:p>
            <a:r>
              <a:rPr lang="en-US" sz="4000" dirty="0">
                <a:solidFill>
                  <a:srgbClr val="5E6A76"/>
                </a:solidFill>
              </a:rPr>
              <a:t>Schema Diagram</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a:xfrm>
            <a:off x="4342493" y="6458696"/>
            <a:ext cx="4740875" cy="304784"/>
          </a:xfrm>
        </p:spPr>
        <p:txBody>
          <a:bodyPr/>
          <a:lstStyle/>
          <a:p>
            <a:r>
              <a:rPr lang="en-US" dirty="0">
                <a:solidFill>
                  <a:srgbClr val="5E6A76"/>
                </a:solidFill>
              </a:rPr>
              <a:t>Bangladeshi Student’s Abroad Database Management System</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solidFill>
                  <a:srgbClr val="5E6A76"/>
                </a:solidFill>
              </a:rPr>
              <a:pPr/>
              <a:t>6</a:t>
            </a:fld>
            <a:endParaRPr lang="en-US" dirty="0">
              <a:solidFill>
                <a:srgbClr val="5E6A76"/>
              </a:solidFill>
            </a:endParaRPr>
          </a:p>
        </p:txBody>
      </p:sp>
      <p:grpSp>
        <p:nvGrpSpPr>
          <p:cNvPr id="13" name="Group 12">
            <a:extLst>
              <a:ext uri="{FF2B5EF4-FFF2-40B4-BE49-F238E27FC236}">
                <a16:creationId xmlns:a16="http://schemas.microsoft.com/office/drawing/2014/main" id="{734F5648-8490-0108-EBE3-5BDCCA13ED6E}"/>
              </a:ext>
            </a:extLst>
          </p:cNvPr>
          <p:cNvGrpSpPr/>
          <p:nvPr/>
        </p:nvGrpSpPr>
        <p:grpSpPr>
          <a:xfrm>
            <a:off x="4522533" y="463941"/>
            <a:ext cx="7459155" cy="114792"/>
            <a:chOff x="8434785" y="1017083"/>
            <a:chExt cx="3506994" cy="76761"/>
          </a:xfrm>
          <a:solidFill>
            <a:srgbClr val="5E6A76"/>
          </a:solidFill>
        </p:grpSpPr>
        <p:grpSp>
          <p:nvGrpSpPr>
            <p:cNvPr id="14" name="Group 13">
              <a:extLst>
                <a:ext uri="{FF2B5EF4-FFF2-40B4-BE49-F238E27FC236}">
                  <a16:creationId xmlns:a16="http://schemas.microsoft.com/office/drawing/2014/main" id="{56ED34E4-2AA4-21A0-4215-19626325FC3F}"/>
                </a:ext>
              </a:extLst>
            </p:cNvPr>
            <p:cNvGrpSpPr/>
            <p:nvPr/>
          </p:nvGrpSpPr>
          <p:grpSpPr>
            <a:xfrm>
              <a:off x="8434785" y="1017083"/>
              <a:ext cx="3445840" cy="66601"/>
              <a:chOff x="8434785" y="1017083"/>
              <a:chExt cx="3445840" cy="66601"/>
            </a:xfrm>
            <a:grpFill/>
          </p:grpSpPr>
          <p:cxnSp>
            <p:nvCxnSpPr>
              <p:cNvPr id="16" name="Straight Connector 15">
                <a:extLst>
                  <a:ext uri="{FF2B5EF4-FFF2-40B4-BE49-F238E27FC236}">
                    <a16:creationId xmlns:a16="http://schemas.microsoft.com/office/drawing/2014/main" id="{C0F88CDD-F6C0-95CD-7975-D1A8249AB55A}"/>
                  </a:ext>
                </a:extLst>
              </p:cNvPr>
              <p:cNvCxnSpPr>
                <a:cxnSpLocks/>
              </p:cNvCxnSpPr>
              <p:nvPr/>
            </p:nvCxnSpPr>
            <p:spPr>
              <a:xfrm>
                <a:off x="8434785" y="1052437"/>
                <a:ext cx="3445840" cy="0"/>
              </a:xfrm>
              <a:prstGeom prst="line">
                <a:avLst/>
              </a:prstGeom>
              <a:grpFill/>
              <a:ln>
                <a:solidFill>
                  <a:srgbClr val="5E6A76"/>
                </a:solidFill>
              </a:ln>
            </p:spPr>
            <p:style>
              <a:lnRef idx="2">
                <a:schemeClr val="accent1"/>
              </a:lnRef>
              <a:fillRef idx="0">
                <a:schemeClr val="accent1"/>
              </a:fillRef>
              <a:effectRef idx="1">
                <a:schemeClr val="accent1"/>
              </a:effectRef>
              <a:fontRef idx="minor">
                <a:schemeClr val="tx1"/>
              </a:fontRef>
            </p:style>
          </p:cxnSp>
          <p:sp>
            <p:nvSpPr>
              <p:cNvPr id="17" name="Oval 16">
                <a:extLst>
                  <a:ext uri="{FF2B5EF4-FFF2-40B4-BE49-F238E27FC236}">
                    <a16:creationId xmlns:a16="http://schemas.microsoft.com/office/drawing/2014/main" id="{9A9B809A-9BBD-A0DA-D004-9A55A2825CD9}"/>
                  </a:ext>
                </a:extLst>
              </p:cNvPr>
              <p:cNvSpPr/>
              <p:nvPr/>
            </p:nvSpPr>
            <p:spPr>
              <a:xfrm>
                <a:off x="8434785" y="1017083"/>
                <a:ext cx="52594" cy="66601"/>
              </a:xfrm>
              <a:prstGeom prst="ellipse">
                <a:avLst/>
              </a:prstGeom>
              <a:grpFill/>
              <a:ln>
                <a:solidFill>
                  <a:srgbClr val="5E6A7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5E6A76"/>
                  </a:solidFill>
                </a:endParaRPr>
              </a:p>
            </p:txBody>
          </p:sp>
        </p:grpSp>
        <p:sp>
          <p:nvSpPr>
            <p:cNvPr id="15" name="Oval 14">
              <a:extLst>
                <a:ext uri="{FF2B5EF4-FFF2-40B4-BE49-F238E27FC236}">
                  <a16:creationId xmlns:a16="http://schemas.microsoft.com/office/drawing/2014/main" id="{47CDCFF4-2FC9-A2D9-AB85-6EB26955F65D}"/>
                </a:ext>
              </a:extLst>
            </p:cNvPr>
            <p:cNvSpPr/>
            <p:nvPr/>
          </p:nvSpPr>
          <p:spPr>
            <a:xfrm>
              <a:off x="11889185" y="1027243"/>
              <a:ext cx="52594" cy="66601"/>
            </a:xfrm>
            <a:prstGeom prst="ellipse">
              <a:avLst/>
            </a:prstGeom>
            <a:grpFill/>
            <a:ln>
              <a:solidFill>
                <a:srgbClr val="5E6A7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5E6A76"/>
                </a:solidFill>
              </a:endParaRPr>
            </a:p>
          </p:txBody>
        </p:sp>
      </p:grpSp>
      <p:pic>
        <p:nvPicPr>
          <p:cNvPr id="18" name="Graphic 1442527366">
            <a:extLst>
              <a:ext uri="{FF2B5EF4-FFF2-40B4-BE49-F238E27FC236}">
                <a16:creationId xmlns:a16="http://schemas.microsoft.com/office/drawing/2014/main" id="{6C3065AF-70D1-7CC9-0C16-6505480068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60233" y="697456"/>
            <a:ext cx="6471534" cy="5463089"/>
          </a:xfrm>
          <a:prstGeom prst="rect">
            <a:avLst/>
          </a:prstGeom>
          <a:effectLst>
            <a:outerShdw blurRad="50800" dist="38100" dir="2700000" algn="tl" rotWithShape="0">
              <a:schemeClr val="tx1">
                <a:lumMod val="60000"/>
                <a:lumOff val="40000"/>
                <a:alpha val="40000"/>
              </a:schemeClr>
            </a:outerShdw>
          </a:effectLst>
        </p:spPr>
      </p:pic>
    </p:spTree>
    <p:extLst>
      <p:ext uri="{BB962C8B-B14F-4D97-AF65-F5344CB8AC3E}">
        <p14:creationId xmlns:p14="http://schemas.microsoft.com/office/powerpoint/2010/main" val="3435077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down)">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576072" y="152399"/>
            <a:ext cx="9363456" cy="824055"/>
          </a:xfrm>
        </p:spPr>
        <p:txBody>
          <a:bodyPr/>
          <a:lstStyle/>
          <a:p>
            <a:r>
              <a:rPr lang="en-US" dirty="0"/>
              <a:t>Query Question</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a:xfrm>
            <a:off x="3805428" y="6382512"/>
            <a:ext cx="4581144" cy="393192"/>
          </a:xfrm>
        </p:spPr>
        <p:txBody>
          <a:bodyPr/>
          <a:lstStyle/>
          <a:p>
            <a:r>
              <a:rPr lang="en-US" dirty="0"/>
              <a:t>Bangladeshi Student’s Abroad Database Management System</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7</a:t>
            </a:fld>
            <a:endParaRPr lang="en-US" dirty="0"/>
          </a:p>
        </p:txBody>
      </p:sp>
      <p:sp>
        <p:nvSpPr>
          <p:cNvPr id="24" name="TextBox 23">
            <a:extLst>
              <a:ext uri="{FF2B5EF4-FFF2-40B4-BE49-F238E27FC236}">
                <a16:creationId xmlns:a16="http://schemas.microsoft.com/office/drawing/2014/main" id="{004E04CE-A446-86E2-25DE-775985F84DB9}"/>
              </a:ext>
            </a:extLst>
          </p:cNvPr>
          <p:cNvSpPr txBox="1"/>
          <p:nvPr/>
        </p:nvSpPr>
        <p:spPr>
          <a:xfrm>
            <a:off x="932774" y="1080867"/>
            <a:ext cx="4706026" cy="1357295"/>
          </a:xfrm>
          <a:prstGeom prst="rect">
            <a:avLst/>
          </a:prstGeom>
          <a:noFill/>
        </p:spPr>
        <p:txBody>
          <a:bodyPr wrap="square" rtlCol="0">
            <a:spAutoFit/>
          </a:bodyPr>
          <a:lstStyle/>
          <a:p>
            <a:pPr marL="342900" marR="0" indent="-342900">
              <a:lnSpc>
                <a:spcPct val="107000"/>
              </a:lnSpc>
              <a:spcBef>
                <a:spcPts val="0"/>
              </a:spcBef>
              <a:spcAft>
                <a:spcPts val="0"/>
              </a:spcAft>
              <a:buAutoNum type="arabicPeriod"/>
            </a:pPr>
            <a:r>
              <a:rPr lang="en-US" sz="2000" b="1" dirty="0">
                <a:solidFill>
                  <a:srgbClr val="C00000"/>
                </a:solidFill>
                <a:effectLst/>
                <a:latin typeface="+mj-lt"/>
                <a:ea typeface="Calibri" panose="020F0502020204030204" pitchFamily="34" charset="0"/>
                <a:cs typeface="Consolas" panose="020B0609020204030204" pitchFamily="49" charset="0"/>
              </a:rPr>
              <a:t>Retrieve the full list of students.</a:t>
            </a:r>
            <a:endParaRPr lang="en-US" sz="2000" dirty="0">
              <a:effectLst/>
              <a:latin typeface="+mj-lt"/>
              <a:ea typeface="Calibri" panose="020F0502020204030204" pitchFamily="34" charset="0"/>
            </a:endParaRPr>
          </a:p>
          <a:p>
            <a:pPr marL="0" marR="0">
              <a:lnSpc>
                <a:spcPct val="107000"/>
              </a:lnSpc>
              <a:spcBef>
                <a:spcPts val="0"/>
              </a:spcBef>
              <a:spcAft>
                <a:spcPts val="0"/>
              </a:spcAft>
            </a:pPr>
            <a:r>
              <a:rPr lang="en-US" sz="2000" dirty="0">
                <a:solidFill>
                  <a:srgbClr val="0000FF"/>
                </a:solidFill>
                <a:effectLst/>
                <a:ea typeface="Calibri" panose="020F0502020204030204" pitchFamily="34" charset="0"/>
                <a:cs typeface="Consolas" panose="020B0609020204030204" pitchFamily="49" charset="0"/>
              </a:rPr>
              <a:t> SELECT</a:t>
            </a:r>
            <a:r>
              <a:rPr lang="en-US" sz="2000" dirty="0">
                <a:solidFill>
                  <a:srgbClr val="000000"/>
                </a:solidFill>
                <a:effectLst/>
                <a:ea typeface="Calibri" panose="020F0502020204030204" pitchFamily="34" charset="0"/>
                <a:cs typeface="Consolas" panose="020B0609020204030204" pitchFamily="49" charset="0"/>
              </a:rPr>
              <a:t> </a:t>
            </a:r>
            <a:r>
              <a:rPr lang="en-US" sz="2000" dirty="0">
                <a:solidFill>
                  <a:srgbClr val="808080"/>
                </a:solidFill>
                <a:effectLst/>
                <a:ea typeface="Calibri" panose="020F0502020204030204" pitchFamily="34" charset="0"/>
                <a:cs typeface="Consolas" panose="020B0609020204030204" pitchFamily="49" charset="0"/>
              </a:rPr>
              <a:t>*</a:t>
            </a:r>
            <a:r>
              <a:rPr lang="en-US" sz="2000" dirty="0">
                <a:solidFill>
                  <a:srgbClr val="000000"/>
                </a:solidFill>
                <a:effectLst/>
                <a:ea typeface="Calibri" panose="020F0502020204030204" pitchFamily="34" charset="0"/>
                <a:cs typeface="Consolas" panose="020B0609020204030204" pitchFamily="49" charset="0"/>
              </a:rPr>
              <a:t> </a:t>
            </a:r>
            <a:endParaRPr lang="en-US" sz="2000" dirty="0">
              <a:effectLst/>
              <a:ea typeface="Calibri" panose="020F0502020204030204" pitchFamily="34" charset="0"/>
            </a:endParaRPr>
          </a:p>
          <a:p>
            <a:pPr marL="0" marR="0">
              <a:lnSpc>
                <a:spcPct val="107000"/>
              </a:lnSpc>
              <a:spcBef>
                <a:spcPts val="0"/>
              </a:spcBef>
              <a:spcAft>
                <a:spcPts val="0"/>
              </a:spcAft>
            </a:pPr>
            <a:r>
              <a:rPr lang="en-US" sz="2000" dirty="0">
                <a:solidFill>
                  <a:srgbClr val="0000FF"/>
                </a:solidFill>
                <a:effectLst/>
                <a:ea typeface="Calibri" panose="020F0502020204030204" pitchFamily="34" charset="0"/>
                <a:cs typeface="Consolas" panose="020B0609020204030204" pitchFamily="49" charset="0"/>
              </a:rPr>
              <a:t> FROM</a:t>
            </a:r>
            <a:r>
              <a:rPr lang="en-US" sz="2000" dirty="0">
                <a:solidFill>
                  <a:srgbClr val="000000"/>
                </a:solidFill>
                <a:effectLst/>
                <a:ea typeface="Calibri" panose="020F0502020204030204" pitchFamily="34" charset="0"/>
                <a:cs typeface="Consolas" panose="020B0609020204030204" pitchFamily="49" charset="0"/>
              </a:rPr>
              <a:t> Student</a:t>
            </a:r>
            <a:r>
              <a:rPr lang="en-US" sz="2000" dirty="0">
                <a:solidFill>
                  <a:srgbClr val="808080"/>
                </a:solidFill>
                <a:effectLst/>
                <a:ea typeface="Calibri" panose="020F0502020204030204" pitchFamily="34" charset="0"/>
                <a:cs typeface="Consolas" panose="020B0609020204030204" pitchFamily="49" charset="0"/>
              </a:rPr>
              <a:t>;</a:t>
            </a:r>
            <a:endParaRPr lang="en-US" sz="2000" dirty="0">
              <a:effectLst/>
              <a:ea typeface="Calibri" panose="020F0502020204030204" pitchFamily="34" charset="0"/>
            </a:endParaRPr>
          </a:p>
          <a:p>
            <a:endParaRPr lang="en-US" dirty="0"/>
          </a:p>
        </p:txBody>
      </p:sp>
      <p:pic>
        <p:nvPicPr>
          <p:cNvPr id="25" name="Picture 24">
            <a:extLst>
              <a:ext uri="{FF2B5EF4-FFF2-40B4-BE49-F238E27FC236}">
                <a16:creationId xmlns:a16="http://schemas.microsoft.com/office/drawing/2014/main" id="{93162062-F3FF-327B-210F-5C5A8B3F47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649" y="2216184"/>
            <a:ext cx="3556366" cy="1736056"/>
          </a:xfrm>
          <a:prstGeom prst="rect">
            <a:avLst/>
          </a:prstGeom>
        </p:spPr>
      </p:pic>
      <p:sp>
        <p:nvSpPr>
          <p:cNvPr id="26" name="TextBox 25">
            <a:extLst>
              <a:ext uri="{FF2B5EF4-FFF2-40B4-BE49-F238E27FC236}">
                <a16:creationId xmlns:a16="http://schemas.microsoft.com/office/drawing/2014/main" id="{38609F48-CB90-6BF9-7D9B-31A9315E0256}"/>
              </a:ext>
            </a:extLst>
          </p:cNvPr>
          <p:cNvSpPr txBox="1"/>
          <p:nvPr/>
        </p:nvSpPr>
        <p:spPr>
          <a:xfrm>
            <a:off x="6456439" y="1045858"/>
            <a:ext cx="5558777" cy="1388072"/>
          </a:xfrm>
          <a:prstGeom prst="rect">
            <a:avLst/>
          </a:prstGeom>
          <a:noFill/>
        </p:spPr>
        <p:txBody>
          <a:bodyPr wrap="square" rtlCol="0">
            <a:spAutoFit/>
          </a:bodyPr>
          <a:lstStyle/>
          <a:p>
            <a:pPr marL="0" marR="0">
              <a:lnSpc>
                <a:spcPct val="107000"/>
              </a:lnSpc>
              <a:spcBef>
                <a:spcPts val="0"/>
              </a:spcBef>
              <a:spcAft>
                <a:spcPts val="0"/>
              </a:spcAft>
            </a:pPr>
            <a:r>
              <a:rPr lang="en-US" sz="2000" b="1" dirty="0">
                <a:solidFill>
                  <a:srgbClr val="C00000"/>
                </a:solidFill>
                <a:effectLst/>
                <a:latin typeface="+mj-lt"/>
                <a:ea typeface="Calibri" panose="020F0502020204030204" pitchFamily="34" charset="0"/>
                <a:cs typeface="Consolas" panose="020B0609020204030204" pitchFamily="49" charset="0"/>
              </a:rPr>
              <a:t>2. Count the total number of students in the "Student" table</a:t>
            </a:r>
            <a:r>
              <a:rPr lang="en-US" sz="2000" b="1" dirty="0">
                <a:solidFill>
                  <a:srgbClr val="C00000"/>
                </a:solidFill>
                <a:effectLst/>
                <a:ea typeface="Calibri" panose="020F0502020204030204" pitchFamily="34" charset="0"/>
                <a:cs typeface="Consolas" panose="020B0609020204030204" pitchFamily="49" charset="0"/>
              </a:rPr>
              <a:t>.</a:t>
            </a:r>
            <a:endParaRPr lang="en-US" sz="2000" dirty="0">
              <a:effectLst/>
              <a:ea typeface="Calibri" panose="020F0502020204030204" pitchFamily="34" charset="0"/>
            </a:endParaRPr>
          </a:p>
          <a:p>
            <a:pPr marL="0" marR="0">
              <a:lnSpc>
                <a:spcPct val="107000"/>
              </a:lnSpc>
              <a:spcBef>
                <a:spcPts val="0"/>
              </a:spcBef>
              <a:spcAft>
                <a:spcPts val="0"/>
              </a:spcAft>
            </a:pPr>
            <a:r>
              <a:rPr lang="en-US" sz="2000" dirty="0">
                <a:solidFill>
                  <a:srgbClr val="0000FF"/>
                </a:solidFill>
                <a:effectLst/>
                <a:ea typeface="Calibri" panose="020F0502020204030204" pitchFamily="34" charset="0"/>
                <a:cs typeface="Consolas" panose="020B0609020204030204" pitchFamily="49" charset="0"/>
              </a:rPr>
              <a:t>SELECT</a:t>
            </a:r>
            <a:r>
              <a:rPr lang="en-US" sz="2000" dirty="0">
                <a:solidFill>
                  <a:srgbClr val="000000"/>
                </a:solidFill>
                <a:effectLst/>
                <a:ea typeface="Calibri" panose="020F0502020204030204" pitchFamily="34" charset="0"/>
                <a:cs typeface="Consolas" panose="020B0609020204030204" pitchFamily="49" charset="0"/>
              </a:rPr>
              <a:t> </a:t>
            </a:r>
            <a:r>
              <a:rPr lang="en-US" sz="2000" dirty="0">
                <a:solidFill>
                  <a:srgbClr val="FF00FF"/>
                </a:solidFill>
                <a:effectLst/>
                <a:ea typeface="Calibri" panose="020F0502020204030204" pitchFamily="34" charset="0"/>
                <a:cs typeface="Consolas" panose="020B0609020204030204" pitchFamily="49" charset="0"/>
              </a:rPr>
              <a:t>COUNT</a:t>
            </a:r>
            <a:r>
              <a:rPr lang="en-US" sz="2000" dirty="0">
                <a:solidFill>
                  <a:srgbClr val="808080"/>
                </a:solidFill>
                <a:effectLst/>
                <a:ea typeface="Calibri" panose="020F0502020204030204" pitchFamily="34" charset="0"/>
                <a:cs typeface="Consolas" panose="020B0609020204030204" pitchFamily="49" charset="0"/>
              </a:rPr>
              <a:t>(*)</a:t>
            </a:r>
            <a:r>
              <a:rPr lang="en-US" sz="2000" dirty="0">
                <a:solidFill>
                  <a:srgbClr val="000000"/>
                </a:solidFill>
                <a:effectLst/>
                <a:ea typeface="Calibri" panose="020F0502020204030204" pitchFamily="34" charset="0"/>
                <a:cs typeface="Consolas" panose="020B0609020204030204" pitchFamily="49" charset="0"/>
              </a:rPr>
              <a:t> </a:t>
            </a:r>
            <a:r>
              <a:rPr lang="en-US" sz="2000" dirty="0">
                <a:solidFill>
                  <a:srgbClr val="0000FF"/>
                </a:solidFill>
                <a:effectLst/>
                <a:ea typeface="Calibri" panose="020F0502020204030204" pitchFamily="34" charset="0"/>
                <a:cs typeface="Consolas" panose="020B0609020204030204" pitchFamily="49" charset="0"/>
              </a:rPr>
              <a:t>AS</a:t>
            </a:r>
            <a:r>
              <a:rPr lang="en-US" sz="2000" dirty="0">
                <a:solidFill>
                  <a:srgbClr val="000000"/>
                </a:solidFill>
                <a:effectLst/>
                <a:ea typeface="Calibri" panose="020F0502020204030204" pitchFamily="34" charset="0"/>
                <a:cs typeface="Consolas" panose="020B0609020204030204" pitchFamily="49" charset="0"/>
              </a:rPr>
              <a:t> </a:t>
            </a:r>
            <a:r>
              <a:rPr lang="en-US" sz="2000" dirty="0" err="1">
                <a:solidFill>
                  <a:srgbClr val="000000"/>
                </a:solidFill>
                <a:effectLst/>
                <a:ea typeface="Calibri" panose="020F0502020204030204" pitchFamily="34" charset="0"/>
                <a:cs typeface="Consolas" panose="020B0609020204030204" pitchFamily="49" charset="0"/>
              </a:rPr>
              <a:t>Total_Students</a:t>
            </a:r>
            <a:r>
              <a:rPr lang="en-US" sz="2000" dirty="0">
                <a:solidFill>
                  <a:srgbClr val="000000"/>
                </a:solidFill>
                <a:effectLst/>
                <a:ea typeface="Calibri" panose="020F0502020204030204" pitchFamily="34" charset="0"/>
                <a:cs typeface="Consolas" panose="020B0609020204030204" pitchFamily="49" charset="0"/>
              </a:rPr>
              <a:t> </a:t>
            </a:r>
            <a:endParaRPr lang="en-US" sz="2000" dirty="0">
              <a:effectLst/>
              <a:ea typeface="Calibri" panose="020F0502020204030204" pitchFamily="34" charset="0"/>
            </a:endParaRPr>
          </a:p>
          <a:p>
            <a:r>
              <a:rPr lang="en-US" sz="2000" dirty="0">
                <a:solidFill>
                  <a:srgbClr val="0000FF"/>
                </a:solidFill>
                <a:effectLst/>
                <a:ea typeface="Calibri" panose="020F0502020204030204" pitchFamily="34" charset="0"/>
                <a:cs typeface="Consolas" panose="020B0609020204030204" pitchFamily="49" charset="0"/>
              </a:rPr>
              <a:t>FROM</a:t>
            </a:r>
            <a:r>
              <a:rPr lang="en-US" sz="2000" dirty="0">
                <a:solidFill>
                  <a:srgbClr val="000000"/>
                </a:solidFill>
                <a:effectLst/>
                <a:ea typeface="Calibri" panose="020F0502020204030204" pitchFamily="34" charset="0"/>
                <a:cs typeface="Consolas" panose="020B0609020204030204" pitchFamily="49" charset="0"/>
              </a:rPr>
              <a:t> Student</a:t>
            </a:r>
            <a:r>
              <a:rPr lang="en-US" sz="2000" dirty="0">
                <a:solidFill>
                  <a:srgbClr val="808080"/>
                </a:solidFill>
                <a:effectLst/>
                <a:ea typeface="Calibri" panose="020F0502020204030204" pitchFamily="34" charset="0"/>
                <a:cs typeface="Consolas" panose="020B0609020204030204" pitchFamily="49" charset="0"/>
              </a:rPr>
              <a:t>;</a:t>
            </a:r>
            <a:endParaRPr lang="en-US" sz="2000" dirty="0"/>
          </a:p>
        </p:txBody>
      </p:sp>
      <p:pic>
        <p:nvPicPr>
          <p:cNvPr id="27" name="Picture 26">
            <a:extLst>
              <a:ext uri="{FF2B5EF4-FFF2-40B4-BE49-F238E27FC236}">
                <a16:creationId xmlns:a16="http://schemas.microsoft.com/office/drawing/2014/main" id="{B2CC070A-5930-1AB6-C837-C35DC53AF6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439" y="2457476"/>
            <a:ext cx="2623227" cy="1143340"/>
          </a:xfrm>
          <a:prstGeom prst="rect">
            <a:avLst/>
          </a:prstGeom>
        </p:spPr>
      </p:pic>
      <p:sp>
        <p:nvSpPr>
          <p:cNvPr id="28" name="TextBox 27">
            <a:extLst>
              <a:ext uri="{FF2B5EF4-FFF2-40B4-BE49-F238E27FC236}">
                <a16:creationId xmlns:a16="http://schemas.microsoft.com/office/drawing/2014/main" id="{A3B285B8-D567-692D-96A5-E76D6CA73609}"/>
              </a:ext>
            </a:extLst>
          </p:cNvPr>
          <p:cNvSpPr txBox="1"/>
          <p:nvPr/>
        </p:nvSpPr>
        <p:spPr>
          <a:xfrm>
            <a:off x="932774" y="4125526"/>
            <a:ext cx="9857146" cy="1686616"/>
          </a:xfrm>
          <a:prstGeom prst="rect">
            <a:avLst/>
          </a:prstGeom>
          <a:noFill/>
        </p:spPr>
        <p:txBody>
          <a:bodyPr wrap="square" rtlCol="0">
            <a:spAutoFit/>
          </a:bodyPr>
          <a:lstStyle/>
          <a:p>
            <a:pPr marL="0" marR="0">
              <a:lnSpc>
                <a:spcPct val="107000"/>
              </a:lnSpc>
              <a:spcBef>
                <a:spcPts val="0"/>
              </a:spcBef>
              <a:spcAft>
                <a:spcPts val="0"/>
              </a:spcAft>
            </a:pPr>
            <a:r>
              <a:rPr lang="en-US" sz="2000" b="1" dirty="0">
                <a:solidFill>
                  <a:srgbClr val="C00000"/>
                </a:solidFill>
                <a:effectLst/>
                <a:latin typeface="+mj-lt"/>
                <a:ea typeface="Calibri" panose="020F0502020204030204" pitchFamily="34" charset="0"/>
                <a:cs typeface="Consolas" panose="020B0609020204030204" pitchFamily="49" charset="0"/>
              </a:rPr>
              <a:t>3. Retrieve all the female students whose full names start with the letter 'N’.</a:t>
            </a:r>
          </a:p>
          <a:p>
            <a:pPr marL="0" marR="0">
              <a:lnSpc>
                <a:spcPct val="107000"/>
              </a:lnSpc>
              <a:spcBef>
                <a:spcPts val="0"/>
              </a:spcBef>
              <a:spcAft>
                <a:spcPts val="0"/>
              </a:spcAft>
            </a:pPr>
            <a:endParaRPr lang="en-US" sz="2000" b="1" dirty="0">
              <a:solidFill>
                <a:srgbClr val="C00000"/>
              </a:solidFill>
              <a:effectLst/>
              <a:latin typeface="+mj-lt"/>
              <a:ea typeface="Calibri" panose="020F0502020204030204" pitchFamily="34" charset="0"/>
            </a:endParaRPr>
          </a:p>
          <a:p>
            <a:pPr marL="0" marR="0">
              <a:lnSpc>
                <a:spcPct val="107000"/>
              </a:lnSpc>
              <a:spcBef>
                <a:spcPts val="0"/>
              </a:spcBef>
              <a:spcAft>
                <a:spcPts val="0"/>
              </a:spcAft>
            </a:pPr>
            <a:r>
              <a:rPr lang="en-US" sz="2000" dirty="0">
                <a:solidFill>
                  <a:srgbClr val="0000FF"/>
                </a:solidFill>
                <a:effectLst/>
                <a:ea typeface="Calibri" panose="020F0502020204030204" pitchFamily="34" charset="0"/>
                <a:cs typeface="Consolas" panose="020B0609020204030204" pitchFamily="49" charset="0"/>
              </a:rPr>
              <a:t>SELECT</a:t>
            </a:r>
            <a:r>
              <a:rPr lang="en-US" sz="2000" dirty="0">
                <a:solidFill>
                  <a:srgbClr val="000000"/>
                </a:solidFill>
                <a:effectLst/>
                <a:ea typeface="Calibri" panose="020F0502020204030204" pitchFamily="34" charset="0"/>
                <a:cs typeface="Consolas" panose="020B0609020204030204" pitchFamily="49" charset="0"/>
              </a:rPr>
              <a:t> </a:t>
            </a:r>
            <a:r>
              <a:rPr lang="en-US" sz="2000" dirty="0">
                <a:solidFill>
                  <a:srgbClr val="808080"/>
                </a:solidFill>
                <a:effectLst/>
                <a:ea typeface="Calibri" panose="020F0502020204030204" pitchFamily="34" charset="0"/>
                <a:cs typeface="Consolas" panose="020B0609020204030204" pitchFamily="49" charset="0"/>
              </a:rPr>
              <a:t>*</a:t>
            </a:r>
            <a:r>
              <a:rPr lang="en-US" sz="2000" dirty="0">
                <a:solidFill>
                  <a:srgbClr val="000000"/>
                </a:solidFill>
                <a:effectLst/>
                <a:ea typeface="Calibri" panose="020F0502020204030204" pitchFamily="34" charset="0"/>
                <a:cs typeface="Consolas" panose="020B0609020204030204" pitchFamily="49" charset="0"/>
              </a:rPr>
              <a:t> </a:t>
            </a:r>
            <a:r>
              <a:rPr lang="en-US" sz="2000" dirty="0">
                <a:solidFill>
                  <a:srgbClr val="0000FF"/>
                </a:solidFill>
                <a:effectLst/>
                <a:ea typeface="Calibri" panose="020F0502020204030204" pitchFamily="34" charset="0"/>
                <a:cs typeface="Consolas" panose="020B0609020204030204" pitchFamily="49" charset="0"/>
              </a:rPr>
              <a:t>FROM</a:t>
            </a:r>
            <a:r>
              <a:rPr lang="en-US" sz="2000" dirty="0">
                <a:solidFill>
                  <a:srgbClr val="000000"/>
                </a:solidFill>
                <a:effectLst/>
                <a:ea typeface="Calibri" panose="020F0502020204030204" pitchFamily="34" charset="0"/>
                <a:cs typeface="Consolas" panose="020B0609020204030204" pitchFamily="49" charset="0"/>
              </a:rPr>
              <a:t> Student</a:t>
            </a:r>
            <a:endParaRPr lang="en-US" sz="2000" dirty="0">
              <a:effectLst/>
              <a:ea typeface="Calibri" panose="020F0502020204030204" pitchFamily="34" charset="0"/>
            </a:endParaRPr>
          </a:p>
          <a:p>
            <a:pPr marL="0" marR="0">
              <a:lnSpc>
                <a:spcPct val="107000"/>
              </a:lnSpc>
              <a:spcBef>
                <a:spcPts val="0"/>
              </a:spcBef>
              <a:spcAft>
                <a:spcPts val="0"/>
              </a:spcAft>
            </a:pPr>
            <a:r>
              <a:rPr lang="en-US" sz="2000" dirty="0">
                <a:solidFill>
                  <a:srgbClr val="0000FF"/>
                </a:solidFill>
                <a:effectLst/>
                <a:ea typeface="Calibri" panose="020F0502020204030204" pitchFamily="34" charset="0"/>
                <a:cs typeface="Consolas" panose="020B0609020204030204" pitchFamily="49" charset="0"/>
              </a:rPr>
              <a:t>WHERE</a:t>
            </a:r>
            <a:r>
              <a:rPr lang="en-US" sz="2000" dirty="0">
                <a:solidFill>
                  <a:srgbClr val="000000"/>
                </a:solidFill>
                <a:effectLst/>
                <a:ea typeface="Calibri" panose="020F0502020204030204" pitchFamily="34" charset="0"/>
                <a:cs typeface="Consolas" panose="020B0609020204030204" pitchFamily="49" charset="0"/>
              </a:rPr>
              <a:t> </a:t>
            </a:r>
            <a:r>
              <a:rPr lang="en-US" sz="2000" dirty="0" err="1">
                <a:solidFill>
                  <a:srgbClr val="000000"/>
                </a:solidFill>
                <a:effectLst/>
                <a:ea typeface="Calibri" panose="020F0502020204030204" pitchFamily="34" charset="0"/>
                <a:cs typeface="Consolas" panose="020B0609020204030204" pitchFamily="49" charset="0"/>
              </a:rPr>
              <a:t>Full_name</a:t>
            </a:r>
            <a:r>
              <a:rPr lang="en-US" sz="2000" dirty="0">
                <a:solidFill>
                  <a:srgbClr val="000000"/>
                </a:solidFill>
                <a:effectLst/>
                <a:ea typeface="Calibri" panose="020F0502020204030204" pitchFamily="34" charset="0"/>
                <a:cs typeface="Consolas" panose="020B0609020204030204" pitchFamily="49" charset="0"/>
              </a:rPr>
              <a:t> </a:t>
            </a:r>
            <a:r>
              <a:rPr lang="en-US" sz="2000" dirty="0">
                <a:solidFill>
                  <a:srgbClr val="808080"/>
                </a:solidFill>
                <a:effectLst/>
                <a:ea typeface="Calibri" panose="020F0502020204030204" pitchFamily="34" charset="0"/>
                <a:cs typeface="Consolas" panose="020B0609020204030204" pitchFamily="49" charset="0"/>
              </a:rPr>
              <a:t>LIKE</a:t>
            </a:r>
            <a:r>
              <a:rPr lang="en-US" sz="2000" dirty="0">
                <a:solidFill>
                  <a:srgbClr val="000000"/>
                </a:solidFill>
                <a:effectLst/>
                <a:ea typeface="Calibri" panose="020F0502020204030204" pitchFamily="34" charset="0"/>
                <a:cs typeface="Consolas" panose="020B0609020204030204" pitchFamily="49" charset="0"/>
              </a:rPr>
              <a:t> </a:t>
            </a:r>
            <a:r>
              <a:rPr lang="en-US" sz="2000" dirty="0">
                <a:solidFill>
                  <a:srgbClr val="FF0000"/>
                </a:solidFill>
                <a:effectLst/>
                <a:ea typeface="Calibri" panose="020F0502020204030204" pitchFamily="34" charset="0"/>
                <a:cs typeface="Consolas" panose="020B0609020204030204" pitchFamily="49" charset="0"/>
              </a:rPr>
              <a:t>'N%'</a:t>
            </a:r>
            <a:r>
              <a:rPr lang="en-US" sz="2000" dirty="0">
                <a:solidFill>
                  <a:srgbClr val="000000"/>
                </a:solidFill>
                <a:effectLst/>
                <a:ea typeface="Calibri" panose="020F0502020204030204" pitchFamily="34" charset="0"/>
                <a:cs typeface="Consolas" panose="020B0609020204030204" pitchFamily="49" charset="0"/>
              </a:rPr>
              <a:t> </a:t>
            </a:r>
            <a:r>
              <a:rPr lang="en-US" sz="2000" dirty="0">
                <a:solidFill>
                  <a:srgbClr val="808080"/>
                </a:solidFill>
                <a:effectLst/>
                <a:ea typeface="Calibri" panose="020F0502020204030204" pitchFamily="34" charset="0"/>
                <a:cs typeface="Consolas" panose="020B0609020204030204" pitchFamily="49" charset="0"/>
              </a:rPr>
              <a:t>AND</a:t>
            </a:r>
            <a:r>
              <a:rPr lang="en-US" sz="2000" dirty="0">
                <a:solidFill>
                  <a:srgbClr val="000000"/>
                </a:solidFill>
                <a:effectLst/>
                <a:ea typeface="Calibri" panose="020F0502020204030204" pitchFamily="34" charset="0"/>
                <a:cs typeface="Consolas" panose="020B0609020204030204" pitchFamily="49" charset="0"/>
              </a:rPr>
              <a:t> Gender </a:t>
            </a:r>
            <a:r>
              <a:rPr lang="en-US" sz="2000" dirty="0">
                <a:solidFill>
                  <a:srgbClr val="808080"/>
                </a:solidFill>
                <a:effectLst/>
                <a:ea typeface="Calibri" panose="020F0502020204030204" pitchFamily="34" charset="0"/>
                <a:cs typeface="Consolas" panose="020B0609020204030204" pitchFamily="49" charset="0"/>
              </a:rPr>
              <a:t>=</a:t>
            </a:r>
            <a:r>
              <a:rPr lang="en-US" sz="2000" dirty="0">
                <a:solidFill>
                  <a:srgbClr val="000000"/>
                </a:solidFill>
                <a:effectLst/>
                <a:ea typeface="Calibri" panose="020F0502020204030204" pitchFamily="34" charset="0"/>
                <a:cs typeface="Consolas" panose="020B0609020204030204" pitchFamily="49" charset="0"/>
              </a:rPr>
              <a:t> </a:t>
            </a:r>
            <a:r>
              <a:rPr lang="en-US" sz="2000" dirty="0">
                <a:solidFill>
                  <a:srgbClr val="FF0000"/>
                </a:solidFill>
                <a:effectLst/>
                <a:ea typeface="Calibri" panose="020F0502020204030204" pitchFamily="34" charset="0"/>
                <a:cs typeface="Consolas" panose="020B0609020204030204" pitchFamily="49" charset="0"/>
              </a:rPr>
              <a:t>'Female'</a:t>
            </a:r>
            <a:r>
              <a:rPr lang="en-US" sz="2000" dirty="0">
                <a:solidFill>
                  <a:srgbClr val="808080"/>
                </a:solidFill>
                <a:effectLst/>
                <a:ea typeface="Calibri" panose="020F0502020204030204" pitchFamily="34" charset="0"/>
                <a:cs typeface="Consolas" panose="020B0609020204030204" pitchFamily="49" charset="0"/>
              </a:rPr>
              <a:t>;</a:t>
            </a:r>
            <a:endParaRPr lang="en-US" sz="2000" dirty="0">
              <a:effectLst/>
              <a:ea typeface="Calibri" panose="020F0502020204030204" pitchFamily="34" charset="0"/>
            </a:endParaRPr>
          </a:p>
          <a:p>
            <a:endParaRPr lang="en-US" dirty="0"/>
          </a:p>
        </p:txBody>
      </p:sp>
      <p:pic>
        <p:nvPicPr>
          <p:cNvPr id="29" name="Picture 28">
            <a:extLst>
              <a:ext uri="{FF2B5EF4-FFF2-40B4-BE49-F238E27FC236}">
                <a16:creationId xmlns:a16="http://schemas.microsoft.com/office/drawing/2014/main" id="{0455066C-3783-93D5-0F18-7D04ABCC2A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0351" y="4658581"/>
            <a:ext cx="4186936" cy="1295179"/>
          </a:xfrm>
          <a:prstGeom prst="rect">
            <a:avLst/>
          </a:prstGeom>
        </p:spPr>
      </p:pic>
    </p:spTree>
    <p:extLst>
      <p:ext uri="{BB962C8B-B14F-4D97-AF65-F5344CB8AC3E}">
        <p14:creationId xmlns:p14="http://schemas.microsoft.com/office/powerpoint/2010/main" val="2752853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4" grpId="0"/>
      <p:bldP spid="26" grpId="0"/>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a:xfrm>
            <a:off x="3835908" y="6463792"/>
            <a:ext cx="4520184" cy="310896"/>
          </a:xfrm>
        </p:spPr>
        <p:txBody>
          <a:bodyPr/>
          <a:lstStyle/>
          <a:p>
            <a:r>
              <a:rPr lang="en-US" dirty="0"/>
              <a:t>Bangladeshi Student’s Abroad Database Management System</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8</a:t>
            </a:fld>
            <a:endParaRPr lang="en-US" dirty="0"/>
          </a:p>
        </p:txBody>
      </p:sp>
      <p:sp>
        <p:nvSpPr>
          <p:cNvPr id="9" name="Freeform 7">
            <a:extLst>
              <a:ext uri="{FF2B5EF4-FFF2-40B4-BE49-F238E27FC236}">
                <a16:creationId xmlns:a16="http://schemas.microsoft.com/office/drawing/2014/main" id="{2527FB1E-D977-0A66-883D-3978F799366E}"/>
              </a:ext>
            </a:extLst>
          </p:cNvPr>
          <p:cNvSpPr/>
          <p:nvPr/>
        </p:nvSpPr>
        <p:spPr>
          <a:xfrm>
            <a:off x="14340840" y="7780021"/>
            <a:ext cx="1275445" cy="202154"/>
          </a:xfrm>
          <a:custGeom>
            <a:avLst/>
            <a:gdLst/>
            <a:ahLst/>
            <a:cxnLst/>
            <a:rect l="l" t="t" r="r" b="b"/>
            <a:pathLst>
              <a:path w="1273943" h="614677">
                <a:moveTo>
                  <a:pt x="0" y="0"/>
                </a:moveTo>
                <a:lnTo>
                  <a:pt x="1273942" y="0"/>
                </a:lnTo>
                <a:lnTo>
                  <a:pt x="1273942" y="614677"/>
                </a:lnTo>
                <a:lnTo>
                  <a:pt x="0" y="61467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sz="2000"/>
          </a:p>
        </p:txBody>
      </p:sp>
      <p:sp>
        <p:nvSpPr>
          <p:cNvPr id="11" name="TextBox 10">
            <a:extLst>
              <a:ext uri="{FF2B5EF4-FFF2-40B4-BE49-F238E27FC236}">
                <a16:creationId xmlns:a16="http://schemas.microsoft.com/office/drawing/2014/main" id="{DD04FB9E-E089-11BB-41D7-FEC40905EBCF}"/>
              </a:ext>
            </a:extLst>
          </p:cNvPr>
          <p:cNvSpPr txBox="1"/>
          <p:nvPr/>
        </p:nvSpPr>
        <p:spPr>
          <a:xfrm>
            <a:off x="620971" y="579887"/>
            <a:ext cx="5645448" cy="2056589"/>
          </a:xfrm>
          <a:prstGeom prst="rect">
            <a:avLst/>
          </a:prstGeom>
          <a:noFill/>
        </p:spPr>
        <p:txBody>
          <a:bodyPr wrap="square" rtlCol="0">
            <a:spAutoFit/>
          </a:bodyPr>
          <a:lstStyle/>
          <a:p>
            <a:pPr marL="0" marR="0">
              <a:lnSpc>
                <a:spcPct val="107000"/>
              </a:lnSpc>
              <a:spcBef>
                <a:spcPts val="0"/>
              </a:spcBef>
              <a:spcAft>
                <a:spcPts val="0"/>
              </a:spcAft>
            </a:pPr>
            <a:r>
              <a:rPr lang="en-US" sz="2000" dirty="0">
                <a:solidFill>
                  <a:srgbClr val="C00000"/>
                </a:solidFill>
                <a:latin typeface="+mj-lt"/>
                <a:ea typeface="Calibri" panose="020F0502020204030204" pitchFamily="34" charset="0"/>
                <a:cs typeface="Consolas" panose="020B0609020204030204" pitchFamily="49" charset="0"/>
              </a:rPr>
              <a:t>4</a:t>
            </a:r>
            <a:r>
              <a:rPr lang="en-US" sz="2000" dirty="0">
                <a:solidFill>
                  <a:srgbClr val="C00000"/>
                </a:solidFill>
                <a:effectLst/>
                <a:latin typeface="+mj-lt"/>
                <a:ea typeface="Calibri" panose="020F0502020204030204" pitchFamily="34" charset="0"/>
                <a:cs typeface="Consolas" panose="020B0609020204030204" pitchFamily="49" charset="0"/>
              </a:rPr>
              <a:t>. </a:t>
            </a:r>
            <a:r>
              <a:rPr lang="en-US" sz="2000" b="1" dirty="0">
                <a:solidFill>
                  <a:srgbClr val="C00000"/>
                </a:solidFill>
                <a:effectLst/>
                <a:latin typeface="+mj-lt"/>
                <a:ea typeface="Calibri" panose="020F0502020204030204" pitchFamily="34" charset="0"/>
                <a:cs typeface="Consolas" panose="020B0609020204030204" pitchFamily="49" charset="0"/>
              </a:rPr>
              <a:t>Count the number of students who received scholarships</a:t>
            </a:r>
            <a:r>
              <a:rPr lang="en-US" sz="2000" b="1" dirty="0">
                <a:solidFill>
                  <a:srgbClr val="C00000"/>
                </a:solidFill>
                <a:effectLst/>
                <a:ea typeface="Calibri" panose="020F0502020204030204" pitchFamily="34" charset="0"/>
                <a:cs typeface="Consolas" panose="020B0609020204030204" pitchFamily="49" charset="0"/>
              </a:rPr>
              <a:t>.</a:t>
            </a:r>
          </a:p>
          <a:p>
            <a:pPr marL="0" marR="0">
              <a:lnSpc>
                <a:spcPct val="107000"/>
              </a:lnSpc>
              <a:spcBef>
                <a:spcPts val="0"/>
              </a:spcBef>
              <a:spcAft>
                <a:spcPts val="0"/>
              </a:spcAft>
            </a:pPr>
            <a:endParaRPr lang="en-US" sz="2000" dirty="0">
              <a:effectLst/>
              <a:ea typeface="Calibri" panose="020F0502020204030204" pitchFamily="34" charset="0"/>
            </a:endParaRPr>
          </a:p>
          <a:p>
            <a:pPr marL="0" marR="0">
              <a:lnSpc>
                <a:spcPct val="107000"/>
              </a:lnSpc>
              <a:spcBef>
                <a:spcPts val="0"/>
              </a:spcBef>
              <a:spcAft>
                <a:spcPts val="0"/>
              </a:spcAft>
            </a:pPr>
            <a:r>
              <a:rPr lang="en-US" sz="2000" dirty="0">
                <a:solidFill>
                  <a:srgbClr val="0000FF"/>
                </a:solidFill>
                <a:effectLst/>
                <a:ea typeface="Calibri" panose="020F0502020204030204" pitchFamily="34" charset="0"/>
                <a:cs typeface="Consolas" panose="020B0609020204030204" pitchFamily="49" charset="0"/>
              </a:rPr>
              <a:t>SELECT</a:t>
            </a:r>
            <a:r>
              <a:rPr lang="en-US" sz="2000" dirty="0">
                <a:solidFill>
                  <a:srgbClr val="000000"/>
                </a:solidFill>
                <a:effectLst/>
                <a:ea typeface="Calibri" panose="020F0502020204030204" pitchFamily="34" charset="0"/>
                <a:cs typeface="Consolas" panose="020B0609020204030204" pitchFamily="49" charset="0"/>
              </a:rPr>
              <a:t> </a:t>
            </a:r>
            <a:r>
              <a:rPr lang="en-US" sz="2000" dirty="0">
                <a:solidFill>
                  <a:srgbClr val="D816CA"/>
                </a:solidFill>
                <a:effectLst/>
                <a:ea typeface="Calibri" panose="020F0502020204030204" pitchFamily="34" charset="0"/>
                <a:cs typeface="Consolas" panose="020B0609020204030204" pitchFamily="49" charset="0"/>
              </a:rPr>
              <a:t>COUNT</a:t>
            </a:r>
            <a:r>
              <a:rPr lang="en-US" sz="2000" dirty="0">
                <a:solidFill>
                  <a:srgbClr val="808080"/>
                </a:solidFill>
                <a:effectLst/>
                <a:ea typeface="Calibri" panose="020F0502020204030204" pitchFamily="34" charset="0"/>
                <a:cs typeface="Consolas" panose="020B0609020204030204" pitchFamily="49" charset="0"/>
              </a:rPr>
              <a:t>(</a:t>
            </a:r>
            <a:r>
              <a:rPr lang="en-US" sz="2000" dirty="0">
                <a:solidFill>
                  <a:srgbClr val="0000FF"/>
                </a:solidFill>
                <a:effectLst/>
                <a:ea typeface="Calibri" panose="020F0502020204030204" pitchFamily="34" charset="0"/>
                <a:cs typeface="Consolas" panose="020B0609020204030204" pitchFamily="49" charset="0"/>
              </a:rPr>
              <a:t>DISTINCT</a:t>
            </a:r>
            <a:r>
              <a:rPr lang="en-US" sz="2000" dirty="0">
                <a:solidFill>
                  <a:srgbClr val="000000"/>
                </a:solidFill>
                <a:effectLst/>
                <a:ea typeface="Calibri" panose="020F0502020204030204" pitchFamily="34" charset="0"/>
                <a:cs typeface="Consolas" panose="020B0609020204030204" pitchFamily="49" charset="0"/>
              </a:rPr>
              <a:t> </a:t>
            </a:r>
            <a:r>
              <a:rPr lang="en-US" sz="2000" dirty="0" err="1">
                <a:solidFill>
                  <a:srgbClr val="000000"/>
                </a:solidFill>
                <a:effectLst/>
                <a:ea typeface="Calibri" panose="020F0502020204030204" pitchFamily="34" charset="0"/>
                <a:cs typeface="Consolas" panose="020B0609020204030204" pitchFamily="49" charset="0"/>
              </a:rPr>
              <a:t>Student_ID</a:t>
            </a:r>
            <a:r>
              <a:rPr lang="en-US" sz="2000" dirty="0">
                <a:solidFill>
                  <a:srgbClr val="808080"/>
                </a:solidFill>
                <a:effectLst/>
                <a:ea typeface="Calibri" panose="020F0502020204030204" pitchFamily="34" charset="0"/>
                <a:cs typeface="Consolas" panose="020B0609020204030204" pitchFamily="49" charset="0"/>
              </a:rPr>
              <a:t>)</a:t>
            </a:r>
            <a:r>
              <a:rPr lang="en-US" sz="2000" dirty="0">
                <a:solidFill>
                  <a:srgbClr val="000000"/>
                </a:solidFill>
                <a:effectLst/>
                <a:ea typeface="Calibri" panose="020F0502020204030204" pitchFamily="34" charset="0"/>
                <a:cs typeface="Consolas" panose="020B0609020204030204" pitchFamily="49" charset="0"/>
              </a:rPr>
              <a:t> </a:t>
            </a:r>
            <a:r>
              <a:rPr lang="en-US" sz="2000" dirty="0">
                <a:solidFill>
                  <a:srgbClr val="0000FF"/>
                </a:solidFill>
                <a:effectLst/>
                <a:ea typeface="Calibri" panose="020F0502020204030204" pitchFamily="34" charset="0"/>
                <a:cs typeface="Consolas" panose="020B0609020204030204" pitchFamily="49" charset="0"/>
              </a:rPr>
              <a:t>AS</a:t>
            </a:r>
            <a:r>
              <a:rPr lang="en-US" sz="2000" dirty="0">
                <a:solidFill>
                  <a:srgbClr val="000000"/>
                </a:solidFill>
                <a:effectLst/>
                <a:ea typeface="Calibri" panose="020F0502020204030204" pitchFamily="34" charset="0"/>
                <a:cs typeface="Consolas" panose="020B0609020204030204" pitchFamily="49" charset="0"/>
              </a:rPr>
              <a:t> </a:t>
            </a:r>
            <a:r>
              <a:rPr lang="en-US" sz="2000" dirty="0" err="1">
                <a:solidFill>
                  <a:srgbClr val="000000"/>
                </a:solidFill>
                <a:effectLst/>
                <a:ea typeface="Calibri" panose="020F0502020204030204" pitchFamily="34" charset="0"/>
                <a:cs typeface="Consolas" panose="020B0609020204030204" pitchFamily="49" charset="0"/>
              </a:rPr>
              <a:t>Scholarship_Count</a:t>
            </a:r>
            <a:endParaRPr lang="en-US" sz="2000" dirty="0">
              <a:effectLst/>
              <a:ea typeface="Calibri" panose="020F0502020204030204" pitchFamily="34" charset="0"/>
            </a:endParaRPr>
          </a:p>
          <a:p>
            <a:pPr marL="0" marR="0">
              <a:lnSpc>
                <a:spcPct val="107000"/>
              </a:lnSpc>
              <a:spcBef>
                <a:spcPts val="0"/>
              </a:spcBef>
              <a:spcAft>
                <a:spcPts val="0"/>
              </a:spcAft>
            </a:pPr>
            <a:r>
              <a:rPr lang="en-US" sz="2000" dirty="0">
                <a:solidFill>
                  <a:srgbClr val="0000FF"/>
                </a:solidFill>
                <a:effectLst/>
                <a:ea typeface="Calibri" panose="020F0502020204030204" pitchFamily="34" charset="0"/>
                <a:cs typeface="Consolas" panose="020B0609020204030204" pitchFamily="49" charset="0"/>
              </a:rPr>
              <a:t>FROM</a:t>
            </a:r>
            <a:r>
              <a:rPr lang="en-US" sz="2000" dirty="0">
                <a:solidFill>
                  <a:srgbClr val="000000"/>
                </a:solidFill>
                <a:effectLst/>
                <a:ea typeface="Calibri" panose="020F0502020204030204" pitchFamily="34" charset="0"/>
                <a:cs typeface="Consolas" panose="020B0609020204030204" pitchFamily="49" charset="0"/>
              </a:rPr>
              <a:t> Scholarship</a:t>
            </a:r>
            <a:r>
              <a:rPr lang="en-US" sz="2000" dirty="0">
                <a:solidFill>
                  <a:srgbClr val="808080"/>
                </a:solidFill>
                <a:effectLst/>
                <a:ea typeface="Calibri" panose="020F0502020204030204" pitchFamily="34" charset="0"/>
                <a:cs typeface="Consolas" panose="020B0609020204030204" pitchFamily="49" charset="0"/>
              </a:rPr>
              <a:t>;</a:t>
            </a:r>
            <a:endParaRPr lang="en-US" sz="2000" dirty="0">
              <a:effectLst/>
              <a:ea typeface="Calibri" panose="020F0502020204030204" pitchFamily="34" charset="0"/>
            </a:endParaRPr>
          </a:p>
        </p:txBody>
      </p:sp>
      <p:sp>
        <p:nvSpPr>
          <p:cNvPr id="12" name="TextBox 11">
            <a:extLst>
              <a:ext uri="{FF2B5EF4-FFF2-40B4-BE49-F238E27FC236}">
                <a16:creationId xmlns:a16="http://schemas.microsoft.com/office/drawing/2014/main" id="{B9FE2B76-B478-3CB4-7F49-31A84CC35550}"/>
              </a:ext>
            </a:extLst>
          </p:cNvPr>
          <p:cNvSpPr txBox="1"/>
          <p:nvPr/>
        </p:nvSpPr>
        <p:spPr>
          <a:xfrm>
            <a:off x="6314904" y="579887"/>
            <a:ext cx="5645448" cy="2056589"/>
          </a:xfrm>
          <a:prstGeom prst="rect">
            <a:avLst/>
          </a:prstGeom>
          <a:noFill/>
        </p:spPr>
        <p:txBody>
          <a:bodyPr wrap="square" rtlCol="0">
            <a:spAutoFit/>
          </a:bodyPr>
          <a:lstStyle/>
          <a:p>
            <a:pPr marL="0" marR="0">
              <a:lnSpc>
                <a:spcPct val="107000"/>
              </a:lnSpc>
              <a:spcBef>
                <a:spcPts val="0"/>
              </a:spcBef>
              <a:spcAft>
                <a:spcPts val="0"/>
              </a:spcAft>
            </a:pPr>
            <a:r>
              <a:rPr lang="en-US" sz="2000" b="1" dirty="0">
                <a:solidFill>
                  <a:srgbClr val="C00000"/>
                </a:solidFill>
                <a:latin typeface="+mj-lt"/>
                <a:ea typeface="Calibri" panose="020F0502020204030204" pitchFamily="34" charset="0"/>
                <a:cs typeface="Consolas" panose="020B0609020204030204" pitchFamily="49" charset="0"/>
              </a:rPr>
              <a:t>6</a:t>
            </a:r>
            <a:r>
              <a:rPr lang="en-US" sz="2000" b="1" dirty="0">
                <a:solidFill>
                  <a:srgbClr val="C00000"/>
                </a:solidFill>
                <a:effectLst/>
                <a:latin typeface="+mj-lt"/>
                <a:ea typeface="Calibri" panose="020F0502020204030204" pitchFamily="34" charset="0"/>
                <a:cs typeface="Consolas" panose="020B0609020204030204" pitchFamily="49" charset="0"/>
              </a:rPr>
              <a:t>. Retrieve a list of distinct scholarship names from the Scholarship table, sorted in alphabetical order.</a:t>
            </a:r>
          </a:p>
          <a:p>
            <a:pPr marL="0" marR="0">
              <a:lnSpc>
                <a:spcPct val="107000"/>
              </a:lnSpc>
              <a:spcBef>
                <a:spcPts val="0"/>
              </a:spcBef>
              <a:spcAft>
                <a:spcPts val="0"/>
              </a:spcAft>
            </a:pPr>
            <a:endParaRPr lang="en-US" sz="2000" b="1" dirty="0">
              <a:solidFill>
                <a:srgbClr val="0070C0"/>
              </a:solidFill>
              <a:effectLst/>
              <a:ea typeface="Calibri" panose="020F0502020204030204" pitchFamily="34" charset="0"/>
            </a:endParaRPr>
          </a:p>
          <a:p>
            <a:pPr marL="0" marR="0">
              <a:lnSpc>
                <a:spcPct val="107000"/>
              </a:lnSpc>
              <a:spcBef>
                <a:spcPts val="0"/>
              </a:spcBef>
              <a:spcAft>
                <a:spcPts val="0"/>
              </a:spcAft>
            </a:pPr>
            <a:r>
              <a:rPr lang="en-US" sz="2000" dirty="0">
                <a:solidFill>
                  <a:srgbClr val="0000FF"/>
                </a:solidFill>
                <a:effectLst/>
                <a:ea typeface="Calibri" panose="020F0502020204030204" pitchFamily="34" charset="0"/>
                <a:cs typeface="Consolas" panose="020B0609020204030204" pitchFamily="49" charset="0"/>
              </a:rPr>
              <a:t>SELECT</a:t>
            </a:r>
            <a:r>
              <a:rPr lang="en-US" sz="2000" dirty="0">
                <a:solidFill>
                  <a:srgbClr val="000000"/>
                </a:solidFill>
                <a:effectLst/>
                <a:ea typeface="Calibri" panose="020F0502020204030204" pitchFamily="34" charset="0"/>
                <a:cs typeface="Consolas" panose="020B0609020204030204" pitchFamily="49" charset="0"/>
              </a:rPr>
              <a:t> </a:t>
            </a:r>
            <a:r>
              <a:rPr lang="en-US" sz="2000" dirty="0">
                <a:solidFill>
                  <a:srgbClr val="0000FF"/>
                </a:solidFill>
                <a:effectLst/>
                <a:ea typeface="Calibri" panose="020F0502020204030204" pitchFamily="34" charset="0"/>
                <a:cs typeface="Consolas" panose="020B0609020204030204" pitchFamily="49" charset="0"/>
              </a:rPr>
              <a:t>DISTINCT</a:t>
            </a:r>
            <a:r>
              <a:rPr lang="en-US" sz="2000" dirty="0">
                <a:solidFill>
                  <a:srgbClr val="000000"/>
                </a:solidFill>
                <a:effectLst/>
                <a:ea typeface="Calibri" panose="020F0502020204030204" pitchFamily="34" charset="0"/>
                <a:cs typeface="Consolas" panose="020B0609020204030204" pitchFamily="49" charset="0"/>
              </a:rPr>
              <a:t> </a:t>
            </a:r>
            <a:r>
              <a:rPr lang="en-US" sz="2000" dirty="0" err="1">
                <a:solidFill>
                  <a:srgbClr val="000000"/>
                </a:solidFill>
                <a:effectLst/>
                <a:ea typeface="Calibri" panose="020F0502020204030204" pitchFamily="34" charset="0"/>
                <a:cs typeface="Consolas" panose="020B0609020204030204" pitchFamily="49" charset="0"/>
              </a:rPr>
              <a:t>Scholarship_name</a:t>
            </a:r>
            <a:endParaRPr lang="en-US" sz="2000" dirty="0">
              <a:effectLst/>
              <a:ea typeface="Calibri" panose="020F0502020204030204" pitchFamily="34" charset="0"/>
            </a:endParaRPr>
          </a:p>
          <a:p>
            <a:pPr marL="0" marR="0">
              <a:lnSpc>
                <a:spcPct val="107000"/>
              </a:lnSpc>
              <a:spcBef>
                <a:spcPts val="0"/>
              </a:spcBef>
              <a:spcAft>
                <a:spcPts val="0"/>
              </a:spcAft>
            </a:pPr>
            <a:r>
              <a:rPr lang="en-US" sz="2000" dirty="0">
                <a:solidFill>
                  <a:srgbClr val="0000FF"/>
                </a:solidFill>
                <a:effectLst/>
                <a:ea typeface="Calibri" panose="020F0502020204030204" pitchFamily="34" charset="0"/>
                <a:cs typeface="Consolas" panose="020B0609020204030204" pitchFamily="49" charset="0"/>
              </a:rPr>
              <a:t>FROM</a:t>
            </a:r>
            <a:r>
              <a:rPr lang="en-US" sz="2000" dirty="0">
                <a:solidFill>
                  <a:srgbClr val="000000"/>
                </a:solidFill>
                <a:effectLst/>
                <a:ea typeface="Calibri" panose="020F0502020204030204" pitchFamily="34" charset="0"/>
                <a:cs typeface="Consolas" panose="020B0609020204030204" pitchFamily="49" charset="0"/>
              </a:rPr>
              <a:t> Scholarship </a:t>
            </a:r>
            <a:r>
              <a:rPr lang="en-US" sz="2000" dirty="0">
                <a:solidFill>
                  <a:srgbClr val="0000FF"/>
                </a:solidFill>
                <a:effectLst/>
                <a:ea typeface="Calibri" panose="020F0502020204030204" pitchFamily="34" charset="0"/>
                <a:cs typeface="Consolas" panose="020B0609020204030204" pitchFamily="49" charset="0"/>
              </a:rPr>
              <a:t>ORDER</a:t>
            </a:r>
            <a:r>
              <a:rPr lang="en-US" sz="2000" dirty="0">
                <a:solidFill>
                  <a:srgbClr val="000000"/>
                </a:solidFill>
                <a:effectLst/>
                <a:ea typeface="Calibri" panose="020F0502020204030204" pitchFamily="34" charset="0"/>
                <a:cs typeface="Consolas" panose="020B0609020204030204" pitchFamily="49" charset="0"/>
              </a:rPr>
              <a:t> </a:t>
            </a:r>
            <a:r>
              <a:rPr lang="en-US" sz="2000" dirty="0">
                <a:solidFill>
                  <a:srgbClr val="0000FF"/>
                </a:solidFill>
                <a:effectLst/>
                <a:ea typeface="Calibri" panose="020F0502020204030204" pitchFamily="34" charset="0"/>
                <a:cs typeface="Consolas" panose="020B0609020204030204" pitchFamily="49" charset="0"/>
              </a:rPr>
              <a:t>BY</a:t>
            </a:r>
            <a:r>
              <a:rPr lang="en-US" sz="2000" dirty="0">
                <a:solidFill>
                  <a:srgbClr val="000000"/>
                </a:solidFill>
                <a:effectLst/>
                <a:ea typeface="Calibri" panose="020F0502020204030204" pitchFamily="34" charset="0"/>
                <a:cs typeface="Consolas" panose="020B0609020204030204" pitchFamily="49" charset="0"/>
              </a:rPr>
              <a:t> </a:t>
            </a:r>
            <a:r>
              <a:rPr lang="en-US" sz="2000" dirty="0" err="1">
                <a:solidFill>
                  <a:srgbClr val="000000"/>
                </a:solidFill>
                <a:effectLst/>
                <a:ea typeface="Calibri" panose="020F0502020204030204" pitchFamily="34" charset="0"/>
                <a:cs typeface="Consolas" panose="020B0609020204030204" pitchFamily="49" charset="0"/>
              </a:rPr>
              <a:t>Scholarship_Name</a:t>
            </a:r>
            <a:r>
              <a:rPr lang="en-US" sz="2000" dirty="0">
                <a:solidFill>
                  <a:srgbClr val="808080"/>
                </a:solidFill>
                <a:effectLst/>
                <a:ea typeface="Calibri" panose="020F0502020204030204" pitchFamily="34" charset="0"/>
                <a:cs typeface="Consolas" panose="020B0609020204030204" pitchFamily="49" charset="0"/>
              </a:rPr>
              <a:t>;</a:t>
            </a:r>
            <a:endParaRPr lang="en-US" sz="2000" dirty="0">
              <a:effectLst/>
              <a:ea typeface="Calibri" panose="020F0502020204030204" pitchFamily="34" charset="0"/>
            </a:endParaRPr>
          </a:p>
        </p:txBody>
      </p:sp>
      <p:sp>
        <p:nvSpPr>
          <p:cNvPr id="13" name="TextBox 12">
            <a:extLst>
              <a:ext uri="{FF2B5EF4-FFF2-40B4-BE49-F238E27FC236}">
                <a16:creationId xmlns:a16="http://schemas.microsoft.com/office/drawing/2014/main" id="{A0E74B33-8B13-7F8E-CAFC-92080B2B904D}"/>
              </a:ext>
            </a:extLst>
          </p:cNvPr>
          <p:cNvSpPr txBox="1"/>
          <p:nvPr/>
        </p:nvSpPr>
        <p:spPr>
          <a:xfrm>
            <a:off x="659751" y="3646706"/>
            <a:ext cx="5416577" cy="2056589"/>
          </a:xfrm>
          <a:prstGeom prst="rect">
            <a:avLst/>
          </a:prstGeom>
          <a:noFill/>
        </p:spPr>
        <p:txBody>
          <a:bodyPr wrap="square" rtlCol="0">
            <a:spAutoFit/>
          </a:bodyPr>
          <a:lstStyle/>
          <a:p>
            <a:pPr marL="0" marR="0">
              <a:lnSpc>
                <a:spcPct val="107000"/>
              </a:lnSpc>
              <a:spcBef>
                <a:spcPts val="0"/>
              </a:spcBef>
              <a:spcAft>
                <a:spcPts val="0"/>
              </a:spcAft>
            </a:pPr>
            <a:r>
              <a:rPr lang="en-US" sz="2000" b="1" dirty="0">
                <a:solidFill>
                  <a:srgbClr val="C00000"/>
                </a:solidFill>
                <a:latin typeface="+mj-lt"/>
                <a:ea typeface="Calibri" panose="020F0502020204030204" pitchFamily="34" charset="0"/>
                <a:cs typeface="Consolas" panose="020B0609020204030204" pitchFamily="49" charset="0"/>
              </a:rPr>
              <a:t>5</a:t>
            </a:r>
            <a:r>
              <a:rPr lang="en-US" sz="2000" b="1" dirty="0">
                <a:solidFill>
                  <a:srgbClr val="C00000"/>
                </a:solidFill>
                <a:effectLst/>
                <a:latin typeface="+mj-lt"/>
                <a:ea typeface="Calibri" panose="020F0502020204030204" pitchFamily="34" charset="0"/>
                <a:cs typeface="Consolas" panose="020B0609020204030204" pitchFamily="49" charset="0"/>
              </a:rPr>
              <a:t>. </a:t>
            </a:r>
            <a:r>
              <a:rPr lang="en-US" sz="2000" b="1" dirty="0">
                <a:solidFill>
                  <a:srgbClr val="C00000"/>
                </a:solidFill>
                <a:latin typeface="+mj-lt"/>
                <a:ea typeface="Calibri" panose="020F0502020204030204" pitchFamily="34" charset="0"/>
                <a:cs typeface="Consolas" panose="020B0609020204030204" pitchFamily="49" charset="0"/>
              </a:rPr>
              <a:t>Find the highest score among all </a:t>
            </a:r>
            <a:r>
              <a:rPr lang="en-US" sz="2000" b="1" dirty="0" err="1">
                <a:solidFill>
                  <a:srgbClr val="C00000"/>
                </a:solidFill>
                <a:latin typeface="+mj-lt"/>
                <a:ea typeface="Calibri" panose="020F0502020204030204" pitchFamily="34" charset="0"/>
                <a:cs typeface="Consolas" panose="020B0609020204030204" pitchFamily="49" charset="0"/>
              </a:rPr>
              <a:t>stidents</a:t>
            </a:r>
            <a:r>
              <a:rPr lang="en-US" sz="2000" b="1" dirty="0">
                <a:solidFill>
                  <a:srgbClr val="C00000"/>
                </a:solidFill>
                <a:latin typeface="+mj-lt"/>
                <a:ea typeface="Calibri" panose="020F0502020204030204" pitchFamily="34" charset="0"/>
                <a:cs typeface="Consolas" panose="020B0609020204030204" pitchFamily="49" charset="0"/>
              </a:rPr>
              <a:t> in international exam</a:t>
            </a:r>
            <a:r>
              <a:rPr lang="en-US" sz="2000" b="1" dirty="0">
                <a:solidFill>
                  <a:srgbClr val="C00000"/>
                </a:solidFill>
                <a:effectLst/>
                <a:latin typeface="+mj-lt"/>
                <a:ea typeface="Calibri" panose="020F0502020204030204" pitchFamily="34" charset="0"/>
                <a:cs typeface="Consolas" panose="020B0609020204030204" pitchFamily="49" charset="0"/>
              </a:rPr>
              <a:t>.</a:t>
            </a:r>
          </a:p>
          <a:p>
            <a:pPr marL="0" marR="0">
              <a:lnSpc>
                <a:spcPct val="107000"/>
              </a:lnSpc>
              <a:spcBef>
                <a:spcPts val="0"/>
              </a:spcBef>
              <a:spcAft>
                <a:spcPts val="0"/>
              </a:spcAft>
            </a:pPr>
            <a:endParaRPr lang="en-US" sz="2000" dirty="0">
              <a:effectLst/>
              <a:ea typeface="Calibri" panose="020F0502020204030204" pitchFamily="34" charset="0"/>
            </a:endParaRPr>
          </a:p>
          <a:p>
            <a:pPr marL="0" marR="0">
              <a:lnSpc>
                <a:spcPct val="107000"/>
              </a:lnSpc>
              <a:spcBef>
                <a:spcPts val="0"/>
              </a:spcBef>
              <a:spcAft>
                <a:spcPts val="0"/>
              </a:spcAft>
            </a:pPr>
            <a:r>
              <a:rPr lang="en-US" sz="2000" dirty="0">
                <a:solidFill>
                  <a:srgbClr val="0000FF"/>
                </a:solidFill>
                <a:effectLst/>
                <a:ea typeface="Calibri" panose="020F0502020204030204" pitchFamily="34" charset="0"/>
                <a:cs typeface="Consolas" panose="020B0609020204030204" pitchFamily="49" charset="0"/>
              </a:rPr>
              <a:t>SELECT</a:t>
            </a:r>
            <a:r>
              <a:rPr lang="en-US" sz="2000" dirty="0">
                <a:solidFill>
                  <a:srgbClr val="000000"/>
                </a:solidFill>
                <a:effectLst/>
                <a:ea typeface="Calibri" panose="020F0502020204030204" pitchFamily="34" charset="0"/>
                <a:cs typeface="Consolas" panose="020B0609020204030204" pitchFamily="49" charset="0"/>
              </a:rPr>
              <a:t> </a:t>
            </a:r>
            <a:r>
              <a:rPr lang="en-US" sz="2000" dirty="0">
                <a:solidFill>
                  <a:srgbClr val="D816CA"/>
                </a:solidFill>
                <a:ea typeface="Calibri" panose="020F0502020204030204" pitchFamily="34" charset="0"/>
                <a:cs typeface="Consolas" panose="020B0609020204030204" pitchFamily="49" charset="0"/>
              </a:rPr>
              <a:t>MAX CAST</a:t>
            </a:r>
            <a:r>
              <a:rPr lang="en-US" sz="2000" dirty="0">
                <a:solidFill>
                  <a:srgbClr val="808080"/>
                </a:solidFill>
                <a:ea typeface="Calibri" panose="020F0502020204030204" pitchFamily="34" charset="0"/>
                <a:cs typeface="Consolas" panose="020B0609020204030204" pitchFamily="49" charset="0"/>
              </a:rPr>
              <a:t>(Score </a:t>
            </a:r>
            <a:r>
              <a:rPr lang="en-US" sz="2000" dirty="0">
                <a:solidFill>
                  <a:srgbClr val="0000FF"/>
                </a:solidFill>
                <a:ea typeface="Calibri" panose="020F0502020204030204" pitchFamily="34" charset="0"/>
                <a:cs typeface="Consolas" panose="020B0609020204030204" pitchFamily="49" charset="0"/>
              </a:rPr>
              <a:t>AS FLOAT</a:t>
            </a:r>
            <a:r>
              <a:rPr lang="en-US" sz="2000" dirty="0">
                <a:solidFill>
                  <a:srgbClr val="808080"/>
                </a:solidFill>
                <a:ea typeface="Calibri" panose="020F0502020204030204" pitchFamily="34" charset="0"/>
                <a:cs typeface="Consolas" panose="020B0609020204030204" pitchFamily="49" charset="0"/>
              </a:rPr>
              <a:t>) </a:t>
            </a:r>
            <a:r>
              <a:rPr lang="en-US" sz="2000" dirty="0" err="1">
                <a:solidFill>
                  <a:schemeClr val="accent6">
                    <a:lumMod val="10000"/>
                  </a:schemeClr>
                </a:solidFill>
                <a:ea typeface="Calibri" panose="020F0502020204030204" pitchFamily="34" charset="0"/>
                <a:cs typeface="Consolas" panose="020B0609020204030204" pitchFamily="49" charset="0"/>
              </a:rPr>
              <a:t>Maximum_International_Exam_Score</a:t>
            </a:r>
            <a:endParaRPr lang="en-US" sz="2000" dirty="0">
              <a:solidFill>
                <a:schemeClr val="accent6">
                  <a:lumMod val="10000"/>
                </a:schemeClr>
              </a:solidFill>
              <a:effectLst/>
              <a:ea typeface="Calibri" panose="020F0502020204030204" pitchFamily="34" charset="0"/>
            </a:endParaRPr>
          </a:p>
          <a:p>
            <a:pPr marL="0" marR="0">
              <a:lnSpc>
                <a:spcPct val="107000"/>
              </a:lnSpc>
              <a:spcBef>
                <a:spcPts val="0"/>
              </a:spcBef>
              <a:spcAft>
                <a:spcPts val="0"/>
              </a:spcAft>
            </a:pPr>
            <a:r>
              <a:rPr lang="en-US" sz="2000" dirty="0">
                <a:solidFill>
                  <a:srgbClr val="0000FF"/>
                </a:solidFill>
                <a:effectLst/>
                <a:ea typeface="Calibri" panose="020F0502020204030204" pitchFamily="34" charset="0"/>
                <a:cs typeface="Consolas" panose="020B0609020204030204" pitchFamily="49" charset="0"/>
              </a:rPr>
              <a:t>FROM</a:t>
            </a:r>
            <a:r>
              <a:rPr lang="en-US" sz="2000" dirty="0">
                <a:solidFill>
                  <a:srgbClr val="000000"/>
                </a:solidFill>
                <a:effectLst/>
                <a:ea typeface="Calibri" panose="020F0502020204030204" pitchFamily="34" charset="0"/>
                <a:cs typeface="Consolas" panose="020B0609020204030204" pitchFamily="49" charset="0"/>
              </a:rPr>
              <a:t> </a:t>
            </a:r>
            <a:r>
              <a:rPr lang="en-US" sz="2000" dirty="0">
                <a:solidFill>
                  <a:srgbClr val="000000"/>
                </a:solidFill>
                <a:ea typeface="Calibri" panose="020F0502020204030204" pitchFamily="34" charset="0"/>
                <a:cs typeface="Consolas" panose="020B0609020204030204" pitchFamily="49" charset="0"/>
              </a:rPr>
              <a:t>International Exam</a:t>
            </a:r>
            <a:endParaRPr lang="en-US" sz="2000" dirty="0">
              <a:solidFill>
                <a:srgbClr val="000000"/>
              </a:solidFill>
              <a:effectLst/>
              <a:ea typeface="Calibri" panose="020F0502020204030204" pitchFamily="34" charset="0"/>
              <a:cs typeface="Consolas" panose="020B0609020204030204" pitchFamily="49" charset="0"/>
            </a:endParaRPr>
          </a:p>
        </p:txBody>
      </p:sp>
      <p:pic>
        <p:nvPicPr>
          <p:cNvPr id="15" name="Picture 14">
            <a:extLst>
              <a:ext uri="{FF2B5EF4-FFF2-40B4-BE49-F238E27FC236}">
                <a16:creationId xmlns:a16="http://schemas.microsoft.com/office/drawing/2014/main" id="{A72C6DBD-20B3-EA4D-0E65-E37E17A40A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1910" y="2711524"/>
            <a:ext cx="2626130" cy="780169"/>
          </a:xfrm>
          <a:prstGeom prst="rect">
            <a:avLst/>
          </a:prstGeom>
        </p:spPr>
      </p:pic>
      <p:pic>
        <p:nvPicPr>
          <p:cNvPr id="17" name="Picture 16">
            <a:extLst>
              <a:ext uri="{FF2B5EF4-FFF2-40B4-BE49-F238E27FC236}">
                <a16:creationId xmlns:a16="http://schemas.microsoft.com/office/drawing/2014/main" id="{6CA25A8B-2E1F-5104-42ED-8D78DCA8172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75596" y="2711524"/>
            <a:ext cx="3960992" cy="1935524"/>
          </a:xfrm>
          <a:prstGeom prst="rect">
            <a:avLst/>
          </a:prstGeom>
        </p:spPr>
      </p:pic>
      <p:sp>
        <p:nvSpPr>
          <p:cNvPr id="19" name="Rectangle 3">
            <a:extLst>
              <a:ext uri="{FF2B5EF4-FFF2-40B4-BE49-F238E27FC236}">
                <a16:creationId xmlns:a16="http://schemas.microsoft.com/office/drawing/2014/main" id="{24B1BF5A-CBBB-9B6C-6435-2500A8BFF1CE}"/>
              </a:ext>
            </a:extLst>
          </p:cNvPr>
          <p:cNvSpPr>
            <a:spLocks noChangeArrowheads="1"/>
          </p:cNvSpPr>
          <p:nvPr/>
        </p:nvSpPr>
        <p:spPr bwMode="auto">
          <a:xfrm>
            <a:off x="0" y="9223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 name="Picture 25">
            <a:extLst>
              <a:ext uri="{FF2B5EF4-FFF2-40B4-BE49-F238E27FC236}">
                <a16:creationId xmlns:a16="http://schemas.microsoft.com/office/drawing/2014/main" id="{7C9BF098-85D1-4B49-3B72-94F9E684B39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3451" y="5750175"/>
            <a:ext cx="1760538" cy="465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133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a:xfrm>
            <a:off x="4379976" y="6464808"/>
            <a:ext cx="4824984" cy="393192"/>
          </a:xfrm>
        </p:spPr>
        <p:txBody>
          <a:bodyPr/>
          <a:lstStyle/>
          <a:p>
            <a:r>
              <a:rPr lang="en-US" dirty="0"/>
              <a:t>Bangladeshi Student’s Abroad Database Management System</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9</a:t>
            </a:fld>
            <a:endParaRPr lang="en-US" dirty="0"/>
          </a:p>
        </p:txBody>
      </p:sp>
      <p:sp>
        <p:nvSpPr>
          <p:cNvPr id="6" name="Title 5">
            <a:extLst>
              <a:ext uri="{FF2B5EF4-FFF2-40B4-BE49-F238E27FC236}">
                <a16:creationId xmlns:a16="http://schemas.microsoft.com/office/drawing/2014/main" id="{29A90B7C-ABA3-5FEB-EE2E-7A8BABF12182}"/>
              </a:ext>
            </a:extLst>
          </p:cNvPr>
          <p:cNvSpPr>
            <a:spLocks noGrp="1"/>
          </p:cNvSpPr>
          <p:nvPr>
            <p:ph type="title"/>
          </p:nvPr>
        </p:nvSpPr>
        <p:spPr>
          <a:xfrm>
            <a:off x="3247272" y="-1574799"/>
            <a:ext cx="5697456" cy="2175256"/>
          </a:xfrm>
        </p:spPr>
        <p:txBody>
          <a:bodyPr/>
          <a:lstStyle/>
          <a:p>
            <a:r>
              <a:rPr lang="en-US" u="sng" dirty="0">
                <a:latin typeface="+mj-lt"/>
              </a:rPr>
              <a:t>CEP MAPPING</a:t>
            </a:r>
          </a:p>
        </p:txBody>
      </p:sp>
      <p:graphicFrame>
        <p:nvGraphicFramePr>
          <p:cNvPr id="15" name="Table 14">
            <a:extLst>
              <a:ext uri="{FF2B5EF4-FFF2-40B4-BE49-F238E27FC236}">
                <a16:creationId xmlns:a16="http://schemas.microsoft.com/office/drawing/2014/main" id="{7D8997BF-CC67-8B2A-64EE-9CD280B0CC74}"/>
              </a:ext>
            </a:extLst>
          </p:cNvPr>
          <p:cNvGraphicFramePr>
            <a:graphicFrameLocks noGrp="1"/>
          </p:cNvGraphicFramePr>
          <p:nvPr>
            <p:extLst>
              <p:ext uri="{D42A27DB-BD31-4B8C-83A1-F6EECF244321}">
                <p14:modId xmlns:p14="http://schemas.microsoft.com/office/powerpoint/2010/main" val="107241092"/>
              </p:ext>
            </p:extLst>
          </p:nvPr>
        </p:nvGraphicFramePr>
        <p:xfrm>
          <a:off x="947182" y="1033636"/>
          <a:ext cx="10297637" cy="4790729"/>
        </p:xfrm>
        <a:graphic>
          <a:graphicData uri="http://schemas.openxmlformats.org/drawingml/2006/table">
            <a:tbl>
              <a:tblPr firstRow="1" firstCol="1" bandRow="1">
                <a:tableStyleId>{08FB837D-C827-4EFA-A057-4D05807E0F7C}</a:tableStyleId>
              </a:tblPr>
              <a:tblGrid>
                <a:gridCol w="689847">
                  <a:extLst>
                    <a:ext uri="{9D8B030D-6E8A-4147-A177-3AD203B41FA5}">
                      <a16:colId xmlns:a16="http://schemas.microsoft.com/office/drawing/2014/main" val="2396228141"/>
                    </a:ext>
                  </a:extLst>
                </a:gridCol>
                <a:gridCol w="1302265">
                  <a:extLst>
                    <a:ext uri="{9D8B030D-6E8A-4147-A177-3AD203B41FA5}">
                      <a16:colId xmlns:a16="http://schemas.microsoft.com/office/drawing/2014/main" val="1601326627"/>
                    </a:ext>
                  </a:extLst>
                </a:gridCol>
                <a:gridCol w="6531227">
                  <a:extLst>
                    <a:ext uri="{9D8B030D-6E8A-4147-A177-3AD203B41FA5}">
                      <a16:colId xmlns:a16="http://schemas.microsoft.com/office/drawing/2014/main" val="3103723650"/>
                    </a:ext>
                  </a:extLst>
                </a:gridCol>
                <a:gridCol w="785658">
                  <a:extLst>
                    <a:ext uri="{9D8B030D-6E8A-4147-A177-3AD203B41FA5}">
                      <a16:colId xmlns:a16="http://schemas.microsoft.com/office/drawing/2014/main" val="1247922729"/>
                    </a:ext>
                  </a:extLst>
                </a:gridCol>
                <a:gridCol w="988640">
                  <a:extLst>
                    <a:ext uri="{9D8B030D-6E8A-4147-A177-3AD203B41FA5}">
                      <a16:colId xmlns:a16="http://schemas.microsoft.com/office/drawing/2014/main" val="922243926"/>
                    </a:ext>
                  </a:extLst>
                </a:gridCol>
              </a:tblGrid>
              <a:tr h="227523">
                <a:tc>
                  <a:txBody>
                    <a:bodyPr/>
                    <a:lstStyle/>
                    <a:p>
                      <a:pPr marL="0" marR="0" algn="just">
                        <a:lnSpc>
                          <a:spcPct val="107000"/>
                        </a:lnSpc>
                        <a:spcBef>
                          <a:spcPts val="0"/>
                        </a:spcBef>
                        <a:spcAft>
                          <a:spcPts val="0"/>
                        </a:spcAft>
                      </a:pPr>
                      <a:r>
                        <a:rPr lang="en-US" sz="1200" dirty="0">
                          <a:solidFill>
                            <a:srgbClr val="636A58"/>
                          </a:solidFill>
                          <a:effectLst/>
                        </a:rPr>
                        <a:t>K’s</a:t>
                      </a:r>
                      <a:endParaRPr lang="en-US" sz="1200" dirty="0">
                        <a:solidFill>
                          <a:srgbClr val="636A58"/>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just">
                        <a:lnSpc>
                          <a:spcPct val="107000"/>
                        </a:lnSpc>
                        <a:spcBef>
                          <a:spcPts val="0"/>
                        </a:spcBef>
                        <a:spcAft>
                          <a:spcPts val="0"/>
                        </a:spcAft>
                      </a:pPr>
                      <a:r>
                        <a:rPr lang="en-US" sz="1200" dirty="0">
                          <a:solidFill>
                            <a:srgbClr val="636A58"/>
                          </a:solidFill>
                          <a:effectLst/>
                        </a:rPr>
                        <a:t>Attributes</a:t>
                      </a:r>
                      <a:endParaRPr lang="en-US" sz="1200" dirty="0">
                        <a:solidFill>
                          <a:srgbClr val="636A58"/>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just">
                        <a:lnSpc>
                          <a:spcPct val="107000"/>
                        </a:lnSpc>
                        <a:spcBef>
                          <a:spcPts val="0"/>
                        </a:spcBef>
                        <a:spcAft>
                          <a:spcPts val="0"/>
                        </a:spcAft>
                      </a:pPr>
                      <a:r>
                        <a:rPr lang="en-US" sz="1200" dirty="0">
                          <a:solidFill>
                            <a:srgbClr val="636A58"/>
                          </a:solidFill>
                          <a:effectLst/>
                        </a:rPr>
                        <a:t>How K’s are Addressed Through Our Project</a:t>
                      </a:r>
                      <a:endParaRPr lang="en-US" sz="1200" dirty="0">
                        <a:solidFill>
                          <a:srgbClr val="636A58"/>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just">
                        <a:lnSpc>
                          <a:spcPct val="107000"/>
                        </a:lnSpc>
                        <a:spcBef>
                          <a:spcPts val="0"/>
                        </a:spcBef>
                        <a:spcAft>
                          <a:spcPts val="0"/>
                        </a:spcAft>
                      </a:pPr>
                      <a:r>
                        <a:rPr lang="en-US" sz="1200" dirty="0">
                          <a:solidFill>
                            <a:srgbClr val="636A58"/>
                          </a:solidFill>
                          <a:effectLst/>
                        </a:rPr>
                        <a:t>CO</a:t>
                      </a:r>
                      <a:endParaRPr lang="en-US" sz="1200" dirty="0">
                        <a:solidFill>
                          <a:srgbClr val="636A58"/>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just">
                        <a:lnSpc>
                          <a:spcPct val="107000"/>
                        </a:lnSpc>
                        <a:spcBef>
                          <a:spcPts val="0"/>
                        </a:spcBef>
                        <a:spcAft>
                          <a:spcPts val="0"/>
                        </a:spcAft>
                      </a:pPr>
                      <a:r>
                        <a:rPr lang="en-US" sz="1200" dirty="0">
                          <a:solidFill>
                            <a:srgbClr val="636A58"/>
                          </a:solidFill>
                          <a:effectLst/>
                        </a:rPr>
                        <a:t>PO</a:t>
                      </a:r>
                      <a:r>
                        <a:rPr lang="en-US" sz="1200" dirty="0">
                          <a:effectLst/>
                        </a:rPr>
                        <a:t> </a:t>
                      </a:r>
                      <a:endParaRPr lang="en-US" sz="12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680979516"/>
                  </a:ext>
                </a:extLst>
              </a:tr>
              <a:tr h="593576">
                <a:tc>
                  <a:txBody>
                    <a:bodyPr/>
                    <a:lstStyle/>
                    <a:p>
                      <a:pPr marL="0" marR="0" algn="just">
                        <a:lnSpc>
                          <a:spcPct val="107000"/>
                        </a:lnSpc>
                        <a:spcBef>
                          <a:spcPts val="0"/>
                        </a:spcBef>
                        <a:spcAft>
                          <a:spcPts val="0"/>
                        </a:spcAft>
                      </a:pPr>
                      <a:r>
                        <a:rPr lang="en-US" sz="1200" dirty="0">
                          <a:effectLst/>
                        </a:rPr>
                        <a:t>K2</a:t>
                      </a:r>
                      <a:endParaRPr lang="en-US" sz="12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just">
                        <a:lnSpc>
                          <a:spcPct val="107000"/>
                        </a:lnSpc>
                        <a:spcBef>
                          <a:spcPts val="0"/>
                        </a:spcBef>
                        <a:spcAft>
                          <a:spcPts val="0"/>
                        </a:spcAft>
                      </a:pPr>
                      <a:r>
                        <a:rPr lang="en-US" sz="1200">
                          <a:effectLst/>
                        </a:rPr>
                        <a:t>Mathematics</a:t>
                      </a:r>
                      <a:endParaRPr lang="en-US" sz="1200">
                        <a:effectLst/>
                        <a:latin typeface="Calibri" panose="020F0502020204030204" pitchFamily="34" charset="0"/>
                        <a:ea typeface="Calibri" panose="020F0502020204030204" pitchFamily="34" charset="0"/>
                      </a:endParaRPr>
                    </a:p>
                  </a:txBody>
                  <a:tcPr marL="68580" marR="68580" marT="0" marB="0"/>
                </a:tc>
                <a:tc>
                  <a:txBody>
                    <a:bodyPr/>
                    <a:lstStyle/>
                    <a:p>
                      <a:pPr marL="0" marR="0" algn="just">
                        <a:lnSpc>
                          <a:spcPct val="107000"/>
                        </a:lnSpc>
                        <a:spcBef>
                          <a:spcPts val="0"/>
                        </a:spcBef>
                        <a:spcAft>
                          <a:spcPts val="0"/>
                        </a:spcAft>
                      </a:pPr>
                      <a:r>
                        <a:rPr lang="en-US" sz="1200">
                          <a:effectLst/>
                        </a:rPr>
                        <a:t>Mathematics and statistics knowledge is necessary for various aspects of the project. This includes data analysis, ensuring data accuracy, and making informed decisions based on statistical information. Proficiency in mathematics and statistics is essential for effectively managing the database and scholarship data.</a:t>
                      </a:r>
                      <a:endParaRPr lang="en-US" sz="1200">
                        <a:effectLst/>
                        <a:latin typeface="Calibri" panose="020F0502020204030204" pitchFamily="34" charset="0"/>
                        <a:ea typeface="Calibri" panose="020F0502020204030204" pitchFamily="34" charset="0"/>
                      </a:endParaRPr>
                    </a:p>
                  </a:txBody>
                  <a:tcPr marL="68580" marR="68580" marT="0" marB="0"/>
                </a:tc>
                <a:tc>
                  <a:txBody>
                    <a:bodyPr/>
                    <a:lstStyle/>
                    <a:p>
                      <a:pPr marL="0" marR="0" algn="just">
                        <a:lnSpc>
                          <a:spcPct val="107000"/>
                        </a:lnSpc>
                        <a:spcBef>
                          <a:spcPts val="0"/>
                        </a:spcBef>
                        <a:spcAft>
                          <a:spcPts val="0"/>
                        </a:spcAft>
                      </a:pPr>
                      <a:r>
                        <a:rPr lang="en-US" sz="1200">
                          <a:effectLst/>
                        </a:rPr>
                        <a:t>CO2, CO3, CO4</a:t>
                      </a:r>
                      <a:endParaRPr lang="en-US" sz="1200">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PO1, PO3, PO5, PO6, PO7, PO8</a:t>
                      </a:r>
                      <a:endParaRPr lang="en-US" sz="12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152327324"/>
                  </a:ext>
                </a:extLst>
              </a:tr>
              <a:tr h="793926">
                <a:tc>
                  <a:txBody>
                    <a:bodyPr/>
                    <a:lstStyle/>
                    <a:p>
                      <a:pPr marL="0" marR="0" algn="just">
                        <a:lnSpc>
                          <a:spcPct val="107000"/>
                        </a:lnSpc>
                        <a:spcBef>
                          <a:spcPts val="0"/>
                        </a:spcBef>
                        <a:spcAft>
                          <a:spcPts val="0"/>
                        </a:spcAft>
                      </a:pPr>
                      <a:r>
                        <a:rPr lang="en-US" sz="1200">
                          <a:effectLst/>
                        </a:rPr>
                        <a:t>K3</a:t>
                      </a:r>
                      <a:endParaRPr lang="en-US" sz="1200">
                        <a:effectLst/>
                        <a:latin typeface="Calibri" panose="020F0502020204030204" pitchFamily="34" charset="0"/>
                        <a:ea typeface="Calibri" panose="020F0502020204030204" pitchFamily="34" charset="0"/>
                      </a:endParaRPr>
                    </a:p>
                  </a:txBody>
                  <a:tcPr marL="68580" marR="68580" marT="0" marB="0"/>
                </a:tc>
                <a:tc>
                  <a:txBody>
                    <a:bodyPr/>
                    <a:lstStyle/>
                    <a:p>
                      <a:pPr marL="0" marR="0" algn="just">
                        <a:lnSpc>
                          <a:spcPct val="107000"/>
                        </a:lnSpc>
                        <a:spcBef>
                          <a:spcPts val="0"/>
                        </a:spcBef>
                        <a:spcAft>
                          <a:spcPts val="0"/>
                        </a:spcAft>
                      </a:pPr>
                      <a:r>
                        <a:rPr lang="en-US" sz="1200">
                          <a:effectLst/>
                        </a:rPr>
                        <a:t>Engineering Fundamentals</a:t>
                      </a:r>
                      <a:endParaRPr lang="en-US" sz="1200">
                        <a:effectLst/>
                        <a:latin typeface="Calibri" panose="020F0502020204030204" pitchFamily="34" charset="0"/>
                        <a:ea typeface="Calibri" panose="020F0502020204030204" pitchFamily="34" charset="0"/>
                      </a:endParaRPr>
                    </a:p>
                  </a:txBody>
                  <a:tcPr marL="68580" marR="68580" marT="0" marB="0"/>
                </a:tc>
                <a:tc>
                  <a:txBody>
                    <a:bodyPr/>
                    <a:lstStyle/>
                    <a:p>
                      <a:pPr marL="0" marR="0" algn="just">
                        <a:lnSpc>
                          <a:spcPct val="107000"/>
                        </a:lnSpc>
                        <a:spcBef>
                          <a:spcPts val="0"/>
                        </a:spcBef>
                        <a:spcAft>
                          <a:spcPts val="0"/>
                        </a:spcAft>
                      </a:pPr>
                      <a:r>
                        <a:rPr lang="en-US" sz="1200">
                          <a:effectLst/>
                        </a:rPr>
                        <a:t>In the context of the project, engineering fundamentals refer to a deep understanding of database fundamentals, which is essential for designing a suitable database model to manage information related to Bangladeshi students studying abroad. This knowledge ensures that the database is structured efficiently and securely.</a:t>
                      </a:r>
                      <a:endParaRPr lang="en-US" sz="1200">
                        <a:effectLst/>
                        <a:latin typeface="Calibri" panose="020F0502020204030204" pitchFamily="34" charset="0"/>
                        <a:ea typeface="Calibri" panose="020F0502020204030204" pitchFamily="34" charset="0"/>
                      </a:endParaRPr>
                    </a:p>
                  </a:txBody>
                  <a:tcPr marL="68580" marR="68580" marT="0" marB="0"/>
                </a:tc>
                <a:tc>
                  <a:txBody>
                    <a:bodyPr/>
                    <a:lstStyle/>
                    <a:p>
                      <a:pPr marL="0" marR="0" algn="just">
                        <a:lnSpc>
                          <a:spcPct val="107000"/>
                        </a:lnSpc>
                        <a:spcBef>
                          <a:spcPts val="0"/>
                        </a:spcBef>
                        <a:spcAft>
                          <a:spcPts val="0"/>
                        </a:spcAft>
                      </a:pPr>
                      <a:r>
                        <a:rPr lang="en-US" sz="1200">
                          <a:effectLst/>
                        </a:rPr>
                        <a:t>CO2, CO3, CO4</a:t>
                      </a:r>
                      <a:endParaRPr lang="en-US" sz="1200">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PO1</a:t>
                      </a:r>
                      <a:endParaRPr lang="en-US" sz="12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099929024"/>
                  </a:ext>
                </a:extLst>
              </a:tr>
              <a:tr h="793926">
                <a:tc>
                  <a:txBody>
                    <a:bodyPr/>
                    <a:lstStyle/>
                    <a:p>
                      <a:pPr marL="0" marR="0" algn="just">
                        <a:lnSpc>
                          <a:spcPct val="107000"/>
                        </a:lnSpc>
                        <a:spcBef>
                          <a:spcPts val="0"/>
                        </a:spcBef>
                        <a:spcAft>
                          <a:spcPts val="0"/>
                        </a:spcAft>
                      </a:pPr>
                      <a:r>
                        <a:rPr lang="en-US" sz="1200">
                          <a:effectLst/>
                        </a:rPr>
                        <a:t>K4</a:t>
                      </a:r>
                      <a:endParaRPr lang="en-US" sz="1200">
                        <a:effectLst/>
                        <a:latin typeface="Calibri" panose="020F0502020204030204" pitchFamily="34" charset="0"/>
                        <a:ea typeface="Calibri" panose="020F0502020204030204" pitchFamily="34" charset="0"/>
                      </a:endParaRPr>
                    </a:p>
                  </a:txBody>
                  <a:tcPr marL="68580" marR="68580" marT="0" marB="0"/>
                </a:tc>
                <a:tc>
                  <a:txBody>
                    <a:bodyPr/>
                    <a:lstStyle/>
                    <a:p>
                      <a:pPr marL="0" marR="0" algn="just">
                        <a:lnSpc>
                          <a:spcPct val="107000"/>
                        </a:lnSpc>
                        <a:spcBef>
                          <a:spcPts val="0"/>
                        </a:spcBef>
                        <a:spcAft>
                          <a:spcPts val="0"/>
                        </a:spcAft>
                      </a:pPr>
                      <a:r>
                        <a:rPr lang="en-US" sz="1200">
                          <a:effectLst/>
                        </a:rPr>
                        <a:t>Specialist Knowledge</a:t>
                      </a:r>
                      <a:endParaRPr lang="en-US" sz="1200">
                        <a:effectLst/>
                        <a:latin typeface="Calibri" panose="020F0502020204030204" pitchFamily="34" charset="0"/>
                        <a:ea typeface="Calibri" panose="020F0502020204030204" pitchFamily="34" charset="0"/>
                      </a:endParaRPr>
                    </a:p>
                  </a:txBody>
                  <a:tcPr marL="68580" marR="68580" marT="0" marB="0"/>
                </a:tc>
                <a:tc>
                  <a:txBody>
                    <a:bodyPr/>
                    <a:lstStyle/>
                    <a:p>
                      <a:pPr marL="0" marR="0" algn="just">
                        <a:lnSpc>
                          <a:spcPct val="107000"/>
                        </a:lnSpc>
                        <a:spcBef>
                          <a:spcPts val="0"/>
                        </a:spcBef>
                        <a:spcAft>
                          <a:spcPts val="0"/>
                        </a:spcAft>
                      </a:pPr>
                      <a:r>
                        <a:rPr lang="en-US" sz="1200" dirty="0">
                          <a:effectLst/>
                        </a:rPr>
                        <a:t>Specialist knowledge pertains to expertise related to scholarship management. The project requires knowledge about how scholarships are managed, allocated, and tracked for Bangladeshi students studying abroad. This knowledge helps in implementing the scholarship component of the database system, ensuring it caters to the needs of stakeholders.</a:t>
                      </a:r>
                      <a:endParaRPr lang="en-US" sz="12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just">
                        <a:lnSpc>
                          <a:spcPct val="107000"/>
                        </a:lnSpc>
                        <a:spcBef>
                          <a:spcPts val="0"/>
                        </a:spcBef>
                        <a:spcAft>
                          <a:spcPts val="0"/>
                        </a:spcAft>
                      </a:pPr>
                      <a:r>
                        <a:rPr lang="en-US" sz="1200">
                          <a:effectLst/>
                        </a:rPr>
                        <a:t>CO2, CO3, CO4</a:t>
                      </a:r>
                      <a:endParaRPr lang="en-US" sz="1200">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PO1</a:t>
                      </a:r>
                      <a:endParaRPr lang="en-US" sz="12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891918468"/>
                  </a:ext>
                </a:extLst>
              </a:tr>
              <a:tr h="793926">
                <a:tc>
                  <a:txBody>
                    <a:bodyPr/>
                    <a:lstStyle/>
                    <a:p>
                      <a:pPr marL="0" marR="0" algn="just">
                        <a:lnSpc>
                          <a:spcPct val="107000"/>
                        </a:lnSpc>
                        <a:spcBef>
                          <a:spcPts val="0"/>
                        </a:spcBef>
                        <a:spcAft>
                          <a:spcPts val="0"/>
                        </a:spcAft>
                      </a:pPr>
                      <a:r>
                        <a:rPr lang="en-US" sz="1200">
                          <a:effectLst/>
                        </a:rPr>
                        <a:t>K5</a:t>
                      </a:r>
                      <a:endParaRPr lang="en-US" sz="1200">
                        <a:effectLst/>
                        <a:latin typeface="Calibri" panose="020F0502020204030204" pitchFamily="34" charset="0"/>
                        <a:ea typeface="Calibri" panose="020F0502020204030204" pitchFamily="34" charset="0"/>
                      </a:endParaRPr>
                    </a:p>
                  </a:txBody>
                  <a:tcPr marL="68580" marR="68580" marT="0" marB="0"/>
                </a:tc>
                <a:tc>
                  <a:txBody>
                    <a:bodyPr/>
                    <a:lstStyle/>
                    <a:p>
                      <a:pPr marL="0" marR="0" algn="just">
                        <a:lnSpc>
                          <a:spcPct val="107000"/>
                        </a:lnSpc>
                        <a:spcBef>
                          <a:spcPts val="0"/>
                        </a:spcBef>
                        <a:spcAft>
                          <a:spcPts val="0"/>
                        </a:spcAft>
                      </a:pPr>
                      <a:r>
                        <a:rPr lang="en-US" sz="1200">
                          <a:effectLst/>
                        </a:rPr>
                        <a:t>Engineering Design</a:t>
                      </a:r>
                      <a:endParaRPr lang="en-US" sz="1200">
                        <a:effectLst/>
                        <a:latin typeface="Calibri" panose="020F0502020204030204" pitchFamily="34" charset="0"/>
                        <a:ea typeface="Calibri" panose="020F0502020204030204" pitchFamily="34" charset="0"/>
                      </a:endParaRPr>
                    </a:p>
                  </a:txBody>
                  <a:tcPr marL="68580" marR="68580" marT="0" marB="0"/>
                </a:tc>
                <a:tc>
                  <a:txBody>
                    <a:bodyPr/>
                    <a:lstStyle/>
                    <a:p>
                      <a:pPr marL="0" marR="0" algn="just">
                        <a:lnSpc>
                          <a:spcPct val="107000"/>
                        </a:lnSpc>
                        <a:spcBef>
                          <a:spcPts val="0"/>
                        </a:spcBef>
                        <a:spcAft>
                          <a:spcPts val="0"/>
                        </a:spcAft>
                      </a:pPr>
                      <a:r>
                        <a:rPr lang="en-US" sz="1200">
                          <a:effectLst/>
                        </a:rPr>
                        <a:t>Engineering design knowledge involves the use of ER (Entity-Relationship) diagrams and schema diagrams to design the database. These design elements are essential for organizing and structuring the database to efficiently store and retrieve information. Proper design contributes to the success of the project by ensuring data accuracy and accessibility.</a:t>
                      </a:r>
                      <a:endParaRPr lang="en-US" sz="1200">
                        <a:effectLst/>
                        <a:latin typeface="Calibri" panose="020F0502020204030204" pitchFamily="34" charset="0"/>
                        <a:ea typeface="Calibri" panose="020F0502020204030204" pitchFamily="34" charset="0"/>
                      </a:endParaRPr>
                    </a:p>
                  </a:txBody>
                  <a:tcPr marL="68580" marR="68580" marT="0" marB="0"/>
                </a:tc>
                <a:tc>
                  <a:txBody>
                    <a:bodyPr/>
                    <a:lstStyle/>
                    <a:p>
                      <a:pPr marL="0" marR="0" algn="just">
                        <a:lnSpc>
                          <a:spcPct val="107000"/>
                        </a:lnSpc>
                        <a:spcBef>
                          <a:spcPts val="0"/>
                        </a:spcBef>
                        <a:spcAft>
                          <a:spcPts val="0"/>
                        </a:spcAft>
                      </a:pPr>
                      <a:r>
                        <a:rPr lang="en-US" sz="1200">
                          <a:effectLst/>
                        </a:rPr>
                        <a:t>CO3, CO4</a:t>
                      </a:r>
                      <a:endParaRPr lang="en-US" sz="1200">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PO3, PO5</a:t>
                      </a:r>
                      <a:endParaRPr lang="en-US" sz="12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166263154"/>
                  </a:ext>
                </a:extLst>
              </a:tr>
              <a:tr h="793926">
                <a:tc>
                  <a:txBody>
                    <a:bodyPr/>
                    <a:lstStyle/>
                    <a:p>
                      <a:pPr marL="0" marR="0" algn="just">
                        <a:lnSpc>
                          <a:spcPct val="107000"/>
                        </a:lnSpc>
                        <a:spcBef>
                          <a:spcPts val="0"/>
                        </a:spcBef>
                        <a:spcAft>
                          <a:spcPts val="0"/>
                        </a:spcAft>
                      </a:pPr>
                      <a:r>
                        <a:rPr lang="en-US" sz="1200">
                          <a:effectLst/>
                        </a:rPr>
                        <a:t>K6</a:t>
                      </a:r>
                      <a:endParaRPr lang="en-US" sz="1200">
                        <a:effectLst/>
                        <a:latin typeface="Calibri" panose="020F0502020204030204" pitchFamily="34" charset="0"/>
                        <a:ea typeface="Calibri" panose="020F0502020204030204" pitchFamily="34" charset="0"/>
                      </a:endParaRPr>
                    </a:p>
                  </a:txBody>
                  <a:tcPr marL="68580" marR="68580" marT="0" marB="0"/>
                </a:tc>
                <a:tc>
                  <a:txBody>
                    <a:bodyPr/>
                    <a:lstStyle/>
                    <a:p>
                      <a:pPr marL="0" marR="0" algn="just">
                        <a:lnSpc>
                          <a:spcPct val="107000"/>
                        </a:lnSpc>
                        <a:spcBef>
                          <a:spcPts val="0"/>
                        </a:spcBef>
                        <a:spcAft>
                          <a:spcPts val="0"/>
                        </a:spcAft>
                      </a:pPr>
                      <a:r>
                        <a:rPr lang="en-US" sz="1200">
                          <a:effectLst/>
                        </a:rPr>
                        <a:t>Engineering Practice</a:t>
                      </a:r>
                      <a:endParaRPr lang="en-US" sz="1200">
                        <a:effectLst/>
                        <a:latin typeface="Calibri" panose="020F0502020204030204" pitchFamily="34" charset="0"/>
                        <a:ea typeface="Calibri" panose="020F0502020204030204" pitchFamily="34" charset="0"/>
                      </a:endParaRPr>
                    </a:p>
                  </a:txBody>
                  <a:tcPr marL="68580" marR="68580" marT="0" marB="0"/>
                </a:tc>
                <a:tc>
                  <a:txBody>
                    <a:bodyPr/>
                    <a:lstStyle/>
                    <a:p>
                      <a:pPr marL="0" marR="0" algn="just">
                        <a:lnSpc>
                          <a:spcPct val="107000"/>
                        </a:lnSpc>
                        <a:spcBef>
                          <a:spcPts val="0"/>
                        </a:spcBef>
                        <a:spcAft>
                          <a:spcPts val="0"/>
                        </a:spcAft>
                      </a:pPr>
                      <a:r>
                        <a:rPr lang="en-US" sz="1200">
                          <a:effectLst/>
                        </a:rPr>
                        <a:t>Engineering practice refers to the practical implementation of the project using SQL in SQL Server Management Studio. This knowledge is necessary for creating and maintaining the database, ensuring data integrity, and optimizing performance. Implementing the project successfully relies on a strong grasp of SQL and database management practices.</a:t>
                      </a:r>
                      <a:endParaRPr lang="en-US" sz="1200">
                        <a:effectLst/>
                        <a:latin typeface="Calibri" panose="020F0502020204030204" pitchFamily="34" charset="0"/>
                        <a:ea typeface="Calibri" panose="020F0502020204030204" pitchFamily="34" charset="0"/>
                      </a:endParaRPr>
                    </a:p>
                  </a:txBody>
                  <a:tcPr marL="68580" marR="68580" marT="0" marB="0"/>
                </a:tc>
                <a:tc>
                  <a:txBody>
                    <a:bodyPr/>
                    <a:lstStyle/>
                    <a:p>
                      <a:pPr marL="0" marR="0" algn="just">
                        <a:lnSpc>
                          <a:spcPct val="107000"/>
                        </a:lnSpc>
                        <a:spcBef>
                          <a:spcPts val="0"/>
                        </a:spcBef>
                        <a:spcAft>
                          <a:spcPts val="0"/>
                        </a:spcAft>
                      </a:pPr>
                      <a:r>
                        <a:rPr lang="en-US" sz="1200">
                          <a:effectLst/>
                        </a:rPr>
                        <a:t>CO1, CO2, CO5</a:t>
                      </a:r>
                      <a:endParaRPr lang="en-US" sz="1200">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PO5</a:t>
                      </a:r>
                      <a:endParaRPr lang="en-US" sz="12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121928544"/>
                  </a:ext>
                </a:extLst>
              </a:tr>
              <a:tr h="793926">
                <a:tc>
                  <a:txBody>
                    <a:bodyPr/>
                    <a:lstStyle/>
                    <a:p>
                      <a:pPr marL="0" marR="0" algn="just">
                        <a:lnSpc>
                          <a:spcPct val="107000"/>
                        </a:lnSpc>
                        <a:spcBef>
                          <a:spcPts val="0"/>
                        </a:spcBef>
                        <a:spcAft>
                          <a:spcPts val="0"/>
                        </a:spcAft>
                      </a:pPr>
                      <a:r>
                        <a:rPr lang="en-US" sz="1200">
                          <a:effectLst/>
                        </a:rPr>
                        <a:t>K7</a:t>
                      </a:r>
                      <a:endParaRPr lang="en-US" sz="1200">
                        <a:effectLst/>
                        <a:latin typeface="Calibri" panose="020F0502020204030204" pitchFamily="34" charset="0"/>
                        <a:ea typeface="Calibri" panose="020F0502020204030204" pitchFamily="34" charset="0"/>
                      </a:endParaRPr>
                    </a:p>
                  </a:txBody>
                  <a:tcPr marL="68580" marR="68580" marT="0" marB="0"/>
                </a:tc>
                <a:tc>
                  <a:txBody>
                    <a:bodyPr/>
                    <a:lstStyle/>
                    <a:p>
                      <a:pPr marL="0" marR="0" algn="just">
                        <a:lnSpc>
                          <a:spcPct val="107000"/>
                        </a:lnSpc>
                        <a:spcBef>
                          <a:spcPts val="0"/>
                        </a:spcBef>
                        <a:spcAft>
                          <a:spcPts val="0"/>
                        </a:spcAft>
                      </a:pPr>
                      <a:r>
                        <a:rPr lang="en-US" sz="1200">
                          <a:effectLst/>
                        </a:rPr>
                        <a:t>Comprehension</a:t>
                      </a:r>
                      <a:endParaRPr lang="en-US" sz="1200">
                        <a:effectLst/>
                        <a:latin typeface="Calibri" panose="020F0502020204030204" pitchFamily="34" charset="0"/>
                        <a:ea typeface="Calibri" panose="020F0502020204030204" pitchFamily="34" charset="0"/>
                      </a:endParaRPr>
                    </a:p>
                  </a:txBody>
                  <a:tcPr marL="68580" marR="68580" marT="0" marB="0"/>
                </a:tc>
                <a:tc>
                  <a:txBody>
                    <a:bodyPr/>
                    <a:lstStyle/>
                    <a:p>
                      <a:pPr marL="0" marR="0" algn="just">
                        <a:lnSpc>
                          <a:spcPct val="107000"/>
                        </a:lnSpc>
                        <a:spcBef>
                          <a:spcPts val="0"/>
                        </a:spcBef>
                        <a:spcAft>
                          <a:spcPts val="0"/>
                        </a:spcAft>
                      </a:pPr>
                      <a:r>
                        <a:rPr lang="en-US" sz="1200">
                          <a:effectLst/>
                        </a:rPr>
                        <a:t>Comprehension knowledge extends to understanding the positive societal impact achieved by facilitating access to education data. It involves recognizing the role the project plays in providing essential information about Bangladeshi students studying abroad. This knowledge ensures that the project aligns with its societal impact goals.</a:t>
                      </a:r>
                      <a:endParaRPr lang="en-US" sz="1200">
                        <a:effectLst/>
                        <a:latin typeface="Calibri" panose="020F0502020204030204" pitchFamily="34" charset="0"/>
                        <a:ea typeface="Calibri" panose="020F0502020204030204" pitchFamily="34" charset="0"/>
                      </a:endParaRPr>
                    </a:p>
                  </a:txBody>
                  <a:tcPr marL="68580" marR="68580" marT="0" marB="0"/>
                </a:tc>
                <a:tc>
                  <a:txBody>
                    <a:bodyPr/>
                    <a:lstStyle/>
                    <a:p>
                      <a:pPr marL="0" marR="0" algn="just">
                        <a:lnSpc>
                          <a:spcPct val="107000"/>
                        </a:lnSpc>
                        <a:spcBef>
                          <a:spcPts val="0"/>
                        </a:spcBef>
                        <a:spcAft>
                          <a:spcPts val="0"/>
                        </a:spcAft>
                      </a:pPr>
                      <a:r>
                        <a:rPr lang="en-US" sz="1200">
                          <a:effectLst/>
                        </a:rPr>
                        <a:t>CO6, CO7</a:t>
                      </a:r>
                      <a:endParaRPr lang="en-US" sz="1200">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PO6, PO7, PO8</a:t>
                      </a:r>
                      <a:endParaRPr lang="en-US" sz="12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805551365"/>
                  </a:ext>
                </a:extLst>
              </a:tr>
            </a:tbl>
          </a:graphicData>
        </a:graphic>
      </p:graphicFrame>
      <p:sp>
        <p:nvSpPr>
          <p:cNvPr id="18" name="TextBox 17">
            <a:extLst>
              <a:ext uri="{FF2B5EF4-FFF2-40B4-BE49-F238E27FC236}">
                <a16:creationId xmlns:a16="http://schemas.microsoft.com/office/drawing/2014/main" id="{929BAF57-DEBB-EA64-A510-D34B687F45B9}"/>
              </a:ext>
            </a:extLst>
          </p:cNvPr>
          <p:cNvSpPr txBox="1"/>
          <p:nvPr/>
        </p:nvSpPr>
        <p:spPr>
          <a:xfrm>
            <a:off x="742423" y="625907"/>
            <a:ext cx="10707155" cy="346441"/>
          </a:xfrm>
          <a:prstGeom prst="rect">
            <a:avLst/>
          </a:prstGeom>
          <a:noFill/>
          <a:effectLst>
            <a:outerShdw blurRad="50800" dist="38100" dir="2700000" algn="tl" rotWithShape="0">
              <a:prstClr val="black">
                <a:alpha val="40000"/>
              </a:prstClr>
            </a:outerShdw>
          </a:effectLst>
        </p:spPr>
        <p:txBody>
          <a:bodyPr wrap="square">
            <a:spAutoFit/>
          </a:bodyPr>
          <a:lstStyle/>
          <a:p>
            <a:pPr marL="0" marR="0">
              <a:lnSpc>
                <a:spcPct val="107000"/>
              </a:lnSpc>
              <a:spcBef>
                <a:spcPts val="0"/>
              </a:spcBef>
              <a:spcAft>
                <a:spcPts val="800"/>
              </a:spcAft>
            </a:pPr>
            <a:r>
              <a:rPr lang="en-US" sz="1600" b="1" u="sng" dirty="0">
                <a:solidFill>
                  <a:schemeClr val="bg1"/>
                </a:solidFill>
                <a:effectLst/>
                <a:ea typeface="Calibri" panose="020F0502020204030204" pitchFamily="34" charset="0"/>
              </a:rPr>
              <a:t>Knowledge Profile (K’s) addressed through our project and mapping among K’s, CO (Course Outcomes), PO (Program Outcomes):</a:t>
            </a:r>
            <a:endParaRPr lang="en-US" sz="1600" dirty="0">
              <a:solidFill>
                <a:schemeClr val="bg1"/>
              </a:solidFill>
              <a:effectLst/>
              <a:ea typeface="Calibri" panose="020F0502020204030204" pitchFamily="34" charset="0"/>
            </a:endParaRPr>
          </a:p>
        </p:txBody>
      </p:sp>
    </p:spTree>
    <p:extLst>
      <p:ext uri="{BB962C8B-B14F-4D97-AF65-F5344CB8AC3E}">
        <p14:creationId xmlns:p14="http://schemas.microsoft.com/office/powerpoint/2010/main" val="1096717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8" grpId="0"/>
    </p:bldLst>
  </p:timing>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_Win32_KB_V6" id="{0A75CF2D-5513-4203-B889-4E35922CAA18}" vid="{558CD83A-42C3-4B6E-BEA4-8AB2EDB7E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BA7715FD-652A-4047-8371-A257197001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C808716-392B-45C4-A28C-4D1FA08120D8}">
  <ds:schemaRefs>
    <ds:schemaRef ds:uri="http://schemas.microsoft.com/sharepoint/v3/contenttype/forms"/>
  </ds:schemaRefs>
</ds:datastoreItem>
</file>

<file path=customXml/itemProps3.xml><?xml version="1.0" encoding="utf-8"?>
<ds:datastoreItem xmlns:ds="http://schemas.openxmlformats.org/officeDocument/2006/customXml" ds:itemID="{F7045A1F-0CAB-4A4D-BBD1-9392B0D973D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{CCD9DDCE-D3E4-4F38-B780-B0CD674C9927}tf11964407_win32</Template>
  <TotalTime>319</TotalTime>
  <Words>1995</Words>
  <Application>Microsoft Office PowerPoint</Application>
  <PresentationFormat>Widescreen</PresentationFormat>
  <Paragraphs>255</Paragraphs>
  <Slides>12</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Courier New</vt:lpstr>
      <vt:lpstr>Gill Sans Nova</vt:lpstr>
      <vt:lpstr>Gill Sans Nova Light</vt:lpstr>
      <vt:lpstr>Sagona Book</vt:lpstr>
      <vt:lpstr>Tw Cen MT</vt:lpstr>
      <vt:lpstr>Custom</vt:lpstr>
      <vt:lpstr>Bangladeshi Student’s   Abroad Database Management System</vt:lpstr>
      <vt:lpstr>Description </vt:lpstr>
      <vt:lpstr>Entities</vt:lpstr>
      <vt:lpstr>Relationships</vt:lpstr>
      <vt:lpstr>ER Diagram</vt:lpstr>
      <vt:lpstr>Schema Diagram</vt:lpstr>
      <vt:lpstr>Query Question</vt:lpstr>
      <vt:lpstr>PowerPoint Presentation</vt:lpstr>
      <vt:lpstr>CEP MAPPING</vt:lpstr>
      <vt:lpstr>PowerPoint Presentation</vt:lpstr>
      <vt:lpstr>Team Members</vt:lpstr>
      <vt:lpstr>Thank You For Your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Bangladeshi Student’s   Abroad Database Management System</dc:title>
  <dc:creator>Nishat Tasnim</dc:creator>
  <cp:lastModifiedBy>Nishat Tasnim</cp:lastModifiedBy>
  <cp:revision>5</cp:revision>
  <dcterms:created xsi:type="dcterms:W3CDTF">2023-10-24T07:02:26Z</dcterms:created>
  <dcterms:modified xsi:type="dcterms:W3CDTF">2023-10-24T12:22:03Z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