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72" r:id="rId6"/>
    <p:sldId id="273" r:id="rId7"/>
    <p:sldId id="279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1056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628A-CB75-4989-B632-4FCE81A14C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06F2-98C8-46DD-9CA5-4906E23A9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9FDC-92E7-B9A1-3354-6F1D669E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8A37C-8E73-F829-8C2D-127405672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510E2-CE72-8438-1DC3-3933F6ED3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12CF1-4DD9-5575-0EDF-76D285A2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230B-8508-D7DC-9C26-F59B9CD8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6475A-6BCB-76E7-3CCE-4EA996CE0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66C8E-D21B-5C6D-5980-4FDC30462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A649-1E81-C3F7-FE74-B4020E30D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20BF-85D0-A115-23B3-00871E2B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D7703-59E3-2424-69BA-A0EF27503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31EE6-566E-5E17-824B-CBA021004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A77A-ADF7-648F-3C64-9F644659C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5A515-6AD6-BDF3-3E66-347BE5958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560CC-F05F-1515-0FB3-56282A150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C1D6F-6DC8-9023-7B28-2E79CC2A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F258-6FE2-5299-B7C3-605661064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AD093-0041-5B67-80F6-CB6B32D4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80745-F7AA-ECF9-83BF-DEEF5BAAE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4E9AF-0233-146C-2516-0478AA56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786D-820B-FF4E-E576-699FB19E0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6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198D-B766-8AC5-4235-D06671FA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8DF2A-BCC1-594A-635A-65E1115D9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3AD50-A844-194D-9D4F-E0480B0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2FDE-78AD-DC4C-75F5-B765CCAEA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A325-D235-F5C0-9204-5444CD79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37138-0D81-C630-C2F4-8F07F8139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B9A7F-2252-C2C4-EB43-5552A8B0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0B5A-17F2-B00C-5C03-68D035D43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5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8869-39D4-3F26-6D90-7AEAB115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45E12-0351-DDE2-EF9D-DE4CE4B12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C24FD-A3CD-74D9-9651-F56337607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26A7A-8D37-A26B-D447-C7A9A0FB2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9CD0-FD8A-A03F-CEA1-4F396E97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92726-FDE4-1CEF-8F12-63EF3CAB8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F2AE5-57CA-C407-054B-2043945C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D8E3B-A9F6-C57E-D2C4-1F9284A2B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A051-0391-219F-C60A-F46096D9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693F4-DD43-F96B-7BE1-884C43C79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CDB38-D3DB-743C-B613-77A7B076A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019D-E00C-E035-1DAE-C425FCD5C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798C-6703-F043-94D9-608C434E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6F1590-875F-5FBD-DD91-46E95E360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FCC7E-9731-806F-857E-7DED3968A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350F-CB2F-FC2A-A93A-F7831468A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987F-BA46-1BDE-EA5E-84B696B3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98231-604A-AFAA-672A-8F8E3123C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81B9F-A59E-ACEE-98FE-F3D235AB6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7951-D264-ECA8-97F3-12DEC0AFD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A579-DC98-F662-3724-FF543113D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23A91-44DD-ED63-D120-9568337D4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12F82-E33A-3BC6-B2F2-2B26FDAA3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DEB2-8E3F-6221-8137-60B3BC6B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F289B-8E07-9E66-8AF5-4E4F2647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AD698-2398-9598-FBAA-CD854D03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8FF44A-A78D-195B-9FED-243379648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5950E-24D3-31FB-24B0-0423FEA2D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48AA-B71D-C976-689A-317E31E1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FF9CC-A15C-749E-5163-89A714138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E4156-2D12-CF38-D442-5D62B09C5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D8D51-5FBF-5122-C8D4-F6C93933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7DC-1183-B2E5-BF58-837BB3DA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A4F42-EFAE-B445-8160-A4A1EA168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FB556-C27C-6627-63E3-FD6388061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93FD-A521-3106-EF27-53F805A4C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1B4CB-75F4-386D-DF65-9BADA05B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C975-8CAA-C77E-9938-235752BC4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6F0E4-AAF7-66BF-8CC7-4C5C28DA8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7893-F9C7-CBEB-A538-AA5A1D356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406F2-98C8-46DD-9CA5-4906E23A9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A9-7DD8-4658-BE29-F47F58068B61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A950-C864-4399-B080-C304BB3ED863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061A-97B6-4B6B-B2BF-6A61FE6AD94C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8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597F-FDEE-446E-8076-DE9E4B8776FE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136A-C163-4EAF-B3D7-614B5026AA19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ACD-0F26-4A96-BAC5-9C69962C01F4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097-7B87-48D7-978C-5C280F441C53}" type="datetime1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1C3-2D79-4860-828E-A00D17B33704}" type="datetime1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6DAB-9C78-4862-B0E9-E6B5FA9E643A}" type="datetime1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BDAC-6B30-402A-BC92-E7356818B1A1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100-8A0B-4145-99AC-1F9D922E78D0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FD6F9-5E68-4B5D-9247-37F0C97077B6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DF03C-F483-489B-AA7D-F5DB01BC4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67596-A646-54F1-42B0-14AD46A76F56}"/>
              </a:ext>
            </a:extLst>
          </p:cNvPr>
          <p:cNvSpPr txBox="1"/>
          <p:nvPr/>
        </p:nvSpPr>
        <p:spPr>
          <a:xfrm>
            <a:off x="1190434" y="1669269"/>
            <a:ext cx="5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CSE488 Big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7592A-00AE-2392-5421-E35BF6763E24}"/>
              </a:ext>
            </a:extLst>
          </p:cNvPr>
          <p:cNvSpPr txBox="1"/>
          <p:nvPr/>
        </p:nvSpPr>
        <p:spPr>
          <a:xfrm>
            <a:off x="1206436" y="2199887"/>
            <a:ext cx="558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 Mini Project on Course Advising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2C479-CF1C-8F47-A09B-595F1B4DAA1C}"/>
              </a:ext>
            </a:extLst>
          </p:cNvPr>
          <p:cNvSpPr txBox="1"/>
          <p:nvPr/>
        </p:nvSpPr>
        <p:spPr>
          <a:xfrm>
            <a:off x="1206436" y="3995928"/>
            <a:ext cx="512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dirty="0"/>
              <a:t>1. Md. Iftekhar Hossain Khan (2020-3-60-073)</a:t>
            </a:r>
          </a:p>
          <a:p>
            <a:r>
              <a:rPr lang="en-US" dirty="0"/>
              <a:t>2. Nishat </a:t>
            </a:r>
            <a:r>
              <a:rPr lang="en-US" dirty="0" err="1"/>
              <a:t>Vasker</a:t>
            </a:r>
            <a:r>
              <a:rPr lang="en-US" dirty="0"/>
              <a:t> (2020-2-60-209)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7F4B-BDEE-B33C-B226-1B67AFF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276C-3241-C652-577C-2D191DBF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D48A29-A3E8-551A-0F6B-FEC4B19E0950}"/>
              </a:ext>
            </a:extLst>
          </p:cNvPr>
          <p:cNvSpPr txBox="1"/>
          <p:nvPr/>
        </p:nvSpPr>
        <p:spPr>
          <a:xfrm>
            <a:off x="612076" y="602796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DCB33-90EB-98CF-71AA-16634F6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F6B44-DD39-5A8C-4D39-A91D48CCC1CF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02589-C09D-D21C-B435-CCF13495EA51}"/>
              </a:ext>
            </a:extLst>
          </p:cNvPr>
          <p:cNvSpPr txBox="1"/>
          <p:nvPr/>
        </p:nvSpPr>
        <p:spPr>
          <a:xfrm>
            <a:off x="612076" y="968115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Pattern Analysis (Quadruples)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E4A132-B78A-84D5-12FC-8CCF32BD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4" y="1599637"/>
            <a:ext cx="8239030" cy="465556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4431-4201-19BE-DEB5-884AE668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1BBF41-F6F4-C1D8-0F7E-343928192C8D}"/>
              </a:ext>
            </a:extLst>
          </p:cNvPr>
          <p:cNvSpPr txBox="1"/>
          <p:nvPr/>
        </p:nvSpPr>
        <p:spPr>
          <a:xfrm>
            <a:off x="612076" y="602796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6F69F-5952-0A61-44CD-12F3673C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EE34-DFCB-52F1-862F-602C5093A9C1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45506-AE0B-CED7-20F0-82A1DCF6CC2E}"/>
              </a:ext>
            </a:extLst>
          </p:cNvPr>
          <p:cNvSpPr txBox="1"/>
          <p:nvPr/>
        </p:nvSpPr>
        <p:spPr>
          <a:xfrm>
            <a:off x="612076" y="968115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Pattern Analysis (Quintuples)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5BF4C8-1F41-4F31-304B-44D775B4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2" y="1800695"/>
            <a:ext cx="8330756" cy="40057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2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6559-8C27-255E-E738-98705C5C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DFB31D-854A-DF91-235F-1DBEDA2B1051}"/>
              </a:ext>
            </a:extLst>
          </p:cNvPr>
          <p:cNvSpPr txBox="1"/>
          <p:nvPr/>
        </p:nvSpPr>
        <p:spPr>
          <a:xfrm>
            <a:off x="612076" y="602796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5E438-44BD-E0B2-5505-401AA477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3E6B5-BCC1-0241-7291-69F9B0DA541F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23C1F-0177-F6E1-588E-97033A3E213D}"/>
              </a:ext>
            </a:extLst>
          </p:cNvPr>
          <p:cNvSpPr txBox="1"/>
          <p:nvPr/>
        </p:nvSpPr>
        <p:spPr>
          <a:xfrm>
            <a:off x="612076" y="968115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Pattern Analysis (</a:t>
            </a:r>
            <a:r>
              <a:rPr lang="en-US" sz="2000" b="1" dirty="0" err="1"/>
              <a:t>Septuples</a:t>
            </a:r>
            <a:r>
              <a:rPr lang="en-US" sz="2000" b="1" dirty="0"/>
              <a:t>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C2E2DF-EBB5-0EF2-F727-A316E3F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1593158"/>
            <a:ext cx="8467344" cy="43643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2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D1EA-3E31-B4D8-5928-169DBE2AD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02333D-7FB8-7128-C250-8C2E9F1DEEAF}"/>
              </a:ext>
            </a:extLst>
          </p:cNvPr>
          <p:cNvSpPr txBox="1"/>
          <p:nvPr/>
        </p:nvSpPr>
        <p:spPr>
          <a:xfrm>
            <a:off x="612076" y="1077843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3AEF9-2B6D-3A18-DAEE-A4B72142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7BEA4-6F46-4C79-E401-352CB260836F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3884-D7BE-CDE9-8FAD-9C19BC4616FE}"/>
              </a:ext>
            </a:extLst>
          </p:cNvPr>
          <p:cNvSpPr txBox="1"/>
          <p:nvPr/>
        </p:nvSpPr>
        <p:spPr>
          <a:xfrm>
            <a:off x="612076" y="1443162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Statistical Measure: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695970-50F5-D1A2-E45E-EBCDC6FE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36532"/>
              </p:ext>
            </p:extLst>
          </p:nvPr>
        </p:nvGraphicFramePr>
        <p:xfrm>
          <a:off x="896112" y="2433524"/>
          <a:ext cx="6809028" cy="1807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val="4192111568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501047848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45718662"/>
                    </a:ext>
                  </a:extLst>
                </a:gridCol>
                <a:gridCol w="1706676">
                  <a:extLst>
                    <a:ext uri="{9D8B030D-6E8A-4147-A177-3AD203B41FA5}">
                      <a16:colId xmlns:a16="http://schemas.microsoft.com/office/drawing/2014/main" val="3318117498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0515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effectLst/>
                        </a:rPr>
                        <a:t>CreditsCompleted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42.559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994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effectLst/>
                        </a:rPr>
                        <a:t>takencredit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14.468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92915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effectLst/>
                        </a:rPr>
                        <a:t>takennocourse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4.171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56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8950F-C4C4-D5B1-EFA6-ED96971F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14EFEB-4D1C-ACBA-4445-A51D4332E394}"/>
              </a:ext>
            </a:extLst>
          </p:cNvPr>
          <p:cNvSpPr txBox="1"/>
          <p:nvPr/>
        </p:nvSpPr>
        <p:spPr>
          <a:xfrm>
            <a:off x="280606" y="468190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64FCE-1003-ADAD-8002-F81AB3CE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307F1-36DE-CA54-72A7-DDEF3365F66F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72CB1-A447-9F7C-04FC-67C29588ECE7}"/>
              </a:ext>
            </a:extLst>
          </p:cNvPr>
          <p:cNvSpPr txBox="1"/>
          <p:nvPr/>
        </p:nvSpPr>
        <p:spPr>
          <a:xfrm>
            <a:off x="280606" y="714410"/>
            <a:ext cx="766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Confusion Matrix:</a:t>
            </a:r>
          </a:p>
          <a:p>
            <a:r>
              <a:rPr lang="en-US" sz="2000" b="1" dirty="0"/>
              <a:t>correlation : 0.005571148471276035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9B5DAA3-D897-D1E7-9D6D-C2510492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6" y="1910331"/>
            <a:ext cx="6912864" cy="4372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6B489-5A8F-D885-2033-12BF842E8F7D}"/>
              </a:ext>
            </a:extLst>
          </p:cNvPr>
          <p:cNvSpPr txBox="1"/>
          <p:nvPr/>
        </p:nvSpPr>
        <p:spPr>
          <a:xfrm>
            <a:off x="7284720" y="1767006"/>
            <a:ext cx="1752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is no linear relationship between the </a:t>
            </a:r>
            <a:r>
              <a:rPr lang="en-US" sz="1400" b="1" dirty="0"/>
              <a:t>taken credit</a:t>
            </a:r>
            <a:r>
              <a:rPr lang="en-US" sz="1400" dirty="0"/>
              <a:t> and </a:t>
            </a:r>
            <a:r>
              <a:rPr lang="en-US" sz="1400" b="1" dirty="0" err="1"/>
              <a:t>Creditscompleted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092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AEC0-C261-3E55-4E2A-D45C45E9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A91672-F367-8D68-3FBE-73B585FDB691}"/>
              </a:ext>
            </a:extLst>
          </p:cNvPr>
          <p:cNvSpPr txBox="1"/>
          <p:nvPr/>
        </p:nvSpPr>
        <p:spPr>
          <a:xfrm>
            <a:off x="337756" y="27050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 Tasks: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EB72-CDEB-4653-AE4D-76F75A82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84BEA-09E9-4398-58E0-1FB3736CE52C}"/>
              </a:ext>
            </a:extLst>
          </p:cNvPr>
          <p:cNvSpPr txBox="1"/>
          <p:nvPr/>
        </p:nvSpPr>
        <p:spPr>
          <a:xfrm>
            <a:off x="337756" y="101231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AADF8-1AF3-3F35-39DD-73CEDB667FFA}"/>
              </a:ext>
            </a:extLst>
          </p:cNvPr>
          <p:cNvSpPr txBox="1"/>
          <p:nvPr/>
        </p:nvSpPr>
        <p:spPr>
          <a:xfrm>
            <a:off x="337756" y="508064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Combination Pattern (Heat map)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3AC1404-9ECF-7A83-954A-2E92EE92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4" y="1192058"/>
            <a:ext cx="8504492" cy="515787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4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D202-9197-8927-DB6D-BAD297FC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A0844E-C9CD-9938-0083-33D16B7DC1C0}"/>
              </a:ext>
            </a:extLst>
          </p:cNvPr>
          <p:cNvSpPr txBox="1"/>
          <p:nvPr/>
        </p:nvSpPr>
        <p:spPr>
          <a:xfrm>
            <a:off x="612076" y="468190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 Tasks: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B5CB7-E290-93C9-43A2-74A72C5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CFE43-E61D-AD0D-8691-D630CD29E252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DF69B-967F-1E4D-021C-A341B0A0E7EF}"/>
              </a:ext>
            </a:extLst>
          </p:cNvPr>
          <p:cNvSpPr txBox="1"/>
          <p:nvPr/>
        </p:nvSpPr>
        <p:spPr>
          <a:xfrm>
            <a:off x="612076" y="1022187"/>
            <a:ext cx="766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Credits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4A27F5C-3742-F579-646D-FC59761E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2" y="1422297"/>
            <a:ext cx="7736396" cy="46749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32E01-1BCA-B12E-BF91-B072DF246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94DDC2-65D0-4D80-C2D7-90BDCE953E13}"/>
              </a:ext>
            </a:extLst>
          </p:cNvPr>
          <p:cNvSpPr txBox="1"/>
          <p:nvPr/>
        </p:nvSpPr>
        <p:spPr>
          <a:xfrm>
            <a:off x="337756" y="437412"/>
            <a:ext cx="720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 Tasks: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EC310-4329-A247-8E88-6844F59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8A29-4090-A4FF-98DE-7D01A297CCEB}"/>
              </a:ext>
            </a:extLst>
          </p:cNvPr>
          <p:cNvSpPr txBox="1"/>
          <p:nvPr/>
        </p:nvSpPr>
        <p:spPr>
          <a:xfrm>
            <a:off x="337756" y="298913"/>
            <a:ext cx="495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B6D9A-0002-0B67-4418-6B799E40EF71}"/>
              </a:ext>
            </a:extLst>
          </p:cNvPr>
          <p:cNvSpPr txBox="1"/>
          <p:nvPr/>
        </p:nvSpPr>
        <p:spPr>
          <a:xfrm>
            <a:off x="2696908" y="519452"/>
            <a:ext cx="766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Coures</a:t>
            </a:r>
            <a:r>
              <a:rPr lang="en-US" sz="1400" b="1" dirty="0"/>
              <a:t> Co-occurrence: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E66BCD-535A-8716-14EF-EF5B03CB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6" y="827229"/>
            <a:ext cx="8468488" cy="56375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E901-D01A-FF51-0FB3-5715451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302B0B-2D2B-F70F-0F48-648691E09672}"/>
              </a:ext>
            </a:extLst>
          </p:cNvPr>
          <p:cNvSpPr txBox="1"/>
          <p:nvPr/>
        </p:nvSpPr>
        <p:spPr>
          <a:xfrm>
            <a:off x="429196" y="108032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F0E1B-8E2C-1852-B12D-E1B63E0B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F010F-5B0E-280A-5DD4-396F1230AE0D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D50045-4324-600C-6B0F-DC95D3E7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6899"/>
              </p:ext>
            </p:extLst>
          </p:nvPr>
        </p:nvGraphicFramePr>
        <p:xfrm>
          <a:off x="532066" y="2073519"/>
          <a:ext cx="7983284" cy="2710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83852">
                  <a:extLst>
                    <a:ext uri="{9D8B030D-6E8A-4147-A177-3AD203B41FA5}">
                      <a16:colId xmlns:a16="http://schemas.microsoft.com/office/drawing/2014/main" val="4192111568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150104784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4571866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18117498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 err="1">
                          <a:effectLst/>
                        </a:rPr>
                        <a:t>antecendent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consequent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0515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[CSE407]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[CSE487]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251101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[MAT102, STA102] 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[CSE110]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994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[GEN226, CSE207]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[CSE209]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92915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[CHE109, ENG101, CSE106]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[CSE103]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567017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[CSE475, CSE487]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[CSE400]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43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CCDA85-99AC-C872-F2C5-D0CA865C1F3A}"/>
              </a:ext>
            </a:extLst>
          </p:cNvPr>
          <p:cNvSpPr txBox="1"/>
          <p:nvPr/>
        </p:nvSpPr>
        <p:spPr>
          <a:xfrm>
            <a:off x="429196" y="1415730"/>
            <a:ext cx="7800404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/>
              <a:t>Association Rules Mining: </a:t>
            </a:r>
            <a:r>
              <a:rPr lang="en-US" sz="1800" dirty="0"/>
              <a:t>(Used </a:t>
            </a:r>
            <a:r>
              <a:rPr lang="en-US" sz="1800" dirty="0" err="1"/>
              <a:t>FPGrowth</a:t>
            </a:r>
            <a:r>
              <a:rPr lang="en-US" sz="1800" dirty="0"/>
              <a:t> of </a:t>
            </a:r>
            <a:r>
              <a:rPr lang="en-US" sz="1800" dirty="0" err="1"/>
              <a:t>PySpark</a:t>
            </a:r>
            <a:r>
              <a:rPr lang="en-US" sz="1800" dirty="0"/>
              <a:t> for rules generation)</a:t>
            </a:r>
          </a:p>
        </p:txBody>
      </p:sp>
    </p:spTree>
    <p:extLst>
      <p:ext uri="{BB962C8B-B14F-4D97-AF65-F5344CB8AC3E}">
        <p14:creationId xmlns:p14="http://schemas.microsoft.com/office/powerpoint/2010/main" val="120535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0A4B3-079E-0F94-BB1E-263315C73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048F57-975A-149B-1C03-68C0DAB39040}"/>
              </a:ext>
            </a:extLst>
          </p:cNvPr>
          <p:cNvSpPr txBox="1"/>
          <p:nvPr/>
        </p:nvSpPr>
        <p:spPr>
          <a:xfrm>
            <a:off x="429196" y="632272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1BF6E-78F8-F153-AAD6-F8CCB44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D6F8C-3F82-38B8-BA79-78C241E98FFD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E4E84-79BC-BE6C-DF16-42A987E929DA}"/>
              </a:ext>
            </a:extLst>
          </p:cNvPr>
          <p:cNvSpPr txBox="1"/>
          <p:nvPr/>
        </p:nvSpPr>
        <p:spPr>
          <a:xfrm>
            <a:off x="429196" y="1093937"/>
            <a:ext cx="7800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K-Means Algorithm on the course columns (C1 to C7)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Elbow Method for Optimal K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PCA for Cluster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42227-6812-4ECF-34BD-058F78A0BD9B}"/>
              </a:ext>
            </a:extLst>
          </p:cNvPr>
          <p:cNvSpPr txBox="1"/>
          <p:nvPr/>
        </p:nvSpPr>
        <p:spPr>
          <a:xfrm>
            <a:off x="429196" y="2351752"/>
            <a:ext cx="780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Elbow Method (K=8):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EBD0B16-E1EE-92FE-5A53-94DECD87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721084"/>
            <a:ext cx="8343900" cy="363526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3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99CA7-F825-779D-23F1-DB2DB1E8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7808C-FE11-E9E3-FE65-47D84C5C834E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9480C-F0AE-5506-E347-DB073254BAA4}"/>
              </a:ext>
            </a:extLst>
          </p:cNvPr>
          <p:cNvSpPr txBox="1"/>
          <p:nvPr/>
        </p:nvSpPr>
        <p:spPr>
          <a:xfrm>
            <a:off x="1114996" y="1920674"/>
            <a:ext cx="57978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Frameworks/Libraries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PySpark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Streamlit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81364-BBB5-9D4E-5547-63A6F8D6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2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1F28F-EDE7-E7E2-7D16-BE814426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F3CF2C-82DE-DE7E-3B6D-570C9490D87F}"/>
              </a:ext>
            </a:extLst>
          </p:cNvPr>
          <p:cNvSpPr txBox="1"/>
          <p:nvPr/>
        </p:nvSpPr>
        <p:spPr>
          <a:xfrm>
            <a:off x="429196" y="632272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87215-C506-1EF9-DDD9-6ED8DF4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0DD52-13A2-A5F4-E5C4-6B21998505B7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3A823-B7A8-BA98-0BD3-3065E6473DB4}"/>
              </a:ext>
            </a:extLst>
          </p:cNvPr>
          <p:cNvSpPr txBox="1"/>
          <p:nvPr/>
        </p:nvSpPr>
        <p:spPr>
          <a:xfrm>
            <a:off x="429196" y="1093937"/>
            <a:ext cx="7800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05AC-19F8-D98B-17D4-0180CECA7C3C}"/>
              </a:ext>
            </a:extLst>
          </p:cNvPr>
          <p:cNvSpPr txBox="1"/>
          <p:nvPr/>
        </p:nvSpPr>
        <p:spPr>
          <a:xfrm>
            <a:off x="2038540" y="1143264"/>
            <a:ext cx="780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PCA Visualization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ED815D9-D8BC-838E-1D54-D74369C7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" y="1512597"/>
            <a:ext cx="8759952" cy="52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4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5FF6-D60E-1E67-85D3-BB1BB5292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3DB86-4C42-9785-5BEC-804CFDAEFCDB}"/>
              </a:ext>
            </a:extLst>
          </p:cNvPr>
          <p:cNvSpPr txBox="1"/>
          <p:nvPr/>
        </p:nvSpPr>
        <p:spPr>
          <a:xfrm>
            <a:off x="429196" y="632272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Web App (</a:t>
            </a:r>
            <a:r>
              <a:rPr lang="en-US" sz="3200" b="1" dirty="0" err="1"/>
              <a:t>Streamlit</a:t>
            </a:r>
            <a:r>
              <a:rPr lang="en-US" sz="3200" b="1" dirty="0"/>
              <a:t>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AF45E-59B9-E369-6E6F-B5FFF01D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79A35-E5DC-8E0B-40E7-6FF657C43D2B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8AE56-488A-DFAE-38F6-B712BD731CE5}"/>
              </a:ext>
            </a:extLst>
          </p:cNvPr>
          <p:cNvSpPr txBox="1"/>
          <p:nvPr/>
        </p:nvSpPr>
        <p:spPr>
          <a:xfrm>
            <a:off x="429196" y="1121369"/>
            <a:ext cx="7800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Preview of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E5388-3481-1DDB-1CC4-69BAB803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18" y="1577838"/>
            <a:ext cx="6162722" cy="48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776D-E318-1C4A-8556-FD7F405C1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8DAEBF-3C6D-4314-35CD-94745DC54567}"/>
              </a:ext>
            </a:extLst>
          </p:cNvPr>
          <p:cNvSpPr txBox="1"/>
          <p:nvPr/>
        </p:nvSpPr>
        <p:spPr>
          <a:xfrm>
            <a:off x="794956" y="1893242"/>
            <a:ext cx="72060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Preprocessing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Descriptive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App (Recommendation System) with </a:t>
            </a:r>
            <a:r>
              <a:rPr lang="en-US" sz="2400" dirty="0" err="1"/>
              <a:t>Streamlit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5CC1-F5C6-640B-131B-DB9B101A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A4F95-0577-7C19-B98A-5F06868EAA93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11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B6300-A04C-B89C-9FD4-0A5950A4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E11C3B-25E5-1450-2760-A97D2370D3B1}"/>
              </a:ext>
            </a:extLst>
          </p:cNvPr>
          <p:cNvSpPr txBox="1"/>
          <p:nvPr/>
        </p:nvSpPr>
        <p:spPr>
          <a:xfrm>
            <a:off x="612076" y="76057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 of the dataset: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D4D61-861E-D409-CE9B-55D5D3C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6291-2079-CC5C-8B70-7265AE322919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870CB-6AD7-34F1-DC84-482A6003E138}"/>
              </a:ext>
            </a:extLst>
          </p:cNvPr>
          <p:cNvSpPr txBox="1"/>
          <p:nvPr/>
        </p:nvSpPr>
        <p:spPr>
          <a:xfrm>
            <a:off x="740378" y="1465583"/>
            <a:ext cx="76632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columns = 11</a:t>
            </a:r>
          </a:p>
          <a:p>
            <a:r>
              <a:rPr lang="en-US" sz="2400" dirty="0"/>
              <a:t>No. of rows = 2960</a:t>
            </a:r>
          </a:p>
          <a:p>
            <a:r>
              <a:rPr lang="en-US" sz="2400" dirty="0"/>
              <a:t>No. of courses = 53</a:t>
            </a:r>
          </a:p>
          <a:p>
            <a:endParaRPr lang="en-US" sz="2400" dirty="0"/>
          </a:p>
          <a:p>
            <a:r>
              <a:rPr lang="en-US" sz="2400" b="1" dirty="0"/>
              <a:t>columns considered: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5EE8D0-14D2-11A1-9567-27DABB709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74270"/>
              </p:ext>
            </p:extLst>
          </p:nvPr>
        </p:nvGraphicFramePr>
        <p:xfrm>
          <a:off x="1925883" y="3391858"/>
          <a:ext cx="4578430" cy="22591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9215">
                  <a:extLst>
                    <a:ext uri="{9D8B030D-6E8A-4147-A177-3AD203B41FA5}">
                      <a16:colId xmlns:a16="http://schemas.microsoft.com/office/drawing/2014/main" val="4192111568"/>
                    </a:ext>
                  </a:extLst>
                </a:gridCol>
                <a:gridCol w="2289215">
                  <a:extLst>
                    <a:ext uri="{9D8B030D-6E8A-4147-A177-3AD203B41FA5}">
                      <a16:colId xmlns:a16="http://schemas.microsoft.com/office/drawing/2014/main" val="1501047848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effectLst/>
                        </a:rPr>
                        <a:t>StudentId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994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effectLst/>
                        </a:rPr>
                        <a:t>CreditsCompleted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92915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effectLst/>
                        </a:rPr>
                        <a:t>takencredit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764158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 err="1">
                          <a:effectLst/>
                        </a:rPr>
                        <a:t>takennocourse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073445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C1 to 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6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0D2F-D315-D2BB-6197-EA9F05DF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582BBB-6F88-26E4-492E-0AD3367B7C39}"/>
              </a:ext>
            </a:extLst>
          </p:cNvPr>
          <p:cNvSpPr txBox="1"/>
          <p:nvPr/>
        </p:nvSpPr>
        <p:spPr>
          <a:xfrm>
            <a:off x="612076" y="76057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 the dataset: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628B8-DBCB-2BAB-96F1-78B0C79A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7DC82-5663-6212-114A-24E7E6445B74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04BC6-4C6C-C0E4-DFFE-62D24EC7A1E2}"/>
              </a:ext>
            </a:extLst>
          </p:cNvPr>
          <p:cNvSpPr txBox="1"/>
          <p:nvPr/>
        </p:nvSpPr>
        <p:spPr>
          <a:xfrm>
            <a:off x="612076" y="1345092"/>
            <a:ext cx="76632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For Handling the nulls in the courses (C1 to C7):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Null using </a:t>
            </a:r>
            <a:r>
              <a:rPr lang="en-US" sz="2000" b="1" dirty="0"/>
              <a:t>SQL-Like Expression </a:t>
            </a:r>
            <a:r>
              <a:rPr lang="en-US" sz="2000" dirty="0"/>
              <a:t>of </a:t>
            </a:r>
            <a:r>
              <a:rPr lang="en-US" sz="2000" dirty="0" err="1"/>
              <a:t>PySpark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Combined the C1 to C7 into Course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 Output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966DF-5EF5-61FF-D828-2E5B8410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28000"/>
              </p:ext>
            </p:extLst>
          </p:nvPr>
        </p:nvGraphicFramePr>
        <p:xfrm>
          <a:off x="768096" y="3284084"/>
          <a:ext cx="7507224" cy="22645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3218">
                  <a:extLst>
                    <a:ext uri="{9D8B030D-6E8A-4147-A177-3AD203B41FA5}">
                      <a16:colId xmlns:a16="http://schemas.microsoft.com/office/drawing/2014/main" val="1866238041"/>
                    </a:ext>
                  </a:extLst>
                </a:gridCol>
                <a:gridCol w="1611274">
                  <a:extLst>
                    <a:ext uri="{9D8B030D-6E8A-4147-A177-3AD203B41FA5}">
                      <a16:colId xmlns:a16="http://schemas.microsoft.com/office/drawing/2014/main" val="2363812644"/>
                    </a:ext>
                  </a:extLst>
                </a:gridCol>
                <a:gridCol w="4962732">
                  <a:extLst>
                    <a:ext uri="{9D8B030D-6E8A-4147-A177-3AD203B41FA5}">
                      <a16:colId xmlns:a16="http://schemas.microsoft.com/office/drawing/2014/main" val="1501047848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effectLst/>
                        </a:rPr>
                        <a:t>StudentId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Rest of the columns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Courses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994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[CSE110, ECO101, MAT205, PHY109]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92915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[CSE207, CSE209, MAT205, PHY209]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764158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073445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[CHE109, CSE110, ENG102, MAT102, STA102]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6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2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6171-D188-C2AD-879C-7367A01D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181A52-C3B4-9A9B-2E9F-2DC2D4511248}"/>
              </a:ext>
            </a:extLst>
          </p:cNvPr>
          <p:cNvSpPr txBox="1"/>
          <p:nvPr/>
        </p:nvSpPr>
        <p:spPr>
          <a:xfrm>
            <a:off x="612076" y="76057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678B5-CC65-953C-94A6-FF07E9A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EB82-52CA-9B88-95AA-C5B7233B25C5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CFA1B-182A-9718-1F61-069F79110C7B}"/>
              </a:ext>
            </a:extLst>
          </p:cNvPr>
          <p:cNvSpPr txBox="1"/>
          <p:nvPr/>
        </p:nvSpPr>
        <p:spPr>
          <a:xfrm>
            <a:off x="612076" y="1187571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Frequency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7EDE60-F622-AFA3-A4AE-7EEE5DDBB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1970135"/>
            <a:ext cx="8382895" cy="4264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6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4DDB-6555-EB0F-391F-EEA432A4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23166F-EEB0-D925-A58F-0B785FCF6AA8}"/>
              </a:ext>
            </a:extLst>
          </p:cNvPr>
          <p:cNvSpPr txBox="1"/>
          <p:nvPr/>
        </p:nvSpPr>
        <p:spPr>
          <a:xfrm>
            <a:off x="612076" y="958701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66641-B3B4-84F3-41CF-EBE5442B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3D385-CC49-9057-6A37-69121A75CEA2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0E2DE-11A3-7A65-C586-E0D1AF6422EA}"/>
              </a:ext>
            </a:extLst>
          </p:cNvPr>
          <p:cNvSpPr txBox="1"/>
          <p:nvPr/>
        </p:nvSpPr>
        <p:spPr>
          <a:xfrm>
            <a:off x="612076" y="1324020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Most popular and least popular course: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9993F6-3021-876A-EE93-5C4239AB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70793"/>
              </p:ext>
            </p:extLst>
          </p:nvPr>
        </p:nvGraphicFramePr>
        <p:xfrm>
          <a:off x="1182254" y="2420719"/>
          <a:ext cx="6522887" cy="1731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2233">
                  <a:extLst>
                    <a:ext uri="{9D8B030D-6E8A-4147-A177-3AD203B41FA5}">
                      <a16:colId xmlns:a16="http://schemas.microsoft.com/office/drawing/2014/main" val="4192111568"/>
                    </a:ext>
                  </a:extLst>
                </a:gridCol>
                <a:gridCol w="2535327">
                  <a:extLst>
                    <a:ext uri="{9D8B030D-6E8A-4147-A177-3AD203B41FA5}">
                      <a16:colId xmlns:a16="http://schemas.microsoft.com/office/drawing/2014/main" val="1501047848"/>
                    </a:ext>
                  </a:extLst>
                </a:gridCol>
                <a:gridCol w="2535327">
                  <a:extLst>
                    <a:ext uri="{9D8B030D-6E8A-4147-A177-3AD203B41FA5}">
                      <a16:colId xmlns:a16="http://schemas.microsoft.com/office/drawing/2014/main" val="45718662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0515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Most Popular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CSE106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994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Least Popular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BUS101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92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B67B8-2487-F906-8429-4225D22C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DEC431-2603-05B8-44EF-9CDA6B337F61}"/>
              </a:ext>
            </a:extLst>
          </p:cNvPr>
          <p:cNvSpPr txBox="1"/>
          <p:nvPr/>
        </p:nvSpPr>
        <p:spPr>
          <a:xfrm>
            <a:off x="612076" y="760578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82D26-253F-CEE3-3EF1-9CB06BF7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93D40-C5FF-A8AB-6265-3180DEBCBD94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A460C-803B-A204-7B56-B17480736DE9}"/>
              </a:ext>
            </a:extLst>
          </p:cNvPr>
          <p:cNvSpPr txBox="1"/>
          <p:nvPr/>
        </p:nvSpPr>
        <p:spPr>
          <a:xfrm>
            <a:off x="612076" y="1187571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Pattern Analysis (Pairs)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EA9691-CBAC-C819-64B1-0232F6D2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" y="1772346"/>
            <a:ext cx="8540496" cy="45840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28A31-92E9-28BD-3452-C32F7742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A9041F-BCE8-7852-2BA0-C707A665D3B4}"/>
              </a:ext>
            </a:extLst>
          </p:cNvPr>
          <p:cNvSpPr txBox="1"/>
          <p:nvPr/>
        </p:nvSpPr>
        <p:spPr>
          <a:xfrm>
            <a:off x="612076" y="602796"/>
            <a:ext cx="72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Descriptive Analytics: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4F6A1-BE4D-5DD0-E667-1CB3AC08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F03C-F483-489B-AA7D-F5DB01BC487D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63AA4-80A1-3924-0E5D-A0295911965B}"/>
              </a:ext>
            </a:extLst>
          </p:cNvPr>
          <p:cNvSpPr txBox="1"/>
          <p:nvPr/>
        </p:nvSpPr>
        <p:spPr>
          <a:xfrm>
            <a:off x="337756" y="298913"/>
            <a:ext cx="4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CSE 488, Lab Mini Project on Course Advising List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E7B40-8A4D-01D4-F6E1-5F96F828365D}"/>
              </a:ext>
            </a:extLst>
          </p:cNvPr>
          <p:cNvSpPr txBox="1"/>
          <p:nvPr/>
        </p:nvSpPr>
        <p:spPr>
          <a:xfrm>
            <a:off x="612076" y="968115"/>
            <a:ext cx="766324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Pattern Analysis (Triples)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67F297-7B33-BAAD-5ADC-42AE9486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0" y="1552890"/>
            <a:ext cx="7407275" cy="491445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9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663</Words>
  <Application>Microsoft Office PowerPoint</Application>
  <PresentationFormat>On-screen Show (4:3)</PresentationFormat>
  <Paragraphs>200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 Display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CP WALKER</dc:creator>
  <cp:lastModifiedBy>Nishat Vasker</cp:lastModifiedBy>
  <cp:revision>16</cp:revision>
  <dcterms:created xsi:type="dcterms:W3CDTF">2024-11-20T22:30:54Z</dcterms:created>
  <dcterms:modified xsi:type="dcterms:W3CDTF">2025-01-01T20:01:15Z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2024-11-20T23:25:11Z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5e566886-4495-41b7-9cb7-1c7affe34039</vt:lpwstr>
  </property>
  <property fmtid="{D5CDD505-2E9C-101B-9397-08002B2CF9AE}" pid="7" name="MSIP_Label_defa4170-0d19-0005-0004-bc88714345d2_ActionId">
    <vt:lpwstr>51670265-2784-42b7-ae98-85fb784f17ea</vt:lpwstr>
  </property>
  <property fmtid="{D5CDD505-2E9C-101B-9397-08002B2CF9AE}" pid="8" name="MSIP_Label_defa4170-0d19-0005-0004-bc88714345d2_ContentBits">
    <vt:lpwstr>0</vt:lpwstr>
  </property>
</Properties>
</file>