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4"/>
  </p:notesMasterIdLst>
  <p:sldIdLst>
    <p:sldId id="2146846642" r:id="rId3"/>
    <p:sldId id="2146846645" r:id="rId4"/>
    <p:sldId id="256" r:id="rId5"/>
    <p:sldId id="257" r:id="rId6"/>
    <p:sldId id="2146846644" r:id="rId7"/>
    <p:sldId id="258" r:id="rId8"/>
    <p:sldId id="270" r:id="rId9"/>
    <p:sldId id="271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77E5138-09A3-18C3-30F9-87EEF93D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>
            <a:extLst>
              <a:ext uri="{FF2B5EF4-FFF2-40B4-BE49-F238E27FC236}">
                <a16:creationId xmlns:a16="http://schemas.microsoft.com/office/drawing/2014/main" id="{7380F242-D4C9-837E-A2C7-6CF73E808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>
            <a:extLst>
              <a:ext uri="{FF2B5EF4-FFF2-40B4-BE49-F238E27FC236}">
                <a16:creationId xmlns:a16="http://schemas.microsoft.com/office/drawing/2014/main" id="{AEAA5733-BDFF-0500-865E-9BDB2DF84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914" y="2317308"/>
            <a:ext cx="5108963" cy="1352986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sz="4400"/>
              <a:t>Hack the Future: A Gen AI Sprint </a:t>
            </a:r>
            <a:br>
              <a:rPr lang="en-US" sz="4400"/>
            </a:br>
            <a:r>
              <a:rPr lang="en-US" sz="440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B3EF2-052B-BA31-CD7D-915E7250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859028"/>
            <a:ext cx="70231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&amp; 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GenAI Models: Gemini Pro, GPT-4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Frameworks: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 TensorFlow, Hugging Face Transformers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&amp; NLP: OpenCV,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APIs: Google Cloud (Vertex AI)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Inspiration &amp; Research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 on AI-powered recruitment and talent acquisition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reports on AI-driven HR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projects and AI agent frameworks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246000" y="3179322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4400" b="1">
                <a:solidFill>
                  <a:schemeClr val="bg1"/>
                </a:solidFill>
                <a:latin typeface="Graphik Semibold" panose="020B0503030202060203" pitchFamily="34" charset="77"/>
                <a:sym typeface="Google Sans SemiBold"/>
              </a:rPr>
              <a:t>Thank You</a:t>
            </a:r>
            <a:endParaRPr sz="4400" b="1">
              <a:solidFill>
                <a:schemeClr val="bg1"/>
              </a:solidFill>
              <a:latin typeface="Graphik Semibold" panose="020B0503030202060203" pitchFamily="34" charset="77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6722BA94-509B-E938-2B5C-66C08079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12D1A6E8-E791-64F0-F8ED-A4398B50CBB9}"/>
              </a:ext>
            </a:extLst>
          </p:cNvPr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B05C2CB0-0343-F5F7-DC39-4B19C208B46A}"/>
              </a:ext>
            </a:extLst>
          </p:cNvPr>
          <p:cNvSpPr txBox="1"/>
          <p:nvPr/>
        </p:nvSpPr>
        <p:spPr>
          <a:xfrm>
            <a:off x="402526" y="460721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GB" sz="26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Theme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AEA0-57D2-4376-DAC1-1AEDB8E9B817}"/>
              </a:ext>
            </a:extLst>
          </p:cNvPr>
          <p:cNvSpPr txBox="1"/>
          <p:nvPr/>
        </p:nvSpPr>
        <p:spPr>
          <a:xfrm>
            <a:off x="-152400" y="1199378"/>
            <a:ext cx="105647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"Applications of AI Agents in the Real-World”</a:t>
            </a:r>
          </a:p>
          <a:p>
            <a:pPr marL="457200" marR="0"/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marR="0"/>
            <a:r>
              <a:rPr lang="en-US" sz="1800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theme explores how advanced artificial intelligence can be seamlessly integrated into practical, real-world scenarios to drive innovation and efficiency. It highlights the potential of AI agents to transform business processes, enhance decision-making, and optimize client services. From automating routine tasks to providing deep insights through data analysis, AI agents can empower consultants to deliver more strategic, data-driven solutions to address real-world challenges, such as improving operational efficiency, enhancing customer experiences, and driving sustainable growth.</a:t>
            </a:r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</a:t>
            </a:r>
            <a:r>
              <a:rPr lang="en-US" sz="2533" kern="0" dirty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Synergy_Enhancing</a:t>
            </a: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Job Screening with AI and Data Intelligence.pptx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37210" y="1714039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E1495F-FE75-9708-38F9-0BBC65F4D451}"/>
              </a:ext>
            </a:extLst>
          </p:cNvPr>
          <p:cNvSpPr txBox="1">
            <a:spLocks/>
          </p:cNvSpPr>
          <p:nvPr/>
        </p:nvSpPr>
        <p:spPr>
          <a:xfrm>
            <a:off x="1326460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4236036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>
                <a:latin typeface="Graphik"/>
              </a:rPr>
              <a:t>S.Nishath</a:t>
            </a:r>
            <a:r>
              <a:rPr lang="en-GB" sz="2000" dirty="0">
                <a:latin typeface="Graphik"/>
              </a:rPr>
              <a:t> Tabassum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(Team Leader)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>
                <a:latin typeface="Graphik" panose="020B0503030202060203" pitchFamily="34" charset="0"/>
              </a:rPr>
              <a:t>Team details</a:t>
            </a:r>
            <a:endParaRPr lang="en-GB" b="1" kern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3322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NAME:SYNERGY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pic>
        <p:nvPicPr>
          <p:cNvPr id="7" name="Picture 6" descr="A person with long curly hair&#10;&#10;AI-generated content may be incorrect.">
            <a:extLst>
              <a:ext uri="{FF2B5EF4-FFF2-40B4-BE49-F238E27FC236}">
                <a16:creationId xmlns:a16="http://schemas.microsoft.com/office/drawing/2014/main" id="{9DB37779-FF1A-F25A-D437-A0D5A7A9B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7" y="4121681"/>
            <a:ext cx="1740114" cy="1919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26590"/>
              </p:ext>
            </p:extLst>
          </p:nvPr>
        </p:nvGraphicFramePr>
        <p:xfrm>
          <a:off x="323868" y="990600"/>
          <a:ext cx="11544264" cy="556939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AI-Powered Job Screening and Recruitment Automation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Synergy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Recruitment is slow and inefficient due to manual job description (JD) reviews, resume screening, and interview scheduling. This leads to delays, missed talent, and high costs.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</a:t>
                      </a:r>
                      <a:r>
                        <a:rPr lang="en-US" b="1" dirty="0"/>
                        <a:t>AI-driven job screening system</a:t>
                      </a:r>
                      <a:r>
                        <a:rPr lang="en-US" dirty="0"/>
                        <a:t> that:</a:t>
                      </a:r>
                    </a:p>
                    <a:p>
                      <a:r>
                        <a:rPr lang="en-US" b="1" dirty="0"/>
                        <a:t>Summarizes JDs</a:t>
                      </a:r>
                      <a:r>
                        <a:rPr lang="en-US" dirty="0"/>
                        <a:t> to highlight key skills and requirements.</a:t>
                      </a:r>
                    </a:p>
                    <a:p>
                      <a:r>
                        <a:rPr lang="en-US" b="1" dirty="0"/>
                        <a:t>Matches resumes</a:t>
                      </a:r>
                      <a:r>
                        <a:rPr lang="en-US" dirty="0"/>
                        <a:t> to JDs using AI for quick shortlisting.</a:t>
                      </a:r>
                    </a:p>
                    <a:p>
                      <a:r>
                        <a:rPr lang="en-US" b="1" dirty="0"/>
                        <a:t>Automates interview scheduling</a:t>
                      </a:r>
                      <a:r>
                        <a:rPr lang="en-US" dirty="0"/>
                        <a:t> to save recruiters' time.</a:t>
                      </a:r>
                    </a:p>
                    <a:p>
                      <a:r>
                        <a:rPr lang="en-US" dirty="0"/>
                        <a:t>This solution speeds up hiring, reduces bias, and improves candidate-job matching.</a:t>
                      </a: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(in detail)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8BFD4-7E56-D2F8-E5C1-493C104029BD}"/>
              </a:ext>
            </a:extLst>
          </p:cNvPr>
          <p:cNvSpPr txBox="1"/>
          <p:nvPr/>
        </p:nvSpPr>
        <p:spPr>
          <a:xfrm>
            <a:off x="479123" y="1109319"/>
            <a:ext cx="109232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traditional job screening process involves manually reviewing large volumes of job descriptions (JDs) and CVs, making it time-consuming, prone to bias, and inefficient. Our solution leverages </a:t>
            </a:r>
            <a:r>
              <a:rPr lang="en-US" b="1" dirty="0"/>
              <a:t>a multi-agent AI system</a:t>
            </a:r>
            <a:r>
              <a:rPr lang="en-US" dirty="0"/>
              <a:t> to streamline recruitment by automating key processes:</a:t>
            </a:r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Job Description Summarizer</a:t>
            </a:r>
            <a:r>
              <a:rPr lang="en-US" dirty="0"/>
              <a:t>: Extracts and summarizes key details (skills, experience, qualifications, job responsibilities) from JDs using NLP.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Recruiting Agent</a:t>
            </a:r>
            <a:r>
              <a:rPr lang="en-US" dirty="0"/>
              <a:t>: Extracts relevant data from CVs and </a:t>
            </a:r>
            <a:r>
              <a:rPr lang="en-US" b="1" dirty="0"/>
              <a:t>calculates a match score</a:t>
            </a:r>
            <a:r>
              <a:rPr lang="en-US" dirty="0"/>
              <a:t> based on candidate qualifications and JD requirements.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Candidate Shortlisting</a:t>
            </a:r>
            <a:r>
              <a:rPr lang="en-US" dirty="0"/>
              <a:t>: AI shortlists applicants who meet or exceed a </a:t>
            </a:r>
            <a:r>
              <a:rPr lang="en-US" b="1" dirty="0"/>
              <a:t>predefined match score threshold</a:t>
            </a:r>
            <a:r>
              <a:rPr lang="en-US" dirty="0"/>
              <a:t> (e.g., 80%) for interviews.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Interview Scheduler</a:t>
            </a:r>
            <a:r>
              <a:rPr lang="en-US" dirty="0"/>
              <a:t>: Automatically sends personalized </a:t>
            </a:r>
            <a:r>
              <a:rPr lang="en-US" b="1" dirty="0"/>
              <a:t>interview invitations</a:t>
            </a:r>
            <a:r>
              <a:rPr lang="en-US" dirty="0"/>
              <a:t> via email, including proposed dates, times, and format.</a:t>
            </a:r>
          </a:p>
          <a:p>
            <a:r>
              <a:rPr lang="en-US" dirty="0"/>
              <a:t>The system is </a:t>
            </a:r>
            <a:r>
              <a:rPr lang="en-US" b="1" dirty="0"/>
              <a:t>built on a multi-agent AI framework with an SQLite database for long-term memory</a:t>
            </a:r>
            <a:r>
              <a:rPr lang="en-US" dirty="0"/>
              <a:t>, ensuring scalable and efficient recruitment automation.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GenAI and agentic AI in the proposed solution)</a:t>
            </a:r>
            <a:endParaRPr lang="en-US"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9EAB8-DD2A-508D-A837-DAC1E69315AA}"/>
              </a:ext>
            </a:extLst>
          </p:cNvPr>
          <p:cNvSpPr txBox="1"/>
          <p:nvPr/>
        </p:nvSpPr>
        <p:spPr>
          <a:xfrm>
            <a:off x="707571" y="1343442"/>
            <a:ext cx="108500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/>
              <a:t>Our AI-powered recruitment system leverages </a:t>
            </a:r>
            <a:r>
              <a:rPr lang="en-IN" sz="2000" b="1" dirty="0"/>
              <a:t>GenAI and Agentic AI</a:t>
            </a:r>
            <a:r>
              <a:rPr lang="en-IN" sz="2000" dirty="0"/>
              <a:t> to automate and optimize job screening. The multi-agent framework includes:</a:t>
            </a:r>
          </a:p>
          <a:p>
            <a:pPr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Job Description Summarization (GenAI + NLP):</a:t>
            </a:r>
            <a:r>
              <a:rPr lang="en-IN" sz="2000" dirty="0"/>
              <a:t> Extracts and summarizes key details (skills, qualifications, experience) from job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Candidate Matching (Agentic AI + ML):</a:t>
            </a:r>
            <a:r>
              <a:rPr lang="en-IN" sz="2000" dirty="0"/>
              <a:t> Compares CV data with JD insights, generating a match score for ranking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Automated Shortlisting (Rule-Based AI):</a:t>
            </a:r>
            <a:r>
              <a:rPr lang="en-IN" sz="2000" dirty="0"/>
              <a:t> Filters candidates meeting a predefined match threshold (e.g., 80%) for interviews.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Interview Scheduling (GenAI + Task Automation):</a:t>
            </a:r>
            <a:r>
              <a:rPr lang="en-IN" sz="2000" dirty="0"/>
              <a:t> Sends AI-generated personalized emails with suggested interview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Learning &amp; Optimization (Agentic AI + Database):</a:t>
            </a:r>
            <a:r>
              <a:rPr lang="en-IN" sz="2000" dirty="0"/>
              <a:t> Uses an </a:t>
            </a:r>
            <a:r>
              <a:rPr lang="en-IN" sz="2000" b="1" dirty="0"/>
              <a:t>SQLite database</a:t>
            </a:r>
            <a:r>
              <a:rPr lang="en-IN" sz="2000" dirty="0"/>
              <a:t> for storing recruitment data, improving future matching.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Deployment readiness of the proposed solution and how well the solution is connected with the current technology)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3A536-D943-EA6A-0C6A-3C978DFCA5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989" y="1745155"/>
            <a:ext cx="104135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GenAI 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Gemini Pro &amp; GPT-4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 summarization, candidate profiling, and interview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Agentic AI Frameworks: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orchestrate AI agents for multi-step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&amp; NLP: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 &amp; Hugging Face Transformers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parsing and intelligent candidate matching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&amp; Sentiment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validation and behavioral analysis (future scope)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PostgreSQL for structured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 &amp; job 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efficient querying and long-term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APIs: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Cloud (Vertex AI)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scalability, security, and API-driven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&amp; 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backend, React.js for the UI, ensuring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responsive and user-friendly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CADAA37-2BF2-3EBF-6E1E-B2DC879E530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27313" y="1749370"/>
            <a:ext cx="92746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Automates the hiring process, reducing manual effort and screening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AI-driven matching ensures candidates align with job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Adaptable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across industries, job roles, and hiring scales.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Candidate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AI-generated interactions improve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Future-Ready &amp; Deployable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GenAI, agentic AI, and cloud integration for real-world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930</Words>
  <Application>Microsoft Office PowerPoint</Application>
  <PresentationFormat>Widescreen</PresentationFormat>
  <Paragraphs>74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Graphik</vt:lpstr>
      <vt:lpstr>Graphik Light</vt:lpstr>
      <vt:lpstr>Graphik Medium</vt:lpstr>
      <vt:lpstr>Graphik Semibold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Nishath Tabassum</cp:lastModifiedBy>
  <cp:revision>3</cp:revision>
  <dcterms:created xsi:type="dcterms:W3CDTF">2025-02-26T01:18:59Z</dcterms:created>
  <dcterms:modified xsi:type="dcterms:W3CDTF">2025-03-29T08:15:39Z</dcterms:modified>
</cp:coreProperties>
</file>