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29"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[employee_data.xlsx]Sheet1!PivotTable1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10</c:v>
                </c:pt>
                <c:pt idx="2">
                  <c:v>10</c:v>
                </c:pt>
                <c:pt idx="3">
                  <c:v>12</c:v>
                </c:pt>
                <c:pt idx="4">
                  <c:v>14</c:v>
                </c:pt>
                <c:pt idx="5">
                  <c:v>15</c:v>
                </c:pt>
                <c:pt idx="6">
                  <c:v>17</c:v>
                </c:pt>
                <c:pt idx="7">
                  <c:v>12</c:v>
                </c:pt>
                <c:pt idx="8">
                  <c:v>13</c:v>
                </c:pt>
                <c:pt idx="9">
                  <c:v>17</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36</c:v>
                </c:pt>
                <c:pt idx="1">
                  <c:v>47</c:v>
                </c:pt>
                <c:pt idx="2">
                  <c:v>45</c:v>
                </c:pt>
                <c:pt idx="3">
                  <c:v>35</c:v>
                </c:pt>
                <c:pt idx="4">
                  <c:v>42</c:v>
                </c:pt>
                <c:pt idx="5">
                  <c:v>40</c:v>
                </c:pt>
                <c:pt idx="6">
                  <c:v>40</c:v>
                </c:pt>
                <c:pt idx="7">
                  <c:v>44</c:v>
                </c:pt>
                <c:pt idx="8">
                  <c:v>44</c:v>
                </c:pt>
                <c:pt idx="9">
                  <c:v>32</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81</c:v>
                </c:pt>
                <c:pt idx="1">
                  <c:v>62</c:v>
                </c:pt>
                <c:pt idx="2">
                  <c:v>73</c:v>
                </c:pt>
                <c:pt idx="3">
                  <c:v>90</c:v>
                </c:pt>
                <c:pt idx="4">
                  <c:v>69</c:v>
                </c:pt>
                <c:pt idx="5">
                  <c:v>66</c:v>
                </c:pt>
                <c:pt idx="6">
                  <c:v>71</c:v>
                </c:pt>
                <c:pt idx="7">
                  <c:v>80</c:v>
                </c:pt>
                <c:pt idx="8">
                  <c:v>67</c:v>
                </c:pt>
                <c:pt idx="9">
                  <c:v>81</c:v>
                </c:pt>
              </c:numCache>
            </c:numRef>
          </c:val>
        </c:ser>
        <c:ser>
          <c:idx val="3"/>
          <c:order val="3"/>
          <c:tx>
            <c:strRef>
              <c:f>Sheet1!$E$3:$E$4</c:f>
              <c:strCache>
                <c:ptCount val="1"/>
                <c:pt idx="0">
                  <c:v>MED </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2">
                  <c:v>1</c:v>
                </c:pt>
              </c:numCache>
            </c:numRef>
          </c:val>
        </c:ser>
        <c:ser>
          <c:idx val="4"/>
          <c:order val="4"/>
          <c:tx>
            <c:strRef>
              <c:f>Sheet1!$F$3:$F$4</c:f>
              <c:strCache>
                <c:ptCount val="1"/>
                <c:pt idx="0">
                  <c:v>MM</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7">
                  <c:v>1</c:v>
                </c:pt>
              </c:numCache>
            </c:numRef>
          </c:val>
        </c:ser>
        <c:ser>
          <c:idx val="5"/>
          <c:order val="5"/>
          <c:tx>
            <c:strRef>
              <c:f>Sheet1!$G$3:$G$4</c:f>
              <c:strCache>
                <c:ptCount val="1"/>
                <c:pt idx="0">
                  <c:v>VERY HIGH</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Sheet1!$G$5:$G$15</c:f>
              <c:numCache>
                <c:formatCode>General</c:formatCode>
                <c:ptCount val="10"/>
                <c:pt idx="0">
                  <c:v>16</c:v>
                </c:pt>
                <c:pt idx="1">
                  <c:v>22</c:v>
                </c:pt>
                <c:pt idx="2">
                  <c:v>19</c:v>
                </c:pt>
                <c:pt idx="3">
                  <c:v>16</c:v>
                </c:pt>
                <c:pt idx="4">
                  <c:v>25</c:v>
                </c:pt>
                <c:pt idx="5">
                  <c:v>17</c:v>
                </c:pt>
                <c:pt idx="6">
                  <c:v>23</c:v>
                </c:pt>
                <c:pt idx="7">
                  <c:v>20</c:v>
                </c:pt>
                <c:pt idx="8">
                  <c:v>21</c:v>
                </c:pt>
                <c:pt idx="9">
                  <c:v>18</c:v>
                </c:pt>
              </c:numCache>
            </c:numRef>
          </c:val>
        </c:ser>
        <c:dLbls>
          <c:showLegendKey val="0"/>
          <c:showVal val="0"/>
          <c:showCatName val="0"/>
          <c:showSerName val="0"/>
          <c:showPercent val="0"/>
          <c:showBubbleSize val="0"/>
        </c:dLbls>
        <c:gapWidth val="219"/>
        <c:overlap val="-27"/>
        <c:axId val="327207960"/>
        <c:axId val="327208744"/>
      </c:barChart>
      <c:catAx>
        <c:axId val="327207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208744"/>
        <c:crosses val="autoZero"/>
        <c:auto val="1"/>
        <c:lblAlgn val="ctr"/>
        <c:lblOffset val="100"/>
        <c:noMultiLvlLbl val="0"/>
      </c:catAx>
      <c:valAx>
        <c:axId val="327208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2079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p:cNvSpPr txBox="1"/>
          <p:nvPr/>
        </p:nvSpPr>
        <p:spPr>
          <a:xfrm>
            <a:off x="1515045" y="3558360"/>
            <a:ext cx="7134226" cy="1569660"/>
          </a:xfrm>
          <a:prstGeom prst="rect">
            <a:avLst/>
          </a:prstGeom>
          <a:noFill/>
        </p:spPr>
        <p:txBody>
          <a:bodyPr wrap="square" rtlCol="0">
            <a:spAutoFit/>
          </a:bodyPr>
          <a:lstStyle/>
          <a:p>
            <a:r>
              <a:rPr lang="en-US" sz="2400" b="1" dirty="0" smtClean="0"/>
              <a:t>STUDENT NAME: </a:t>
            </a:r>
            <a:r>
              <a:rPr lang="en-US" sz="2400" dirty="0" smtClean="0"/>
              <a:t>Nishidha A S Nair</a:t>
            </a:r>
          </a:p>
          <a:p>
            <a:r>
              <a:rPr lang="en-US" sz="2400" b="1" dirty="0" smtClean="0"/>
              <a:t>REGISTER NO: </a:t>
            </a:r>
            <a:r>
              <a:rPr lang="en-US" sz="2400" dirty="0" smtClean="0"/>
              <a:t>312210766</a:t>
            </a:r>
          </a:p>
          <a:p>
            <a:r>
              <a:rPr lang="en-US" sz="2400" b="1" dirty="0" smtClean="0"/>
              <a:t>DEPARTMENT:</a:t>
            </a:r>
            <a:r>
              <a:rPr lang="en-US" sz="2400" dirty="0" smtClean="0"/>
              <a:t> BCom Accounting &amp; Finance</a:t>
            </a:r>
          </a:p>
          <a:p>
            <a:r>
              <a:rPr lang="en-US" sz="2400" b="1" dirty="0" smtClean="0"/>
              <a:t>COLLEGE:</a:t>
            </a:r>
            <a:r>
              <a:rPr lang="en-US" sz="2400" dirty="0" smtClean="0"/>
              <a:t> Bhaktavatsalam Memorial College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89432" y="1371600"/>
            <a:ext cx="9753600" cy="5324535"/>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solidFill>
                  <a:schemeClr val="accent6">
                    <a:lumMod val="50000"/>
                  </a:schemeClr>
                </a:solidFill>
              </a:rPr>
              <a:t>Data Collection: </a:t>
            </a:r>
            <a:r>
              <a:rPr lang="en-US" sz="2000" dirty="0" smtClean="0"/>
              <a:t>The dataset was sourced from </a:t>
            </a:r>
            <a:r>
              <a:rPr lang="en-US" sz="2000" dirty="0" err="1" smtClean="0"/>
              <a:t>Kaggle</a:t>
            </a:r>
            <a:r>
              <a:rPr lang="en-US" sz="2000" dirty="0" smtClean="0"/>
              <a:t>, ensuring a reliable and diverse set of employee information. This dataset served as the foundation for analyzing various performance metrics.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b="1" dirty="0" smtClean="0">
                <a:solidFill>
                  <a:schemeClr val="accent6">
                    <a:lumMod val="50000"/>
                  </a:schemeClr>
                </a:solidFill>
              </a:rPr>
              <a:t>Feature Selection:</a:t>
            </a:r>
            <a:r>
              <a:rPr lang="en-US" sz="2000" dirty="0" smtClean="0"/>
              <a:t> We began by carefully examining each of the 26 available features in the dataset. Through this process, we identified and selected the 9 most critical features that directly influence employee performance. These include employee ID, name, employee type, gender etc.</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b="1" dirty="0" smtClean="0">
                <a:solidFill>
                  <a:schemeClr val="accent6">
                    <a:lumMod val="50000"/>
                  </a:schemeClr>
                </a:solidFill>
              </a:rPr>
              <a:t>Data Cleaning: </a:t>
            </a:r>
            <a:r>
              <a:rPr lang="en-US" sz="2000" dirty="0" smtClean="0"/>
              <a:t>We identified any missing values within the selected features and applied filtering techniques to remove or address these gaps. This step was essential to preventing any potential biases or inaccuracies in the results.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b="1" dirty="0" smtClean="0">
                <a:solidFill>
                  <a:schemeClr val="accent6">
                    <a:lumMod val="50000"/>
                  </a:schemeClr>
                </a:solidFill>
              </a:rPr>
              <a:t>Performance Level Calculation:</a:t>
            </a:r>
            <a:r>
              <a:rPr lang="en-US" sz="2000" dirty="0" smtClean="0"/>
              <a:t> The performance level was calculated using a specific formula that integrated employee ratings. This calculation allowed us to derive a quantifiable measure of performance, which was then used to categorize employees into different performance tiers.</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89432" y="1371600"/>
            <a:ext cx="9753600"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solidFill>
                  <a:schemeClr val="accent6">
                    <a:lumMod val="50000"/>
                  </a:schemeClr>
                </a:solidFill>
              </a:rPr>
              <a:t>Summary Creation: </a:t>
            </a:r>
            <a:r>
              <a:rPr lang="en-US" sz="2000" dirty="0" smtClean="0"/>
              <a:t>To summarize the key findings and trends, pivot table was used. The pivot table provided a high level overview that facilitated deeper analysis. This approach enabled us to present the data in a clear and concise manner.</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b="1" dirty="0" smtClean="0">
                <a:solidFill>
                  <a:schemeClr val="accent6">
                    <a:lumMod val="50000"/>
                  </a:schemeClr>
                </a:solidFill>
              </a:rPr>
              <a:t>Visualization:</a:t>
            </a:r>
            <a:r>
              <a:rPr lang="en-US" sz="2000" dirty="0" smtClean="0"/>
              <a:t> To effectively convey the insights derived from the analysis, we used recommended line graphs for visualization. These graphs were instrumental in detailing the relationships between the features. </a:t>
            </a:r>
          </a:p>
        </p:txBody>
      </p:sp>
    </p:spTree>
    <p:extLst>
      <p:ext uri="{BB962C8B-B14F-4D97-AF65-F5344CB8AC3E}">
        <p14:creationId xmlns:p14="http://schemas.microsoft.com/office/powerpoint/2010/main" val="128271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410708923"/>
              </p:ext>
            </p:extLst>
          </p:nvPr>
        </p:nvGraphicFramePr>
        <p:xfrm>
          <a:off x="1524000" y="1689354"/>
          <a:ext cx="7829550" cy="38732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32" y="1524000"/>
            <a:ext cx="10591800" cy="4524315"/>
          </a:xfrm>
          <a:prstGeom prst="rect">
            <a:avLst/>
          </a:prstGeom>
          <a:noFill/>
        </p:spPr>
        <p:txBody>
          <a:bodyPr wrap="square" rtlCol="0">
            <a:spAutoFit/>
          </a:bodyPr>
          <a:lstStyle/>
          <a:p>
            <a:r>
              <a:rPr lang="en-US" sz="3200" dirty="0" smtClean="0"/>
              <a:t>The analysis reveals that the majority of employees fall into the average performance category, with fewer individuals performing at either the lower or exceptionally high levels. The overall performance distribution within the organization is stable, showing no significant fluctuations over time. This steady state suggests consistent performance levels across the workforce, which could indicate effective management practices but also highlights an opportunity to further elevate employee performance to higher tiers.</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533400" y="1594872"/>
            <a:ext cx="9153525" cy="3539430"/>
          </a:xfrm>
          <a:prstGeom prst="rect">
            <a:avLst/>
          </a:prstGeom>
          <a:noFill/>
        </p:spPr>
        <p:txBody>
          <a:bodyPr wrap="square" rtlCol="0">
            <a:spAutoFit/>
          </a:bodyPr>
          <a:lstStyle/>
          <a:p>
            <a:r>
              <a:rPr lang="en-US" sz="3200" dirty="0" smtClean="0"/>
              <a:t>Effective evaluation of employee performance is critical for organizational success, yet many businesses struggle with data consolidation and analysis. This project aims to develop a streamlined method using Excel to analyze employee performance, providing actionable insights for decision making.</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6275" y="1939082"/>
            <a:ext cx="9905618" cy="3046988"/>
          </a:xfrm>
          <a:prstGeom prst="rect">
            <a:avLst/>
          </a:prstGeom>
          <a:noFill/>
        </p:spPr>
        <p:txBody>
          <a:bodyPr wrap="square" rtlCol="0">
            <a:spAutoFit/>
          </a:bodyPr>
          <a:lstStyle/>
          <a:p>
            <a:r>
              <a:rPr lang="en-US" sz="3200" dirty="0" smtClean="0"/>
              <a:t>This project involves analyzing employee performance data using Excel, focusing on various factors such as gender and overall job performance. By leveraging Excel’s analytical tools, the project aims to identify trends and patterns, providing insights to enhance workforce management and productivity.</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1908047"/>
            <a:ext cx="3114675" cy="1466850"/>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6506" y="1798509"/>
            <a:ext cx="2705100" cy="1685925"/>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1665" y="4314187"/>
            <a:ext cx="2754782" cy="1833182"/>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2640" y="4315521"/>
            <a:ext cx="2543175" cy="1800225"/>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1866899" y="3484434"/>
            <a:ext cx="2148916" cy="461665"/>
          </a:xfrm>
          <a:prstGeom prst="rect">
            <a:avLst/>
          </a:prstGeom>
          <a:noFill/>
        </p:spPr>
        <p:txBody>
          <a:bodyPr wrap="square" rtlCol="0">
            <a:spAutoFit/>
          </a:bodyPr>
          <a:lstStyle/>
          <a:p>
            <a:r>
              <a:rPr lang="en-US" sz="2400" dirty="0" smtClean="0"/>
              <a:t>Employees</a:t>
            </a:r>
            <a:endParaRPr lang="en-IN" sz="2400" dirty="0"/>
          </a:p>
        </p:txBody>
      </p:sp>
      <p:sp>
        <p:nvSpPr>
          <p:cNvPr id="17" name="TextBox 16"/>
          <p:cNvSpPr txBox="1"/>
          <p:nvPr/>
        </p:nvSpPr>
        <p:spPr>
          <a:xfrm>
            <a:off x="7528807" y="3595925"/>
            <a:ext cx="1976437" cy="461665"/>
          </a:xfrm>
          <a:prstGeom prst="rect">
            <a:avLst/>
          </a:prstGeom>
          <a:noFill/>
        </p:spPr>
        <p:txBody>
          <a:bodyPr wrap="square" rtlCol="0">
            <a:spAutoFit/>
          </a:bodyPr>
          <a:lstStyle/>
          <a:p>
            <a:r>
              <a:rPr lang="en-US" sz="2400" dirty="0" smtClean="0"/>
              <a:t>HR Managers</a:t>
            </a:r>
            <a:endParaRPr lang="en-IN" sz="2400" dirty="0"/>
          </a:p>
        </p:txBody>
      </p:sp>
      <p:sp>
        <p:nvSpPr>
          <p:cNvPr id="18" name="TextBox 17"/>
          <p:cNvSpPr txBox="1"/>
          <p:nvPr/>
        </p:nvSpPr>
        <p:spPr>
          <a:xfrm>
            <a:off x="1756028" y="6220018"/>
            <a:ext cx="2253691" cy="461665"/>
          </a:xfrm>
          <a:prstGeom prst="rect">
            <a:avLst/>
          </a:prstGeom>
          <a:noFill/>
        </p:spPr>
        <p:txBody>
          <a:bodyPr wrap="square" rtlCol="0">
            <a:spAutoFit/>
          </a:bodyPr>
          <a:lstStyle/>
          <a:p>
            <a:r>
              <a:rPr lang="en-US" sz="2400" dirty="0" smtClean="0"/>
              <a:t>Team Leaders</a:t>
            </a:r>
            <a:endParaRPr lang="en-IN" sz="2400" dirty="0"/>
          </a:p>
        </p:txBody>
      </p:sp>
      <p:sp>
        <p:nvSpPr>
          <p:cNvPr id="19" name="TextBox 18"/>
          <p:cNvSpPr txBox="1"/>
          <p:nvPr/>
        </p:nvSpPr>
        <p:spPr>
          <a:xfrm>
            <a:off x="7157016" y="6217539"/>
            <a:ext cx="2720017" cy="461665"/>
          </a:xfrm>
          <a:prstGeom prst="rect">
            <a:avLst/>
          </a:prstGeom>
          <a:noFill/>
        </p:spPr>
        <p:txBody>
          <a:bodyPr wrap="square" rtlCol="0">
            <a:spAutoFit/>
          </a:bodyPr>
          <a:lstStyle/>
          <a:p>
            <a:r>
              <a:rPr lang="en-US" sz="2400" dirty="0" smtClean="0"/>
              <a:t>Senior Management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467100" y="2039553"/>
            <a:ext cx="7086600"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solidFill>
                  <a:srgbClr val="7030A0"/>
                </a:solidFill>
              </a:rPr>
              <a:t>Conditional Formatting </a:t>
            </a:r>
            <a:r>
              <a:rPr lang="en-US" sz="2800" dirty="0" smtClean="0"/>
              <a:t>– Highlighting the blank spaces for missing values</a:t>
            </a:r>
          </a:p>
          <a:p>
            <a:pPr marL="285750" indent="-285750">
              <a:buFont typeface="Arial" panose="020B0604020202020204" pitchFamily="34" charset="0"/>
              <a:buChar char="•"/>
            </a:pPr>
            <a:r>
              <a:rPr lang="en-US" sz="2800" b="1" dirty="0" smtClean="0">
                <a:solidFill>
                  <a:srgbClr val="7030A0"/>
                </a:solidFill>
              </a:rPr>
              <a:t>Filter</a:t>
            </a:r>
            <a:r>
              <a:rPr lang="en-US" sz="2800" dirty="0" smtClean="0"/>
              <a:t> – Removing the highlighted missing values</a:t>
            </a:r>
          </a:p>
          <a:p>
            <a:pPr marL="285750" indent="-285750">
              <a:buFont typeface="Arial" panose="020B0604020202020204" pitchFamily="34" charset="0"/>
              <a:buChar char="•"/>
            </a:pPr>
            <a:r>
              <a:rPr lang="en-US" sz="2800" b="1" dirty="0" smtClean="0">
                <a:solidFill>
                  <a:srgbClr val="7030A0"/>
                </a:solidFill>
              </a:rPr>
              <a:t>Formula</a:t>
            </a:r>
            <a:r>
              <a:rPr lang="en-US" sz="2800" dirty="0" smtClean="0"/>
              <a:t> – For calculating the performance level of the employee</a:t>
            </a:r>
          </a:p>
          <a:p>
            <a:pPr marL="285750" indent="-285750">
              <a:buFont typeface="Arial" panose="020B0604020202020204" pitchFamily="34" charset="0"/>
              <a:buChar char="•"/>
            </a:pPr>
            <a:r>
              <a:rPr lang="en-US" sz="2800" b="1" dirty="0" smtClean="0">
                <a:solidFill>
                  <a:srgbClr val="7030A0"/>
                </a:solidFill>
              </a:rPr>
              <a:t>Pivot Table </a:t>
            </a:r>
            <a:r>
              <a:rPr lang="en-US" sz="2800" dirty="0" smtClean="0"/>
              <a:t>– Creating a summary</a:t>
            </a:r>
          </a:p>
          <a:p>
            <a:pPr marL="285750" indent="-285750">
              <a:buFont typeface="Arial" panose="020B0604020202020204" pitchFamily="34" charset="0"/>
              <a:buChar char="•"/>
            </a:pPr>
            <a:r>
              <a:rPr lang="en-US" sz="2800" b="1" dirty="0" smtClean="0">
                <a:solidFill>
                  <a:srgbClr val="7030A0"/>
                </a:solidFill>
              </a:rPr>
              <a:t>Graph</a:t>
            </a:r>
            <a:r>
              <a:rPr lang="en-US" sz="2800" dirty="0" smtClean="0"/>
              <a:t> – Data Visualization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55332" y="1371600"/>
            <a:ext cx="10750868" cy="4524315"/>
          </a:xfrm>
          <a:prstGeom prst="rect">
            <a:avLst/>
          </a:prstGeom>
          <a:noFill/>
        </p:spPr>
        <p:txBody>
          <a:bodyPr wrap="square" rtlCol="0">
            <a:spAutoFit/>
          </a:bodyPr>
          <a:lstStyle/>
          <a:p>
            <a:r>
              <a:rPr lang="en-US" sz="2400" dirty="0" smtClean="0"/>
              <a:t>The dataset used for this analysis was sourced from </a:t>
            </a:r>
            <a:r>
              <a:rPr lang="en-US" sz="2400" dirty="0" err="1" smtClean="0"/>
              <a:t>Kaggle</a:t>
            </a:r>
            <a:r>
              <a:rPr lang="en-US" sz="2400" dirty="0" smtClean="0"/>
              <a:t> and comprised 26 features. For the purpose of this project, we have selected 9 key features most relevant to employee performance analysis:</a:t>
            </a:r>
          </a:p>
          <a:p>
            <a:endParaRPr lang="en-US" sz="2400" dirty="0" smtClean="0"/>
          </a:p>
          <a:p>
            <a:pPr marL="342900" indent="-342900">
              <a:buFont typeface="Wingdings" panose="05000000000000000000" pitchFamily="2" charset="2"/>
              <a:buChar char="§"/>
            </a:pPr>
            <a:r>
              <a:rPr lang="en-US" sz="2400" b="1" dirty="0" smtClean="0">
                <a:solidFill>
                  <a:srgbClr val="7030A0"/>
                </a:solidFill>
              </a:rPr>
              <a:t>Employee ID </a:t>
            </a:r>
            <a:r>
              <a:rPr lang="en-US" sz="2400" dirty="0" smtClean="0"/>
              <a:t>– Unique numerical identifier assigned to each employee</a:t>
            </a:r>
          </a:p>
          <a:p>
            <a:pPr marL="342900" indent="-342900">
              <a:buFont typeface="Wingdings" panose="05000000000000000000" pitchFamily="2" charset="2"/>
              <a:buChar char="§"/>
            </a:pPr>
            <a:r>
              <a:rPr lang="en-US" sz="2400" b="1" dirty="0" smtClean="0">
                <a:solidFill>
                  <a:srgbClr val="7030A0"/>
                </a:solidFill>
              </a:rPr>
              <a:t>First Name and Last Name </a:t>
            </a:r>
            <a:r>
              <a:rPr lang="en-US" sz="2400" dirty="0" smtClean="0"/>
              <a:t>– Text based names of employees, used for differentiation</a:t>
            </a:r>
          </a:p>
          <a:p>
            <a:pPr marL="342900" indent="-342900">
              <a:buFont typeface="Wingdings" panose="05000000000000000000" pitchFamily="2" charset="2"/>
              <a:buChar char="§"/>
            </a:pPr>
            <a:r>
              <a:rPr lang="en-US" sz="2400" b="1" dirty="0" smtClean="0">
                <a:solidFill>
                  <a:srgbClr val="7030A0"/>
                </a:solidFill>
              </a:rPr>
              <a:t>Employee Type </a:t>
            </a:r>
            <a:r>
              <a:rPr lang="en-US" sz="2400" dirty="0" smtClean="0"/>
              <a:t>– Classification based on their role within the organization</a:t>
            </a:r>
          </a:p>
          <a:p>
            <a:pPr marL="342900" indent="-342900">
              <a:buFont typeface="Wingdings" panose="05000000000000000000" pitchFamily="2" charset="2"/>
              <a:buChar char="§"/>
            </a:pPr>
            <a:r>
              <a:rPr lang="en-US" sz="2400" b="1" dirty="0" smtClean="0">
                <a:solidFill>
                  <a:srgbClr val="7030A0"/>
                </a:solidFill>
              </a:rPr>
              <a:t>Performance Level </a:t>
            </a:r>
            <a:r>
              <a:rPr lang="en-US" sz="2400" dirty="0" smtClean="0"/>
              <a:t>– Indicating the performance tier of the employee</a:t>
            </a:r>
          </a:p>
          <a:p>
            <a:pPr marL="342900" indent="-342900">
              <a:buFont typeface="Wingdings" panose="05000000000000000000" pitchFamily="2" charset="2"/>
              <a:buChar char="§"/>
            </a:pPr>
            <a:r>
              <a:rPr lang="en-US" sz="2400" b="1" dirty="0" smtClean="0">
                <a:solidFill>
                  <a:srgbClr val="7030A0"/>
                </a:solidFill>
              </a:rPr>
              <a:t>Gender</a:t>
            </a:r>
            <a:r>
              <a:rPr lang="en-US" sz="2400" dirty="0" smtClean="0"/>
              <a:t> – Binary feature representing the employee’s gender ( male or female)</a:t>
            </a:r>
          </a:p>
          <a:p>
            <a:pPr marL="342900" indent="-342900">
              <a:buFont typeface="Wingdings" panose="05000000000000000000" pitchFamily="2" charset="2"/>
              <a:buChar char="§"/>
            </a:pPr>
            <a:r>
              <a:rPr lang="en-US" sz="2400" b="1" dirty="0" smtClean="0">
                <a:solidFill>
                  <a:srgbClr val="7030A0"/>
                </a:solidFill>
              </a:rPr>
              <a:t>Employee Rating </a:t>
            </a:r>
            <a:r>
              <a:rPr lang="en-US" sz="2400" dirty="0" smtClean="0"/>
              <a:t>– A numerical value representing the performance rating of </a:t>
            </a:r>
            <a:r>
              <a:rPr lang="en-US" sz="2400" dirty="0" err="1" smtClean="0"/>
              <a:t>th</a:t>
            </a:r>
            <a:r>
              <a:rPr lang="en-US" sz="2400" dirty="0" smtClean="0"/>
              <a:t> employee used to gauge overall performance</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06780" y="2209800"/>
            <a:ext cx="10134600" cy="200054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3200" dirty="0" smtClean="0"/>
              <a:t>We calculated the performance level by the following formula:</a:t>
            </a:r>
          </a:p>
          <a:p>
            <a:endParaRPr lang="en-US" sz="3200" dirty="0" smtClean="0"/>
          </a:p>
          <a:p>
            <a:r>
              <a:rPr lang="en-US" sz="2800" dirty="0" smtClean="0"/>
              <a:t>IFS=(Z8&gt;=5,”VERY HIGH”,Z8&gt;=4,”HIGH”,Z8&gt;=3,”MED”,TRUE,”LOW”)</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698</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21</cp:revision>
  <dcterms:created xsi:type="dcterms:W3CDTF">2024-03-29T15:07:22Z</dcterms:created>
  <dcterms:modified xsi:type="dcterms:W3CDTF">2024-08-30T18:38:23Z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