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27-Apr-19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27-Apr-19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27-Apr-19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27-Apr-19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27-Apr-19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27-Apr-19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27-Apr-19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27-Apr-19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27-Apr-19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27-Apr-19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27-Apr-19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27-Apr-19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27-Apr-19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27-Apr-19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27-Apr-19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27-Apr-19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27-Apr-19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27-Apr-19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87977"/>
            <a:ext cx="8825658" cy="1950720"/>
          </a:xfrm>
        </p:spPr>
        <p:txBody>
          <a:bodyPr/>
          <a:lstStyle/>
          <a:p>
            <a:pPr algn="ctr"/>
            <a:r>
              <a:rPr lang="en-IN" b="1" u="sng" dirty="0">
                <a:solidFill>
                  <a:schemeClr val="accent6">
                    <a:lumMod val="20000"/>
                    <a:lumOff val="80000"/>
                  </a:schemeClr>
                </a:solidFill>
                <a:latin typeface="Bahnschrift Light" panose="020B0502040204020203" pitchFamily="34" charset="0"/>
              </a:rPr>
              <a:t>PES UNIVERSITY</a:t>
            </a:r>
            <a:br>
              <a:rPr lang="en-IN" b="1" u="sng" dirty="0">
                <a:solidFill>
                  <a:schemeClr val="accent6">
                    <a:lumMod val="20000"/>
                    <a:lumOff val="80000"/>
                  </a:schemeClr>
                </a:solidFill>
                <a:latin typeface="Bahnschrift Light" panose="020B0502040204020203" pitchFamily="34" charset="0"/>
              </a:rPr>
            </a:br>
            <a:r>
              <a:rPr lang="en-IN" b="1" u="sng" dirty="0">
                <a:solidFill>
                  <a:schemeClr val="accent6">
                    <a:lumMod val="20000"/>
                    <a:lumOff val="80000"/>
                  </a:schemeClr>
                </a:solidFill>
                <a:latin typeface="Bahnschrift Light" panose="020B0502040204020203" pitchFamily="34" charset="0"/>
              </a:rPr>
              <a:t>DBMS PROJECT</a:t>
            </a:r>
          </a:p>
        </p:txBody>
      </p:sp>
      <p:sp>
        <p:nvSpPr>
          <p:cNvPr id="3" name="Subtitle 2"/>
          <p:cNvSpPr>
            <a:spLocks noGrp="1"/>
          </p:cNvSpPr>
          <p:nvPr>
            <p:ph type="subTitle" idx="1"/>
          </p:nvPr>
        </p:nvSpPr>
        <p:spPr>
          <a:xfrm>
            <a:off x="844236" y="2978459"/>
            <a:ext cx="10201022" cy="3178628"/>
          </a:xfrm>
        </p:spPr>
        <p:txBody>
          <a:bodyPr>
            <a:normAutofit/>
          </a:bodyPr>
          <a:lstStyle/>
          <a:p>
            <a:pPr algn="ctr"/>
            <a:r>
              <a:rPr lang="en-IN" dirty="0">
                <a:latin typeface="Arial Rounded MT Bold" panose="020F0704030504030204" pitchFamily="34" charset="0"/>
              </a:rPr>
              <a:t>TOPIC :  BANKING DATABASE MANAGEMENT SYSTEM</a:t>
            </a:r>
          </a:p>
          <a:p>
            <a:endParaRPr lang="en-IN" dirty="0"/>
          </a:p>
          <a:p>
            <a:r>
              <a:rPr lang="en-IN" dirty="0"/>
              <a:t>TEAM MEMBERS :</a:t>
            </a:r>
          </a:p>
          <a:p>
            <a:pPr marL="514350" indent="-514350">
              <a:buFont typeface="Wingdings 3" charset="2"/>
              <a:buAutoNum type="arabicPeriod"/>
            </a:pPr>
            <a:r>
              <a:rPr lang="en-IN" dirty="0"/>
              <a:t>NISHCHAL M N 			PES1201701523</a:t>
            </a:r>
          </a:p>
          <a:p>
            <a:pPr marL="514350" indent="-514350">
              <a:buAutoNum type="arabicPeriod"/>
            </a:pPr>
            <a:r>
              <a:rPr lang="en-IN" dirty="0"/>
              <a:t>HITESH KUMAR 			PES1201701511</a:t>
            </a:r>
          </a:p>
          <a:p>
            <a:pPr marL="514350" indent="-514350">
              <a:buAutoNum type="arabicPeriod"/>
            </a:pPr>
            <a:r>
              <a:rPr lang="en-IN" dirty="0"/>
              <a:t>SURAJ MM				PES1201701551</a:t>
            </a:r>
          </a:p>
        </p:txBody>
      </p:sp>
    </p:spTree>
    <p:extLst>
      <p:ext uri="{BB962C8B-B14F-4D97-AF65-F5344CB8AC3E}">
        <p14:creationId xmlns:p14="http://schemas.microsoft.com/office/powerpoint/2010/main" val="317262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Georgia" panose="02040502050405020303" pitchFamily="18" charset="0"/>
              </a:rPr>
              <a:t>COMPARSION  WITH REAL WORLD EXAMPLE </a:t>
            </a:r>
            <a:r>
              <a:rPr lang="en-IN" dirty="0">
                <a:latin typeface="Georgia" panose="02040502050405020303" pitchFamily="18" charset="0"/>
              </a:rPr>
              <a:t>:</a:t>
            </a:r>
          </a:p>
        </p:txBody>
      </p:sp>
      <p:sp>
        <p:nvSpPr>
          <p:cNvPr id="3" name="Content Placeholder 2"/>
          <p:cNvSpPr>
            <a:spLocks noGrp="1"/>
          </p:cNvSpPr>
          <p:nvPr>
            <p:ph idx="1"/>
          </p:nvPr>
        </p:nvSpPr>
        <p:spPr>
          <a:xfrm>
            <a:off x="1154954" y="2211977"/>
            <a:ext cx="8825659" cy="3807823"/>
          </a:xfrm>
        </p:spPr>
        <p:txBody>
          <a:bodyPr/>
          <a:lstStyle/>
          <a:p>
            <a:r>
              <a:rPr lang="en-IN" sz="2000" dirty="0"/>
              <a:t>Similar to other bank Database, our bank provides login and sign up facilities using customer ID.</a:t>
            </a:r>
          </a:p>
          <a:p>
            <a:r>
              <a:rPr lang="en-IN" sz="2000" dirty="0"/>
              <a:t>Our Database provides the entire transaction report of the customer.</a:t>
            </a:r>
          </a:p>
          <a:p>
            <a:r>
              <a:rPr lang="en-IN" sz="2000" dirty="0"/>
              <a:t>One customer ID can have multiple bank accounts.</a:t>
            </a:r>
          </a:p>
          <a:p>
            <a:r>
              <a:rPr lang="en-IN" sz="2000" dirty="0"/>
              <a:t>We provide account to account money transfer, wallet option and card.</a:t>
            </a:r>
          </a:p>
          <a:p>
            <a:r>
              <a:rPr lang="en-IN" sz="2000" dirty="0"/>
              <a:t>We have account number, ccv, Customer ID this make the database more secure. </a:t>
            </a:r>
          </a:p>
          <a:p>
            <a:endParaRPr lang="en-IN" dirty="0"/>
          </a:p>
          <a:p>
            <a:endParaRPr lang="en-IN" dirty="0"/>
          </a:p>
          <a:p>
            <a:endParaRPr lang="en-IN" dirty="0"/>
          </a:p>
        </p:txBody>
      </p:sp>
    </p:spTree>
    <p:extLst>
      <p:ext uri="{BB962C8B-B14F-4D97-AF65-F5344CB8AC3E}">
        <p14:creationId xmlns:p14="http://schemas.microsoft.com/office/powerpoint/2010/main" val="180358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1154954" y="783771"/>
            <a:ext cx="8825659" cy="5236029"/>
          </a:xfrm>
        </p:spPr>
        <p:txBody>
          <a:bodyPr>
            <a:normAutofit/>
          </a:bodyPr>
          <a:lstStyle/>
          <a:p>
            <a:endParaRPr lang="en-IN" sz="2000" dirty="0">
              <a:solidFill>
                <a:schemeClr val="bg1"/>
              </a:solidFill>
            </a:endParaRPr>
          </a:p>
          <a:p>
            <a:r>
              <a:rPr lang="en-IN" sz="2000" dirty="0">
                <a:solidFill>
                  <a:schemeClr val="bg1"/>
                </a:solidFill>
              </a:rPr>
              <a:t>Wallet facility : A simple virtual wallet can be provided to the customer to which the money can be added from the respective </a:t>
            </a:r>
            <a:r>
              <a:rPr lang="en-IN" sz="2000" dirty="0">
                <a:solidFill>
                  <a:schemeClr val="bg1">
                    <a:lumMod val="85000"/>
                  </a:schemeClr>
                </a:solidFill>
              </a:rPr>
              <a:t>bank</a:t>
            </a:r>
            <a:r>
              <a:rPr lang="en-IN" sz="2000" dirty="0">
                <a:solidFill>
                  <a:schemeClr val="bg1"/>
                </a:solidFill>
              </a:rPr>
              <a:t> account. This is easier to use compared to the already </a:t>
            </a:r>
            <a:r>
              <a:rPr lang="en-IN" sz="2000" dirty="0">
                <a:solidFill>
                  <a:schemeClr val="tx1"/>
                </a:solidFill>
              </a:rPr>
              <a:t>existing net banking facility which requires more security check </a:t>
            </a:r>
            <a:r>
              <a:rPr lang="en-IN" sz="2000" dirty="0">
                <a:solidFill>
                  <a:schemeClr val="bg1"/>
                </a:solidFill>
              </a:rPr>
              <a:t>ups. </a:t>
            </a:r>
          </a:p>
          <a:p>
            <a:r>
              <a:rPr lang="en-IN" sz="2000" dirty="0">
                <a:solidFill>
                  <a:schemeClr val="tx1">
                    <a:lumMod val="95000"/>
                    <a:lumOff val="5000"/>
                  </a:schemeClr>
                </a:solidFill>
              </a:rPr>
              <a:t>This also helps in cashless transactions because, whenever required a small amount of money can be added to the wallet and can be used for various purposes. This features can also be used to transfer amount from wallet to wallet or wallet to bank account.</a:t>
            </a:r>
          </a:p>
          <a:p>
            <a:r>
              <a:rPr lang="en-IN" sz="2000" dirty="0">
                <a:solidFill>
                  <a:schemeClr val="tx1">
                    <a:lumMod val="95000"/>
                    <a:lumOff val="5000"/>
                  </a:schemeClr>
                </a:solidFill>
              </a:rPr>
              <a:t>The above mentioned wallet facility is not provided by the real world bank. </a:t>
            </a:r>
          </a:p>
          <a:p>
            <a:r>
              <a:rPr lang="en-IN" sz="2000" dirty="0">
                <a:solidFill>
                  <a:schemeClr val="tx1">
                    <a:lumMod val="95000"/>
                    <a:lumOff val="5000"/>
                  </a:schemeClr>
                </a:solidFill>
              </a:rPr>
              <a:t>Money transfer is easier, we have provided money transaction option in our UI.</a:t>
            </a:r>
          </a:p>
          <a:p>
            <a:endParaRPr lang="en-IN" sz="2000" dirty="0">
              <a:solidFill>
                <a:schemeClr val="tx1">
                  <a:lumMod val="95000"/>
                  <a:lumOff val="5000"/>
                </a:schemeClr>
              </a:solidFill>
            </a:endParaRPr>
          </a:p>
          <a:p>
            <a:endParaRPr lang="en-IN" sz="2000" dirty="0">
              <a:solidFill>
                <a:schemeClr val="tx1">
                  <a:lumMod val="95000"/>
                  <a:lumOff val="5000"/>
                </a:schemeClr>
              </a:solidFill>
            </a:endParaRPr>
          </a:p>
        </p:txBody>
      </p:sp>
    </p:spTree>
    <p:extLst>
      <p:ext uri="{BB962C8B-B14F-4D97-AF65-F5344CB8AC3E}">
        <p14:creationId xmlns:p14="http://schemas.microsoft.com/office/powerpoint/2010/main" val="29691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16" y="-121919"/>
            <a:ext cx="5423115" cy="339471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 y="3378926"/>
            <a:ext cx="5423115" cy="324775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4743" y="3272791"/>
            <a:ext cx="6006980" cy="335388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4743" y="1"/>
            <a:ext cx="6006980" cy="3378926"/>
          </a:xfrm>
          <a:prstGeom prst="rect">
            <a:avLst/>
          </a:prstGeom>
        </p:spPr>
      </p:pic>
    </p:spTree>
    <p:extLst>
      <p:ext uri="{BB962C8B-B14F-4D97-AF65-F5344CB8AC3E}">
        <p14:creationId xmlns:p14="http://schemas.microsoft.com/office/powerpoint/2010/main" val="345937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u="sng" dirty="0">
                <a:latin typeface="Arial" panose="020B0604020202020204" pitchFamily="34" charset="0"/>
                <a:cs typeface="Arial" panose="020B0604020202020204" pitchFamily="34" charset="0"/>
              </a:rPr>
              <a:t>PROBLEMS CREATED IN DBMS </a:t>
            </a:r>
            <a:r>
              <a:rPr lang="en-IN" sz="4000"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424919" y="2333534"/>
            <a:ext cx="8825659" cy="3919220"/>
          </a:xfrm>
        </p:spPr>
        <p:txBody>
          <a:bodyPr>
            <a:normAutofit/>
          </a:bodyPr>
          <a:lstStyle/>
          <a:p>
            <a:pPr marL="0" indent="0">
              <a:buNone/>
            </a:pPr>
            <a:r>
              <a:rPr lang="en-IN" b="1" dirty="0">
                <a:solidFill>
                  <a:schemeClr val="accent6">
                    <a:lumMod val="50000"/>
                  </a:schemeClr>
                </a:solidFill>
                <a:latin typeface="+mj-lt"/>
              </a:rPr>
              <a:t>1.  </a:t>
            </a:r>
            <a:r>
              <a:rPr lang="en-IN" b="1" u="sng" dirty="0">
                <a:solidFill>
                  <a:schemeClr val="accent6">
                    <a:lumMod val="50000"/>
                  </a:schemeClr>
                </a:solidFill>
                <a:latin typeface="+mj-lt"/>
              </a:rPr>
              <a:t>TRANSACTION MANAGEMENT</a:t>
            </a:r>
            <a:r>
              <a:rPr lang="en-IN" dirty="0">
                <a:solidFill>
                  <a:schemeClr val="accent6">
                    <a:lumMod val="50000"/>
                  </a:schemeClr>
                </a:solidFill>
              </a:rPr>
              <a:t>:</a:t>
            </a:r>
          </a:p>
          <a:p>
            <a:r>
              <a:rPr lang="en-IN" dirty="0">
                <a:solidFill>
                  <a:schemeClr val="accent6">
                    <a:lumMod val="50000"/>
                  </a:schemeClr>
                </a:solidFill>
                <a:cs typeface="Times New Roman" panose="02020603050405020304" pitchFamily="18" charset="0"/>
              </a:rPr>
              <a:t>In this dbms the major problem faced is transaction management.</a:t>
            </a:r>
          </a:p>
          <a:p>
            <a:r>
              <a:rPr lang="en-IN" b="1" dirty="0">
                <a:solidFill>
                  <a:schemeClr val="accent6">
                    <a:lumMod val="50000"/>
                  </a:schemeClr>
                </a:solidFill>
                <a:latin typeface="+mj-lt"/>
              </a:rPr>
              <a:t>EXAMPLE </a:t>
            </a:r>
            <a:r>
              <a:rPr lang="en-IN" dirty="0">
                <a:solidFill>
                  <a:schemeClr val="accent6">
                    <a:lumMod val="50000"/>
                  </a:schemeClr>
                </a:solidFill>
                <a:latin typeface="+mj-lt"/>
              </a:rPr>
              <a:t>:</a:t>
            </a:r>
          </a:p>
          <a:p>
            <a:pPr marL="514350" lvl="1" indent="0">
              <a:buNone/>
            </a:pPr>
            <a:r>
              <a:rPr lang="en-IN" sz="1800" dirty="0">
                <a:solidFill>
                  <a:schemeClr val="accent6">
                    <a:lumMod val="50000"/>
                  </a:schemeClr>
                </a:solidFill>
                <a:latin typeface="+mj-lt"/>
                <a:cs typeface="Times New Roman" panose="02020603050405020304" pitchFamily="18" charset="0"/>
              </a:rPr>
              <a:t>When there is a transfer of money from one account to the other ,the money should be deducted from the first account and added into the second account , in case if the amount from the first account is deducted and not added into the second account , this leads the database into inconsistent state.</a:t>
            </a:r>
          </a:p>
          <a:p>
            <a:pPr marL="514350" lvl="1" indent="0">
              <a:buNone/>
            </a:pPr>
            <a:r>
              <a:rPr lang="en-IN" sz="1800" dirty="0">
                <a:solidFill>
                  <a:schemeClr val="accent6">
                    <a:lumMod val="50000"/>
                  </a:schemeClr>
                </a:solidFill>
                <a:latin typeface="+mj-lt"/>
                <a:cs typeface="Times New Roman" panose="02020603050405020304" pitchFamily="18" charset="0"/>
              </a:rPr>
              <a:t>This problem can be resolved by either by committing </a:t>
            </a:r>
            <a:r>
              <a:rPr lang="en-IN" sz="1800" dirty="0" err="1">
                <a:solidFill>
                  <a:schemeClr val="accent6">
                    <a:lumMod val="50000"/>
                  </a:schemeClr>
                </a:solidFill>
                <a:latin typeface="+mj-lt"/>
                <a:cs typeface="Times New Roman" panose="02020603050405020304" pitchFamily="18" charset="0"/>
              </a:rPr>
              <a:t>i.e</a:t>
            </a:r>
            <a:r>
              <a:rPr lang="en-IN" sz="1800" dirty="0">
                <a:solidFill>
                  <a:schemeClr val="accent6">
                    <a:lumMod val="50000"/>
                  </a:schemeClr>
                </a:solidFill>
                <a:latin typeface="+mj-lt"/>
                <a:cs typeface="Times New Roman" panose="02020603050405020304" pitchFamily="18" charset="0"/>
              </a:rPr>
              <a:t> if all the operations are competed successfully then commit those changes to the database permanently or by Rollback </a:t>
            </a:r>
            <a:r>
              <a:rPr lang="en-IN" sz="1800" dirty="0" err="1">
                <a:solidFill>
                  <a:schemeClr val="accent6">
                    <a:lumMod val="50000"/>
                  </a:schemeClr>
                </a:solidFill>
                <a:latin typeface="+mj-lt"/>
                <a:cs typeface="Times New Roman" panose="02020603050405020304" pitchFamily="18" charset="0"/>
              </a:rPr>
              <a:t>i.e</a:t>
            </a:r>
            <a:r>
              <a:rPr lang="en-IN" sz="1800" dirty="0">
                <a:solidFill>
                  <a:schemeClr val="accent6">
                    <a:lumMod val="50000"/>
                  </a:schemeClr>
                </a:solidFill>
                <a:latin typeface="+mj-lt"/>
                <a:cs typeface="Times New Roman" panose="02020603050405020304" pitchFamily="18" charset="0"/>
              </a:rPr>
              <a:t> if any of the operation fails in Rollback all the changes done by the previous operations. </a:t>
            </a:r>
          </a:p>
        </p:txBody>
      </p:sp>
    </p:spTree>
    <p:extLst>
      <p:ext uri="{BB962C8B-B14F-4D97-AF65-F5344CB8AC3E}">
        <p14:creationId xmlns:p14="http://schemas.microsoft.com/office/powerpoint/2010/main" val="38017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896982"/>
            <a:ext cx="8825659" cy="5122817"/>
          </a:xfrm>
        </p:spPr>
        <p:txBody>
          <a:bodyPr/>
          <a:lstStyle/>
          <a:p>
            <a:pPr>
              <a:buAutoNum type="arabicPeriod" startAt="2"/>
            </a:pPr>
            <a:r>
              <a:rPr lang="en-IN" sz="2000" b="1" dirty="0">
                <a:solidFill>
                  <a:schemeClr val="bg1"/>
                </a:solidFill>
              </a:rPr>
              <a:t>CONCURRENCY WHEN MUTIPLE TRANACTIONS ARE DONE SIMUNTANEOUSLY: </a:t>
            </a:r>
          </a:p>
          <a:p>
            <a:pPr marL="0" indent="0">
              <a:buNone/>
            </a:pPr>
            <a:r>
              <a:rPr lang="en-IN" b="1" dirty="0">
                <a:solidFill>
                  <a:schemeClr val="bg1"/>
                </a:solidFill>
              </a:rPr>
              <a:t>EXAMPLE  1 </a:t>
            </a:r>
            <a:r>
              <a:rPr lang="en-IN" dirty="0">
                <a:solidFill>
                  <a:schemeClr val="bg1"/>
                </a:solidFill>
              </a:rPr>
              <a:t>: When customer access both wallet and card at the same time </a:t>
            </a:r>
            <a:r>
              <a:rPr lang="en-IN" dirty="0">
                <a:solidFill>
                  <a:schemeClr val="tx1"/>
                </a:solidFill>
              </a:rPr>
              <a:t>lead to simultane</a:t>
            </a:r>
            <a:r>
              <a:rPr lang="en-IN" dirty="0">
                <a:solidFill>
                  <a:schemeClr val="bg1"/>
                </a:solidFill>
              </a:rPr>
              <a:t>ous</a:t>
            </a:r>
            <a:r>
              <a:rPr lang="en-IN" dirty="0">
                <a:solidFill>
                  <a:schemeClr val="tx1"/>
                </a:solidFill>
              </a:rPr>
              <a:t>  </a:t>
            </a:r>
            <a:r>
              <a:rPr lang="en-IN" dirty="0">
                <a:solidFill>
                  <a:schemeClr val="bg1"/>
                </a:solidFill>
              </a:rPr>
              <a:t>access of the same account.</a:t>
            </a:r>
          </a:p>
          <a:p>
            <a:pPr marL="0" indent="0">
              <a:buNone/>
            </a:pPr>
            <a:r>
              <a:rPr lang="en-IN" dirty="0">
                <a:solidFill>
                  <a:schemeClr val="tx1"/>
                </a:solidFill>
              </a:rPr>
              <a:t>Example  2  : </a:t>
            </a:r>
          </a:p>
          <a:p>
            <a:pPr marL="0" indent="0">
              <a:buNone/>
            </a:pPr>
            <a:r>
              <a:rPr lang="en-IN" dirty="0">
                <a:solidFill>
                  <a:schemeClr val="tx1"/>
                </a:solidFill>
              </a:rPr>
              <a:t>when one of the user deposits money and other transfers it. This kind of concurrency is important because its all about multiple users accessing data at the same time without causing inconsistencies. </a:t>
            </a:r>
          </a:p>
          <a:p>
            <a:pPr marL="0" indent="0">
              <a:buNone/>
            </a:pPr>
            <a:r>
              <a:rPr lang="en-IN" dirty="0">
                <a:solidFill>
                  <a:schemeClr val="tx1"/>
                </a:solidFill>
              </a:rPr>
              <a:t>This could be overcome by queuing the transaction and process them in sequence.</a:t>
            </a:r>
          </a:p>
        </p:txBody>
      </p:sp>
    </p:spTree>
    <p:extLst>
      <p:ext uri="{BB962C8B-B14F-4D97-AF65-F5344CB8AC3E}">
        <p14:creationId xmlns:p14="http://schemas.microsoft.com/office/powerpoint/2010/main" val="374798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8000" dirty="0">
                <a:solidFill>
                  <a:schemeClr val="tx1"/>
                </a:solidFill>
                <a:latin typeface="Georgia" panose="02040502050405020303" pitchFamily="18" charset="0"/>
              </a:rPr>
              <a:t>     </a:t>
            </a:r>
            <a:r>
              <a:rPr lang="en-IN" sz="8000" i="1" dirty="0">
                <a:solidFill>
                  <a:schemeClr val="tx1"/>
                </a:solidFill>
                <a:latin typeface="Georgia" panose="02040502050405020303" pitchFamily="18" charset="0"/>
              </a:rPr>
              <a:t>THANK YOU </a:t>
            </a:r>
            <a:r>
              <a:rPr lang="en-IN" sz="8000" dirty="0">
                <a:solidFill>
                  <a:schemeClr val="tx1"/>
                </a:solidFill>
                <a:latin typeface="Georgia" panose="02040502050405020303" pitchFamily="18" charset="0"/>
                <a:sym typeface="Wingdings" panose="05000000000000000000" pitchFamily="2" charset="2"/>
              </a:rPr>
              <a:t> </a:t>
            </a:r>
            <a:r>
              <a:rPr lang="en-IN" sz="8000" dirty="0">
                <a:solidFill>
                  <a:schemeClr val="tx1"/>
                </a:solidFill>
                <a:latin typeface="Georgia" panose="02040502050405020303" pitchFamily="18" charset="0"/>
              </a:rPr>
              <a:t> </a:t>
            </a:r>
          </a:p>
        </p:txBody>
      </p:sp>
    </p:spTree>
    <p:extLst>
      <p:ext uri="{BB962C8B-B14F-4D97-AF65-F5344CB8AC3E}">
        <p14:creationId xmlns:p14="http://schemas.microsoft.com/office/powerpoint/2010/main" val="3482159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280</TotalTime>
  <Words>427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Rounded MT Bold</vt:lpstr>
      <vt:lpstr>Bahnschrift Light</vt:lpstr>
      <vt:lpstr>Century Gothic</vt:lpstr>
      <vt:lpstr>Georgia</vt:lpstr>
      <vt:lpstr>Wingdings 3</vt:lpstr>
      <vt:lpstr>Ion Boardroom</vt:lpstr>
      <vt:lpstr>PES UNIVERSITY DBMS PROJECT</vt:lpstr>
      <vt:lpstr>COMPARSION  WITH REAL WORLD EXAMPLE :</vt:lpstr>
      <vt:lpstr> </vt:lpstr>
      <vt:lpstr>PowerPoint Presentation</vt:lpstr>
      <vt:lpstr>PROBLEMS CREATED IN DBMS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 UNIVERSITY DBMS PROJECT</dc:title>
  <dc:creator>Rajesh M M</dc:creator>
  <cp:lastModifiedBy>Nishchal M N</cp:lastModifiedBy>
  <cp:revision>16</cp:revision>
  <dcterms:created xsi:type="dcterms:W3CDTF">2019-04-22T04:39:12Z</dcterms:created>
  <dcterms:modified xsi:type="dcterms:W3CDTF">2019-04-27T17:00:30Z</dcterms:modified>
</cp:coreProperties>
</file>