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oboto Slab" charset="0"/>
      <p:regular r:id="rId11"/>
      <p:bold r:id="rId12"/>
    </p:embeddedFont>
    <p:embeddedFont>
      <p:font typeface="Roboto" pitchFamily="2"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6" d="100"/>
          <a:sy n="126" d="100"/>
        </p:scale>
        <p:origin x="-202"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063537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75fc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75fce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46635d8e0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46635d8e0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46635d8e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46635d8e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46635d8e0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46635d8e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4a1e6d29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4a1e6d29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6f75fceb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6f75fce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714825" y="809225"/>
            <a:ext cx="5783400" cy="196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C9DAF8"/>
                </a:solidFill>
              </a:rPr>
              <a:t>Web-Technology</a:t>
            </a:r>
            <a:endParaRPr>
              <a:solidFill>
                <a:srgbClr val="C9DAF8"/>
              </a:solidFill>
            </a:endParaRPr>
          </a:p>
          <a:p>
            <a:pPr marL="0" lvl="0" indent="0" algn="ctr" rtl="0">
              <a:spcBef>
                <a:spcPts val="0"/>
              </a:spcBef>
              <a:spcAft>
                <a:spcPts val="0"/>
              </a:spcAft>
              <a:buNone/>
            </a:pPr>
            <a:r>
              <a:rPr lang="en">
                <a:solidFill>
                  <a:srgbClr val="C9DAF8"/>
                </a:solidFill>
              </a:rPr>
              <a:t>Project</a:t>
            </a:r>
            <a:endParaRPr>
              <a:solidFill>
                <a:srgbClr val="C9DAF8"/>
              </a:solidFill>
            </a:endParaRPr>
          </a:p>
          <a:p>
            <a:pPr marL="0" lvl="0" indent="0" algn="ctr" rtl="0">
              <a:spcBef>
                <a:spcPts val="0"/>
              </a:spcBef>
              <a:spcAft>
                <a:spcPts val="0"/>
              </a:spcAft>
              <a:buNone/>
            </a:pPr>
            <a:r>
              <a:rPr lang="en" sz="2400">
                <a:solidFill>
                  <a:srgbClr val="DD7E6B"/>
                </a:solidFill>
              </a:rPr>
              <a:t>Heart Disease and Diabetes detection website( with Covid-19 updates ) </a:t>
            </a:r>
            <a:endParaRPr sz="2400">
              <a:solidFill>
                <a:srgbClr val="DD7E6B"/>
              </a:solidFill>
            </a:endParaRPr>
          </a:p>
        </p:txBody>
      </p:sp>
      <p:sp>
        <p:nvSpPr>
          <p:cNvPr id="64" name="Google Shape;64;p13"/>
          <p:cNvSpPr txBox="1">
            <a:spLocks noGrp="1"/>
          </p:cNvSpPr>
          <p:nvPr>
            <p:ph type="subTitle" idx="1"/>
          </p:nvPr>
        </p:nvSpPr>
        <p:spPr>
          <a:xfrm>
            <a:off x="1680300" y="3049450"/>
            <a:ext cx="5783400" cy="134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DD7E6B"/>
                </a:solidFill>
              </a:rPr>
              <a:t>COURSE CODE       - UE17CS355</a:t>
            </a:r>
            <a:endParaRPr sz="1600" dirty="0">
              <a:solidFill>
                <a:srgbClr val="DD7E6B"/>
              </a:solidFill>
            </a:endParaRPr>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NISHCHAL M N    - PES1201701523</a:t>
            </a:r>
            <a:endParaRPr sz="1600" dirty="0"/>
          </a:p>
          <a:p>
            <a:pPr marL="0" lvl="0" indent="0" algn="l" rtl="0">
              <a:spcBef>
                <a:spcPts val="0"/>
              </a:spcBef>
              <a:spcAft>
                <a:spcPts val="0"/>
              </a:spcAft>
              <a:buNone/>
            </a:pPr>
            <a:r>
              <a:rPr lang="en" sz="1600" dirty="0"/>
              <a:t>SURAJ M M </a:t>
            </a:r>
            <a:r>
              <a:rPr lang="en" sz="1600" dirty="0" smtClean="0"/>
              <a:t>          - </a:t>
            </a:r>
            <a:r>
              <a:rPr lang="en" sz="1600" dirty="0"/>
              <a:t>PES1201701551</a:t>
            </a:r>
            <a:endParaRPr sz="1600" dirty="0"/>
          </a:p>
          <a:p>
            <a:pPr marL="0" lvl="0" indent="0" algn="l" rtl="0">
              <a:spcBef>
                <a:spcPts val="0"/>
              </a:spcBef>
              <a:spcAft>
                <a:spcPts val="0"/>
              </a:spcAft>
              <a:buNone/>
            </a:pPr>
            <a:r>
              <a:rPr lang="en" sz="1600" dirty="0"/>
              <a:t>HITESH KUMAR  - PES1201701511</a:t>
            </a:r>
            <a:endParaRPr sz="1600" dirty="0"/>
          </a:p>
        </p:txBody>
      </p:sp>
      <p:pic>
        <p:nvPicPr>
          <p:cNvPr id="65" name="Google Shape;65;p13"/>
          <p:cNvPicPr preferRelativeResize="0"/>
          <p:nvPr/>
        </p:nvPicPr>
        <p:blipFill>
          <a:blip r:embed="rId3">
            <a:alphaModFix/>
          </a:blip>
          <a:stretch>
            <a:fillRect/>
          </a:stretch>
        </p:blipFill>
        <p:spPr>
          <a:xfrm>
            <a:off x="7097097" y="304447"/>
            <a:ext cx="1543925" cy="1543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body" idx="2"/>
          </p:nvPr>
        </p:nvSpPr>
        <p:spPr>
          <a:xfrm>
            <a:off x="4870450" y="379075"/>
            <a:ext cx="3837000" cy="4276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latin typeface="Roboto Slab"/>
                <a:ea typeface="Roboto Slab"/>
                <a:cs typeface="Roboto Slab"/>
                <a:sym typeface="Roboto Slab"/>
              </a:rPr>
              <a:t>Designing a website which can detect the heart disease and diabetes using different classifiers.</a:t>
            </a:r>
            <a:endParaRPr>
              <a:latin typeface="Roboto Slab"/>
              <a:ea typeface="Roboto Slab"/>
              <a:cs typeface="Roboto Slab"/>
              <a:sym typeface="Roboto Slab"/>
            </a:endParaRPr>
          </a:p>
          <a:p>
            <a:pPr marL="0" lvl="0" indent="0" algn="l" rtl="0">
              <a:lnSpc>
                <a:spcPct val="100000"/>
              </a:lnSpc>
              <a:spcBef>
                <a:spcPts val="0"/>
              </a:spcBef>
              <a:spcAft>
                <a:spcPts val="0"/>
              </a:spcAft>
              <a:buNone/>
            </a:pPr>
            <a:endParaRPr>
              <a:latin typeface="Roboto Slab"/>
              <a:ea typeface="Roboto Slab"/>
              <a:cs typeface="Roboto Slab"/>
              <a:sym typeface="Roboto Slab"/>
            </a:endParaRPr>
          </a:p>
          <a:p>
            <a:pPr marL="0" lvl="0" indent="0" algn="l" rtl="0">
              <a:lnSpc>
                <a:spcPct val="100000"/>
              </a:lnSpc>
              <a:spcBef>
                <a:spcPts val="0"/>
              </a:spcBef>
              <a:spcAft>
                <a:spcPts val="0"/>
              </a:spcAft>
              <a:buNone/>
            </a:pPr>
            <a:r>
              <a:rPr lang="en">
                <a:latin typeface="Roboto Slab"/>
                <a:ea typeface="Roboto Slab"/>
                <a:cs typeface="Roboto Slab"/>
                <a:sym typeface="Roboto Slab"/>
              </a:rPr>
              <a:t>The website is built using two frameworks one for the back-end and the other for front-end and some ajax patterns as well as Rest API’s have been used.</a:t>
            </a:r>
            <a:endParaRPr/>
          </a:p>
        </p:txBody>
      </p:sp>
      <p:sp>
        <p:nvSpPr>
          <p:cNvPr id="71" name="Google Shape;71;p14"/>
          <p:cNvSpPr txBox="1">
            <a:spLocks noGrp="1"/>
          </p:cNvSpPr>
          <p:nvPr>
            <p:ph type="title"/>
          </p:nvPr>
        </p:nvSpPr>
        <p:spPr>
          <a:xfrm>
            <a:off x="265500" y="379075"/>
            <a:ext cx="4045200" cy="44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4CCCC"/>
                </a:solidFill>
              </a:rPr>
              <a:t>PROJECT TITLE</a:t>
            </a:r>
            <a:endParaRPr sz="2600">
              <a:solidFill>
                <a:srgbClr val="F4CCCC"/>
              </a:solidFill>
            </a:endParaRPr>
          </a:p>
          <a:p>
            <a:pPr marL="0" lvl="0" indent="0" algn="l" rtl="0">
              <a:spcBef>
                <a:spcPts val="0"/>
              </a:spcBef>
              <a:spcAft>
                <a:spcPts val="0"/>
              </a:spcAft>
              <a:buNone/>
            </a:pPr>
            <a:endParaRPr sz="2600">
              <a:solidFill>
                <a:srgbClr val="F4CCCC"/>
              </a:solidFill>
            </a:endParaRPr>
          </a:p>
          <a:p>
            <a:pPr marL="0" lvl="0" indent="0" algn="ctr" rtl="0">
              <a:spcBef>
                <a:spcPts val="0"/>
              </a:spcBef>
              <a:spcAft>
                <a:spcPts val="0"/>
              </a:spcAft>
              <a:buNone/>
            </a:pPr>
            <a:r>
              <a:rPr lang="en" sz="2400">
                <a:solidFill>
                  <a:srgbClr val="DD7E6B"/>
                </a:solidFill>
              </a:rPr>
              <a:t>Heart Disease and diabetes detection website</a:t>
            </a:r>
            <a:endParaRPr sz="2600">
              <a:solidFill>
                <a:srgbClr val="F4CCCC"/>
              </a:solidFill>
            </a:endParaRPr>
          </a:p>
          <a:p>
            <a:pPr marL="0" lvl="0" indent="0" algn="l" rtl="0">
              <a:spcBef>
                <a:spcPts val="0"/>
              </a:spcBef>
              <a:spcAft>
                <a:spcPts val="0"/>
              </a:spcAft>
              <a:buNone/>
            </a:pPr>
            <a:endParaRPr sz="2600">
              <a:solidFill>
                <a:srgbClr val="F4CCCC"/>
              </a:solidFill>
            </a:endParaRPr>
          </a:p>
          <a:p>
            <a:pPr marL="0" lvl="0" indent="0" algn="l" rtl="0">
              <a:spcBef>
                <a:spcPts val="0"/>
              </a:spcBef>
              <a:spcAft>
                <a:spcPts val="0"/>
              </a:spcAft>
              <a:buNone/>
            </a:pPr>
            <a:endParaRPr sz="1800"/>
          </a:p>
          <a:p>
            <a:pPr marL="0" lvl="0" indent="0" algn="l" rtl="0">
              <a:spcBef>
                <a:spcPts val="0"/>
              </a:spcBef>
              <a:spcAft>
                <a:spcPts val="0"/>
              </a:spcAft>
              <a:buNone/>
            </a:pPr>
            <a:endParaRPr sz="2600">
              <a:solidFill>
                <a:srgbClr val="F4CC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C9DAF8"/>
                </a:solidFill>
              </a:rPr>
              <a:t>Design and Implementation</a:t>
            </a:r>
            <a:endParaRPr>
              <a:solidFill>
                <a:srgbClr val="C9DAF8"/>
              </a:solidFill>
            </a:endParaRPr>
          </a:p>
        </p:txBody>
      </p:sp>
      <p:sp>
        <p:nvSpPr>
          <p:cNvPr id="77" name="Google Shape;77;p15"/>
          <p:cNvSpPr txBox="1">
            <a:spLocks noGrp="1"/>
          </p:cNvSpPr>
          <p:nvPr>
            <p:ph type="body" idx="1"/>
          </p:nvPr>
        </p:nvSpPr>
        <p:spPr>
          <a:xfrm>
            <a:off x="387875" y="1489825"/>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42900" algn="l" rtl="0">
              <a:spcBef>
                <a:spcPts val="1600"/>
              </a:spcBef>
              <a:spcAft>
                <a:spcPts val="0"/>
              </a:spcAft>
              <a:buSzPts val="1800"/>
              <a:buAutoNum type="alphaUcPeriod"/>
            </a:pPr>
            <a:r>
              <a:rPr lang="en"/>
              <a:t>AngularJS has been used for the front-end development of the website which is the front-end framework.</a:t>
            </a:r>
            <a:endParaRPr/>
          </a:p>
          <a:p>
            <a:pPr marL="457200" lvl="0" indent="-342900" algn="l" rtl="0">
              <a:spcBef>
                <a:spcPts val="0"/>
              </a:spcBef>
              <a:spcAft>
                <a:spcPts val="0"/>
              </a:spcAft>
              <a:buSzPts val="1800"/>
              <a:buAutoNum type="alphaUcPeriod"/>
            </a:pPr>
            <a:r>
              <a:rPr lang="en"/>
              <a:t>Flask has been used for the back-end development of the website which is the back-end framework.</a:t>
            </a:r>
            <a:endParaRPr/>
          </a:p>
          <a:p>
            <a:pPr marL="457200" lvl="0" indent="-342900" algn="l" rtl="0">
              <a:lnSpc>
                <a:spcPct val="100000"/>
              </a:lnSpc>
              <a:spcBef>
                <a:spcPts val="0"/>
              </a:spcBef>
              <a:spcAft>
                <a:spcPts val="0"/>
              </a:spcAft>
              <a:buSzPts val="1800"/>
              <a:buAutoNum type="alphaUcPeriod"/>
            </a:pPr>
            <a:r>
              <a:rPr lang="en"/>
              <a:t>The website is basically built using HTML, CSS, Javascript </a:t>
            </a:r>
            <a:endParaRPr/>
          </a:p>
          <a:p>
            <a:pPr marL="457200" lvl="0" indent="0" algn="l" rtl="0">
              <a:lnSpc>
                <a:spcPct val="100000"/>
              </a:lnSpc>
              <a:spcBef>
                <a:spcPts val="0"/>
              </a:spcBef>
              <a:spcAft>
                <a:spcPts val="0"/>
              </a:spcAft>
              <a:buNone/>
            </a:pPr>
            <a:r>
              <a:rPr lang="en"/>
              <a:t>and AngularJS which runs on Flask in python.</a:t>
            </a:r>
            <a:endParaRPr/>
          </a:p>
          <a:p>
            <a:pPr marL="0" lvl="0" indent="0" algn="l" rtl="0">
              <a:spcBef>
                <a:spcPts val="0"/>
              </a:spcBef>
              <a:spcAft>
                <a:spcPts val="1600"/>
              </a:spcAft>
              <a:buNone/>
            </a:pPr>
            <a:endParaRPr/>
          </a:p>
        </p:txBody>
      </p:sp>
      <p:pic>
        <p:nvPicPr>
          <p:cNvPr id="78" name="Google Shape;78;p15"/>
          <p:cNvPicPr preferRelativeResize="0"/>
          <p:nvPr/>
        </p:nvPicPr>
        <p:blipFill>
          <a:blip r:embed="rId3">
            <a:alphaModFix/>
          </a:blip>
          <a:stretch>
            <a:fillRect/>
          </a:stretch>
        </p:blipFill>
        <p:spPr>
          <a:xfrm>
            <a:off x="7002575" y="3314175"/>
            <a:ext cx="2076525" cy="1609324"/>
          </a:xfrm>
          <a:prstGeom prst="rect">
            <a:avLst/>
          </a:prstGeom>
          <a:noFill/>
          <a:ln>
            <a:noFill/>
          </a:ln>
        </p:spPr>
      </p:pic>
      <p:sp>
        <p:nvSpPr>
          <p:cNvPr id="79" name="Google Shape;79;p15"/>
          <p:cNvSpPr txBox="1"/>
          <p:nvPr/>
        </p:nvSpPr>
        <p:spPr>
          <a:xfrm>
            <a:off x="242075" y="1349150"/>
            <a:ext cx="7909500" cy="6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CFE2F3"/>
                </a:solidFill>
                <a:latin typeface="Roboto Slab"/>
                <a:ea typeface="Roboto Slab"/>
                <a:cs typeface="Roboto Slab"/>
                <a:sym typeface="Roboto Slab"/>
              </a:rPr>
              <a:t> Frameworks and Technologies Used</a:t>
            </a:r>
            <a:endParaRPr sz="2400">
              <a:solidFill>
                <a:srgbClr val="CFE2F3"/>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C9DAF8"/>
                </a:solidFill>
              </a:rPr>
              <a:t>Design and Implementation</a:t>
            </a:r>
            <a:endParaRPr>
              <a:solidFill>
                <a:srgbClr val="C9DAF8"/>
              </a:solidFill>
            </a:endParaRPr>
          </a:p>
        </p:txBody>
      </p:sp>
      <p:sp>
        <p:nvSpPr>
          <p:cNvPr id="85" name="Google Shape;85;p16"/>
          <p:cNvSpPr txBox="1">
            <a:spLocks noGrp="1"/>
          </p:cNvSpPr>
          <p:nvPr>
            <p:ph type="body" idx="1"/>
          </p:nvPr>
        </p:nvSpPr>
        <p:spPr>
          <a:xfrm>
            <a:off x="387900" y="1489825"/>
            <a:ext cx="8368200" cy="351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C9DAF8"/>
                </a:solidFill>
                <a:latin typeface="Roboto Slab"/>
                <a:ea typeface="Roboto Slab"/>
                <a:cs typeface="Roboto Slab"/>
                <a:sym typeface="Roboto Slab"/>
              </a:rPr>
              <a:t>Techniques Implemented</a:t>
            </a:r>
            <a:endParaRPr sz="2400">
              <a:solidFill>
                <a:srgbClr val="C9DAF8"/>
              </a:solidFill>
              <a:latin typeface="Roboto Slab"/>
              <a:ea typeface="Roboto Slab"/>
              <a:cs typeface="Roboto Slab"/>
              <a:sym typeface="Roboto Slab"/>
            </a:endParaRPr>
          </a:p>
          <a:p>
            <a:pPr marL="457200" lvl="0" indent="-342900" algn="l" rtl="0">
              <a:spcBef>
                <a:spcPts val="1600"/>
              </a:spcBef>
              <a:spcAft>
                <a:spcPts val="0"/>
              </a:spcAft>
              <a:buClr>
                <a:srgbClr val="FFFFFF"/>
              </a:buClr>
              <a:buSzPts val="1800"/>
              <a:buFont typeface="Roboto Slab"/>
              <a:buAutoNum type="arabicPeriod"/>
            </a:pPr>
            <a:r>
              <a:rPr lang="en">
                <a:solidFill>
                  <a:srgbClr val="FFFFFF"/>
                </a:solidFill>
                <a:latin typeface="Roboto Slab"/>
                <a:ea typeface="Roboto Slab"/>
                <a:cs typeface="Roboto Slab"/>
                <a:sym typeface="Roboto Slab"/>
              </a:rPr>
              <a:t>AJAX Pattern - Predictive Fetch has been used. In the “About Heart” and “About Diabetes” pages, the data is loaded into the webpage as the user scrolls down the page. The text is read from text file using xhr object.</a:t>
            </a:r>
            <a:endParaRPr>
              <a:solidFill>
                <a:srgbClr val="FFFFFF"/>
              </a:solidFill>
              <a:latin typeface="Roboto Slab"/>
              <a:ea typeface="Roboto Slab"/>
              <a:cs typeface="Roboto Slab"/>
              <a:sym typeface="Roboto Slab"/>
            </a:endParaRPr>
          </a:p>
          <a:p>
            <a:pPr marL="457200" lvl="0" indent="-342900" algn="l" rtl="0">
              <a:spcBef>
                <a:spcPts val="0"/>
              </a:spcBef>
              <a:spcAft>
                <a:spcPts val="0"/>
              </a:spcAft>
              <a:buClr>
                <a:srgbClr val="FFFFFF"/>
              </a:buClr>
              <a:buSzPts val="1800"/>
              <a:buFont typeface="Roboto Slab"/>
              <a:buAutoNum type="arabicPeriod"/>
            </a:pPr>
            <a:r>
              <a:rPr lang="en">
                <a:solidFill>
                  <a:srgbClr val="FFFFFF"/>
                </a:solidFill>
                <a:latin typeface="Roboto Slab"/>
                <a:ea typeface="Roboto Slab"/>
                <a:cs typeface="Roboto Slab"/>
                <a:sym typeface="Roboto Slab"/>
              </a:rPr>
              <a:t>Rest API’s - The main page along with all other webpages </a:t>
            </a:r>
            <a:endParaRPr>
              <a:solidFill>
                <a:srgbClr val="FFFFFF"/>
              </a:solidFill>
              <a:latin typeface="Roboto Slab"/>
              <a:ea typeface="Roboto Slab"/>
              <a:cs typeface="Roboto Slab"/>
              <a:sym typeface="Roboto Slab"/>
            </a:endParaRPr>
          </a:p>
          <a:p>
            <a:pPr marL="457200" lvl="0" indent="0" algn="l" rtl="0">
              <a:spcBef>
                <a:spcPts val="0"/>
              </a:spcBef>
              <a:spcAft>
                <a:spcPts val="0"/>
              </a:spcAft>
              <a:buNone/>
            </a:pPr>
            <a:r>
              <a:rPr lang="en">
                <a:solidFill>
                  <a:srgbClr val="FFFFFF"/>
                </a:solidFill>
                <a:latin typeface="Roboto Slab"/>
                <a:ea typeface="Roboto Slab"/>
                <a:cs typeface="Roboto Slab"/>
                <a:sym typeface="Roboto Slab"/>
              </a:rPr>
              <a:t>are run in different routes provided by the Rest APIs, </a:t>
            </a:r>
            <a:endParaRPr>
              <a:solidFill>
                <a:srgbClr val="FFFFFF"/>
              </a:solidFill>
              <a:latin typeface="Roboto Slab"/>
              <a:ea typeface="Roboto Slab"/>
              <a:cs typeface="Roboto Slab"/>
              <a:sym typeface="Roboto Slab"/>
            </a:endParaRPr>
          </a:p>
          <a:p>
            <a:pPr marL="457200" lvl="0" indent="0" algn="l" rtl="0">
              <a:spcBef>
                <a:spcPts val="0"/>
              </a:spcBef>
              <a:spcAft>
                <a:spcPts val="0"/>
              </a:spcAft>
              <a:buNone/>
            </a:pPr>
            <a:r>
              <a:rPr lang="en">
                <a:solidFill>
                  <a:srgbClr val="FFFFFF"/>
                </a:solidFill>
                <a:latin typeface="Roboto Slab"/>
                <a:ea typeface="Roboto Slab"/>
                <a:cs typeface="Roboto Slab"/>
                <a:sym typeface="Roboto Slab"/>
              </a:rPr>
              <a:t>which are written in python and uses Flask as their</a:t>
            </a:r>
            <a:endParaRPr>
              <a:solidFill>
                <a:srgbClr val="FFFFFF"/>
              </a:solidFill>
              <a:latin typeface="Roboto Slab"/>
              <a:ea typeface="Roboto Slab"/>
              <a:cs typeface="Roboto Slab"/>
              <a:sym typeface="Roboto Slab"/>
            </a:endParaRPr>
          </a:p>
          <a:p>
            <a:pPr marL="457200" lvl="0" indent="0" algn="l" rtl="0">
              <a:spcBef>
                <a:spcPts val="0"/>
              </a:spcBef>
              <a:spcAft>
                <a:spcPts val="0"/>
              </a:spcAft>
              <a:buNone/>
            </a:pPr>
            <a:r>
              <a:rPr lang="en">
                <a:solidFill>
                  <a:srgbClr val="FFFFFF"/>
                </a:solidFill>
                <a:latin typeface="Roboto Slab"/>
                <a:ea typeface="Roboto Slab"/>
                <a:cs typeface="Roboto Slab"/>
                <a:sym typeface="Roboto Slab"/>
              </a:rPr>
              <a:t>backend. </a:t>
            </a:r>
            <a:endParaRPr>
              <a:solidFill>
                <a:srgbClr val="FFFFFF"/>
              </a:solidFill>
              <a:latin typeface="Roboto Slab"/>
              <a:ea typeface="Roboto Slab"/>
              <a:cs typeface="Roboto Slab"/>
              <a:sym typeface="Roboto Slab"/>
            </a:endParaRPr>
          </a:p>
          <a:p>
            <a:pPr marL="0" lvl="0" indent="0" algn="l" rtl="0">
              <a:spcBef>
                <a:spcPts val="0"/>
              </a:spcBef>
              <a:spcAft>
                <a:spcPts val="1600"/>
              </a:spcAft>
              <a:buNone/>
            </a:pPr>
            <a:endParaRPr sz="1600">
              <a:solidFill>
                <a:srgbClr val="C9DAF8"/>
              </a:solidFill>
            </a:endParaRPr>
          </a:p>
        </p:txBody>
      </p:sp>
      <p:pic>
        <p:nvPicPr>
          <p:cNvPr id="86" name="Google Shape;86;p16"/>
          <p:cNvPicPr preferRelativeResize="0"/>
          <p:nvPr/>
        </p:nvPicPr>
        <p:blipFill>
          <a:blip r:embed="rId3">
            <a:alphaModFix/>
          </a:blip>
          <a:stretch>
            <a:fillRect/>
          </a:stretch>
        </p:blipFill>
        <p:spPr>
          <a:xfrm>
            <a:off x="7002575" y="3314175"/>
            <a:ext cx="2076525" cy="1609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87900" y="251250"/>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C9DAF8"/>
                </a:solidFill>
              </a:rPr>
              <a:t>Intelligent Component</a:t>
            </a:r>
            <a:endParaRPr>
              <a:solidFill>
                <a:srgbClr val="C9DAF8"/>
              </a:solidFill>
            </a:endParaRPr>
          </a:p>
        </p:txBody>
      </p:sp>
      <p:sp>
        <p:nvSpPr>
          <p:cNvPr id="92" name="Google Shape;92;p17"/>
          <p:cNvSpPr txBox="1">
            <a:spLocks noGrp="1"/>
          </p:cNvSpPr>
          <p:nvPr>
            <p:ph type="body" idx="1"/>
          </p:nvPr>
        </p:nvSpPr>
        <p:spPr>
          <a:xfrm>
            <a:off x="387900" y="1257875"/>
            <a:ext cx="8368200" cy="3310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t>The website detects the heart and diabetes diseases by using the data entered by the user.</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For the detection of the heart disease the following classifiers have been used :</a:t>
            </a:r>
            <a:endParaRPr sz="1600"/>
          </a:p>
          <a:p>
            <a:pPr marL="0" lvl="0" indent="0" algn="l" rtl="0">
              <a:spcBef>
                <a:spcPts val="0"/>
              </a:spcBef>
              <a:spcAft>
                <a:spcPts val="0"/>
              </a:spcAft>
              <a:buNone/>
            </a:pPr>
            <a:endParaRPr sz="1600"/>
          </a:p>
          <a:p>
            <a:pPr marL="457200" lvl="0" indent="-330200" algn="l" rtl="0">
              <a:spcBef>
                <a:spcPts val="0"/>
              </a:spcBef>
              <a:spcAft>
                <a:spcPts val="0"/>
              </a:spcAft>
              <a:buSzPts val="1600"/>
              <a:buAutoNum type="arabicPeriod"/>
            </a:pPr>
            <a:r>
              <a:rPr lang="en" sz="1600"/>
              <a:t>Random Forest Classifier</a:t>
            </a:r>
            <a:endParaRPr sz="1600"/>
          </a:p>
          <a:p>
            <a:pPr marL="457200" lvl="0" indent="-330200" algn="l" rtl="0">
              <a:spcBef>
                <a:spcPts val="0"/>
              </a:spcBef>
              <a:spcAft>
                <a:spcPts val="0"/>
              </a:spcAft>
              <a:buSzPts val="1600"/>
              <a:buAutoNum type="arabicPeriod"/>
            </a:pPr>
            <a:r>
              <a:rPr lang="en" sz="1600"/>
              <a:t>KNN (K-Nearest Neighbour)</a:t>
            </a:r>
            <a:endParaRPr sz="1600"/>
          </a:p>
          <a:p>
            <a:pPr marL="457200" lvl="0" indent="-330200" algn="l" rtl="0">
              <a:spcBef>
                <a:spcPts val="0"/>
              </a:spcBef>
              <a:spcAft>
                <a:spcPts val="0"/>
              </a:spcAft>
              <a:buSzPts val="1600"/>
              <a:buAutoNum type="arabicPeriod"/>
            </a:pPr>
            <a:r>
              <a:rPr lang="en" sz="1600"/>
              <a:t>Decision Trees</a:t>
            </a:r>
            <a:endParaRPr sz="1600"/>
          </a:p>
          <a:p>
            <a:pPr marL="457200" lvl="0" indent="-330200" algn="l" rtl="0">
              <a:spcBef>
                <a:spcPts val="0"/>
              </a:spcBef>
              <a:spcAft>
                <a:spcPts val="0"/>
              </a:spcAft>
              <a:buSzPts val="1600"/>
              <a:buAutoNum type="arabicPeriod"/>
            </a:pPr>
            <a:r>
              <a:rPr lang="en" sz="1600"/>
              <a:t>SVM (Support Vector Machine)</a:t>
            </a:r>
            <a:endParaRPr sz="1600"/>
          </a:p>
          <a:p>
            <a:pPr marL="457200" lvl="0" indent="-330200" algn="l" rtl="0">
              <a:spcBef>
                <a:spcPts val="0"/>
              </a:spcBef>
              <a:spcAft>
                <a:spcPts val="0"/>
              </a:spcAft>
              <a:buSzPts val="1600"/>
              <a:buAutoNum type="arabicPeriod"/>
            </a:pPr>
            <a:r>
              <a:rPr lang="en" sz="1600"/>
              <a:t>Naive Bayes Classifier</a:t>
            </a:r>
            <a:endParaRPr sz="1600"/>
          </a:p>
          <a:p>
            <a:pPr marL="0" lvl="0" indent="0" algn="l" rtl="0">
              <a:spcBef>
                <a:spcPts val="1600"/>
              </a:spcBef>
              <a:spcAft>
                <a:spcPts val="1600"/>
              </a:spcAft>
              <a:buNone/>
            </a:pPr>
            <a:endParaRPr/>
          </a:p>
        </p:txBody>
      </p:sp>
      <p:pic>
        <p:nvPicPr>
          <p:cNvPr id="93" name="Google Shape;93;p17"/>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87900" y="251250"/>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C9DAF8"/>
                </a:solidFill>
              </a:rPr>
              <a:t>Intelligent Component</a:t>
            </a:r>
            <a:endParaRPr>
              <a:solidFill>
                <a:srgbClr val="C9DAF8"/>
              </a:solidFill>
            </a:endParaRPr>
          </a:p>
        </p:txBody>
      </p:sp>
      <p:sp>
        <p:nvSpPr>
          <p:cNvPr id="99" name="Google Shape;99;p18"/>
          <p:cNvSpPr txBox="1">
            <a:spLocks noGrp="1"/>
          </p:cNvSpPr>
          <p:nvPr>
            <p:ph type="body" idx="1"/>
          </p:nvPr>
        </p:nvSpPr>
        <p:spPr>
          <a:xfrm>
            <a:off x="387900" y="1257875"/>
            <a:ext cx="8368200" cy="33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For the heart disease and diabetes the classifiers will be trained on the existing dataset which has 14 columns and 304 rows for the detection of former and 9 columns and 769 rows for the  detection of latter.</a:t>
            </a:r>
            <a:endParaRPr sz="1600"/>
          </a:p>
          <a:p>
            <a:pPr marL="0" lvl="0" indent="0" algn="l" rtl="0">
              <a:spcBef>
                <a:spcPts val="1600"/>
              </a:spcBef>
              <a:spcAft>
                <a:spcPts val="0"/>
              </a:spcAft>
              <a:buNone/>
            </a:pPr>
            <a:r>
              <a:rPr lang="en" sz="1600"/>
              <a:t>For the detection of diabetes six classifiers have been used :</a:t>
            </a:r>
            <a:endParaRPr sz="1600"/>
          </a:p>
          <a:p>
            <a:pPr marL="457200" lvl="0" indent="-330200" algn="l" rtl="0">
              <a:spcBef>
                <a:spcPts val="1600"/>
              </a:spcBef>
              <a:spcAft>
                <a:spcPts val="0"/>
              </a:spcAft>
              <a:buSzPts val="1600"/>
              <a:buAutoNum type="arabicPeriod"/>
            </a:pPr>
            <a:r>
              <a:rPr lang="en" sz="1600"/>
              <a:t>Random Forest Classifier</a:t>
            </a:r>
            <a:endParaRPr sz="1600"/>
          </a:p>
          <a:p>
            <a:pPr marL="457200" lvl="0" indent="-330200" algn="l" rtl="0">
              <a:spcBef>
                <a:spcPts val="0"/>
              </a:spcBef>
              <a:spcAft>
                <a:spcPts val="0"/>
              </a:spcAft>
              <a:buSzPts val="1600"/>
              <a:buAutoNum type="arabicPeriod"/>
            </a:pPr>
            <a:r>
              <a:rPr lang="en" sz="1600"/>
              <a:t>KNN (K-Nearest Neighbour)</a:t>
            </a:r>
            <a:endParaRPr sz="1600"/>
          </a:p>
          <a:p>
            <a:pPr marL="457200" lvl="0" indent="-330200" algn="l" rtl="0">
              <a:spcBef>
                <a:spcPts val="0"/>
              </a:spcBef>
              <a:spcAft>
                <a:spcPts val="0"/>
              </a:spcAft>
              <a:buSzPts val="1600"/>
              <a:buAutoNum type="arabicPeriod"/>
            </a:pPr>
            <a:r>
              <a:rPr lang="en" sz="1600"/>
              <a:t>Decision Trees</a:t>
            </a:r>
            <a:endParaRPr sz="1600"/>
          </a:p>
          <a:p>
            <a:pPr marL="457200" lvl="0" indent="-330200" algn="l" rtl="0">
              <a:spcBef>
                <a:spcPts val="0"/>
              </a:spcBef>
              <a:spcAft>
                <a:spcPts val="0"/>
              </a:spcAft>
              <a:buSzPts val="1600"/>
              <a:buAutoNum type="arabicPeriod"/>
            </a:pPr>
            <a:r>
              <a:rPr lang="en" sz="1600"/>
              <a:t>SVM (Support Vector Machine)</a:t>
            </a:r>
            <a:endParaRPr sz="1600"/>
          </a:p>
          <a:p>
            <a:pPr marL="457200" lvl="0" indent="-330200" algn="l" rtl="0">
              <a:spcBef>
                <a:spcPts val="0"/>
              </a:spcBef>
              <a:spcAft>
                <a:spcPts val="0"/>
              </a:spcAft>
              <a:buSzPts val="1600"/>
              <a:buAutoNum type="arabicPeriod"/>
            </a:pPr>
            <a:r>
              <a:rPr lang="en" sz="1600"/>
              <a:t>Naive Bayes Classifier</a:t>
            </a:r>
            <a:endParaRPr sz="1600"/>
          </a:p>
          <a:p>
            <a:pPr marL="457200" lvl="0" indent="-330200" algn="l" rtl="0">
              <a:spcBef>
                <a:spcPts val="0"/>
              </a:spcBef>
              <a:spcAft>
                <a:spcPts val="0"/>
              </a:spcAft>
              <a:buSzPts val="1600"/>
              <a:buAutoNum type="arabicPeriod"/>
            </a:pPr>
            <a:r>
              <a:rPr lang="en" sz="1600"/>
              <a:t>Logistic Regression</a:t>
            </a:r>
            <a:endParaRPr sz="1600"/>
          </a:p>
          <a:p>
            <a:pPr marL="0" lvl="0" indent="0" algn="l" rtl="0">
              <a:spcBef>
                <a:spcPts val="1600"/>
              </a:spcBef>
              <a:spcAft>
                <a:spcPts val="0"/>
              </a:spcAft>
              <a:buNone/>
            </a:pPr>
            <a:endParaRPr sz="1600"/>
          </a:p>
          <a:p>
            <a:pPr marL="0" lvl="0" indent="0" algn="l" rtl="0">
              <a:spcBef>
                <a:spcPts val="1600"/>
              </a:spcBef>
              <a:spcAft>
                <a:spcPts val="1600"/>
              </a:spcAft>
              <a:buNone/>
            </a:pPr>
            <a:endParaRPr/>
          </a:p>
        </p:txBody>
      </p:sp>
      <p:pic>
        <p:nvPicPr>
          <p:cNvPr id="100" name="Google Shape;100;p18"/>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87900" y="251250"/>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C9DAF8"/>
                </a:solidFill>
              </a:rPr>
              <a:t>COVID-19 Updates</a:t>
            </a:r>
            <a:endParaRPr>
              <a:solidFill>
                <a:srgbClr val="C9DAF8"/>
              </a:solidFill>
            </a:endParaRPr>
          </a:p>
        </p:txBody>
      </p:sp>
      <p:sp>
        <p:nvSpPr>
          <p:cNvPr id="106" name="Google Shape;106;p19"/>
          <p:cNvSpPr txBox="1">
            <a:spLocks noGrp="1"/>
          </p:cNvSpPr>
          <p:nvPr>
            <p:ph type="body" idx="1"/>
          </p:nvPr>
        </p:nvSpPr>
        <p:spPr>
          <a:xfrm>
            <a:off x="387900" y="1257875"/>
            <a:ext cx="8368200" cy="33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Slab"/>
                <a:ea typeface="Roboto Slab"/>
                <a:cs typeface="Roboto Slab"/>
                <a:sym typeface="Roboto Slab"/>
              </a:rPr>
              <a:t>We have implemented a special feature which gives the number of present covid-19 cases in India statewise to the provided email.</a:t>
            </a:r>
            <a:endParaRPr>
              <a:latin typeface="Roboto Slab"/>
              <a:ea typeface="Roboto Slab"/>
              <a:cs typeface="Roboto Slab"/>
              <a:sym typeface="Roboto Slab"/>
            </a:endParaRPr>
          </a:p>
          <a:p>
            <a:pPr marL="0" lvl="0" indent="0" algn="l" rtl="0">
              <a:spcBef>
                <a:spcPts val="1600"/>
              </a:spcBef>
              <a:spcAft>
                <a:spcPts val="0"/>
              </a:spcAft>
              <a:buNone/>
            </a:pPr>
            <a:r>
              <a:rPr lang="en">
                <a:latin typeface="Roboto Slab"/>
                <a:ea typeface="Roboto Slab"/>
                <a:cs typeface="Roboto Slab"/>
                <a:sym typeface="Roboto Slab"/>
              </a:rPr>
              <a:t>This has been implemented using web scraping in python. Beautifulsoup library has been used and the python program will be running in the background. The data is collected from the official COVID-19 website of the Govt of India. The user has to enter the email the and the statistics are immediately sent to the email.</a:t>
            </a:r>
            <a:endParaRPr>
              <a:latin typeface="Roboto Slab"/>
              <a:ea typeface="Roboto Slab"/>
              <a:cs typeface="Roboto Slab"/>
              <a:sym typeface="Roboto Slab"/>
            </a:endParaRPr>
          </a:p>
          <a:p>
            <a:pPr marL="0" lvl="0" indent="0" algn="l" rtl="0">
              <a:spcBef>
                <a:spcPts val="1600"/>
              </a:spcBef>
              <a:spcAft>
                <a:spcPts val="0"/>
              </a:spcAft>
              <a:buNone/>
            </a:pPr>
            <a:endParaRPr sz="1600"/>
          </a:p>
          <a:p>
            <a:pPr marL="0" lvl="0" indent="0" algn="l" rtl="0">
              <a:spcBef>
                <a:spcPts val="1600"/>
              </a:spcBef>
              <a:spcAft>
                <a:spcPts val="0"/>
              </a:spcAft>
              <a:buNone/>
            </a:pPr>
            <a:endParaRPr sz="1600"/>
          </a:p>
          <a:p>
            <a:pPr marL="0" lvl="0" indent="0" algn="l" rtl="0">
              <a:spcBef>
                <a:spcPts val="1600"/>
              </a:spcBef>
              <a:spcAft>
                <a:spcPts val="1600"/>
              </a:spcAft>
              <a:buNone/>
            </a:pPr>
            <a:endParaRPr/>
          </a:p>
        </p:txBody>
      </p:sp>
      <p:pic>
        <p:nvPicPr>
          <p:cNvPr id="107" name="Google Shape;107;p19"/>
          <p:cNvPicPr preferRelativeResize="0"/>
          <p:nvPr/>
        </p:nvPicPr>
        <p:blipFill>
          <a:blip r:embed="rId3">
            <a:alphaModFix/>
          </a:blip>
          <a:stretch>
            <a:fillRect/>
          </a:stretch>
        </p:blipFill>
        <p:spPr>
          <a:xfrm>
            <a:off x="6838875" y="3305575"/>
            <a:ext cx="2076525" cy="1609324"/>
          </a:xfrm>
          <a:prstGeom prst="rect">
            <a:avLst/>
          </a:prstGeom>
          <a:noFill/>
          <a:ln>
            <a:noFill/>
          </a:ln>
        </p:spPr>
      </p:pic>
      <p:cxnSp>
        <p:nvCxnSpPr>
          <p:cNvPr id="108" name="Google Shape;108;p19"/>
          <p:cNvCxnSpPr/>
          <p:nvPr/>
        </p:nvCxnSpPr>
        <p:spPr>
          <a:xfrm>
            <a:off x="6442800" y="3024225"/>
            <a:ext cx="828600" cy="828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6B26B"/>
                </a:solidFill>
              </a:rPr>
              <a:t>Results</a:t>
            </a:r>
            <a:endParaRPr>
              <a:solidFill>
                <a:srgbClr val="F6B26B"/>
              </a:solidFill>
            </a:endParaRPr>
          </a:p>
        </p:txBody>
      </p:sp>
      <p:sp>
        <p:nvSpPr>
          <p:cNvPr id="114" name="Google Shape;114;p20"/>
          <p:cNvSpPr txBox="1">
            <a:spLocks noGrp="1"/>
          </p:cNvSpPr>
          <p:nvPr>
            <p:ph type="body" idx="2"/>
          </p:nvPr>
        </p:nvSpPr>
        <p:spPr>
          <a:xfrm>
            <a:off x="4939500" y="724200"/>
            <a:ext cx="39393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D9D2E9"/>
                </a:solidFill>
                <a:latin typeface="Roboto Slab"/>
                <a:ea typeface="Roboto Slab"/>
                <a:cs typeface="Roboto Slab"/>
                <a:sym typeface="Roboto Slab"/>
              </a:rPr>
              <a:t>The data entered by the user is sent to the python code running in background through flask.</a:t>
            </a:r>
            <a:endParaRPr>
              <a:solidFill>
                <a:srgbClr val="D9D2E9"/>
              </a:solidFill>
              <a:latin typeface="Roboto Slab"/>
              <a:ea typeface="Roboto Slab"/>
              <a:cs typeface="Roboto Slab"/>
              <a:sym typeface="Roboto Slab"/>
            </a:endParaRPr>
          </a:p>
          <a:p>
            <a:pPr marL="0" lvl="0" indent="0" algn="l" rtl="0">
              <a:spcBef>
                <a:spcPts val="1600"/>
              </a:spcBef>
              <a:spcAft>
                <a:spcPts val="0"/>
              </a:spcAft>
              <a:buNone/>
            </a:pPr>
            <a:r>
              <a:rPr lang="en">
                <a:solidFill>
                  <a:srgbClr val="D9D2E9"/>
                </a:solidFill>
                <a:latin typeface="Roboto Slab"/>
                <a:ea typeface="Roboto Slab"/>
                <a:cs typeface="Roboto Slab"/>
                <a:sym typeface="Roboto Slab"/>
              </a:rPr>
              <a:t>Based on the data, It calculates and gives the result back to the webpage.</a:t>
            </a:r>
            <a:endParaRPr>
              <a:solidFill>
                <a:srgbClr val="D9D2E9"/>
              </a:solidFill>
              <a:latin typeface="Roboto Slab"/>
              <a:ea typeface="Roboto Slab"/>
              <a:cs typeface="Roboto Slab"/>
              <a:sym typeface="Roboto Slab"/>
            </a:endParaRPr>
          </a:p>
          <a:p>
            <a:pPr marL="0" lvl="0" indent="0" algn="l" rtl="0">
              <a:spcBef>
                <a:spcPts val="1600"/>
              </a:spcBef>
              <a:spcAft>
                <a:spcPts val="1600"/>
              </a:spcAft>
              <a:buNone/>
            </a:pPr>
            <a:r>
              <a:rPr lang="en">
                <a:solidFill>
                  <a:srgbClr val="D9D2E9"/>
                </a:solidFill>
                <a:latin typeface="Roboto Slab"/>
                <a:ea typeface="Roboto Slab"/>
                <a:cs typeface="Roboto Slab"/>
                <a:sym typeface="Roboto Slab"/>
              </a:rPr>
              <a:t>We have also provided the helpline numbers and the hospital address to contact if needed.</a:t>
            </a:r>
            <a:endParaRPr>
              <a:solidFill>
                <a:srgbClr val="D9D2E9"/>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3F6881"/>
      </a:accent1>
      <a:accent2>
        <a:srgbClr val="558B2F"/>
      </a:accent2>
      <a:accent3>
        <a:srgbClr val="009688"/>
      </a:accent3>
      <a:accent4>
        <a:srgbClr val="E50303"/>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491</Words>
  <Application>Microsoft Office PowerPoint</Application>
  <PresentationFormat>On-screen Show (16:9)</PresentationFormat>
  <Paragraphs>56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Roboto Slab</vt:lpstr>
      <vt:lpstr>Roboto</vt:lpstr>
      <vt:lpstr>Marina</vt:lpstr>
      <vt:lpstr>Web-Technology Project Heart Disease and Diabetes detection website( with Covid-19 updates ) </vt:lpstr>
      <vt:lpstr>PROJECT TITLE  Heart Disease and diabetes detection website   </vt:lpstr>
      <vt:lpstr>Design and Implementation</vt:lpstr>
      <vt:lpstr>Design and Implementation</vt:lpstr>
      <vt:lpstr>Intelligent Component</vt:lpstr>
      <vt:lpstr>Intelligent Component</vt:lpstr>
      <vt:lpstr>COVID-19 Updates</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Web-Technology Project Heart Disease and Diabetes detection website( with Covid-19 updates ) </dc:title>
  <cp:lastModifiedBy>Nishchal M N</cp:lastModifiedBy>
  <cp:revision>1</cp:revision>
  <dcterms:modified xsi:type="dcterms:W3CDTF">2020-05-16T09:34:33Z</dcterms:modified>
</cp:coreProperties>
</file>