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80" r:id="rId15"/>
    <p:sldId id="268" r:id="rId16"/>
    <p:sldId id="270" r:id="rId17"/>
    <p:sldId id="271" r:id="rId18"/>
    <p:sldId id="272" r:id="rId19"/>
    <p:sldId id="273" r:id="rId20"/>
    <p:sldId id="274" r:id="rId21"/>
    <p:sldId id="275"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B0D9F7-9B57-4FB5-B6E2-E5672FE54C34}" v="2" dt="2023-04-25T16:51:08.349"/>
    <p1510:client id="{5E30A0E6-4A99-4980-BBB1-5E40A7FE827C}" v="545" dt="2023-04-25T23:08:50.474"/>
    <p1510:client id="{FCA8A5D8-E23F-4E27-BEED-FA359F4DF42B}" v="200" dt="2023-04-25T21:46:43.0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87F5C3-4BC1-4076-88CA-9ACDF4514BA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91F47D3-4652-449B-9644-D26DF28C45C1}">
      <dgm:prSet/>
      <dgm:spPr/>
      <dgm:t>
        <a:bodyPr/>
        <a:lstStyle/>
        <a:p>
          <a:pPr>
            <a:lnSpc>
              <a:spcPct val="100000"/>
            </a:lnSpc>
          </a:pPr>
          <a:r>
            <a:rPr lang="en-US" b="0" i="0"/>
            <a:t>Fresh Connections is a dynamic and growing grocery chain network that provides customers with high-quality and fresh products at affordable prices. </a:t>
          </a:r>
          <a:endParaRPr lang="en-US"/>
        </a:p>
      </dgm:t>
    </dgm:pt>
    <dgm:pt modelId="{8E0F05C5-246B-4BB6-9227-CB8C61200590}" type="parTrans" cxnId="{E251FF51-3186-4345-A42B-E3CD19BA208F}">
      <dgm:prSet/>
      <dgm:spPr/>
      <dgm:t>
        <a:bodyPr/>
        <a:lstStyle/>
        <a:p>
          <a:endParaRPr lang="en-US"/>
        </a:p>
      </dgm:t>
    </dgm:pt>
    <dgm:pt modelId="{B5909DDA-1205-461C-885C-2FBAB3D0C71D}" type="sibTrans" cxnId="{E251FF51-3186-4345-A42B-E3CD19BA208F}">
      <dgm:prSet/>
      <dgm:spPr/>
      <dgm:t>
        <a:bodyPr/>
        <a:lstStyle/>
        <a:p>
          <a:endParaRPr lang="en-US"/>
        </a:p>
      </dgm:t>
    </dgm:pt>
    <dgm:pt modelId="{F70F65D1-8963-4E78-9FCD-48CD9009CC0A}">
      <dgm:prSet/>
      <dgm:spPr/>
      <dgm:t>
        <a:bodyPr/>
        <a:lstStyle/>
        <a:p>
          <a:pPr>
            <a:lnSpc>
              <a:spcPct val="100000"/>
            </a:lnSpc>
          </a:pPr>
          <a:r>
            <a:rPr lang="en-US" b="0" i="0"/>
            <a:t>It has been developed by the Cisco packet tracer. </a:t>
          </a:r>
          <a:endParaRPr lang="en-US"/>
        </a:p>
      </dgm:t>
    </dgm:pt>
    <dgm:pt modelId="{EC305E00-768C-4F3A-9B38-6BAAF4A4A70E}" type="parTrans" cxnId="{BC085F7D-D512-4EAB-8A1E-E7E8F8B3EA7B}">
      <dgm:prSet/>
      <dgm:spPr/>
      <dgm:t>
        <a:bodyPr/>
        <a:lstStyle/>
        <a:p>
          <a:endParaRPr lang="en-US"/>
        </a:p>
      </dgm:t>
    </dgm:pt>
    <dgm:pt modelId="{D2BA70B6-5BB1-4D06-ABC7-A604D0FBD498}" type="sibTrans" cxnId="{BC085F7D-D512-4EAB-8A1E-E7E8F8B3EA7B}">
      <dgm:prSet/>
      <dgm:spPr/>
      <dgm:t>
        <a:bodyPr/>
        <a:lstStyle/>
        <a:p>
          <a:endParaRPr lang="en-US"/>
        </a:p>
      </dgm:t>
    </dgm:pt>
    <dgm:pt modelId="{7B100801-1685-4D5B-B6F8-BFD0F1314CF8}">
      <dgm:prSet/>
      <dgm:spPr/>
      <dgm:t>
        <a:bodyPr/>
        <a:lstStyle/>
        <a:p>
          <a:pPr>
            <a:lnSpc>
              <a:spcPct val="100000"/>
            </a:lnSpc>
          </a:pPr>
          <a:r>
            <a:rPr lang="en-US" b="0" i="0"/>
            <a:t>The network aims to provide customers with a seamless shopping experience, which also meeting the business and technical goals of the company.</a:t>
          </a:r>
          <a:endParaRPr lang="en-US"/>
        </a:p>
      </dgm:t>
    </dgm:pt>
    <dgm:pt modelId="{0F959D67-6079-46F4-AADF-6345FCB11D55}" type="parTrans" cxnId="{892075EF-3C0A-41C2-B7DB-953429198169}">
      <dgm:prSet/>
      <dgm:spPr/>
      <dgm:t>
        <a:bodyPr/>
        <a:lstStyle/>
        <a:p>
          <a:endParaRPr lang="en-US"/>
        </a:p>
      </dgm:t>
    </dgm:pt>
    <dgm:pt modelId="{30F384ED-BA08-4AF7-AE69-E744B95F3B3C}" type="sibTrans" cxnId="{892075EF-3C0A-41C2-B7DB-953429198169}">
      <dgm:prSet/>
      <dgm:spPr/>
      <dgm:t>
        <a:bodyPr/>
        <a:lstStyle/>
        <a:p>
          <a:endParaRPr lang="en-US"/>
        </a:p>
      </dgm:t>
    </dgm:pt>
    <dgm:pt modelId="{9CBBC6D4-27F0-4F99-B000-CDBA03EFEF5A}" type="pres">
      <dgm:prSet presAssocID="{6787F5C3-4BC1-4076-88CA-9ACDF4514BAA}" presName="root" presStyleCnt="0">
        <dgm:presLayoutVars>
          <dgm:dir/>
          <dgm:resizeHandles val="exact"/>
        </dgm:presLayoutVars>
      </dgm:prSet>
      <dgm:spPr/>
    </dgm:pt>
    <dgm:pt modelId="{BC4DF7FA-618F-4523-8E21-F216C41DE076}" type="pres">
      <dgm:prSet presAssocID="{F91F47D3-4652-449B-9644-D26DF28C45C1}" presName="compNode" presStyleCnt="0"/>
      <dgm:spPr/>
    </dgm:pt>
    <dgm:pt modelId="{E3178A6F-29A3-4367-810E-9B9859B7DD84}" type="pres">
      <dgm:prSet presAssocID="{F91F47D3-4652-449B-9644-D26DF28C45C1}" presName="bgRect" presStyleLbl="bgShp" presStyleIdx="0" presStyleCnt="3"/>
      <dgm:spPr/>
    </dgm:pt>
    <dgm:pt modelId="{8F4BE61D-4B42-4AFD-A0E3-D0DBF8AE121F}" type="pres">
      <dgm:prSet presAssocID="{F91F47D3-4652-449B-9644-D26DF28C45C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rapes"/>
        </a:ext>
      </dgm:extLst>
    </dgm:pt>
    <dgm:pt modelId="{03898F42-1A10-44C8-908E-1CEFDA572F63}" type="pres">
      <dgm:prSet presAssocID="{F91F47D3-4652-449B-9644-D26DF28C45C1}" presName="spaceRect" presStyleCnt="0"/>
      <dgm:spPr/>
    </dgm:pt>
    <dgm:pt modelId="{C6FA3212-51D4-4DAE-AA92-5FFEAA6755BF}" type="pres">
      <dgm:prSet presAssocID="{F91F47D3-4652-449B-9644-D26DF28C45C1}" presName="parTx" presStyleLbl="revTx" presStyleIdx="0" presStyleCnt="3">
        <dgm:presLayoutVars>
          <dgm:chMax val="0"/>
          <dgm:chPref val="0"/>
        </dgm:presLayoutVars>
      </dgm:prSet>
      <dgm:spPr/>
    </dgm:pt>
    <dgm:pt modelId="{C8FC6CBC-F1EA-41F3-AD12-08C0C9109928}" type="pres">
      <dgm:prSet presAssocID="{B5909DDA-1205-461C-885C-2FBAB3D0C71D}" presName="sibTrans" presStyleCnt="0"/>
      <dgm:spPr/>
    </dgm:pt>
    <dgm:pt modelId="{82A4784D-BF85-4647-96B6-9A937375B3EB}" type="pres">
      <dgm:prSet presAssocID="{F70F65D1-8963-4E78-9FCD-48CD9009CC0A}" presName="compNode" presStyleCnt="0"/>
      <dgm:spPr/>
    </dgm:pt>
    <dgm:pt modelId="{1298801B-530A-4E68-86BD-A5854B670C43}" type="pres">
      <dgm:prSet presAssocID="{F70F65D1-8963-4E78-9FCD-48CD9009CC0A}" presName="bgRect" presStyleLbl="bgShp" presStyleIdx="1" presStyleCnt="3"/>
      <dgm:spPr/>
    </dgm:pt>
    <dgm:pt modelId="{CB327B9A-D34D-4F04-B654-71FCC8E0D32A}" type="pres">
      <dgm:prSet presAssocID="{F70F65D1-8963-4E78-9FCD-48CD9009CC0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router"/>
        </a:ext>
      </dgm:extLst>
    </dgm:pt>
    <dgm:pt modelId="{3B9F3FB5-5319-4A20-898C-91D511C4D9D6}" type="pres">
      <dgm:prSet presAssocID="{F70F65D1-8963-4E78-9FCD-48CD9009CC0A}" presName="spaceRect" presStyleCnt="0"/>
      <dgm:spPr/>
    </dgm:pt>
    <dgm:pt modelId="{12F998B4-D837-4D6E-97FF-A060D59A8AEB}" type="pres">
      <dgm:prSet presAssocID="{F70F65D1-8963-4E78-9FCD-48CD9009CC0A}" presName="parTx" presStyleLbl="revTx" presStyleIdx="1" presStyleCnt="3">
        <dgm:presLayoutVars>
          <dgm:chMax val="0"/>
          <dgm:chPref val="0"/>
        </dgm:presLayoutVars>
      </dgm:prSet>
      <dgm:spPr/>
    </dgm:pt>
    <dgm:pt modelId="{37EE2CA0-5A33-4A7D-9666-864760841F19}" type="pres">
      <dgm:prSet presAssocID="{D2BA70B6-5BB1-4D06-ABC7-A604D0FBD498}" presName="sibTrans" presStyleCnt="0"/>
      <dgm:spPr/>
    </dgm:pt>
    <dgm:pt modelId="{149CC9E5-A19D-44C0-A7BA-0F738EDD7338}" type="pres">
      <dgm:prSet presAssocID="{7B100801-1685-4D5B-B6F8-BFD0F1314CF8}" presName="compNode" presStyleCnt="0"/>
      <dgm:spPr/>
    </dgm:pt>
    <dgm:pt modelId="{F267DAD9-53AD-4A88-AEBC-D905B8880670}" type="pres">
      <dgm:prSet presAssocID="{7B100801-1685-4D5B-B6F8-BFD0F1314CF8}" presName="bgRect" presStyleLbl="bgShp" presStyleIdx="2" presStyleCnt="3"/>
      <dgm:spPr/>
    </dgm:pt>
    <dgm:pt modelId="{FBA7FDB0-90C1-4515-83D4-9EDB3324BAA4}" type="pres">
      <dgm:prSet presAssocID="{7B100801-1685-4D5B-B6F8-BFD0F1314C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6C625C8D-4AD0-434D-A14B-CCD8CD123771}" type="pres">
      <dgm:prSet presAssocID="{7B100801-1685-4D5B-B6F8-BFD0F1314CF8}" presName="spaceRect" presStyleCnt="0"/>
      <dgm:spPr/>
    </dgm:pt>
    <dgm:pt modelId="{DEEA3F41-CD78-4A2D-9C91-D4F0A90D7035}" type="pres">
      <dgm:prSet presAssocID="{7B100801-1685-4D5B-B6F8-BFD0F1314CF8}" presName="parTx" presStyleLbl="revTx" presStyleIdx="2" presStyleCnt="3">
        <dgm:presLayoutVars>
          <dgm:chMax val="0"/>
          <dgm:chPref val="0"/>
        </dgm:presLayoutVars>
      </dgm:prSet>
      <dgm:spPr/>
    </dgm:pt>
  </dgm:ptLst>
  <dgm:cxnLst>
    <dgm:cxn modelId="{0A0E8C09-58BC-49FB-A2C5-23807A2041FD}" type="presOf" srcId="{6787F5C3-4BC1-4076-88CA-9ACDF4514BAA}" destId="{9CBBC6D4-27F0-4F99-B000-CDBA03EFEF5A}" srcOrd="0" destOrd="0" presId="urn:microsoft.com/office/officeart/2018/2/layout/IconVerticalSolidList"/>
    <dgm:cxn modelId="{DF48736D-F64B-4E60-ACCF-E6AE23A14C89}" type="presOf" srcId="{F91F47D3-4652-449B-9644-D26DF28C45C1}" destId="{C6FA3212-51D4-4DAE-AA92-5FFEAA6755BF}" srcOrd="0" destOrd="0" presId="urn:microsoft.com/office/officeart/2018/2/layout/IconVerticalSolidList"/>
    <dgm:cxn modelId="{E251FF51-3186-4345-A42B-E3CD19BA208F}" srcId="{6787F5C3-4BC1-4076-88CA-9ACDF4514BAA}" destId="{F91F47D3-4652-449B-9644-D26DF28C45C1}" srcOrd="0" destOrd="0" parTransId="{8E0F05C5-246B-4BB6-9227-CB8C61200590}" sibTransId="{B5909DDA-1205-461C-885C-2FBAB3D0C71D}"/>
    <dgm:cxn modelId="{BC085F7D-D512-4EAB-8A1E-E7E8F8B3EA7B}" srcId="{6787F5C3-4BC1-4076-88CA-9ACDF4514BAA}" destId="{F70F65D1-8963-4E78-9FCD-48CD9009CC0A}" srcOrd="1" destOrd="0" parTransId="{EC305E00-768C-4F3A-9B38-6BAAF4A4A70E}" sibTransId="{D2BA70B6-5BB1-4D06-ABC7-A604D0FBD498}"/>
    <dgm:cxn modelId="{41116890-0D6D-4F05-8E05-9354EBC4F234}" type="presOf" srcId="{7B100801-1685-4D5B-B6F8-BFD0F1314CF8}" destId="{DEEA3F41-CD78-4A2D-9C91-D4F0A90D7035}" srcOrd="0" destOrd="0" presId="urn:microsoft.com/office/officeart/2018/2/layout/IconVerticalSolidList"/>
    <dgm:cxn modelId="{BA9535A8-8A0E-4695-A288-D6B8C73BAAB9}" type="presOf" srcId="{F70F65D1-8963-4E78-9FCD-48CD9009CC0A}" destId="{12F998B4-D837-4D6E-97FF-A060D59A8AEB}" srcOrd="0" destOrd="0" presId="urn:microsoft.com/office/officeart/2018/2/layout/IconVerticalSolidList"/>
    <dgm:cxn modelId="{892075EF-3C0A-41C2-B7DB-953429198169}" srcId="{6787F5C3-4BC1-4076-88CA-9ACDF4514BAA}" destId="{7B100801-1685-4D5B-B6F8-BFD0F1314CF8}" srcOrd="2" destOrd="0" parTransId="{0F959D67-6079-46F4-AADF-6345FCB11D55}" sibTransId="{30F384ED-BA08-4AF7-AE69-E744B95F3B3C}"/>
    <dgm:cxn modelId="{B5BC8287-AFB9-4BA3-B27F-214F30D17B8D}" type="presParOf" srcId="{9CBBC6D4-27F0-4F99-B000-CDBA03EFEF5A}" destId="{BC4DF7FA-618F-4523-8E21-F216C41DE076}" srcOrd="0" destOrd="0" presId="urn:microsoft.com/office/officeart/2018/2/layout/IconVerticalSolidList"/>
    <dgm:cxn modelId="{01BE8CEB-038F-4A88-901B-98321B3BC950}" type="presParOf" srcId="{BC4DF7FA-618F-4523-8E21-F216C41DE076}" destId="{E3178A6F-29A3-4367-810E-9B9859B7DD84}" srcOrd="0" destOrd="0" presId="urn:microsoft.com/office/officeart/2018/2/layout/IconVerticalSolidList"/>
    <dgm:cxn modelId="{63CBC914-84D3-4DB7-A341-55D97B0A7BFF}" type="presParOf" srcId="{BC4DF7FA-618F-4523-8E21-F216C41DE076}" destId="{8F4BE61D-4B42-4AFD-A0E3-D0DBF8AE121F}" srcOrd="1" destOrd="0" presId="urn:microsoft.com/office/officeart/2018/2/layout/IconVerticalSolidList"/>
    <dgm:cxn modelId="{646F6F56-2E7D-45DC-88AB-277C40314AF0}" type="presParOf" srcId="{BC4DF7FA-618F-4523-8E21-F216C41DE076}" destId="{03898F42-1A10-44C8-908E-1CEFDA572F63}" srcOrd="2" destOrd="0" presId="urn:microsoft.com/office/officeart/2018/2/layout/IconVerticalSolidList"/>
    <dgm:cxn modelId="{389FD531-7860-491A-A6A7-06BEECA77B7B}" type="presParOf" srcId="{BC4DF7FA-618F-4523-8E21-F216C41DE076}" destId="{C6FA3212-51D4-4DAE-AA92-5FFEAA6755BF}" srcOrd="3" destOrd="0" presId="urn:microsoft.com/office/officeart/2018/2/layout/IconVerticalSolidList"/>
    <dgm:cxn modelId="{AF359282-03CE-45EF-BB04-69BF4F6EAFAB}" type="presParOf" srcId="{9CBBC6D4-27F0-4F99-B000-CDBA03EFEF5A}" destId="{C8FC6CBC-F1EA-41F3-AD12-08C0C9109928}" srcOrd="1" destOrd="0" presId="urn:microsoft.com/office/officeart/2018/2/layout/IconVerticalSolidList"/>
    <dgm:cxn modelId="{0A654755-9C04-42C8-A8D7-E0453F493639}" type="presParOf" srcId="{9CBBC6D4-27F0-4F99-B000-CDBA03EFEF5A}" destId="{82A4784D-BF85-4647-96B6-9A937375B3EB}" srcOrd="2" destOrd="0" presId="urn:microsoft.com/office/officeart/2018/2/layout/IconVerticalSolidList"/>
    <dgm:cxn modelId="{D384C3A5-4B32-465B-BB21-A97971FFC1B1}" type="presParOf" srcId="{82A4784D-BF85-4647-96B6-9A937375B3EB}" destId="{1298801B-530A-4E68-86BD-A5854B670C43}" srcOrd="0" destOrd="0" presId="urn:microsoft.com/office/officeart/2018/2/layout/IconVerticalSolidList"/>
    <dgm:cxn modelId="{2C2E1BE2-01D1-40BB-8F1C-17E4D8AAB46B}" type="presParOf" srcId="{82A4784D-BF85-4647-96B6-9A937375B3EB}" destId="{CB327B9A-D34D-4F04-B654-71FCC8E0D32A}" srcOrd="1" destOrd="0" presId="urn:microsoft.com/office/officeart/2018/2/layout/IconVerticalSolidList"/>
    <dgm:cxn modelId="{EC80EBD4-D4E9-4C34-9414-335948BE6718}" type="presParOf" srcId="{82A4784D-BF85-4647-96B6-9A937375B3EB}" destId="{3B9F3FB5-5319-4A20-898C-91D511C4D9D6}" srcOrd="2" destOrd="0" presId="urn:microsoft.com/office/officeart/2018/2/layout/IconVerticalSolidList"/>
    <dgm:cxn modelId="{2E07D711-EAA0-4DE3-9C5F-12E31102F5EC}" type="presParOf" srcId="{82A4784D-BF85-4647-96B6-9A937375B3EB}" destId="{12F998B4-D837-4D6E-97FF-A060D59A8AEB}" srcOrd="3" destOrd="0" presId="urn:microsoft.com/office/officeart/2018/2/layout/IconVerticalSolidList"/>
    <dgm:cxn modelId="{BF001606-848F-428F-AFA0-8E8FF12946D0}" type="presParOf" srcId="{9CBBC6D4-27F0-4F99-B000-CDBA03EFEF5A}" destId="{37EE2CA0-5A33-4A7D-9666-864760841F19}" srcOrd="3" destOrd="0" presId="urn:microsoft.com/office/officeart/2018/2/layout/IconVerticalSolidList"/>
    <dgm:cxn modelId="{9A312246-EDD8-4801-BA5F-A3BC50E5BBE9}" type="presParOf" srcId="{9CBBC6D4-27F0-4F99-B000-CDBA03EFEF5A}" destId="{149CC9E5-A19D-44C0-A7BA-0F738EDD7338}" srcOrd="4" destOrd="0" presId="urn:microsoft.com/office/officeart/2018/2/layout/IconVerticalSolidList"/>
    <dgm:cxn modelId="{FF3EEC9C-1595-47F0-9BB0-63E7A963088D}" type="presParOf" srcId="{149CC9E5-A19D-44C0-A7BA-0F738EDD7338}" destId="{F267DAD9-53AD-4A88-AEBC-D905B8880670}" srcOrd="0" destOrd="0" presId="urn:microsoft.com/office/officeart/2018/2/layout/IconVerticalSolidList"/>
    <dgm:cxn modelId="{5B75C2E8-4D4D-40C6-A0C4-D425EF6FE7E8}" type="presParOf" srcId="{149CC9E5-A19D-44C0-A7BA-0F738EDD7338}" destId="{FBA7FDB0-90C1-4515-83D4-9EDB3324BAA4}" srcOrd="1" destOrd="0" presId="urn:microsoft.com/office/officeart/2018/2/layout/IconVerticalSolidList"/>
    <dgm:cxn modelId="{B80EF286-2C86-4D24-8F4F-A931A27D6A5A}" type="presParOf" srcId="{149CC9E5-A19D-44C0-A7BA-0F738EDD7338}" destId="{6C625C8D-4AD0-434D-A14B-CCD8CD123771}" srcOrd="2" destOrd="0" presId="urn:microsoft.com/office/officeart/2018/2/layout/IconVerticalSolidList"/>
    <dgm:cxn modelId="{A9A4B285-B37E-45F0-AD3A-4D171A63C2A3}" type="presParOf" srcId="{149CC9E5-A19D-44C0-A7BA-0F738EDD7338}" destId="{DEEA3F41-CD78-4A2D-9C91-D4F0A90D703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6E7E1F-0D83-4FB7-B6FF-56F7EDCC199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F782B15-1B6A-4E9D-8B42-CEAB2AAE04FC}">
      <dgm:prSet custT="1"/>
      <dgm:spPr/>
      <dgm:t>
        <a:bodyPr/>
        <a:lstStyle/>
        <a:p>
          <a:r>
            <a:rPr lang="en-US" sz="1200" b="0" i="0"/>
            <a:t>One major challenge is the high cost of operating physical stores, including rent, utilities, and labor costs. This can make it difficult for grocery stores to maintain profitability, especially in the face of competition from online retailers and discount stores.</a:t>
          </a:r>
          <a:endParaRPr lang="en-US" sz="1200"/>
        </a:p>
      </dgm:t>
    </dgm:pt>
    <dgm:pt modelId="{B596CCEF-4CCD-4711-AEE7-DBBAF6962410}" type="parTrans" cxnId="{B1E70596-2976-4E90-8C81-0C023E4E96C7}">
      <dgm:prSet/>
      <dgm:spPr/>
      <dgm:t>
        <a:bodyPr/>
        <a:lstStyle/>
        <a:p>
          <a:endParaRPr lang="en-US"/>
        </a:p>
      </dgm:t>
    </dgm:pt>
    <dgm:pt modelId="{D8C50DD2-A127-450C-82B7-5164CC4E081D}" type="sibTrans" cxnId="{B1E70596-2976-4E90-8C81-0C023E4E96C7}">
      <dgm:prSet/>
      <dgm:spPr/>
      <dgm:t>
        <a:bodyPr/>
        <a:lstStyle/>
        <a:p>
          <a:endParaRPr lang="en-US"/>
        </a:p>
      </dgm:t>
    </dgm:pt>
    <dgm:pt modelId="{B7ABB249-7023-49E2-B259-5D553961AB4B}">
      <dgm:prSet custT="1"/>
      <dgm:spPr/>
      <dgm:t>
        <a:bodyPr/>
        <a:lstStyle/>
        <a:p>
          <a:r>
            <a:rPr lang="en-US" sz="1200" b="0" i="0"/>
            <a:t>Changing shopping patterns: The rise of e-commerce and mobile shopping has changed the way people shop for groceries. Online ordering and home delivery are becoming more popular, which puts pressure on traditional stores to adapt.</a:t>
          </a:r>
          <a:endParaRPr lang="en-US" sz="1200"/>
        </a:p>
      </dgm:t>
    </dgm:pt>
    <dgm:pt modelId="{CA2B0631-4CF0-4F4C-BFD3-325FD19FDB1A}" type="parTrans" cxnId="{E1DC746B-5F79-44CA-90CF-08CF1201860D}">
      <dgm:prSet/>
      <dgm:spPr/>
      <dgm:t>
        <a:bodyPr/>
        <a:lstStyle/>
        <a:p>
          <a:endParaRPr lang="en-US"/>
        </a:p>
      </dgm:t>
    </dgm:pt>
    <dgm:pt modelId="{DC0241D7-3EB7-4BC3-ABE5-FA1208913FEC}" type="sibTrans" cxnId="{E1DC746B-5F79-44CA-90CF-08CF1201860D}">
      <dgm:prSet/>
      <dgm:spPr/>
      <dgm:t>
        <a:bodyPr/>
        <a:lstStyle/>
        <a:p>
          <a:endParaRPr lang="en-US"/>
        </a:p>
      </dgm:t>
    </dgm:pt>
    <dgm:pt modelId="{1E1D8E08-9331-4B2C-83FC-0AEDB06B04FB}">
      <dgm:prSet custT="1"/>
      <dgm:spPr/>
      <dgm:t>
        <a:bodyPr/>
        <a:lstStyle/>
        <a:p>
          <a:r>
            <a:rPr lang="en-US" sz="1200" b="0" i="0"/>
            <a:t>Supply chain complexity: Grocery supply chains are highly complex, involving many different suppliers, distributors, and delivery routes. This complexity can lead to challenges in managing inventory and ensuring timely delivery.</a:t>
          </a:r>
          <a:endParaRPr lang="en-US" sz="1200"/>
        </a:p>
      </dgm:t>
    </dgm:pt>
    <dgm:pt modelId="{F519F6AA-63A4-4209-B07F-8CBCABF21D66}" type="parTrans" cxnId="{A03D9B75-30B1-4E3E-9A02-190FEC2B2639}">
      <dgm:prSet/>
      <dgm:spPr/>
      <dgm:t>
        <a:bodyPr/>
        <a:lstStyle/>
        <a:p>
          <a:endParaRPr lang="en-US"/>
        </a:p>
      </dgm:t>
    </dgm:pt>
    <dgm:pt modelId="{3BD52970-7985-46D3-89B8-3E9CAB1DC59F}" type="sibTrans" cxnId="{A03D9B75-30B1-4E3E-9A02-190FEC2B2639}">
      <dgm:prSet/>
      <dgm:spPr/>
      <dgm:t>
        <a:bodyPr/>
        <a:lstStyle/>
        <a:p>
          <a:endParaRPr lang="en-US"/>
        </a:p>
      </dgm:t>
    </dgm:pt>
    <dgm:pt modelId="{4CD3CA80-2574-40F8-9D81-8C668A90DBF5}">
      <dgm:prSet custT="1"/>
      <dgm:spPr/>
      <dgm:t>
        <a:bodyPr/>
        <a:lstStyle/>
        <a:p>
          <a:r>
            <a:rPr lang="en-US" sz="1200" b="0" i="0"/>
            <a:t>Changing customer preferences: Customer preferences are evolving, with an increased emphasis on health, sustainability, and convenience. Grocers need to be able to adapt to these changing preferences in order to stay competitive</a:t>
          </a:r>
          <a:endParaRPr lang="en-US" sz="1200"/>
        </a:p>
      </dgm:t>
    </dgm:pt>
    <dgm:pt modelId="{177A426C-E577-4D32-8ADD-72ADFD8E6A9B}" type="parTrans" cxnId="{A832964C-0E40-4FBB-9421-C773942C6D5C}">
      <dgm:prSet/>
      <dgm:spPr/>
      <dgm:t>
        <a:bodyPr/>
        <a:lstStyle/>
        <a:p>
          <a:endParaRPr lang="en-US"/>
        </a:p>
      </dgm:t>
    </dgm:pt>
    <dgm:pt modelId="{2E00B9DD-6DFF-47D1-81DF-2DA0AA0E3AA1}" type="sibTrans" cxnId="{A832964C-0E40-4FBB-9421-C773942C6D5C}">
      <dgm:prSet/>
      <dgm:spPr/>
      <dgm:t>
        <a:bodyPr/>
        <a:lstStyle/>
        <a:p>
          <a:endParaRPr lang="en-US"/>
        </a:p>
      </dgm:t>
    </dgm:pt>
    <dgm:pt modelId="{00B2C056-B03D-4173-847F-C68C25F96713}" type="pres">
      <dgm:prSet presAssocID="{A26E7E1F-0D83-4FB7-B6FF-56F7EDCC1996}" presName="root" presStyleCnt="0">
        <dgm:presLayoutVars>
          <dgm:dir/>
          <dgm:resizeHandles val="exact"/>
        </dgm:presLayoutVars>
      </dgm:prSet>
      <dgm:spPr/>
    </dgm:pt>
    <dgm:pt modelId="{02D90EA0-D296-4312-86E1-032AFD800B99}" type="pres">
      <dgm:prSet presAssocID="{2F782B15-1B6A-4E9D-8B42-CEAB2AAE04FC}" presName="compNode" presStyleCnt="0"/>
      <dgm:spPr/>
    </dgm:pt>
    <dgm:pt modelId="{C9638A9B-10A7-40E7-92C7-5C1F041EFE09}" type="pres">
      <dgm:prSet presAssocID="{2F782B15-1B6A-4E9D-8B42-CEAB2AAE04F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112B4F84-907F-4483-86F2-CFE69F61E385}" type="pres">
      <dgm:prSet presAssocID="{2F782B15-1B6A-4E9D-8B42-CEAB2AAE04FC}" presName="spaceRect" presStyleCnt="0"/>
      <dgm:spPr/>
    </dgm:pt>
    <dgm:pt modelId="{9B40A4E8-8ED0-4901-AC9B-83B848AA707C}" type="pres">
      <dgm:prSet presAssocID="{2F782B15-1B6A-4E9D-8B42-CEAB2AAE04FC}" presName="textRect" presStyleLbl="revTx" presStyleIdx="0" presStyleCnt="4">
        <dgm:presLayoutVars>
          <dgm:chMax val="1"/>
          <dgm:chPref val="1"/>
        </dgm:presLayoutVars>
      </dgm:prSet>
      <dgm:spPr/>
    </dgm:pt>
    <dgm:pt modelId="{1B03E605-E68B-4AFD-8982-809EB5519600}" type="pres">
      <dgm:prSet presAssocID="{D8C50DD2-A127-450C-82B7-5164CC4E081D}" presName="sibTrans" presStyleCnt="0"/>
      <dgm:spPr/>
    </dgm:pt>
    <dgm:pt modelId="{71198887-D35B-4810-9EF7-C96BB1B263A3}" type="pres">
      <dgm:prSet presAssocID="{B7ABB249-7023-49E2-B259-5D553961AB4B}" presName="compNode" presStyleCnt="0"/>
      <dgm:spPr/>
    </dgm:pt>
    <dgm:pt modelId="{2938589B-90A8-4EE6-929E-623C586EA7F0}" type="pres">
      <dgm:prSet presAssocID="{B7ABB249-7023-49E2-B259-5D553961AB4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basket"/>
        </a:ext>
      </dgm:extLst>
    </dgm:pt>
    <dgm:pt modelId="{A538FD41-C43D-489F-82BE-C6E2B116A928}" type="pres">
      <dgm:prSet presAssocID="{B7ABB249-7023-49E2-B259-5D553961AB4B}" presName="spaceRect" presStyleCnt="0"/>
      <dgm:spPr/>
    </dgm:pt>
    <dgm:pt modelId="{DEA6E366-C564-4DBF-BC74-A55630119976}" type="pres">
      <dgm:prSet presAssocID="{B7ABB249-7023-49E2-B259-5D553961AB4B}" presName="textRect" presStyleLbl="revTx" presStyleIdx="1" presStyleCnt="4">
        <dgm:presLayoutVars>
          <dgm:chMax val="1"/>
          <dgm:chPref val="1"/>
        </dgm:presLayoutVars>
      </dgm:prSet>
      <dgm:spPr/>
    </dgm:pt>
    <dgm:pt modelId="{0F7575F2-77D0-4D39-95AD-689F7E27D0F9}" type="pres">
      <dgm:prSet presAssocID="{DC0241D7-3EB7-4BC3-ABE5-FA1208913FEC}" presName="sibTrans" presStyleCnt="0"/>
      <dgm:spPr/>
    </dgm:pt>
    <dgm:pt modelId="{8F3C6337-0A72-4189-A7AF-1EF327A99DDD}" type="pres">
      <dgm:prSet presAssocID="{1E1D8E08-9331-4B2C-83FC-0AEDB06B04FB}" presName="compNode" presStyleCnt="0"/>
      <dgm:spPr/>
    </dgm:pt>
    <dgm:pt modelId="{37342455-667D-485D-B21B-5B30192674FA}" type="pres">
      <dgm:prSet presAssocID="{1E1D8E08-9331-4B2C-83FC-0AEDB06B04F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opping cart"/>
        </a:ext>
      </dgm:extLst>
    </dgm:pt>
    <dgm:pt modelId="{25AC1E7F-BBC8-4907-AB4A-B5DF69FBAA8D}" type="pres">
      <dgm:prSet presAssocID="{1E1D8E08-9331-4B2C-83FC-0AEDB06B04FB}" presName="spaceRect" presStyleCnt="0"/>
      <dgm:spPr/>
    </dgm:pt>
    <dgm:pt modelId="{A15112F7-B26D-4603-93F2-7CAA4320D8E6}" type="pres">
      <dgm:prSet presAssocID="{1E1D8E08-9331-4B2C-83FC-0AEDB06B04FB}" presName="textRect" presStyleLbl="revTx" presStyleIdx="2" presStyleCnt="4">
        <dgm:presLayoutVars>
          <dgm:chMax val="1"/>
          <dgm:chPref val="1"/>
        </dgm:presLayoutVars>
      </dgm:prSet>
      <dgm:spPr/>
    </dgm:pt>
    <dgm:pt modelId="{D118063E-A034-4182-B881-7BE8182A8097}" type="pres">
      <dgm:prSet presAssocID="{3BD52970-7985-46D3-89B8-3E9CAB1DC59F}" presName="sibTrans" presStyleCnt="0"/>
      <dgm:spPr/>
    </dgm:pt>
    <dgm:pt modelId="{6FC8314C-2200-42DD-A08A-AC9F902948D9}" type="pres">
      <dgm:prSet presAssocID="{4CD3CA80-2574-40F8-9D81-8C668A90DBF5}" presName="compNode" presStyleCnt="0"/>
      <dgm:spPr/>
    </dgm:pt>
    <dgm:pt modelId="{B2F57E39-B662-471D-881C-7273A54751FD}" type="pres">
      <dgm:prSet presAssocID="{4CD3CA80-2574-40F8-9D81-8C668A90DBF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ingle gear"/>
        </a:ext>
      </dgm:extLst>
    </dgm:pt>
    <dgm:pt modelId="{3E9BECD5-016B-4C4E-9529-3B7D41B9A02A}" type="pres">
      <dgm:prSet presAssocID="{4CD3CA80-2574-40F8-9D81-8C668A90DBF5}" presName="spaceRect" presStyleCnt="0"/>
      <dgm:spPr/>
    </dgm:pt>
    <dgm:pt modelId="{92A4CB7F-DB01-43E3-9A15-3818E90F3165}" type="pres">
      <dgm:prSet presAssocID="{4CD3CA80-2574-40F8-9D81-8C668A90DBF5}" presName="textRect" presStyleLbl="revTx" presStyleIdx="3" presStyleCnt="4">
        <dgm:presLayoutVars>
          <dgm:chMax val="1"/>
          <dgm:chPref val="1"/>
        </dgm:presLayoutVars>
      </dgm:prSet>
      <dgm:spPr/>
    </dgm:pt>
  </dgm:ptLst>
  <dgm:cxnLst>
    <dgm:cxn modelId="{395D9F0B-FE5C-43C4-9571-1AA7D442548E}" type="presOf" srcId="{4CD3CA80-2574-40F8-9D81-8C668A90DBF5}" destId="{92A4CB7F-DB01-43E3-9A15-3818E90F3165}" srcOrd="0" destOrd="0" presId="urn:microsoft.com/office/officeart/2018/2/layout/IconLabelList"/>
    <dgm:cxn modelId="{E1DC746B-5F79-44CA-90CF-08CF1201860D}" srcId="{A26E7E1F-0D83-4FB7-B6FF-56F7EDCC1996}" destId="{B7ABB249-7023-49E2-B259-5D553961AB4B}" srcOrd="1" destOrd="0" parTransId="{CA2B0631-4CF0-4F4C-BFD3-325FD19FDB1A}" sibTransId="{DC0241D7-3EB7-4BC3-ABE5-FA1208913FEC}"/>
    <dgm:cxn modelId="{A832964C-0E40-4FBB-9421-C773942C6D5C}" srcId="{A26E7E1F-0D83-4FB7-B6FF-56F7EDCC1996}" destId="{4CD3CA80-2574-40F8-9D81-8C668A90DBF5}" srcOrd="3" destOrd="0" parTransId="{177A426C-E577-4D32-8ADD-72ADFD8E6A9B}" sibTransId="{2E00B9DD-6DFF-47D1-81DF-2DA0AA0E3AA1}"/>
    <dgm:cxn modelId="{A03D9B75-30B1-4E3E-9A02-190FEC2B2639}" srcId="{A26E7E1F-0D83-4FB7-B6FF-56F7EDCC1996}" destId="{1E1D8E08-9331-4B2C-83FC-0AEDB06B04FB}" srcOrd="2" destOrd="0" parTransId="{F519F6AA-63A4-4209-B07F-8CBCABF21D66}" sibTransId="{3BD52970-7985-46D3-89B8-3E9CAB1DC59F}"/>
    <dgm:cxn modelId="{0A4AE17E-DFE5-4706-8A98-47170FFA1012}" type="presOf" srcId="{B7ABB249-7023-49E2-B259-5D553961AB4B}" destId="{DEA6E366-C564-4DBF-BC74-A55630119976}" srcOrd="0" destOrd="0" presId="urn:microsoft.com/office/officeart/2018/2/layout/IconLabelList"/>
    <dgm:cxn modelId="{B1E70596-2976-4E90-8C81-0C023E4E96C7}" srcId="{A26E7E1F-0D83-4FB7-B6FF-56F7EDCC1996}" destId="{2F782B15-1B6A-4E9D-8B42-CEAB2AAE04FC}" srcOrd="0" destOrd="0" parTransId="{B596CCEF-4CCD-4711-AEE7-DBBAF6962410}" sibTransId="{D8C50DD2-A127-450C-82B7-5164CC4E081D}"/>
    <dgm:cxn modelId="{A80C23E9-BDF8-4E5F-A410-73DC84C65DB9}" type="presOf" srcId="{2F782B15-1B6A-4E9D-8B42-CEAB2AAE04FC}" destId="{9B40A4E8-8ED0-4901-AC9B-83B848AA707C}" srcOrd="0" destOrd="0" presId="urn:microsoft.com/office/officeart/2018/2/layout/IconLabelList"/>
    <dgm:cxn modelId="{EC5EEFF7-2DC6-4A12-A1F3-468D80EE0FD3}" type="presOf" srcId="{A26E7E1F-0D83-4FB7-B6FF-56F7EDCC1996}" destId="{00B2C056-B03D-4173-847F-C68C25F96713}" srcOrd="0" destOrd="0" presId="urn:microsoft.com/office/officeart/2018/2/layout/IconLabelList"/>
    <dgm:cxn modelId="{12194AF9-82B1-4B05-9644-26498A10EFCF}" type="presOf" srcId="{1E1D8E08-9331-4B2C-83FC-0AEDB06B04FB}" destId="{A15112F7-B26D-4603-93F2-7CAA4320D8E6}" srcOrd="0" destOrd="0" presId="urn:microsoft.com/office/officeart/2018/2/layout/IconLabelList"/>
    <dgm:cxn modelId="{816EDE53-8700-4524-BD07-3C18F3008AA0}" type="presParOf" srcId="{00B2C056-B03D-4173-847F-C68C25F96713}" destId="{02D90EA0-D296-4312-86E1-032AFD800B99}" srcOrd="0" destOrd="0" presId="urn:microsoft.com/office/officeart/2018/2/layout/IconLabelList"/>
    <dgm:cxn modelId="{59D016E1-6068-4CA7-9550-E8ABCF7180A2}" type="presParOf" srcId="{02D90EA0-D296-4312-86E1-032AFD800B99}" destId="{C9638A9B-10A7-40E7-92C7-5C1F041EFE09}" srcOrd="0" destOrd="0" presId="urn:microsoft.com/office/officeart/2018/2/layout/IconLabelList"/>
    <dgm:cxn modelId="{DF88071F-BC96-4D17-9DFA-0368D7FDF7C6}" type="presParOf" srcId="{02D90EA0-D296-4312-86E1-032AFD800B99}" destId="{112B4F84-907F-4483-86F2-CFE69F61E385}" srcOrd="1" destOrd="0" presId="urn:microsoft.com/office/officeart/2018/2/layout/IconLabelList"/>
    <dgm:cxn modelId="{6F39368D-0805-4EFF-8A00-ECA58BAC9790}" type="presParOf" srcId="{02D90EA0-D296-4312-86E1-032AFD800B99}" destId="{9B40A4E8-8ED0-4901-AC9B-83B848AA707C}" srcOrd="2" destOrd="0" presId="urn:microsoft.com/office/officeart/2018/2/layout/IconLabelList"/>
    <dgm:cxn modelId="{FFD49ED8-D7B8-42E7-803E-F36FFC1B93D0}" type="presParOf" srcId="{00B2C056-B03D-4173-847F-C68C25F96713}" destId="{1B03E605-E68B-4AFD-8982-809EB5519600}" srcOrd="1" destOrd="0" presId="urn:microsoft.com/office/officeart/2018/2/layout/IconLabelList"/>
    <dgm:cxn modelId="{3D3CEA32-8562-40AE-8025-A5A6EFFFEDC8}" type="presParOf" srcId="{00B2C056-B03D-4173-847F-C68C25F96713}" destId="{71198887-D35B-4810-9EF7-C96BB1B263A3}" srcOrd="2" destOrd="0" presId="urn:microsoft.com/office/officeart/2018/2/layout/IconLabelList"/>
    <dgm:cxn modelId="{CCC59DCC-B72B-43B8-969B-DFD034490A1C}" type="presParOf" srcId="{71198887-D35B-4810-9EF7-C96BB1B263A3}" destId="{2938589B-90A8-4EE6-929E-623C586EA7F0}" srcOrd="0" destOrd="0" presId="urn:microsoft.com/office/officeart/2018/2/layout/IconLabelList"/>
    <dgm:cxn modelId="{4EC3F489-232B-47C3-A267-D6218F39E1D7}" type="presParOf" srcId="{71198887-D35B-4810-9EF7-C96BB1B263A3}" destId="{A538FD41-C43D-489F-82BE-C6E2B116A928}" srcOrd="1" destOrd="0" presId="urn:microsoft.com/office/officeart/2018/2/layout/IconLabelList"/>
    <dgm:cxn modelId="{59C8A6E5-AFC9-40E6-BB37-7D1904425BBE}" type="presParOf" srcId="{71198887-D35B-4810-9EF7-C96BB1B263A3}" destId="{DEA6E366-C564-4DBF-BC74-A55630119976}" srcOrd="2" destOrd="0" presId="urn:microsoft.com/office/officeart/2018/2/layout/IconLabelList"/>
    <dgm:cxn modelId="{CBF3AD1B-A740-4A2C-817D-3BEC5C6593E6}" type="presParOf" srcId="{00B2C056-B03D-4173-847F-C68C25F96713}" destId="{0F7575F2-77D0-4D39-95AD-689F7E27D0F9}" srcOrd="3" destOrd="0" presId="urn:microsoft.com/office/officeart/2018/2/layout/IconLabelList"/>
    <dgm:cxn modelId="{5987AB7D-1BD4-4711-907D-4B4EDE37A846}" type="presParOf" srcId="{00B2C056-B03D-4173-847F-C68C25F96713}" destId="{8F3C6337-0A72-4189-A7AF-1EF327A99DDD}" srcOrd="4" destOrd="0" presId="urn:microsoft.com/office/officeart/2018/2/layout/IconLabelList"/>
    <dgm:cxn modelId="{3D3BE617-3DB0-4DE6-A574-7FAE8458CDF4}" type="presParOf" srcId="{8F3C6337-0A72-4189-A7AF-1EF327A99DDD}" destId="{37342455-667D-485D-B21B-5B30192674FA}" srcOrd="0" destOrd="0" presId="urn:microsoft.com/office/officeart/2018/2/layout/IconLabelList"/>
    <dgm:cxn modelId="{47E0EB67-4B98-4E54-A894-083CA472699F}" type="presParOf" srcId="{8F3C6337-0A72-4189-A7AF-1EF327A99DDD}" destId="{25AC1E7F-BBC8-4907-AB4A-B5DF69FBAA8D}" srcOrd="1" destOrd="0" presId="urn:microsoft.com/office/officeart/2018/2/layout/IconLabelList"/>
    <dgm:cxn modelId="{AFF45E2B-F8DB-49B1-B002-69A4165F431A}" type="presParOf" srcId="{8F3C6337-0A72-4189-A7AF-1EF327A99DDD}" destId="{A15112F7-B26D-4603-93F2-7CAA4320D8E6}" srcOrd="2" destOrd="0" presId="urn:microsoft.com/office/officeart/2018/2/layout/IconLabelList"/>
    <dgm:cxn modelId="{1C1A4B0E-329F-42C6-8888-C99E84B3C3B1}" type="presParOf" srcId="{00B2C056-B03D-4173-847F-C68C25F96713}" destId="{D118063E-A034-4182-B881-7BE8182A8097}" srcOrd="5" destOrd="0" presId="urn:microsoft.com/office/officeart/2018/2/layout/IconLabelList"/>
    <dgm:cxn modelId="{4A043E66-B2ED-4EC0-9236-743531E0AB7A}" type="presParOf" srcId="{00B2C056-B03D-4173-847F-C68C25F96713}" destId="{6FC8314C-2200-42DD-A08A-AC9F902948D9}" srcOrd="6" destOrd="0" presId="urn:microsoft.com/office/officeart/2018/2/layout/IconLabelList"/>
    <dgm:cxn modelId="{1676B5F0-C826-4EA7-9366-A37DCD7A024E}" type="presParOf" srcId="{6FC8314C-2200-42DD-A08A-AC9F902948D9}" destId="{B2F57E39-B662-471D-881C-7273A54751FD}" srcOrd="0" destOrd="0" presId="urn:microsoft.com/office/officeart/2018/2/layout/IconLabelList"/>
    <dgm:cxn modelId="{03F5D547-4D97-4787-A164-B4CE1965C3DB}" type="presParOf" srcId="{6FC8314C-2200-42DD-A08A-AC9F902948D9}" destId="{3E9BECD5-016B-4C4E-9529-3B7D41B9A02A}" srcOrd="1" destOrd="0" presId="urn:microsoft.com/office/officeart/2018/2/layout/IconLabelList"/>
    <dgm:cxn modelId="{F6D5E522-F4FC-4AA0-8506-F07792765FE2}" type="presParOf" srcId="{6FC8314C-2200-42DD-A08A-AC9F902948D9}" destId="{92A4CB7F-DB01-43E3-9A15-3818E90F316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733F83-671E-4B79-BB2A-6044ABA8830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4921AB7-6FA0-4DB0-BD8E-5AFAD760F182}">
      <dgm:prSet/>
      <dgm:spPr/>
      <dgm:t>
        <a:bodyPr/>
        <a:lstStyle/>
        <a:p>
          <a:pPr>
            <a:lnSpc>
              <a:spcPct val="100000"/>
            </a:lnSpc>
          </a:pPr>
          <a:r>
            <a:rPr lang="en-US" b="0" i="0"/>
            <a:t>VLANs will be used to improve network performance and security by segmenting traffic and isolating network issues.</a:t>
          </a:r>
          <a:endParaRPr lang="en-US"/>
        </a:p>
      </dgm:t>
    </dgm:pt>
    <dgm:pt modelId="{E87CEDBA-8791-46D5-BD48-9047B5FCA241}" type="parTrans" cxnId="{DBE0E6F9-54D9-4340-BCCD-81DDF6CE44CB}">
      <dgm:prSet/>
      <dgm:spPr/>
      <dgm:t>
        <a:bodyPr/>
        <a:lstStyle/>
        <a:p>
          <a:endParaRPr lang="en-US"/>
        </a:p>
      </dgm:t>
    </dgm:pt>
    <dgm:pt modelId="{28D16D99-6F24-4FF4-AA32-0D380B8CEDBD}" type="sibTrans" cxnId="{DBE0E6F9-54D9-4340-BCCD-81DDF6CE44CB}">
      <dgm:prSet/>
      <dgm:spPr/>
      <dgm:t>
        <a:bodyPr/>
        <a:lstStyle/>
        <a:p>
          <a:pPr>
            <a:lnSpc>
              <a:spcPct val="100000"/>
            </a:lnSpc>
          </a:pPr>
          <a:endParaRPr lang="en-US"/>
        </a:p>
      </dgm:t>
    </dgm:pt>
    <dgm:pt modelId="{81F6443A-AB16-4039-A6B2-F8FB9DFC9480}">
      <dgm:prSet/>
      <dgm:spPr/>
      <dgm:t>
        <a:bodyPr/>
        <a:lstStyle/>
        <a:p>
          <a:pPr>
            <a:lnSpc>
              <a:spcPct val="100000"/>
            </a:lnSpc>
          </a:pPr>
          <a:r>
            <a:rPr lang="en-US" b="0" i="0"/>
            <a:t>Grouping devices based on their function, location, or security requirements using VLANs will optimize routing and reduce downtime.</a:t>
          </a:r>
          <a:endParaRPr lang="en-US"/>
        </a:p>
      </dgm:t>
    </dgm:pt>
    <dgm:pt modelId="{9E772E10-5D06-43C2-A62A-123012219445}" type="parTrans" cxnId="{AE0A69DA-FFB8-4DC3-9ED1-6CFD5D2A55D9}">
      <dgm:prSet/>
      <dgm:spPr/>
      <dgm:t>
        <a:bodyPr/>
        <a:lstStyle/>
        <a:p>
          <a:endParaRPr lang="en-US"/>
        </a:p>
      </dgm:t>
    </dgm:pt>
    <dgm:pt modelId="{B9659BB9-5791-432E-93AA-F1FD06DBD4F8}" type="sibTrans" cxnId="{AE0A69DA-FFB8-4DC3-9ED1-6CFD5D2A55D9}">
      <dgm:prSet/>
      <dgm:spPr/>
      <dgm:t>
        <a:bodyPr/>
        <a:lstStyle/>
        <a:p>
          <a:pPr>
            <a:lnSpc>
              <a:spcPct val="100000"/>
            </a:lnSpc>
          </a:pPr>
          <a:endParaRPr lang="en-US"/>
        </a:p>
      </dgm:t>
    </dgm:pt>
    <dgm:pt modelId="{6B448DD2-F5CA-4F67-A3FA-4D83BEF3F775}">
      <dgm:prSet/>
      <dgm:spPr/>
      <dgm:t>
        <a:bodyPr/>
        <a:lstStyle/>
        <a:p>
          <a:pPr>
            <a:lnSpc>
              <a:spcPct val="100000"/>
            </a:lnSpc>
          </a:pPr>
          <a:r>
            <a:rPr lang="en-US" b="0" i="0"/>
            <a:t>A hierarchical network design will be used with core, distribution, and access layers for optimal performance and scalability.</a:t>
          </a:r>
          <a:endParaRPr lang="en-US"/>
        </a:p>
      </dgm:t>
    </dgm:pt>
    <dgm:pt modelId="{AC5CBEBA-AB45-4613-8B87-3BD37BBFB18F}" type="parTrans" cxnId="{78369DB9-ACEC-4094-AFD7-B1AD528BA5D0}">
      <dgm:prSet/>
      <dgm:spPr/>
      <dgm:t>
        <a:bodyPr/>
        <a:lstStyle/>
        <a:p>
          <a:endParaRPr lang="en-US"/>
        </a:p>
      </dgm:t>
    </dgm:pt>
    <dgm:pt modelId="{1BEAAF81-1B42-4B0E-AFF3-9D529BD448BB}" type="sibTrans" cxnId="{78369DB9-ACEC-4094-AFD7-B1AD528BA5D0}">
      <dgm:prSet/>
      <dgm:spPr/>
      <dgm:t>
        <a:bodyPr/>
        <a:lstStyle/>
        <a:p>
          <a:pPr>
            <a:lnSpc>
              <a:spcPct val="100000"/>
            </a:lnSpc>
          </a:pPr>
          <a:endParaRPr lang="en-US"/>
        </a:p>
      </dgm:t>
    </dgm:pt>
    <dgm:pt modelId="{2BE6318C-DFBA-45C6-BB82-0DA0355E6D45}">
      <dgm:prSet/>
      <dgm:spPr/>
      <dgm:t>
        <a:bodyPr/>
        <a:lstStyle/>
        <a:p>
          <a:pPr>
            <a:lnSpc>
              <a:spcPct val="100000"/>
            </a:lnSpc>
          </a:pPr>
          <a:r>
            <a:rPr lang="en-US" b="0" i="0"/>
            <a:t>A VLAN-based network management strategy will be used for simplified management and enhanced security.</a:t>
          </a:r>
          <a:endParaRPr lang="en-US"/>
        </a:p>
      </dgm:t>
    </dgm:pt>
    <dgm:pt modelId="{2E8EE1F6-DF9B-426E-AD63-385FE2056410}" type="parTrans" cxnId="{62CD1A0B-0F6F-45EF-8CC4-49E5B2580961}">
      <dgm:prSet/>
      <dgm:spPr/>
      <dgm:t>
        <a:bodyPr/>
        <a:lstStyle/>
        <a:p>
          <a:endParaRPr lang="en-US"/>
        </a:p>
      </dgm:t>
    </dgm:pt>
    <dgm:pt modelId="{52154414-5BFC-463E-8930-5E56894C5FFB}" type="sibTrans" cxnId="{62CD1A0B-0F6F-45EF-8CC4-49E5B2580961}">
      <dgm:prSet/>
      <dgm:spPr/>
      <dgm:t>
        <a:bodyPr/>
        <a:lstStyle/>
        <a:p>
          <a:endParaRPr lang="en-US"/>
        </a:p>
      </dgm:t>
    </dgm:pt>
    <dgm:pt modelId="{FE888D05-4E48-4C87-B007-50DC85C64EED}" type="pres">
      <dgm:prSet presAssocID="{7F733F83-671E-4B79-BB2A-6044ABA88303}" presName="root" presStyleCnt="0">
        <dgm:presLayoutVars>
          <dgm:dir/>
          <dgm:resizeHandles val="exact"/>
        </dgm:presLayoutVars>
      </dgm:prSet>
      <dgm:spPr/>
    </dgm:pt>
    <dgm:pt modelId="{0C837DEB-A464-4CC5-8FF7-114F55395722}" type="pres">
      <dgm:prSet presAssocID="{7F733F83-671E-4B79-BB2A-6044ABA88303}" presName="container" presStyleCnt="0">
        <dgm:presLayoutVars>
          <dgm:dir/>
          <dgm:resizeHandles val="exact"/>
        </dgm:presLayoutVars>
      </dgm:prSet>
      <dgm:spPr/>
    </dgm:pt>
    <dgm:pt modelId="{A887B10B-4F48-4099-8AB0-E6AF351B120C}" type="pres">
      <dgm:prSet presAssocID="{B4921AB7-6FA0-4DB0-BD8E-5AFAD760F182}" presName="compNode" presStyleCnt="0"/>
      <dgm:spPr/>
    </dgm:pt>
    <dgm:pt modelId="{94435C98-092D-4B04-AED6-2D25AB5F583A}" type="pres">
      <dgm:prSet presAssocID="{B4921AB7-6FA0-4DB0-BD8E-5AFAD760F182}" presName="iconBgRect" presStyleLbl="bgShp" presStyleIdx="0" presStyleCnt="4"/>
      <dgm:spPr/>
    </dgm:pt>
    <dgm:pt modelId="{121369D6-1F75-47A8-A18D-F567591AFB11}" type="pres">
      <dgm:prSet presAssocID="{B4921AB7-6FA0-4DB0-BD8E-5AFAD760F18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36152C29-FA3B-4919-A6A0-117AD45F2CAF}" type="pres">
      <dgm:prSet presAssocID="{B4921AB7-6FA0-4DB0-BD8E-5AFAD760F182}" presName="spaceRect" presStyleCnt="0"/>
      <dgm:spPr/>
    </dgm:pt>
    <dgm:pt modelId="{2D457CB0-0B6C-4885-8013-C784533C33E7}" type="pres">
      <dgm:prSet presAssocID="{B4921AB7-6FA0-4DB0-BD8E-5AFAD760F182}" presName="textRect" presStyleLbl="revTx" presStyleIdx="0" presStyleCnt="4">
        <dgm:presLayoutVars>
          <dgm:chMax val="1"/>
          <dgm:chPref val="1"/>
        </dgm:presLayoutVars>
      </dgm:prSet>
      <dgm:spPr/>
    </dgm:pt>
    <dgm:pt modelId="{02D96AB5-EC07-4D35-BFD3-C14382F8EBCF}" type="pres">
      <dgm:prSet presAssocID="{28D16D99-6F24-4FF4-AA32-0D380B8CEDBD}" presName="sibTrans" presStyleLbl="sibTrans2D1" presStyleIdx="0" presStyleCnt="0"/>
      <dgm:spPr/>
    </dgm:pt>
    <dgm:pt modelId="{8FB6F872-4A52-4621-806A-47BCCB23469F}" type="pres">
      <dgm:prSet presAssocID="{81F6443A-AB16-4039-A6B2-F8FB9DFC9480}" presName="compNode" presStyleCnt="0"/>
      <dgm:spPr/>
    </dgm:pt>
    <dgm:pt modelId="{83D86828-845E-459A-8D52-523D2708C8B8}" type="pres">
      <dgm:prSet presAssocID="{81F6443A-AB16-4039-A6B2-F8FB9DFC9480}" presName="iconBgRect" presStyleLbl="bgShp" presStyleIdx="1" presStyleCnt="4"/>
      <dgm:spPr/>
    </dgm:pt>
    <dgm:pt modelId="{B8E629C4-BD72-4519-8B58-DA498FFDB280}" type="pres">
      <dgm:prSet presAssocID="{81F6443A-AB16-4039-A6B2-F8FB9DFC948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F4AA7B2A-407C-4A6C-BF1C-B0C2630433C3}" type="pres">
      <dgm:prSet presAssocID="{81F6443A-AB16-4039-A6B2-F8FB9DFC9480}" presName="spaceRect" presStyleCnt="0"/>
      <dgm:spPr/>
    </dgm:pt>
    <dgm:pt modelId="{E8DDF49F-A089-4E0A-83C9-E8D059D377D1}" type="pres">
      <dgm:prSet presAssocID="{81F6443A-AB16-4039-A6B2-F8FB9DFC9480}" presName="textRect" presStyleLbl="revTx" presStyleIdx="1" presStyleCnt="4">
        <dgm:presLayoutVars>
          <dgm:chMax val="1"/>
          <dgm:chPref val="1"/>
        </dgm:presLayoutVars>
      </dgm:prSet>
      <dgm:spPr/>
    </dgm:pt>
    <dgm:pt modelId="{280EE22B-769E-4B30-9167-3AC7FDA6ECB2}" type="pres">
      <dgm:prSet presAssocID="{B9659BB9-5791-432E-93AA-F1FD06DBD4F8}" presName="sibTrans" presStyleLbl="sibTrans2D1" presStyleIdx="0" presStyleCnt="0"/>
      <dgm:spPr/>
    </dgm:pt>
    <dgm:pt modelId="{7E927BA1-9BFB-4AB8-BE7B-B9DD2353A8A7}" type="pres">
      <dgm:prSet presAssocID="{6B448DD2-F5CA-4F67-A3FA-4D83BEF3F775}" presName="compNode" presStyleCnt="0"/>
      <dgm:spPr/>
    </dgm:pt>
    <dgm:pt modelId="{F6E398C5-A198-4A63-AFE2-81591501834E}" type="pres">
      <dgm:prSet presAssocID="{6B448DD2-F5CA-4F67-A3FA-4D83BEF3F775}" presName="iconBgRect" presStyleLbl="bgShp" presStyleIdx="2" presStyleCnt="4"/>
      <dgm:spPr/>
    </dgm:pt>
    <dgm:pt modelId="{8DD44BC1-23E4-4251-A461-2CF8D50D7C0C}" type="pres">
      <dgm:prSet presAssocID="{6B448DD2-F5CA-4F67-A3FA-4D83BEF3F77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 Network"/>
        </a:ext>
      </dgm:extLst>
    </dgm:pt>
    <dgm:pt modelId="{C36307D3-B793-4778-B951-83E97FB2CA31}" type="pres">
      <dgm:prSet presAssocID="{6B448DD2-F5CA-4F67-A3FA-4D83BEF3F775}" presName="spaceRect" presStyleCnt="0"/>
      <dgm:spPr/>
    </dgm:pt>
    <dgm:pt modelId="{B4BBEDCD-D39B-45FA-A944-224A82554607}" type="pres">
      <dgm:prSet presAssocID="{6B448DD2-F5CA-4F67-A3FA-4D83BEF3F775}" presName="textRect" presStyleLbl="revTx" presStyleIdx="2" presStyleCnt="4">
        <dgm:presLayoutVars>
          <dgm:chMax val="1"/>
          <dgm:chPref val="1"/>
        </dgm:presLayoutVars>
      </dgm:prSet>
      <dgm:spPr/>
    </dgm:pt>
    <dgm:pt modelId="{3CF49EFF-8552-469D-B1AA-F427A8058A29}" type="pres">
      <dgm:prSet presAssocID="{1BEAAF81-1B42-4B0E-AFF3-9D529BD448BB}" presName="sibTrans" presStyleLbl="sibTrans2D1" presStyleIdx="0" presStyleCnt="0"/>
      <dgm:spPr/>
    </dgm:pt>
    <dgm:pt modelId="{4C9A992A-786F-4FC3-AEAD-8C331C732A4D}" type="pres">
      <dgm:prSet presAssocID="{2BE6318C-DFBA-45C6-BB82-0DA0355E6D45}" presName="compNode" presStyleCnt="0"/>
      <dgm:spPr/>
    </dgm:pt>
    <dgm:pt modelId="{C129F952-9C65-4316-B4FD-1EF1F3928E61}" type="pres">
      <dgm:prSet presAssocID="{2BE6318C-DFBA-45C6-BB82-0DA0355E6D45}" presName="iconBgRect" presStyleLbl="bgShp" presStyleIdx="3" presStyleCnt="4"/>
      <dgm:spPr/>
    </dgm:pt>
    <dgm:pt modelId="{FD32129A-CDDE-4BF0-962A-B94E950B8752}" type="pres">
      <dgm:prSet presAssocID="{2BE6318C-DFBA-45C6-BB82-0DA0355E6D4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ireless"/>
        </a:ext>
      </dgm:extLst>
    </dgm:pt>
    <dgm:pt modelId="{56C05A7D-FA29-4C44-94CF-8B480A7C44A7}" type="pres">
      <dgm:prSet presAssocID="{2BE6318C-DFBA-45C6-BB82-0DA0355E6D45}" presName="spaceRect" presStyleCnt="0"/>
      <dgm:spPr/>
    </dgm:pt>
    <dgm:pt modelId="{1EC3B013-C0A8-4E12-8A93-E89CD2596AD5}" type="pres">
      <dgm:prSet presAssocID="{2BE6318C-DFBA-45C6-BB82-0DA0355E6D45}" presName="textRect" presStyleLbl="revTx" presStyleIdx="3" presStyleCnt="4">
        <dgm:presLayoutVars>
          <dgm:chMax val="1"/>
          <dgm:chPref val="1"/>
        </dgm:presLayoutVars>
      </dgm:prSet>
      <dgm:spPr/>
    </dgm:pt>
  </dgm:ptLst>
  <dgm:cxnLst>
    <dgm:cxn modelId="{62CD1A0B-0F6F-45EF-8CC4-49E5B2580961}" srcId="{7F733F83-671E-4B79-BB2A-6044ABA88303}" destId="{2BE6318C-DFBA-45C6-BB82-0DA0355E6D45}" srcOrd="3" destOrd="0" parTransId="{2E8EE1F6-DF9B-426E-AD63-385FE2056410}" sibTransId="{52154414-5BFC-463E-8930-5E56894C5FFB}"/>
    <dgm:cxn modelId="{E992B92B-4BB4-4573-AA01-1FE2D05FF48B}" type="presOf" srcId="{28D16D99-6F24-4FF4-AA32-0D380B8CEDBD}" destId="{02D96AB5-EC07-4D35-BFD3-C14382F8EBCF}" srcOrd="0" destOrd="0" presId="urn:microsoft.com/office/officeart/2018/2/layout/IconCircleList"/>
    <dgm:cxn modelId="{A8864E3A-3A9B-4A9C-829B-B3D4EBEC9DE2}" type="presOf" srcId="{B9659BB9-5791-432E-93AA-F1FD06DBD4F8}" destId="{280EE22B-769E-4B30-9167-3AC7FDA6ECB2}" srcOrd="0" destOrd="0" presId="urn:microsoft.com/office/officeart/2018/2/layout/IconCircleList"/>
    <dgm:cxn modelId="{17064E50-C4A5-4663-B0DE-D5F818569391}" type="presOf" srcId="{81F6443A-AB16-4039-A6B2-F8FB9DFC9480}" destId="{E8DDF49F-A089-4E0A-83C9-E8D059D377D1}" srcOrd="0" destOrd="0" presId="urn:microsoft.com/office/officeart/2018/2/layout/IconCircleList"/>
    <dgm:cxn modelId="{564C558F-18B3-453B-9D2D-8F1D6A60C2D2}" type="presOf" srcId="{2BE6318C-DFBA-45C6-BB82-0DA0355E6D45}" destId="{1EC3B013-C0A8-4E12-8A93-E89CD2596AD5}" srcOrd="0" destOrd="0" presId="urn:microsoft.com/office/officeart/2018/2/layout/IconCircleList"/>
    <dgm:cxn modelId="{34D9BA98-3EE3-46EC-BBC2-D3384DCD1F82}" type="presOf" srcId="{6B448DD2-F5CA-4F67-A3FA-4D83BEF3F775}" destId="{B4BBEDCD-D39B-45FA-A944-224A82554607}" srcOrd="0" destOrd="0" presId="urn:microsoft.com/office/officeart/2018/2/layout/IconCircleList"/>
    <dgm:cxn modelId="{78369DB9-ACEC-4094-AFD7-B1AD528BA5D0}" srcId="{7F733F83-671E-4B79-BB2A-6044ABA88303}" destId="{6B448DD2-F5CA-4F67-A3FA-4D83BEF3F775}" srcOrd="2" destOrd="0" parTransId="{AC5CBEBA-AB45-4613-8B87-3BD37BBFB18F}" sibTransId="{1BEAAF81-1B42-4B0E-AFF3-9D529BD448BB}"/>
    <dgm:cxn modelId="{12FF8ABE-AE3D-49A1-B0FB-CD726FF07EA2}" type="presOf" srcId="{1BEAAF81-1B42-4B0E-AFF3-9D529BD448BB}" destId="{3CF49EFF-8552-469D-B1AA-F427A8058A29}" srcOrd="0" destOrd="0" presId="urn:microsoft.com/office/officeart/2018/2/layout/IconCircleList"/>
    <dgm:cxn modelId="{713C38CB-9BC1-4462-9ABD-8CE83EEAD06D}" type="presOf" srcId="{B4921AB7-6FA0-4DB0-BD8E-5AFAD760F182}" destId="{2D457CB0-0B6C-4885-8013-C784533C33E7}" srcOrd="0" destOrd="0" presId="urn:microsoft.com/office/officeart/2018/2/layout/IconCircleList"/>
    <dgm:cxn modelId="{AE0A69DA-FFB8-4DC3-9ED1-6CFD5D2A55D9}" srcId="{7F733F83-671E-4B79-BB2A-6044ABA88303}" destId="{81F6443A-AB16-4039-A6B2-F8FB9DFC9480}" srcOrd="1" destOrd="0" parTransId="{9E772E10-5D06-43C2-A62A-123012219445}" sibTransId="{B9659BB9-5791-432E-93AA-F1FD06DBD4F8}"/>
    <dgm:cxn modelId="{F76CE8F8-C880-4D9F-95CA-CD396FD0BC67}" type="presOf" srcId="{7F733F83-671E-4B79-BB2A-6044ABA88303}" destId="{FE888D05-4E48-4C87-B007-50DC85C64EED}" srcOrd="0" destOrd="0" presId="urn:microsoft.com/office/officeart/2018/2/layout/IconCircleList"/>
    <dgm:cxn modelId="{DBE0E6F9-54D9-4340-BCCD-81DDF6CE44CB}" srcId="{7F733F83-671E-4B79-BB2A-6044ABA88303}" destId="{B4921AB7-6FA0-4DB0-BD8E-5AFAD760F182}" srcOrd="0" destOrd="0" parTransId="{E87CEDBA-8791-46D5-BD48-9047B5FCA241}" sibTransId="{28D16D99-6F24-4FF4-AA32-0D380B8CEDBD}"/>
    <dgm:cxn modelId="{24157C01-3425-46BA-9C4E-E1E42F88D758}" type="presParOf" srcId="{FE888D05-4E48-4C87-B007-50DC85C64EED}" destId="{0C837DEB-A464-4CC5-8FF7-114F55395722}" srcOrd="0" destOrd="0" presId="urn:microsoft.com/office/officeart/2018/2/layout/IconCircleList"/>
    <dgm:cxn modelId="{4A58EF9F-72A5-4980-9AC1-76894A596BCB}" type="presParOf" srcId="{0C837DEB-A464-4CC5-8FF7-114F55395722}" destId="{A887B10B-4F48-4099-8AB0-E6AF351B120C}" srcOrd="0" destOrd="0" presId="urn:microsoft.com/office/officeart/2018/2/layout/IconCircleList"/>
    <dgm:cxn modelId="{2F7DE467-A84D-426D-AC23-6F3D9F896090}" type="presParOf" srcId="{A887B10B-4F48-4099-8AB0-E6AF351B120C}" destId="{94435C98-092D-4B04-AED6-2D25AB5F583A}" srcOrd="0" destOrd="0" presId="urn:microsoft.com/office/officeart/2018/2/layout/IconCircleList"/>
    <dgm:cxn modelId="{E7FECF46-E648-4EF2-8E21-5EDF676304BD}" type="presParOf" srcId="{A887B10B-4F48-4099-8AB0-E6AF351B120C}" destId="{121369D6-1F75-47A8-A18D-F567591AFB11}" srcOrd="1" destOrd="0" presId="urn:microsoft.com/office/officeart/2018/2/layout/IconCircleList"/>
    <dgm:cxn modelId="{240C3D05-7805-45C0-916D-199464DBB1C8}" type="presParOf" srcId="{A887B10B-4F48-4099-8AB0-E6AF351B120C}" destId="{36152C29-FA3B-4919-A6A0-117AD45F2CAF}" srcOrd="2" destOrd="0" presId="urn:microsoft.com/office/officeart/2018/2/layout/IconCircleList"/>
    <dgm:cxn modelId="{EEB5AC57-6170-4E5F-AA9F-34B848995AB4}" type="presParOf" srcId="{A887B10B-4F48-4099-8AB0-E6AF351B120C}" destId="{2D457CB0-0B6C-4885-8013-C784533C33E7}" srcOrd="3" destOrd="0" presId="urn:microsoft.com/office/officeart/2018/2/layout/IconCircleList"/>
    <dgm:cxn modelId="{FF2B577F-3F06-46CB-A123-F4F6FE6CE148}" type="presParOf" srcId="{0C837DEB-A464-4CC5-8FF7-114F55395722}" destId="{02D96AB5-EC07-4D35-BFD3-C14382F8EBCF}" srcOrd="1" destOrd="0" presId="urn:microsoft.com/office/officeart/2018/2/layout/IconCircleList"/>
    <dgm:cxn modelId="{D3929DD8-7796-4EFD-B5D2-2A2E36E39551}" type="presParOf" srcId="{0C837DEB-A464-4CC5-8FF7-114F55395722}" destId="{8FB6F872-4A52-4621-806A-47BCCB23469F}" srcOrd="2" destOrd="0" presId="urn:microsoft.com/office/officeart/2018/2/layout/IconCircleList"/>
    <dgm:cxn modelId="{F0E0BA43-1660-43D1-AFFD-823C7A72471C}" type="presParOf" srcId="{8FB6F872-4A52-4621-806A-47BCCB23469F}" destId="{83D86828-845E-459A-8D52-523D2708C8B8}" srcOrd="0" destOrd="0" presId="urn:microsoft.com/office/officeart/2018/2/layout/IconCircleList"/>
    <dgm:cxn modelId="{089AFAEA-EDBF-4AFB-A6A2-061AB9F71271}" type="presParOf" srcId="{8FB6F872-4A52-4621-806A-47BCCB23469F}" destId="{B8E629C4-BD72-4519-8B58-DA498FFDB280}" srcOrd="1" destOrd="0" presId="urn:microsoft.com/office/officeart/2018/2/layout/IconCircleList"/>
    <dgm:cxn modelId="{76FD7BF8-ADBC-40A7-AF9C-DF34CBE28B67}" type="presParOf" srcId="{8FB6F872-4A52-4621-806A-47BCCB23469F}" destId="{F4AA7B2A-407C-4A6C-BF1C-B0C2630433C3}" srcOrd="2" destOrd="0" presId="urn:microsoft.com/office/officeart/2018/2/layout/IconCircleList"/>
    <dgm:cxn modelId="{EB8CB029-5C23-42FE-AA70-5C1B6608B28D}" type="presParOf" srcId="{8FB6F872-4A52-4621-806A-47BCCB23469F}" destId="{E8DDF49F-A089-4E0A-83C9-E8D059D377D1}" srcOrd="3" destOrd="0" presId="urn:microsoft.com/office/officeart/2018/2/layout/IconCircleList"/>
    <dgm:cxn modelId="{AEE50559-7010-4C7F-8937-EAA4416186B9}" type="presParOf" srcId="{0C837DEB-A464-4CC5-8FF7-114F55395722}" destId="{280EE22B-769E-4B30-9167-3AC7FDA6ECB2}" srcOrd="3" destOrd="0" presId="urn:microsoft.com/office/officeart/2018/2/layout/IconCircleList"/>
    <dgm:cxn modelId="{D7EF185C-FBCA-4C0D-8B0B-A41502DA3BBF}" type="presParOf" srcId="{0C837DEB-A464-4CC5-8FF7-114F55395722}" destId="{7E927BA1-9BFB-4AB8-BE7B-B9DD2353A8A7}" srcOrd="4" destOrd="0" presId="urn:microsoft.com/office/officeart/2018/2/layout/IconCircleList"/>
    <dgm:cxn modelId="{79A4B286-63A7-4427-87EF-FA91A6C81882}" type="presParOf" srcId="{7E927BA1-9BFB-4AB8-BE7B-B9DD2353A8A7}" destId="{F6E398C5-A198-4A63-AFE2-81591501834E}" srcOrd="0" destOrd="0" presId="urn:microsoft.com/office/officeart/2018/2/layout/IconCircleList"/>
    <dgm:cxn modelId="{3005B369-C5A8-43ED-855B-28A764B4CA73}" type="presParOf" srcId="{7E927BA1-9BFB-4AB8-BE7B-B9DD2353A8A7}" destId="{8DD44BC1-23E4-4251-A461-2CF8D50D7C0C}" srcOrd="1" destOrd="0" presId="urn:microsoft.com/office/officeart/2018/2/layout/IconCircleList"/>
    <dgm:cxn modelId="{889E1732-9683-4DB7-AE7E-B2B1E3C97B7D}" type="presParOf" srcId="{7E927BA1-9BFB-4AB8-BE7B-B9DD2353A8A7}" destId="{C36307D3-B793-4778-B951-83E97FB2CA31}" srcOrd="2" destOrd="0" presId="urn:microsoft.com/office/officeart/2018/2/layout/IconCircleList"/>
    <dgm:cxn modelId="{334E8CAE-3E0A-41FD-928C-95631DF2A07F}" type="presParOf" srcId="{7E927BA1-9BFB-4AB8-BE7B-B9DD2353A8A7}" destId="{B4BBEDCD-D39B-45FA-A944-224A82554607}" srcOrd="3" destOrd="0" presId="urn:microsoft.com/office/officeart/2018/2/layout/IconCircleList"/>
    <dgm:cxn modelId="{A84D7CE6-AC75-49B0-9939-A67F97C39B17}" type="presParOf" srcId="{0C837DEB-A464-4CC5-8FF7-114F55395722}" destId="{3CF49EFF-8552-469D-B1AA-F427A8058A29}" srcOrd="5" destOrd="0" presId="urn:microsoft.com/office/officeart/2018/2/layout/IconCircleList"/>
    <dgm:cxn modelId="{91AA7B83-F699-45AE-9592-736F341B783A}" type="presParOf" srcId="{0C837DEB-A464-4CC5-8FF7-114F55395722}" destId="{4C9A992A-786F-4FC3-AEAD-8C331C732A4D}" srcOrd="6" destOrd="0" presId="urn:microsoft.com/office/officeart/2018/2/layout/IconCircleList"/>
    <dgm:cxn modelId="{00E0A626-8C81-48DF-8463-C632B21D2A00}" type="presParOf" srcId="{4C9A992A-786F-4FC3-AEAD-8C331C732A4D}" destId="{C129F952-9C65-4316-B4FD-1EF1F3928E61}" srcOrd="0" destOrd="0" presId="urn:microsoft.com/office/officeart/2018/2/layout/IconCircleList"/>
    <dgm:cxn modelId="{A979D0E7-820E-43C2-AB53-3FBB41FEA650}" type="presParOf" srcId="{4C9A992A-786F-4FC3-AEAD-8C331C732A4D}" destId="{FD32129A-CDDE-4BF0-962A-B94E950B8752}" srcOrd="1" destOrd="0" presId="urn:microsoft.com/office/officeart/2018/2/layout/IconCircleList"/>
    <dgm:cxn modelId="{76437381-2A8F-42A9-96E1-408440762F3F}" type="presParOf" srcId="{4C9A992A-786F-4FC3-AEAD-8C331C732A4D}" destId="{56C05A7D-FA29-4C44-94CF-8B480A7C44A7}" srcOrd="2" destOrd="0" presId="urn:microsoft.com/office/officeart/2018/2/layout/IconCircleList"/>
    <dgm:cxn modelId="{D6F1894B-FDA9-4FB6-9B9D-D77B6A19C888}" type="presParOf" srcId="{4C9A992A-786F-4FC3-AEAD-8C331C732A4D}" destId="{1EC3B013-C0A8-4E12-8A93-E89CD2596AD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78A6F-29A3-4367-810E-9B9859B7DD84}">
      <dsp:nvSpPr>
        <dsp:cNvPr id="0" name=""/>
        <dsp:cNvSpPr/>
      </dsp:nvSpPr>
      <dsp:spPr>
        <a:xfrm>
          <a:off x="0" y="2295"/>
          <a:ext cx="5427345" cy="10100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4BE61D-4B42-4AFD-A0E3-D0DBF8AE121F}">
      <dsp:nvSpPr>
        <dsp:cNvPr id="0" name=""/>
        <dsp:cNvSpPr/>
      </dsp:nvSpPr>
      <dsp:spPr>
        <a:xfrm>
          <a:off x="305554" y="229567"/>
          <a:ext cx="556096" cy="5555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FA3212-51D4-4DAE-AA92-5FFEAA6755BF}">
      <dsp:nvSpPr>
        <dsp:cNvPr id="0" name=""/>
        <dsp:cNvSpPr/>
      </dsp:nvSpPr>
      <dsp:spPr>
        <a:xfrm>
          <a:off x="1167205" y="2295"/>
          <a:ext cx="4224785" cy="1073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583" tIns="113583" rIns="113583" bIns="113583" numCol="1" spcCol="1270" anchor="ctr" anchorCtr="0">
          <a:noAutofit/>
        </a:bodyPr>
        <a:lstStyle/>
        <a:p>
          <a:pPr marL="0" lvl="0" indent="0" algn="l" defTabSz="622300">
            <a:lnSpc>
              <a:spcPct val="100000"/>
            </a:lnSpc>
            <a:spcBef>
              <a:spcPct val="0"/>
            </a:spcBef>
            <a:spcAft>
              <a:spcPct val="35000"/>
            </a:spcAft>
            <a:buNone/>
          </a:pPr>
          <a:r>
            <a:rPr lang="en-US" sz="1400" b="0" i="0" kern="1200"/>
            <a:t>Fresh Connections is a dynamic and growing grocery chain network that provides customers with high-quality and fresh products at affordable prices. </a:t>
          </a:r>
          <a:endParaRPr lang="en-US" sz="1400" kern="1200"/>
        </a:p>
      </dsp:txBody>
      <dsp:txXfrm>
        <a:off x="1167205" y="2295"/>
        <a:ext cx="4224785" cy="1073228"/>
      </dsp:txXfrm>
    </dsp:sp>
    <dsp:sp modelId="{1298801B-530A-4E68-86BD-A5854B670C43}">
      <dsp:nvSpPr>
        <dsp:cNvPr id="0" name=""/>
        <dsp:cNvSpPr/>
      </dsp:nvSpPr>
      <dsp:spPr>
        <a:xfrm>
          <a:off x="0" y="1343831"/>
          <a:ext cx="5427345" cy="10100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327B9A-D34D-4F04-B654-71FCC8E0D32A}">
      <dsp:nvSpPr>
        <dsp:cNvPr id="0" name=""/>
        <dsp:cNvSpPr/>
      </dsp:nvSpPr>
      <dsp:spPr>
        <a:xfrm>
          <a:off x="305554" y="1571103"/>
          <a:ext cx="556096" cy="5555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F998B4-D837-4D6E-97FF-A060D59A8AEB}">
      <dsp:nvSpPr>
        <dsp:cNvPr id="0" name=""/>
        <dsp:cNvSpPr/>
      </dsp:nvSpPr>
      <dsp:spPr>
        <a:xfrm>
          <a:off x="1167205" y="1343831"/>
          <a:ext cx="4224785" cy="1073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583" tIns="113583" rIns="113583" bIns="113583" numCol="1" spcCol="1270" anchor="ctr" anchorCtr="0">
          <a:noAutofit/>
        </a:bodyPr>
        <a:lstStyle/>
        <a:p>
          <a:pPr marL="0" lvl="0" indent="0" algn="l" defTabSz="622300">
            <a:lnSpc>
              <a:spcPct val="100000"/>
            </a:lnSpc>
            <a:spcBef>
              <a:spcPct val="0"/>
            </a:spcBef>
            <a:spcAft>
              <a:spcPct val="35000"/>
            </a:spcAft>
            <a:buNone/>
          </a:pPr>
          <a:r>
            <a:rPr lang="en-US" sz="1400" b="0" i="0" kern="1200"/>
            <a:t>It has been developed by the Cisco packet tracer. </a:t>
          </a:r>
          <a:endParaRPr lang="en-US" sz="1400" kern="1200"/>
        </a:p>
      </dsp:txBody>
      <dsp:txXfrm>
        <a:off x="1167205" y="1343831"/>
        <a:ext cx="4224785" cy="1073228"/>
      </dsp:txXfrm>
    </dsp:sp>
    <dsp:sp modelId="{F267DAD9-53AD-4A88-AEBC-D905B8880670}">
      <dsp:nvSpPr>
        <dsp:cNvPr id="0" name=""/>
        <dsp:cNvSpPr/>
      </dsp:nvSpPr>
      <dsp:spPr>
        <a:xfrm>
          <a:off x="0" y="2685367"/>
          <a:ext cx="5427345" cy="10100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A7FDB0-90C1-4515-83D4-9EDB3324BAA4}">
      <dsp:nvSpPr>
        <dsp:cNvPr id="0" name=""/>
        <dsp:cNvSpPr/>
      </dsp:nvSpPr>
      <dsp:spPr>
        <a:xfrm>
          <a:off x="305554" y="2912639"/>
          <a:ext cx="556096" cy="5555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EA3F41-CD78-4A2D-9C91-D4F0A90D7035}">
      <dsp:nvSpPr>
        <dsp:cNvPr id="0" name=""/>
        <dsp:cNvSpPr/>
      </dsp:nvSpPr>
      <dsp:spPr>
        <a:xfrm>
          <a:off x="1167205" y="2685367"/>
          <a:ext cx="4224785" cy="1073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583" tIns="113583" rIns="113583" bIns="113583" numCol="1" spcCol="1270" anchor="ctr" anchorCtr="0">
          <a:noAutofit/>
        </a:bodyPr>
        <a:lstStyle/>
        <a:p>
          <a:pPr marL="0" lvl="0" indent="0" algn="l" defTabSz="622300">
            <a:lnSpc>
              <a:spcPct val="100000"/>
            </a:lnSpc>
            <a:spcBef>
              <a:spcPct val="0"/>
            </a:spcBef>
            <a:spcAft>
              <a:spcPct val="35000"/>
            </a:spcAft>
            <a:buNone/>
          </a:pPr>
          <a:r>
            <a:rPr lang="en-US" sz="1400" b="0" i="0" kern="1200"/>
            <a:t>The network aims to provide customers with a seamless shopping experience, which also meeting the business and technical goals of the company.</a:t>
          </a:r>
          <a:endParaRPr lang="en-US" sz="1400" kern="1200"/>
        </a:p>
      </dsp:txBody>
      <dsp:txXfrm>
        <a:off x="1167205" y="2685367"/>
        <a:ext cx="4224785" cy="10732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38A9B-10A7-40E7-92C7-5C1F041EFE09}">
      <dsp:nvSpPr>
        <dsp:cNvPr id="0" name=""/>
        <dsp:cNvSpPr/>
      </dsp:nvSpPr>
      <dsp:spPr>
        <a:xfrm>
          <a:off x="415258" y="1411981"/>
          <a:ext cx="675527" cy="6755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40A4E8-8ED0-4901-AC9B-83B848AA707C}">
      <dsp:nvSpPr>
        <dsp:cNvPr id="0" name=""/>
        <dsp:cNvSpPr/>
      </dsp:nvSpPr>
      <dsp:spPr>
        <a:xfrm>
          <a:off x="2436" y="2511583"/>
          <a:ext cx="1501171" cy="1726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One major challenge is the high cost of operating physical stores, including rent, utilities, and labor costs. This can make it difficult for grocery stores to maintain profitability, especially in the face of competition from online retailers and discount stores.</a:t>
          </a:r>
          <a:endParaRPr lang="en-US" sz="1200" kern="1200"/>
        </a:p>
      </dsp:txBody>
      <dsp:txXfrm>
        <a:off x="2436" y="2511583"/>
        <a:ext cx="1501171" cy="1726347"/>
      </dsp:txXfrm>
    </dsp:sp>
    <dsp:sp modelId="{2938589B-90A8-4EE6-929E-623C586EA7F0}">
      <dsp:nvSpPr>
        <dsp:cNvPr id="0" name=""/>
        <dsp:cNvSpPr/>
      </dsp:nvSpPr>
      <dsp:spPr>
        <a:xfrm>
          <a:off x="2179135" y="1411981"/>
          <a:ext cx="675527" cy="6755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A6E366-C564-4DBF-BC74-A55630119976}">
      <dsp:nvSpPr>
        <dsp:cNvPr id="0" name=""/>
        <dsp:cNvSpPr/>
      </dsp:nvSpPr>
      <dsp:spPr>
        <a:xfrm>
          <a:off x="1766313" y="2511583"/>
          <a:ext cx="1501171" cy="1726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Changing shopping patterns: The rise of e-commerce and mobile shopping has changed the way people shop for groceries. Online ordering and home delivery are becoming more popular, which puts pressure on traditional stores to adapt.</a:t>
          </a:r>
          <a:endParaRPr lang="en-US" sz="1200" kern="1200"/>
        </a:p>
      </dsp:txBody>
      <dsp:txXfrm>
        <a:off x="1766313" y="2511583"/>
        <a:ext cx="1501171" cy="1726347"/>
      </dsp:txXfrm>
    </dsp:sp>
    <dsp:sp modelId="{37342455-667D-485D-B21B-5B30192674FA}">
      <dsp:nvSpPr>
        <dsp:cNvPr id="0" name=""/>
        <dsp:cNvSpPr/>
      </dsp:nvSpPr>
      <dsp:spPr>
        <a:xfrm>
          <a:off x="3943012" y="1411981"/>
          <a:ext cx="675527" cy="6755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5112F7-B26D-4603-93F2-7CAA4320D8E6}">
      <dsp:nvSpPr>
        <dsp:cNvPr id="0" name=""/>
        <dsp:cNvSpPr/>
      </dsp:nvSpPr>
      <dsp:spPr>
        <a:xfrm>
          <a:off x="3530190" y="2511583"/>
          <a:ext cx="1501171" cy="1726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Supply chain complexity: Grocery supply chains are highly complex, involving many different suppliers, distributors, and delivery routes. This complexity can lead to challenges in managing inventory and ensuring timely delivery.</a:t>
          </a:r>
          <a:endParaRPr lang="en-US" sz="1200" kern="1200"/>
        </a:p>
      </dsp:txBody>
      <dsp:txXfrm>
        <a:off x="3530190" y="2511583"/>
        <a:ext cx="1501171" cy="1726347"/>
      </dsp:txXfrm>
    </dsp:sp>
    <dsp:sp modelId="{B2F57E39-B662-471D-881C-7273A54751FD}">
      <dsp:nvSpPr>
        <dsp:cNvPr id="0" name=""/>
        <dsp:cNvSpPr/>
      </dsp:nvSpPr>
      <dsp:spPr>
        <a:xfrm>
          <a:off x="5706889" y="1411981"/>
          <a:ext cx="675527" cy="6755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A4CB7F-DB01-43E3-9A15-3818E90F3165}">
      <dsp:nvSpPr>
        <dsp:cNvPr id="0" name=""/>
        <dsp:cNvSpPr/>
      </dsp:nvSpPr>
      <dsp:spPr>
        <a:xfrm>
          <a:off x="5294066" y="2511583"/>
          <a:ext cx="1501171" cy="1726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Changing customer preferences: Customer preferences are evolving, with an increased emphasis on health, sustainability, and convenience. Grocers need to be able to adapt to these changing preferences in order to stay competitive</a:t>
          </a:r>
          <a:endParaRPr lang="en-US" sz="1200" kern="1200"/>
        </a:p>
      </dsp:txBody>
      <dsp:txXfrm>
        <a:off x="5294066" y="2511583"/>
        <a:ext cx="1501171" cy="17263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35C98-092D-4B04-AED6-2D25AB5F583A}">
      <dsp:nvSpPr>
        <dsp:cNvPr id="0" name=""/>
        <dsp:cNvSpPr/>
      </dsp:nvSpPr>
      <dsp:spPr>
        <a:xfrm>
          <a:off x="134825" y="264859"/>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1369D6-1F75-47A8-A18D-F567591AFB11}">
      <dsp:nvSpPr>
        <dsp:cNvPr id="0" name=""/>
        <dsp:cNvSpPr/>
      </dsp:nvSpPr>
      <dsp:spPr>
        <a:xfrm>
          <a:off x="406966" y="537000"/>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457CB0-0B6C-4885-8013-C784533C33E7}">
      <dsp:nvSpPr>
        <dsp:cNvPr id="0" name=""/>
        <dsp:cNvSpPr/>
      </dsp:nvSpPr>
      <dsp:spPr>
        <a:xfrm>
          <a:off x="1708430" y="264859"/>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a:t>VLANs will be used to improve network performance and security by segmenting traffic and isolating network issues.</a:t>
          </a:r>
          <a:endParaRPr lang="en-US" sz="1600" kern="1200"/>
        </a:p>
      </dsp:txBody>
      <dsp:txXfrm>
        <a:off x="1708430" y="264859"/>
        <a:ext cx="3054644" cy="1295909"/>
      </dsp:txXfrm>
    </dsp:sp>
    <dsp:sp modelId="{83D86828-845E-459A-8D52-523D2708C8B8}">
      <dsp:nvSpPr>
        <dsp:cNvPr id="0" name=""/>
        <dsp:cNvSpPr/>
      </dsp:nvSpPr>
      <dsp:spPr>
        <a:xfrm>
          <a:off x="5295324" y="264859"/>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E629C4-BD72-4519-8B58-DA498FFDB280}">
      <dsp:nvSpPr>
        <dsp:cNvPr id="0" name=""/>
        <dsp:cNvSpPr/>
      </dsp:nvSpPr>
      <dsp:spPr>
        <a:xfrm>
          <a:off x="5567465" y="537000"/>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DDF49F-A089-4E0A-83C9-E8D059D377D1}">
      <dsp:nvSpPr>
        <dsp:cNvPr id="0" name=""/>
        <dsp:cNvSpPr/>
      </dsp:nvSpPr>
      <dsp:spPr>
        <a:xfrm>
          <a:off x="6868929" y="264859"/>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a:t>Grouping devices based on their function, location, or security requirements using VLANs will optimize routing and reduce downtime.</a:t>
          </a:r>
          <a:endParaRPr lang="en-US" sz="1600" kern="1200"/>
        </a:p>
      </dsp:txBody>
      <dsp:txXfrm>
        <a:off x="6868929" y="264859"/>
        <a:ext cx="3054644" cy="1295909"/>
      </dsp:txXfrm>
    </dsp:sp>
    <dsp:sp modelId="{F6E398C5-A198-4A63-AFE2-81591501834E}">
      <dsp:nvSpPr>
        <dsp:cNvPr id="0" name=""/>
        <dsp:cNvSpPr/>
      </dsp:nvSpPr>
      <dsp:spPr>
        <a:xfrm>
          <a:off x="134825" y="2200121"/>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D44BC1-23E4-4251-A461-2CF8D50D7C0C}">
      <dsp:nvSpPr>
        <dsp:cNvPr id="0" name=""/>
        <dsp:cNvSpPr/>
      </dsp:nvSpPr>
      <dsp:spPr>
        <a:xfrm>
          <a:off x="406966" y="2472262"/>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BBEDCD-D39B-45FA-A944-224A82554607}">
      <dsp:nvSpPr>
        <dsp:cNvPr id="0" name=""/>
        <dsp:cNvSpPr/>
      </dsp:nvSpPr>
      <dsp:spPr>
        <a:xfrm>
          <a:off x="1708430" y="2200121"/>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a:t>A hierarchical network design will be used with core, distribution, and access layers for optimal performance and scalability.</a:t>
          </a:r>
          <a:endParaRPr lang="en-US" sz="1600" kern="1200"/>
        </a:p>
      </dsp:txBody>
      <dsp:txXfrm>
        <a:off x="1708430" y="2200121"/>
        <a:ext cx="3054644" cy="1295909"/>
      </dsp:txXfrm>
    </dsp:sp>
    <dsp:sp modelId="{C129F952-9C65-4316-B4FD-1EF1F3928E61}">
      <dsp:nvSpPr>
        <dsp:cNvPr id="0" name=""/>
        <dsp:cNvSpPr/>
      </dsp:nvSpPr>
      <dsp:spPr>
        <a:xfrm>
          <a:off x="5295324" y="2200121"/>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32129A-CDDE-4BF0-962A-B94E950B8752}">
      <dsp:nvSpPr>
        <dsp:cNvPr id="0" name=""/>
        <dsp:cNvSpPr/>
      </dsp:nvSpPr>
      <dsp:spPr>
        <a:xfrm>
          <a:off x="5567465" y="2472262"/>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C3B013-C0A8-4E12-8A93-E89CD2596AD5}">
      <dsp:nvSpPr>
        <dsp:cNvPr id="0" name=""/>
        <dsp:cNvSpPr/>
      </dsp:nvSpPr>
      <dsp:spPr>
        <a:xfrm>
          <a:off x="6868929" y="2200121"/>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a:t>A VLAN-based network management strategy will be used for simplified management and enhanced security.</a:t>
          </a:r>
          <a:endParaRPr lang="en-US" sz="1600" kern="1200"/>
        </a:p>
      </dsp:txBody>
      <dsp:txXfrm>
        <a:off x="6868929" y="2200121"/>
        <a:ext cx="3054644" cy="12959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4/26/2023</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70764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4/26/2023</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0699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4/26/2023</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61919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4/26/2023</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9861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4/26/2023</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4793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4/26/2023</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2082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4/26/2023</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06454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4/26/2023</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5870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4/26/2023</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805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4/26/2023</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2383853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4/26/2023</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63632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4/26/2023</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28580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freshconnections.com/" TargetMode="External"/><Relationship Id="rId2" Type="http://schemas.openxmlformats.org/officeDocument/2006/relationships/hyperlink" Target="http://www.shopryt.com/" TargetMode="Externa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7" name="Rectangle 1032">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EC98E8-9E51-F278-839B-B65B38CE2CA5}"/>
              </a:ext>
            </a:extLst>
          </p:cNvPr>
          <p:cNvSpPr>
            <a:spLocks noGrp="1"/>
          </p:cNvSpPr>
          <p:nvPr>
            <p:ph type="ctrTitle"/>
          </p:nvPr>
        </p:nvSpPr>
        <p:spPr>
          <a:xfrm>
            <a:off x="3836504" y="758951"/>
            <a:ext cx="7319175" cy="3374931"/>
          </a:xfrm>
        </p:spPr>
        <p:txBody>
          <a:bodyPr>
            <a:normAutofit/>
          </a:bodyPr>
          <a:lstStyle/>
          <a:p>
            <a:pPr rtl="0">
              <a:spcBef>
                <a:spcPts val="1200"/>
              </a:spcBef>
              <a:spcAft>
                <a:spcPts val="200"/>
              </a:spcAft>
            </a:pPr>
            <a:r>
              <a:rPr lang="en-US" sz="2400" b="0" i="0" u="none" strike="noStrike" dirty="0">
                <a:effectLst/>
                <a:latin typeface="Twentieth Century"/>
              </a:rPr>
              <a:t>Enterprise Network Design</a:t>
            </a:r>
            <a:br>
              <a:rPr lang="en-US" sz="2400" b="0" dirty="0">
                <a:effectLst/>
              </a:rPr>
            </a:br>
            <a:r>
              <a:rPr lang="en-US" sz="2400" b="0" i="0" u="none" strike="noStrike" dirty="0">
                <a:effectLst/>
                <a:latin typeface="Twentieth Century"/>
              </a:rPr>
              <a:t>CSCI-6649-03</a:t>
            </a:r>
            <a:br>
              <a:rPr lang="en-US" sz="2400" b="0" i="0" u="none" strike="noStrike" dirty="0">
                <a:effectLst/>
                <a:latin typeface="Twentieth Century"/>
              </a:rPr>
            </a:br>
            <a:br>
              <a:rPr lang="en-US" sz="3200" dirty="0"/>
            </a:br>
            <a:r>
              <a:rPr lang="en-US" sz="4000" b="0" i="0" u="none" strike="noStrike" dirty="0">
                <a:effectLst/>
                <a:latin typeface="Twentieth Century"/>
              </a:rPr>
              <a:t>Fresh Connections (Grocery chain network)</a:t>
            </a:r>
            <a:br>
              <a:rPr lang="en-US" sz="4000" b="0" dirty="0">
                <a:effectLst/>
              </a:rPr>
            </a:br>
            <a:endParaRPr lang="en-US" sz="3200" dirty="0"/>
          </a:p>
        </p:txBody>
      </p:sp>
      <p:sp>
        <p:nvSpPr>
          <p:cNvPr id="3" name="Subtitle 2">
            <a:extLst>
              <a:ext uri="{FF2B5EF4-FFF2-40B4-BE49-F238E27FC236}">
                <a16:creationId xmlns:a16="http://schemas.microsoft.com/office/drawing/2014/main" id="{48CA7D51-BAB9-0352-8A60-1ED8E136FA53}"/>
              </a:ext>
            </a:extLst>
          </p:cNvPr>
          <p:cNvSpPr>
            <a:spLocks noGrp="1"/>
          </p:cNvSpPr>
          <p:nvPr>
            <p:ph type="subTitle" idx="1"/>
          </p:nvPr>
        </p:nvSpPr>
        <p:spPr>
          <a:xfrm>
            <a:off x="3836504" y="4455619"/>
            <a:ext cx="7321946" cy="1691117"/>
          </a:xfrm>
        </p:spPr>
        <p:txBody>
          <a:bodyPr vert="horz" lIns="91440" tIns="45720" rIns="91440" bIns="45720" rtlCol="0" anchor="t">
            <a:normAutofit fontScale="25000" lnSpcReduction="20000"/>
          </a:bodyPr>
          <a:lstStyle/>
          <a:p>
            <a:pPr rtl="0">
              <a:lnSpc>
                <a:spcPct val="110000"/>
              </a:lnSpc>
              <a:spcBef>
                <a:spcPts val="400"/>
              </a:spcBef>
              <a:spcAft>
                <a:spcPts val="600"/>
              </a:spcAft>
            </a:pPr>
            <a:r>
              <a:rPr lang="en-US" sz="4000" b="0" i="0" u="none" strike="noStrike">
                <a:effectLst/>
                <a:latin typeface="Arial" panose="020B0604020202020204" pitchFamily="34" charset="0"/>
              </a:rPr>
              <a:t>PRESENTED BY:</a:t>
            </a:r>
            <a:endParaRPr lang="en-US" sz="4000" b="0">
              <a:effectLst/>
            </a:endParaRPr>
          </a:p>
          <a:p>
            <a:pPr rtl="0">
              <a:lnSpc>
                <a:spcPct val="110000"/>
              </a:lnSpc>
              <a:spcBef>
                <a:spcPts val="400"/>
              </a:spcBef>
              <a:spcAft>
                <a:spcPts val="600"/>
              </a:spcAft>
            </a:pPr>
            <a:r>
              <a:rPr lang="en-US" sz="4000" b="0" i="0" u="none" strike="noStrike">
                <a:effectLst/>
                <a:latin typeface="Arial"/>
                <a:cs typeface="Arial"/>
              </a:rPr>
              <a:t>       </a:t>
            </a:r>
            <a:r>
              <a:rPr lang="en-US" sz="4000" b="0" i="0" u="none" strike="noStrike">
                <a:effectLst/>
                <a:latin typeface="Calibri"/>
                <a:cs typeface="Calibri"/>
              </a:rPr>
              <a:t>Neha Singam (00770807)</a:t>
            </a:r>
            <a:br>
              <a:rPr lang="en-US" sz="4000" b="0" i="0" u="none" strike="noStrike">
                <a:effectLst/>
                <a:latin typeface="Calibri" panose="020F0502020204030204" pitchFamily="34" charset="0"/>
              </a:rPr>
            </a:br>
            <a:r>
              <a:rPr lang="en-US" sz="4000" b="0" i="0" u="none" strike="noStrike">
                <a:effectLst/>
                <a:latin typeface="Calibri"/>
                <a:cs typeface="Calibri"/>
              </a:rPr>
              <a:t>        Nishchal </a:t>
            </a:r>
            <a:r>
              <a:rPr lang="en-US" sz="4000" b="0" i="0" u="none" strike="noStrike" err="1">
                <a:effectLst/>
                <a:latin typeface="Calibri"/>
                <a:cs typeface="Calibri"/>
              </a:rPr>
              <a:t>Sreevathsa</a:t>
            </a:r>
            <a:r>
              <a:rPr lang="en-US" sz="4000" b="0" i="0" u="none" strike="noStrike">
                <a:effectLst/>
                <a:latin typeface="Calibri"/>
                <a:cs typeface="Calibri"/>
              </a:rPr>
              <a:t> (00803363)</a:t>
            </a:r>
            <a:br>
              <a:rPr lang="en-US" sz="4000" b="0" i="0" u="none" strike="noStrike">
                <a:effectLst/>
                <a:latin typeface="Calibri" panose="020F0502020204030204" pitchFamily="34" charset="0"/>
              </a:rPr>
            </a:br>
            <a:r>
              <a:rPr lang="en-US" sz="4000" b="0" i="0" u="none" strike="noStrike">
                <a:effectLst/>
                <a:latin typeface="Calibri"/>
                <a:cs typeface="Calibri"/>
              </a:rPr>
              <a:t>        Pavan Kumar Davar (00770542)</a:t>
            </a:r>
            <a:br>
              <a:rPr lang="en-US" sz="4000" b="0" i="0" u="none" strike="noStrike">
                <a:effectLst/>
                <a:latin typeface="Calibri" panose="020F0502020204030204" pitchFamily="34" charset="0"/>
              </a:rPr>
            </a:br>
            <a:r>
              <a:rPr lang="en-US" sz="4000" b="0" i="0" u="none" strike="noStrike">
                <a:effectLst/>
                <a:latin typeface="Calibri"/>
                <a:cs typeface="Calibri"/>
              </a:rPr>
              <a:t>        Nitesh Yalamanchili (00794536)</a:t>
            </a:r>
            <a:br>
              <a:rPr lang="en-US" sz="4000" b="0" i="0" u="none" strike="noStrike">
                <a:effectLst/>
                <a:latin typeface="Calibri" panose="020F0502020204030204" pitchFamily="34" charset="0"/>
              </a:rPr>
            </a:br>
            <a:r>
              <a:rPr lang="en-US" sz="4000" b="0" i="0" u="none" strike="noStrike">
                <a:effectLst/>
                <a:latin typeface="Calibri"/>
                <a:cs typeface="Calibri"/>
              </a:rPr>
              <a:t>        Chandralekha Podili (00770060</a:t>
            </a:r>
            <a:r>
              <a:rPr lang="en-US" sz="4000">
                <a:latin typeface="Calibri"/>
                <a:cs typeface="Calibri"/>
              </a:rPr>
              <a:t>)</a:t>
            </a:r>
            <a:endParaRPr lang="en-US" sz="4000" b="0">
              <a:effectLst/>
              <a:latin typeface="Calibri"/>
              <a:cs typeface="Calibri"/>
            </a:endParaRPr>
          </a:p>
          <a:p>
            <a:pPr rtl="0">
              <a:lnSpc>
                <a:spcPct val="110000"/>
              </a:lnSpc>
              <a:spcBef>
                <a:spcPts val="400"/>
              </a:spcBef>
              <a:spcAft>
                <a:spcPts val="600"/>
              </a:spcAft>
            </a:pPr>
            <a:r>
              <a:rPr lang="en-US" sz="4000" b="0" i="0" u="none" strike="noStrike">
                <a:effectLst/>
                <a:latin typeface="Arial" panose="020B0604020202020204" pitchFamily="34" charset="0"/>
              </a:rPr>
              <a:t>PROFESSOR:</a:t>
            </a:r>
            <a:endParaRPr lang="en-US" sz="4000" b="0">
              <a:effectLst/>
            </a:endParaRPr>
          </a:p>
          <a:p>
            <a:pPr rtl="0">
              <a:lnSpc>
                <a:spcPct val="110000"/>
              </a:lnSpc>
              <a:spcBef>
                <a:spcPts val="400"/>
              </a:spcBef>
              <a:spcAft>
                <a:spcPts val="600"/>
              </a:spcAft>
            </a:pPr>
            <a:r>
              <a:rPr lang="en-US" sz="4000" b="0" i="0" u="none" strike="noStrike">
                <a:effectLst/>
                <a:latin typeface="Calibri" panose="020F0502020204030204" pitchFamily="34" charset="0"/>
              </a:rPr>
              <a:t>          Luis Rivera.</a:t>
            </a:r>
            <a:endParaRPr lang="en-US" sz="4000" b="0">
              <a:effectLst/>
            </a:endParaRPr>
          </a:p>
          <a:p>
            <a:pPr>
              <a:lnSpc>
                <a:spcPct val="110000"/>
              </a:lnSpc>
            </a:pPr>
            <a:br>
              <a:rPr lang="en-US" sz="600"/>
            </a:br>
            <a:endParaRPr lang="en-US" sz="600"/>
          </a:p>
        </p:txBody>
      </p:sp>
      <p:pic>
        <p:nvPicPr>
          <p:cNvPr id="1028" name="Picture 4">
            <a:extLst>
              <a:ext uri="{FF2B5EF4-FFF2-40B4-BE49-F238E27FC236}">
                <a16:creationId xmlns:a16="http://schemas.microsoft.com/office/drawing/2014/main" id="{A0D73D4C-6A6B-0027-6ACB-57119B005F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0973" y="1790485"/>
            <a:ext cx="2758331" cy="2758331"/>
          </a:xfrm>
          <a:prstGeom prst="rect">
            <a:avLst/>
          </a:prstGeom>
          <a:noFill/>
          <a:extLst>
            <a:ext uri="{909E8E84-426E-40DD-AFC4-6F175D3DCCD1}">
              <a14:hiddenFill xmlns:a14="http://schemas.microsoft.com/office/drawing/2010/main">
                <a:solidFill>
                  <a:srgbClr val="FFFFFF"/>
                </a:solidFill>
              </a14:hiddenFill>
            </a:ext>
          </a:extLst>
        </p:spPr>
      </p:pic>
      <p:cxnSp>
        <p:nvCxnSpPr>
          <p:cNvPr id="1048" name="Straight Connector 1034">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49" name="Rectangle 1036">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1958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FA78-1143-E9B5-1D03-629AEF0CEF45}"/>
              </a:ext>
            </a:extLst>
          </p:cNvPr>
          <p:cNvSpPr>
            <a:spLocks noGrp="1"/>
          </p:cNvSpPr>
          <p:nvPr>
            <p:ph type="title"/>
          </p:nvPr>
        </p:nvSpPr>
        <p:spPr/>
        <p:txBody>
          <a:bodyPr/>
          <a:lstStyle/>
          <a:p>
            <a:r>
              <a:rPr lang="en-US" dirty="0"/>
              <a:t>Phase-2: VLAN Topology</a:t>
            </a:r>
          </a:p>
        </p:txBody>
      </p:sp>
      <p:graphicFrame>
        <p:nvGraphicFramePr>
          <p:cNvPr id="7" name="Content Placeholder 2">
            <a:extLst>
              <a:ext uri="{FF2B5EF4-FFF2-40B4-BE49-F238E27FC236}">
                <a16:creationId xmlns:a16="http://schemas.microsoft.com/office/drawing/2014/main" id="{FA9EECEA-B712-FDEC-C3B6-1558F79A0C6E}"/>
              </a:ext>
            </a:extLst>
          </p:cNvPr>
          <p:cNvGraphicFramePr>
            <a:graphicFrameLocks noGrp="1"/>
          </p:cNvGraphicFramePr>
          <p:nvPr>
            <p:ph idx="1"/>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6557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E2AF1F-5DD4-39EA-FE28-749999BA384E}"/>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Phase-2 : List of IP Addresses</a:t>
            </a:r>
          </a:p>
        </p:txBody>
      </p:sp>
      <p:sp>
        <p:nvSpPr>
          <p:cNvPr id="5" name="Rectangle 1">
            <a:extLst>
              <a:ext uri="{FF2B5EF4-FFF2-40B4-BE49-F238E27FC236}">
                <a16:creationId xmlns:a16="http://schemas.microsoft.com/office/drawing/2014/main" id="{DAEE8FAD-DDFA-2EA4-3B3F-D73E480D5084}"/>
              </a:ext>
            </a:extLst>
          </p:cNvPr>
          <p:cNvSpPr>
            <a:spLocks noChangeArrowheads="1"/>
          </p:cNvSpPr>
          <p:nvPr/>
        </p:nvSpPr>
        <p:spPr bwMode="auto">
          <a:xfrm>
            <a:off x="-3190196" y="-254000"/>
            <a:ext cx="1870773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Content Placeholder 3">
            <a:extLst>
              <a:ext uri="{FF2B5EF4-FFF2-40B4-BE49-F238E27FC236}">
                <a16:creationId xmlns:a16="http://schemas.microsoft.com/office/drawing/2014/main" id="{3D7F43A2-6F86-2661-E049-43522ECD8A4A}"/>
              </a:ext>
            </a:extLst>
          </p:cNvPr>
          <p:cNvGraphicFramePr>
            <a:graphicFrameLocks noGrp="1"/>
          </p:cNvGraphicFramePr>
          <p:nvPr>
            <p:ph idx="1"/>
            <p:extLst>
              <p:ext uri="{D42A27DB-BD31-4B8C-83A1-F6EECF244321}">
                <p14:modId xmlns:p14="http://schemas.microsoft.com/office/powerpoint/2010/main" val="637191617"/>
              </p:ext>
            </p:extLst>
          </p:nvPr>
        </p:nvGraphicFramePr>
        <p:xfrm>
          <a:off x="4497682" y="1792393"/>
          <a:ext cx="7201221" cy="3730413"/>
        </p:xfrm>
        <a:graphic>
          <a:graphicData uri="http://schemas.openxmlformats.org/drawingml/2006/table">
            <a:tbl>
              <a:tblPr firstRow="1" bandRow="1">
                <a:noFill/>
              </a:tblPr>
              <a:tblGrid>
                <a:gridCol w="1196953">
                  <a:extLst>
                    <a:ext uri="{9D8B030D-6E8A-4147-A177-3AD203B41FA5}">
                      <a16:colId xmlns:a16="http://schemas.microsoft.com/office/drawing/2014/main" val="2999253427"/>
                    </a:ext>
                  </a:extLst>
                </a:gridCol>
                <a:gridCol w="932306">
                  <a:extLst>
                    <a:ext uri="{9D8B030D-6E8A-4147-A177-3AD203B41FA5}">
                      <a16:colId xmlns:a16="http://schemas.microsoft.com/office/drawing/2014/main" val="740108111"/>
                    </a:ext>
                  </a:extLst>
                </a:gridCol>
                <a:gridCol w="1851610">
                  <a:extLst>
                    <a:ext uri="{9D8B030D-6E8A-4147-A177-3AD203B41FA5}">
                      <a16:colId xmlns:a16="http://schemas.microsoft.com/office/drawing/2014/main" val="1242699276"/>
                    </a:ext>
                  </a:extLst>
                </a:gridCol>
                <a:gridCol w="1503388">
                  <a:extLst>
                    <a:ext uri="{9D8B030D-6E8A-4147-A177-3AD203B41FA5}">
                      <a16:colId xmlns:a16="http://schemas.microsoft.com/office/drawing/2014/main" val="2926863122"/>
                    </a:ext>
                  </a:extLst>
                </a:gridCol>
                <a:gridCol w="1716964">
                  <a:extLst>
                    <a:ext uri="{9D8B030D-6E8A-4147-A177-3AD203B41FA5}">
                      <a16:colId xmlns:a16="http://schemas.microsoft.com/office/drawing/2014/main" val="4218003801"/>
                    </a:ext>
                  </a:extLst>
                </a:gridCol>
              </a:tblGrid>
              <a:tr h="509103">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Location</a:t>
                      </a:r>
                      <a:endParaRPr lang="en-US" sz="1200">
                        <a:effectLst/>
                      </a:endParaRPr>
                    </a:p>
                  </a:txBody>
                  <a:tcPr marL="52593" marR="52593" marT="52593" marB="52593">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Number of Devices</a:t>
                      </a:r>
                      <a:endParaRPr lang="en-US" sz="1200">
                        <a:effectLst/>
                      </a:endParaRPr>
                    </a:p>
                  </a:txBody>
                  <a:tcPr marL="52593" marR="52593" marT="52593" marB="52593">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noFill/>
                      <a:prstDash val="solid"/>
                    </a:lnT>
                    <a:lnB w="38100" cap="flat" cmpd="sng" algn="ctr">
                      <a:solidFill>
                        <a:srgbClr val="FFFFFF"/>
                      </a:solidFill>
                      <a:prstDash val="solid"/>
                      <a:round/>
                      <a:headEnd type="none" w="med" len="med"/>
                      <a:tailEnd type="none" w="med" len="med"/>
                    </a:lnB>
                    <a:solidFill>
                      <a:srgbClr val="636B68">
                        <a:alpha val="69804"/>
                      </a:srgbClr>
                    </a:solid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IP-Addressing </a:t>
                      </a:r>
                      <a:endParaRPr lang="en-US" sz="1200">
                        <a:effectLst/>
                      </a:endParaRPr>
                    </a:p>
                  </a:txBody>
                  <a:tcPr marL="52593" marR="52593" marT="52593" marB="52593">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Subnet</a:t>
                      </a:r>
                      <a:endParaRPr lang="en-US" sz="1200">
                        <a:effectLst/>
                      </a:endParaRPr>
                    </a:p>
                  </a:txBody>
                  <a:tcPr marL="52593" marR="52593" marT="52593" marB="52593">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External IP-addressing</a:t>
                      </a:r>
                      <a:endParaRPr lang="en-US" sz="1200">
                        <a:effectLst/>
                      </a:endParaRPr>
                    </a:p>
                  </a:txBody>
                  <a:tcPr marL="52593" marR="52593" marT="52593" marB="52593">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096524900"/>
                  </a:ext>
                </a:extLst>
              </a:tr>
              <a:tr h="509103">
                <a:tc>
                  <a:txBody>
                    <a:bodyPr/>
                    <a:lstStyle/>
                    <a:p>
                      <a:pPr rtl="0" fontAlgn="t">
                        <a:spcBef>
                          <a:spcPts val="0"/>
                        </a:spcBef>
                        <a:spcAft>
                          <a:spcPts val="800"/>
                        </a:spcAft>
                      </a:pPr>
                      <a:r>
                        <a:rPr lang="en-US" sz="1200" b="0" i="0" u="none" strike="noStrike">
                          <a:solidFill>
                            <a:srgbClr val="000000"/>
                          </a:solidFill>
                          <a:effectLst/>
                          <a:latin typeface="Times New Roman" panose="02020603050405020304" pitchFamily="18" charset="0"/>
                        </a:rPr>
                        <a:t>Bridgeport (Main Branch)</a:t>
                      </a:r>
                      <a:endParaRPr lang="en-US" sz="1200">
                        <a:effectLst/>
                      </a:endParaRPr>
                    </a:p>
                  </a:txBody>
                  <a:tcPr marL="52593" marR="52593" marT="52593" marB="52593">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20</a:t>
                      </a:r>
                      <a:endParaRPr lang="en-US" sz="1200">
                        <a:effectLst/>
                      </a:endParaRPr>
                    </a:p>
                  </a:txBody>
                  <a:tcPr marL="52593" marR="52593" marT="52593" marB="52593">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878E8B">
                        <a:alpha val="14902"/>
                      </a:srgbClr>
                    </a:solidFill>
                  </a:tcPr>
                </a:tc>
                <a:tc>
                  <a:txBody>
                    <a:bodyPr/>
                    <a:lstStyle/>
                    <a:p>
                      <a:pPr algn="ctr" rtl="0" fontAlgn="t">
                        <a:spcBef>
                          <a:spcPts val="0"/>
                        </a:spcBef>
                        <a:spcAft>
                          <a:spcPts val="800"/>
                        </a:spcAft>
                      </a:pPr>
                      <a:r>
                        <a:rPr lang="en-US" sz="1200" b="0" i="0" u="none" strike="noStrike">
                          <a:solidFill>
                            <a:srgbClr val="000000"/>
                          </a:solidFill>
                          <a:effectLst/>
                          <a:latin typeface="Times New Roman" panose="02020603050405020304" pitchFamily="18" charset="0"/>
                        </a:rPr>
                        <a:t>192.168.1.1/24 - 192.168.1.64/24</a:t>
                      </a:r>
                      <a:endParaRPr lang="en-US" sz="1200">
                        <a:effectLst/>
                      </a:endParaRPr>
                    </a:p>
                  </a:txBody>
                  <a:tcPr marL="52593" marR="52593" marT="52593" marB="52593">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457200" rtl="0" fontAlgn="t">
                        <a:spcBef>
                          <a:spcPts val="0"/>
                        </a:spcBef>
                        <a:spcAft>
                          <a:spcPts val="800"/>
                        </a:spcAft>
                      </a:pPr>
                      <a:r>
                        <a:rPr lang="en-US" sz="1200" b="0" i="0" u="none" strike="noStrike">
                          <a:solidFill>
                            <a:srgbClr val="000000"/>
                          </a:solidFill>
                          <a:effectLst/>
                          <a:latin typeface="Times New Roman" panose="02020603050405020304" pitchFamily="18" charset="0"/>
                        </a:rPr>
                        <a:t>255.255.255.0</a:t>
                      </a:r>
                      <a:endParaRPr lang="en-US" sz="1200">
                        <a:effectLst/>
                      </a:endParaRPr>
                    </a:p>
                  </a:txBody>
                  <a:tcPr marL="52593" marR="52593" marT="52593" marB="52593">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457200" rtl="0" fontAlgn="t">
                        <a:spcBef>
                          <a:spcPts val="0"/>
                        </a:spcBef>
                        <a:spcAft>
                          <a:spcPts val="800"/>
                        </a:spcAft>
                      </a:pPr>
                      <a:r>
                        <a:rPr lang="en-US" sz="1200" b="0" i="0" u="none" strike="noStrike">
                          <a:solidFill>
                            <a:srgbClr val="000000"/>
                          </a:solidFill>
                          <a:effectLst/>
                          <a:latin typeface="Times New Roman" panose="02020603050405020304" pitchFamily="18" charset="0"/>
                        </a:rPr>
                        <a:t>-</a:t>
                      </a:r>
                      <a:endParaRPr lang="en-US" sz="1200">
                        <a:effectLst/>
                      </a:endParaRPr>
                    </a:p>
                  </a:txBody>
                  <a:tcPr marL="52593" marR="52593" marT="52593" marB="52593">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180772273"/>
                  </a:ext>
                </a:extLst>
              </a:tr>
              <a:tr h="698439">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Albany </a:t>
                      </a:r>
                      <a:endParaRPr lang="en-US" sz="1200">
                        <a:effectLst/>
                      </a:endParaRPr>
                    </a:p>
                  </a:txBody>
                  <a:tcPr marL="52593" marR="52593" marT="52593" marB="52593">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15</a:t>
                      </a:r>
                      <a:endParaRPr lang="en-US" sz="1200">
                        <a:effectLst/>
                      </a:endParaRPr>
                    </a:p>
                  </a:txBody>
                  <a:tcPr marL="52593" marR="52593" marT="52593" marB="52593">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878E8B">
                        <a:alpha val="30196"/>
                      </a:srgbClr>
                    </a:solidFill>
                  </a:tcPr>
                </a:tc>
                <a:tc>
                  <a:txBody>
                    <a:bodyPr/>
                    <a:lstStyle/>
                    <a:p>
                      <a:pPr marL="457200" rtl="0" fontAlgn="t">
                        <a:spcBef>
                          <a:spcPts val="0"/>
                        </a:spcBef>
                        <a:spcAft>
                          <a:spcPts val="800"/>
                        </a:spcAft>
                      </a:pPr>
                      <a:r>
                        <a:rPr lang="en-US" sz="1200" b="0" i="0" u="none" strike="noStrike">
                          <a:solidFill>
                            <a:srgbClr val="000000"/>
                          </a:solidFill>
                          <a:effectLst/>
                          <a:latin typeface="Times New Roman" panose="02020603050405020304" pitchFamily="18" charset="0"/>
                        </a:rPr>
                        <a:t>172.16.5.0/24 - 172.16.5.64/24</a:t>
                      </a:r>
                      <a:endParaRPr lang="en-US" sz="1200">
                        <a:effectLst/>
                      </a:endParaRPr>
                    </a:p>
                  </a:txBody>
                  <a:tcPr marL="52593" marR="52593" marT="52593" marB="52593">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457200" rtl="0" fontAlgn="t">
                        <a:spcBef>
                          <a:spcPts val="0"/>
                        </a:spcBef>
                        <a:spcAft>
                          <a:spcPts val="800"/>
                        </a:spcAft>
                      </a:pPr>
                      <a:r>
                        <a:rPr lang="en-US" sz="1200" b="0" i="0" u="none" strike="noStrike">
                          <a:solidFill>
                            <a:srgbClr val="000000"/>
                          </a:solidFill>
                          <a:effectLst/>
                          <a:latin typeface="Times New Roman" panose="02020603050405020304" pitchFamily="18" charset="0"/>
                        </a:rPr>
                        <a:t>255.255.255.0</a:t>
                      </a:r>
                      <a:endParaRPr lang="en-US" sz="1200">
                        <a:effectLst/>
                      </a:endParaRPr>
                    </a:p>
                  </a:txBody>
                  <a:tcPr marL="52593" marR="52593" marT="52593" marB="52593">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457200" rtl="0" fontAlgn="t">
                        <a:spcBef>
                          <a:spcPts val="0"/>
                        </a:spcBef>
                        <a:spcAft>
                          <a:spcPts val="0"/>
                        </a:spcAft>
                      </a:pPr>
                      <a:r>
                        <a:rPr lang="en-US" sz="1200" b="0" i="0" u="none" strike="noStrike">
                          <a:solidFill>
                            <a:srgbClr val="000000"/>
                          </a:solidFill>
                          <a:effectLst/>
                          <a:latin typeface="Times New Roman" panose="02020603050405020304" pitchFamily="18" charset="0"/>
                        </a:rPr>
                        <a:t>   20.110.24.0/30 </a:t>
                      </a:r>
                      <a:endParaRPr lang="en-US" sz="1200">
                        <a:effectLst/>
                      </a:endParaRPr>
                    </a:p>
                    <a:p>
                      <a:pPr fontAlgn="t"/>
                      <a:br>
                        <a:rPr lang="en-US" sz="1200">
                          <a:effectLst/>
                        </a:rPr>
                      </a:br>
                      <a:endParaRPr lang="en-US" sz="1200">
                        <a:effectLst/>
                      </a:endParaRPr>
                    </a:p>
                  </a:txBody>
                  <a:tcPr marL="52593" marR="52593" marT="52593" marB="52593">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00763326"/>
                  </a:ext>
                </a:extLst>
              </a:tr>
              <a:tr h="698439">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Springfield </a:t>
                      </a:r>
                      <a:endParaRPr lang="en-US" sz="1200">
                        <a:effectLst/>
                      </a:endParaRPr>
                    </a:p>
                  </a:txBody>
                  <a:tcPr marL="52593" marR="52593" marT="52593" marB="52593">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15</a:t>
                      </a:r>
                      <a:endParaRPr lang="en-US" sz="1200">
                        <a:effectLst/>
                      </a:endParaRPr>
                    </a:p>
                  </a:txBody>
                  <a:tcPr marL="52593" marR="52593" marT="52593" marB="52593">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878E8B">
                        <a:alpha val="14902"/>
                      </a:srgbClr>
                    </a:solidFill>
                  </a:tcPr>
                </a:tc>
                <a:tc>
                  <a:txBody>
                    <a:bodyPr/>
                    <a:lstStyle/>
                    <a:p>
                      <a:pPr marL="457200" rtl="0" fontAlgn="t">
                        <a:spcBef>
                          <a:spcPts val="0"/>
                        </a:spcBef>
                        <a:spcAft>
                          <a:spcPts val="800"/>
                        </a:spcAft>
                      </a:pPr>
                      <a:r>
                        <a:rPr lang="en-US" sz="1200" b="0" i="0" u="none" strike="noStrike">
                          <a:solidFill>
                            <a:srgbClr val="000000"/>
                          </a:solidFill>
                          <a:effectLst/>
                          <a:latin typeface="Times New Roman" panose="02020603050405020304" pitchFamily="18" charset="0"/>
                        </a:rPr>
                        <a:t>172.16.10.0/24 - 172.16.10.64/24</a:t>
                      </a:r>
                      <a:endParaRPr lang="en-US" sz="1200">
                        <a:effectLst/>
                      </a:endParaRPr>
                    </a:p>
                  </a:txBody>
                  <a:tcPr marL="52593" marR="52593" marT="52593" marB="52593">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457200" rtl="0" fontAlgn="t">
                        <a:spcBef>
                          <a:spcPts val="0"/>
                        </a:spcBef>
                        <a:spcAft>
                          <a:spcPts val="800"/>
                        </a:spcAft>
                      </a:pPr>
                      <a:r>
                        <a:rPr lang="en-US" sz="1200" b="0" i="0" u="none" strike="noStrike">
                          <a:solidFill>
                            <a:srgbClr val="000000"/>
                          </a:solidFill>
                          <a:effectLst/>
                          <a:latin typeface="Times New Roman" panose="02020603050405020304" pitchFamily="18" charset="0"/>
                        </a:rPr>
                        <a:t>255.255.255.0</a:t>
                      </a:r>
                      <a:endParaRPr lang="en-US" sz="1200">
                        <a:effectLst/>
                      </a:endParaRPr>
                    </a:p>
                  </a:txBody>
                  <a:tcPr marL="52593" marR="52593" marT="52593" marB="52593">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457200" rtl="0" fontAlgn="t">
                        <a:spcBef>
                          <a:spcPts val="0"/>
                        </a:spcBef>
                        <a:spcAft>
                          <a:spcPts val="0"/>
                        </a:spcAft>
                      </a:pPr>
                      <a:r>
                        <a:rPr lang="en-US" sz="1200" b="0" i="0" u="none" strike="noStrike">
                          <a:solidFill>
                            <a:srgbClr val="000000"/>
                          </a:solidFill>
                          <a:effectLst/>
                          <a:latin typeface="Times New Roman" panose="02020603050405020304" pitchFamily="18" charset="0"/>
                        </a:rPr>
                        <a:t>   20.110.25.0/30 </a:t>
                      </a:r>
                      <a:endParaRPr lang="en-US" sz="1200">
                        <a:effectLst/>
                      </a:endParaRPr>
                    </a:p>
                    <a:p>
                      <a:pPr fontAlgn="t"/>
                      <a:br>
                        <a:rPr lang="en-US" sz="1200">
                          <a:effectLst/>
                        </a:rPr>
                      </a:br>
                      <a:endParaRPr lang="en-US" sz="1200">
                        <a:effectLst/>
                      </a:endParaRPr>
                    </a:p>
                  </a:txBody>
                  <a:tcPr marL="52593" marR="52593" marT="52593" marB="52593">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749956689"/>
                  </a:ext>
                </a:extLst>
              </a:tr>
              <a:tr h="509103">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Worcester</a:t>
                      </a:r>
                      <a:endParaRPr lang="en-US" sz="1200">
                        <a:effectLst/>
                      </a:endParaRPr>
                    </a:p>
                  </a:txBody>
                  <a:tcPr marL="52593" marR="52593" marT="52593" marB="52593">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15</a:t>
                      </a:r>
                      <a:endParaRPr lang="en-US" sz="1200">
                        <a:effectLst/>
                      </a:endParaRPr>
                    </a:p>
                  </a:txBody>
                  <a:tcPr marL="52593" marR="52593" marT="52593" marB="52593">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878E8B">
                        <a:alpha val="30196"/>
                      </a:srgbClr>
                    </a:solidFill>
                  </a:tcPr>
                </a:tc>
                <a:tc>
                  <a:txBody>
                    <a:bodyPr/>
                    <a:lstStyle/>
                    <a:p>
                      <a:pPr marL="457200" rtl="0" fontAlgn="t">
                        <a:spcBef>
                          <a:spcPts val="0"/>
                        </a:spcBef>
                        <a:spcAft>
                          <a:spcPts val="800"/>
                        </a:spcAft>
                      </a:pPr>
                      <a:r>
                        <a:rPr lang="en-US" sz="1200" b="0" i="0" u="none" strike="noStrike">
                          <a:solidFill>
                            <a:srgbClr val="000000"/>
                          </a:solidFill>
                          <a:effectLst/>
                          <a:latin typeface="Times New Roman" panose="02020603050405020304" pitchFamily="18" charset="0"/>
                        </a:rPr>
                        <a:t> 172.162.50.0/ 24  - 172.162.50.64/24  </a:t>
                      </a:r>
                      <a:endParaRPr lang="en-US" sz="1200">
                        <a:effectLst/>
                      </a:endParaRPr>
                    </a:p>
                  </a:txBody>
                  <a:tcPr marL="52593" marR="52593" marT="52593" marB="52593">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457200" rtl="0" fontAlgn="t">
                        <a:spcBef>
                          <a:spcPts val="0"/>
                        </a:spcBef>
                        <a:spcAft>
                          <a:spcPts val="800"/>
                        </a:spcAft>
                      </a:pPr>
                      <a:r>
                        <a:rPr lang="en-US" sz="1200" b="0" i="0" u="none" strike="noStrike">
                          <a:solidFill>
                            <a:srgbClr val="000000"/>
                          </a:solidFill>
                          <a:effectLst/>
                          <a:latin typeface="Times New Roman" panose="02020603050405020304" pitchFamily="18" charset="0"/>
                        </a:rPr>
                        <a:t>255.255.255.0</a:t>
                      </a:r>
                      <a:endParaRPr lang="en-US" sz="1200">
                        <a:effectLst/>
                      </a:endParaRPr>
                    </a:p>
                  </a:txBody>
                  <a:tcPr marL="52593" marR="52593" marT="52593" marB="52593">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457200" rtl="0" fontAlgn="t">
                        <a:spcBef>
                          <a:spcPts val="0"/>
                        </a:spcBef>
                        <a:spcAft>
                          <a:spcPts val="800"/>
                        </a:spcAft>
                      </a:pPr>
                      <a:r>
                        <a:rPr lang="en-US" sz="1200" b="0" i="0" u="none" strike="noStrike">
                          <a:solidFill>
                            <a:srgbClr val="000000"/>
                          </a:solidFill>
                          <a:effectLst/>
                          <a:latin typeface="Times New Roman" panose="02020603050405020304" pitchFamily="18" charset="0"/>
                        </a:rPr>
                        <a:t>20.110.35.0/30 </a:t>
                      </a:r>
                      <a:endParaRPr lang="en-US" sz="1200">
                        <a:effectLst/>
                      </a:endParaRPr>
                    </a:p>
                  </a:txBody>
                  <a:tcPr marL="52593" marR="52593" marT="52593" marB="52593">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367471608"/>
                  </a:ext>
                </a:extLst>
              </a:tr>
              <a:tr h="803625">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Providence </a:t>
                      </a:r>
                      <a:endParaRPr lang="en-US" sz="1200">
                        <a:effectLst/>
                      </a:endParaRPr>
                    </a:p>
                  </a:txBody>
                  <a:tcPr marL="52593" marR="52593" marT="52593" marB="52593">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15</a:t>
                      </a:r>
                      <a:endParaRPr lang="en-US" sz="1200">
                        <a:effectLst/>
                      </a:endParaRPr>
                    </a:p>
                  </a:txBody>
                  <a:tcPr marL="52593" marR="52593" marT="52593" marB="52593">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solidFill>
                        <a:srgbClr val="FFFFFF"/>
                      </a:solidFill>
                      <a:prstDash val="solid"/>
                      <a:round/>
                      <a:headEnd type="none" w="med" len="med"/>
                      <a:tailEnd type="none" w="med" len="med"/>
                    </a:lnT>
                    <a:lnB w="12700" cmpd="sng">
                      <a:noFill/>
                      <a:prstDash val="solid"/>
                    </a:lnB>
                    <a:solidFill>
                      <a:srgbClr val="878E8B">
                        <a:alpha val="14902"/>
                      </a:srgbClr>
                    </a:solidFill>
                  </a:tcPr>
                </a:tc>
                <a:tc>
                  <a:txBody>
                    <a:bodyPr/>
                    <a:lstStyle/>
                    <a:p>
                      <a:pPr marL="457200" rtl="0" fontAlgn="t">
                        <a:spcBef>
                          <a:spcPts val="0"/>
                        </a:spcBef>
                        <a:spcAft>
                          <a:spcPts val="800"/>
                        </a:spcAft>
                      </a:pPr>
                      <a:r>
                        <a:rPr lang="en-US" sz="1200" b="0" i="0" u="none" strike="noStrike">
                          <a:solidFill>
                            <a:srgbClr val="000000"/>
                          </a:solidFill>
                          <a:effectLst/>
                          <a:latin typeface="Times New Roman" panose="02020603050405020304" pitchFamily="18" charset="0"/>
                        </a:rPr>
                        <a:t>172.16.15.0/24  - 172.16.15.64/24</a:t>
                      </a:r>
                      <a:endParaRPr lang="en-US" sz="1200">
                        <a:effectLst/>
                      </a:endParaRPr>
                    </a:p>
                  </a:txBody>
                  <a:tcPr marL="52593" marR="52593" marT="52593" marB="52593">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marL="457200" rtl="0" fontAlgn="t">
                        <a:spcBef>
                          <a:spcPts val="0"/>
                        </a:spcBef>
                        <a:spcAft>
                          <a:spcPts val="800"/>
                        </a:spcAft>
                      </a:pPr>
                      <a:r>
                        <a:rPr lang="en-US" sz="1200" b="0" i="0" u="none" strike="noStrike">
                          <a:solidFill>
                            <a:srgbClr val="000000"/>
                          </a:solidFill>
                          <a:effectLst/>
                          <a:latin typeface="Times New Roman" panose="02020603050405020304" pitchFamily="18" charset="0"/>
                        </a:rPr>
                        <a:t>255.255.255.0</a:t>
                      </a:r>
                      <a:endParaRPr lang="en-US" sz="1200">
                        <a:effectLst/>
                      </a:endParaRPr>
                    </a:p>
                    <a:p>
                      <a:pPr fontAlgn="t"/>
                      <a:br>
                        <a:rPr lang="en-US" sz="1200">
                          <a:effectLst/>
                        </a:rPr>
                      </a:br>
                      <a:endParaRPr lang="en-US" sz="1200">
                        <a:effectLst/>
                      </a:endParaRPr>
                    </a:p>
                  </a:txBody>
                  <a:tcPr marL="52593" marR="52593" marT="52593" marB="52593">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marL="457200" rtl="0" fontAlgn="t">
                        <a:spcBef>
                          <a:spcPts val="1200"/>
                        </a:spcBef>
                        <a:spcAft>
                          <a:spcPts val="1200"/>
                        </a:spcAft>
                      </a:pPr>
                      <a:r>
                        <a:rPr lang="en-US" sz="1200" b="0" i="0" u="none" strike="noStrike">
                          <a:solidFill>
                            <a:srgbClr val="000000"/>
                          </a:solidFill>
                          <a:effectLst/>
                          <a:latin typeface="Times New Roman" panose="02020603050405020304" pitchFamily="18" charset="0"/>
                        </a:rPr>
                        <a:t>20.110.36.0/30 </a:t>
                      </a:r>
                      <a:endParaRPr lang="en-US" sz="1200">
                        <a:effectLst/>
                      </a:endParaRPr>
                    </a:p>
                    <a:p>
                      <a:pPr fontAlgn="t"/>
                      <a:br>
                        <a:rPr lang="en-US" sz="1200">
                          <a:effectLst/>
                        </a:rPr>
                      </a:br>
                      <a:endParaRPr lang="en-US" sz="1200">
                        <a:effectLst/>
                      </a:endParaRPr>
                    </a:p>
                  </a:txBody>
                  <a:tcPr marL="52593" marR="52593" marT="52593" marB="52593">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3366991432"/>
                  </a:ext>
                </a:extLst>
              </a:tr>
            </a:tbl>
          </a:graphicData>
        </a:graphic>
      </p:graphicFrame>
    </p:spTree>
    <p:extLst>
      <p:ext uri="{BB962C8B-B14F-4D97-AF65-F5344CB8AC3E}">
        <p14:creationId xmlns:p14="http://schemas.microsoft.com/office/powerpoint/2010/main" val="370939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81B990-5D21-3649-E7DD-6AC19A42B000}"/>
              </a:ext>
            </a:extLst>
          </p:cNvPr>
          <p:cNvSpPr>
            <a:spLocks noGrp="1"/>
          </p:cNvSpPr>
          <p:nvPr>
            <p:ph type="title"/>
          </p:nvPr>
        </p:nvSpPr>
        <p:spPr>
          <a:xfrm>
            <a:off x="1036320" y="286603"/>
            <a:ext cx="10058400" cy="1450757"/>
          </a:xfrm>
        </p:spPr>
        <p:txBody>
          <a:bodyPr>
            <a:normAutofit/>
          </a:bodyPr>
          <a:lstStyle/>
          <a:p>
            <a:r>
              <a:rPr lang="en-US"/>
              <a:t>Phase-2: Security and Network Management Strategies</a:t>
            </a: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725C67F-842F-12BD-9250-A814049D5A6F}"/>
              </a:ext>
            </a:extLst>
          </p:cNvPr>
          <p:cNvSpPr>
            <a:spLocks noGrp="1"/>
          </p:cNvSpPr>
          <p:nvPr>
            <p:ph idx="1"/>
          </p:nvPr>
        </p:nvSpPr>
        <p:spPr>
          <a:xfrm>
            <a:off x="3759200" y="2108201"/>
            <a:ext cx="7538720" cy="3760891"/>
          </a:xfrm>
        </p:spPr>
        <p:txBody>
          <a:bodyPr>
            <a:normAutofit lnSpcReduction="10000"/>
          </a:bodyPr>
          <a:lstStyle/>
          <a:p>
            <a:pPr rtl="0">
              <a:lnSpc>
                <a:spcPct val="150000"/>
              </a:lnSpc>
              <a:spcBef>
                <a:spcPts val="1200"/>
              </a:spcBef>
              <a:spcAft>
                <a:spcPts val="200"/>
              </a:spcAft>
            </a:pPr>
            <a:r>
              <a:rPr lang="en-US" sz="1600" b="0" i="0" u="none" strike="noStrike">
                <a:effectLst/>
                <a:latin typeface="Times New Roman" panose="02020603050405020304" pitchFamily="18" charset="0"/>
              </a:rPr>
              <a:t>Firewall: </a:t>
            </a:r>
            <a:r>
              <a:rPr lang="en-US" sz="1600" b="0" i="0" u="none" strike="noStrike" err="1">
                <a:effectLst/>
                <a:latin typeface="Times New Roman" panose="02020603050405020304" pitchFamily="18" charset="0"/>
              </a:rPr>
              <a:t>FreshConnections</a:t>
            </a:r>
            <a:r>
              <a:rPr lang="en-US" sz="1600" b="0" i="0" u="none" strike="noStrike">
                <a:effectLst/>
                <a:latin typeface="Times New Roman" panose="02020603050405020304" pitchFamily="18" charset="0"/>
              </a:rPr>
              <a:t> uses a firewall to protect its network from unauthorized access and attacks. The firewall can filter incoming and outgoing network traffic and block any suspicious activity.</a:t>
            </a:r>
            <a:endParaRPr lang="en-US" sz="1600"/>
          </a:p>
          <a:p>
            <a:pPr rtl="0">
              <a:lnSpc>
                <a:spcPct val="150000"/>
              </a:lnSpc>
              <a:spcBef>
                <a:spcPts val="1200"/>
              </a:spcBef>
              <a:spcAft>
                <a:spcPts val="200"/>
              </a:spcAft>
            </a:pPr>
            <a:r>
              <a:rPr lang="en-US" sz="1600" b="0" i="0" u="none" strike="noStrike">
                <a:effectLst/>
                <a:latin typeface="Times New Roman" panose="02020603050405020304" pitchFamily="18" charset="0"/>
              </a:rPr>
              <a:t>DMZ: </a:t>
            </a:r>
            <a:r>
              <a:rPr lang="en-US" sz="1600" b="0" i="0" u="none" strike="noStrike" err="1">
                <a:effectLst/>
                <a:latin typeface="Times New Roman" panose="02020603050405020304" pitchFamily="18" charset="0"/>
              </a:rPr>
              <a:t>FreshConnections</a:t>
            </a:r>
            <a:r>
              <a:rPr lang="en-US" sz="1600" b="0" i="0" u="none" strike="noStrike">
                <a:effectLst/>
                <a:latin typeface="Times New Roman" panose="02020603050405020304" pitchFamily="18" charset="0"/>
              </a:rPr>
              <a:t> uses a Demilitarized Zone (DMZ) to isolate its public-facing servers</a:t>
            </a:r>
            <a:r>
              <a:rPr lang="en-US" sz="1600"/>
              <a:t> </a:t>
            </a:r>
            <a:r>
              <a:rPr lang="en-US" sz="1600" b="0" i="0" u="none" strike="noStrike">
                <a:effectLst/>
                <a:latin typeface="Times New Roman" panose="02020603050405020304" pitchFamily="18" charset="0"/>
              </a:rPr>
              <a:t>and services from the rest of the network. This helps protect against external attacks and</a:t>
            </a:r>
            <a:r>
              <a:rPr lang="en-US" sz="1600"/>
              <a:t> </a:t>
            </a:r>
            <a:r>
              <a:rPr lang="en-US" sz="1600" b="0" i="0" u="none" strike="noStrike">
                <a:effectLst/>
                <a:latin typeface="Times New Roman" panose="02020603050405020304" pitchFamily="18" charset="0"/>
              </a:rPr>
              <a:t>ensures that any security breaches are contained.</a:t>
            </a:r>
          </a:p>
          <a:p>
            <a:pPr>
              <a:lnSpc>
                <a:spcPct val="150000"/>
              </a:lnSpc>
            </a:pPr>
            <a:r>
              <a:rPr lang="en-US" sz="1600" b="0" i="0" u="none" strike="noStrike">
                <a:effectLst/>
                <a:latin typeface="Times New Roman" panose="02020603050405020304" pitchFamily="18" charset="0"/>
              </a:rPr>
              <a:t>Cloud Services: </a:t>
            </a:r>
            <a:r>
              <a:rPr lang="en-US" sz="1600" b="0" i="0" u="none" strike="noStrike" err="1">
                <a:effectLst/>
                <a:latin typeface="Times New Roman" panose="02020603050405020304" pitchFamily="18" charset="0"/>
              </a:rPr>
              <a:t>FreshConnections</a:t>
            </a:r>
            <a:r>
              <a:rPr lang="en-US" sz="1600" b="0" i="0" u="none" strike="noStrike">
                <a:effectLst/>
                <a:latin typeface="Times New Roman" panose="02020603050405020304" pitchFamily="18" charset="0"/>
              </a:rPr>
              <a:t> uses cloud services to store data and run applications in a virtual environment. This can help reduce the need for on-premises hardware and provide</a:t>
            </a:r>
            <a:r>
              <a:rPr lang="en-US" sz="1600"/>
              <a:t> </a:t>
            </a:r>
            <a:r>
              <a:rPr lang="en-US" sz="1600" b="0" i="0" u="none" strike="noStrike">
                <a:effectLst/>
                <a:latin typeface="Times New Roman" panose="02020603050405020304" pitchFamily="18" charset="0"/>
              </a:rPr>
              <a:t>scalability and flexibility.</a:t>
            </a:r>
            <a:endParaRPr lang="en-US" sz="1600" b="0">
              <a:effectLst/>
            </a:endParaRPr>
          </a:p>
          <a:p>
            <a:pPr rtl="0">
              <a:lnSpc>
                <a:spcPct val="150000"/>
              </a:lnSpc>
              <a:spcBef>
                <a:spcPts val="1200"/>
              </a:spcBef>
              <a:spcAft>
                <a:spcPts val="200"/>
              </a:spcAft>
            </a:pPr>
            <a:endParaRPr lang="en-US" sz="1300"/>
          </a:p>
        </p:txBody>
      </p:sp>
      <p:sp>
        <p:nvSpPr>
          <p:cNvPr id="14" name="Rectangle 13">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Graphic 5" descr="Laptop Secure">
            <a:extLst>
              <a:ext uri="{FF2B5EF4-FFF2-40B4-BE49-F238E27FC236}">
                <a16:creationId xmlns:a16="http://schemas.microsoft.com/office/drawing/2014/main" id="{7CE53EE2-BDC9-374C-0D52-936CEF653F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189" y="2416951"/>
            <a:ext cx="3031484" cy="3031484"/>
          </a:xfrm>
          <a:prstGeom prst="rect">
            <a:avLst/>
          </a:prstGeom>
        </p:spPr>
      </p:pic>
    </p:spTree>
    <p:extLst>
      <p:ext uri="{BB962C8B-B14F-4D97-AF65-F5344CB8AC3E}">
        <p14:creationId xmlns:p14="http://schemas.microsoft.com/office/powerpoint/2010/main" val="3430749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77B0687-B291-528D-2FBD-9D852E19A20D}"/>
              </a:ext>
            </a:extLst>
          </p:cNvPr>
          <p:cNvSpPr>
            <a:spLocks noGrp="1"/>
          </p:cNvSpPr>
          <p:nvPr>
            <p:ph type="title"/>
          </p:nvPr>
        </p:nvSpPr>
        <p:spPr>
          <a:xfrm>
            <a:off x="492369" y="605896"/>
            <a:ext cx="3642309" cy="5646208"/>
          </a:xfrm>
        </p:spPr>
        <p:txBody>
          <a:bodyPr anchor="ctr">
            <a:normAutofit/>
          </a:bodyPr>
          <a:lstStyle/>
          <a:p>
            <a:r>
              <a:rPr lang="en-US" dirty="0">
                <a:solidFill>
                  <a:srgbClr val="FFFFFF"/>
                </a:solidFill>
              </a:rPr>
              <a:t>Phase 3:</a:t>
            </a:r>
            <a:br>
              <a:rPr lang="en-US" dirty="0">
                <a:solidFill>
                  <a:srgbClr val="FFFFFF"/>
                </a:solidFill>
              </a:rPr>
            </a:br>
            <a:r>
              <a:rPr lang="en-US" dirty="0">
                <a:solidFill>
                  <a:srgbClr val="FFFFFF"/>
                </a:solidFill>
              </a:rPr>
              <a:t>Network Design-Routing</a:t>
            </a:r>
          </a:p>
        </p:txBody>
      </p:sp>
      <p:sp>
        <p:nvSpPr>
          <p:cNvPr id="3" name="Content Placeholder 2">
            <a:extLst>
              <a:ext uri="{FF2B5EF4-FFF2-40B4-BE49-F238E27FC236}">
                <a16:creationId xmlns:a16="http://schemas.microsoft.com/office/drawing/2014/main" id="{3B51557B-09AC-A9FB-F698-EAFA898ED202}"/>
              </a:ext>
            </a:extLst>
          </p:cNvPr>
          <p:cNvSpPr>
            <a:spLocks noGrp="1"/>
          </p:cNvSpPr>
          <p:nvPr>
            <p:ph idx="1"/>
          </p:nvPr>
        </p:nvSpPr>
        <p:spPr>
          <a:xfrm>
            <a:off x="5231958" y="605896"/>
            <a:ext cx="5923721" cy="5646208"/>
          </a:xfrm>
        </p:spPr>
        <p:txBody>
          <a:bodyPr anchor="ctr">
            <a:normAutofit/>
          </a:bodyPr>
          <a:lstStyle/>
          <a:p>
            <a:pPr marL="0" indent="0" rtl="0">
              <a:lnSpc>
                <a:spcPct val="110000"/>
              </a:lnSpc>
              <a:spcBef>
                <a:spcPts val="0"/>
              </a:spcBef>
              <a:spcAft>
                <a:spcPts val="0"/>
              </a:spcAft>
              <a:buNone/>
            </a:pPr>
            <a:r>
              <a:rPr lang="en-US" sz="1500" b="1" i="0" u="none" strike="noStrike" dirty="0">
                <a:effectLst/>
                <a:latin typeface="Times New Roman"/>
                <a:cs typeface="Times New Roman"/>
              </a:rPr>
              <a:t>1. Static Host Configuration Protocol:</a:t>
            </a:r>
            <a:endParaRPr lang="en-US" sz="1500" b="0" dirty="0">
              <a:effectLst/>
              <a:latin typeface="Times New Roman"/>
              <a:cs typeface="Times New Roman"/>
            </a:endParaRPr>
          </a:p>
          <a:p>
            <a:pPr rtl="0" fontAlgn="base">
              <a:lnSpc>
                <a:spcPct val="110000"/>
              </a:lnSpc>
              <a:spcBef>
                <a:spcPts val="1400"/>
              </a:spcBef>
              <a:spcAft>
                <a:spcPts val="0"/>
              </a:spcAft>
              <a:buFont typeface="Arial" panose="020B0604020202020204" pitchFamily="34" charset="0"/>
              <a:buChar char="•"/>
            </a:pPr>
            <a:r>
              <a:rPr lang="en-US" sz="1500" b="0" i="0" u="none" strike="noStrike" dirty="0">
                <a:effectLst/>
                <a:latin typeface="Times New Roman"/>
                <a:cs typeface="Times New Roman"/>
              </a:rPr>
              <a:t>Manually addressing unique address to each and every device. </a:t>
            </a:r>
          </a:p>
          <a:p>
            <a:pPr rtl="0" fontAlgn="base">
              <a:lnSpc>
                <a:spcPct val="110000"/>
              </a:lnSpc>
              <a:spcBef>
                <a:spcPts val="1400"/>
              </a:spcBef>
              <a:spcAft>
                <a:spcPts val="0"/>
              </a:spcAft>
              <a:buFont typeface="Arial" panose="020B0604020202020204" pitchFamily="34" charset="0"/>
              <a:buChar char="•"/>
            </a:pPr>
            <a:r>
              <a:rPr lang="en-US" sz="1500" b="0" i="0" u="none" strike="noStrike" dirty="0">
                <a:effectLst/>
                <a:latin typeface="Times New Roman"/>
                <a:cs typeface="Times New Roman"/>
              </a:rPr>
              <a:t>Static Addressing is for less number of devices.</a:t>
            </a:r>
          </a:p>
          <a:p>
            <a:pPr rtl="0">
              <a:lnSpc>
                <a:spcPct val="110000"/>
              </a:lnSpc>
              <a:spcBef>
                <a:spcPts val="1400"/>
              </a:spcBef>
              <a:spcAft>
                <a:spcPts val="0"/>
              </a:spcAft>
            </a:pPr>
            <a:r>
              <a:rPr lang="en-US" sz="1500" b="0" i="0" u="none" strike="noStrike" dirty="0">
                <a:effectLst/>
                <a:latin typeface="Times New Roman"/>
                <a:cs typeface="Times New Roman"/>
              </a:rPr>
              <a:t>new device  -&gt;  select "manual" configuration option to enter in the IP address, -&gt;subnet mask -&gt; default gateway -&gt; and the DNS server(s</a:t>
            </a:r>
            <a:r>
              <a:rPr lang="en-US" sz="1500" dirty="0">
                <a:latin typeface="Times New Roman"/>
                <a:cs typeface="Times New Roman"/>
              </a:rPr>
              <a:t>).</a:t>
            </a:r>
            <a:endParaRPr lang="en-US" sz="1500" b="0" dirty="0">
              <a:effectLst/>
              <a:latin typeface="Times New Roman"/>
              <a:cs typeface="Times New Roman"/>
            </a:endParaRPr>
          </a:p>
          <a:p>
            <a:pPr>
              <a:lnSpc>
                <a:spcPct val="110000"/>
              </a:lnSpc>
              <a:spcBef>
                <a:spcPts val="1400"/>
              </a:spcBef>
              <a:spcAft>
                <a:spcPts val="0"/>
              </a:spcAft>
            </a:pPr>
            <a:r>
              <a:rPr lang="en-US" sz="1500" dirty="0">
                <a:latin typeface="Times New Roman"/>
                <a:cs typeface="Times New Roman"/>
              </a:rPr>
              <a:t>Servers are configured with Static IP Addresses.</a:t>
            </a:r>
          </a:p>
          <a:p>
            <a:pPr>
              <a:lnSpc>
                <a:spcPct val="110000"/>
              </a:lnSpc>
              <a:spcBef>
                <a:spcPts val="1400"/>
              </a:spcBef>
              <a:spcAft>
                <a:spcPts val="0"/>
              </a:spcAft>
            </a:pPr>
            <a:r>
              <a:rPr lang="en-US" sz="1500" dirty="0">
                <a:latin typeface="Times New Roman"/>
                <a:cs typeface="Times New Roman"/>
              </a:rPr>
              <a:t>DNS Server IP Address: 192.168.10.12</a:t>
            </a:r>
          </a:p>
          <a:p>
            <a:pPr>
              <a:lnSpc>
                <a:spcPct val="110000"/>
              </a:lnSpc>
              <a:spcBef>
                <a:spcPts val="1400"/>
              </a:spcBef>
              <a:spcAft>
                <a:spcPts val="0"/>
              </a:spcAft>
            </a:pPr>
            <a:r>
              <a:rPr lang="en-US" sz="1500" dirty="0">
                <a:latin typeface="Times New Roman"/>
                <a:cs typeface="Times New Roman"/>
              </a:rPr>
              <a:t>FTP Server IP Address: 192.168.10.13</a:t>
            </a:r>
          </a:p>
          <a:p>
            <a:pPr marL="0" indent="0">
              <a:lnSpc>
                <a:spcPct val="110000"/>
              </a:lnSpc>
              <a:spcBef>
                <a:spcPts val="1400"/>
              </a:spcBef>
              <a:spcAft>
                <a:spcPts val="0"/>
              </a:spcAft>
              <a:buNone/>
            </a:pPr>
            <a:r>
              <a:rPr lang="en-US" sz="1500" dirty="0">
                <a:latin typeface="Times New Roman"/>
                <a:cs typeface="Times New Roman"/>
              </a:rPr>
              <a:t>  Web Server IP Address: 192.168.10.11</a:t>
            </a:r>
          </a:p>
          <a:p>
            <a:pPr>
              <a:lnSpc>
                <a:spcPct val="110000"/>
              </a:lnSpc>
              <a:spcBef>
                <a:spcPts val="1400"/>
              </a:spcBef>
              <a:spcAft>
                <a:spcPts val="0"/>
              </a:spcAft>
            </a:pPr>
            <a:r>
              <a:rPr lang="en-US" sz="1500" dirty="0">
                <a:latin typeface="Times New Roman"/>
                <a:cs typeface="Times New Roman"/>
              </a:rPr>
              <a:t>Email Server IP Address: 192.168.10.14</a:t>
            </a:r>
          </a:p>
          <a:p>
            <a:pPr marL="0" indent="0" rtl="0">
              <a:lnSpc>
                <a:spcPct val="110000"/>
              </a:lnSpc>
              <a:spcBef>
                <a:spcPts val="1400"/>
              </a:spcBef>
              <a:spcAft>
                <a:spcPts val="0"/>
              </a:spcAft>
              <a:buNone/>
            </a:pPr>
            <a:endParaRPr lang="en-US" sz="1500" b="1" dirty="0">
              <a:effectLst/>
              <a:latin typeface="Times New Roman"/>
              <a:cs typeface="Times New Roman"/>
            </a:endParaRPr>
          </a:p>
          <a:p>
            <a:pPr>
              <a:lnSpc>
                <a:spcPct val="110000"/>
              </a:lnSpc>
            </a:pPr>
            <a:endParaRPr lang="en-US" sz="1500" dirty="0"/>
          </a:p>
        </p:txBody>
      </p:sp>
    </p:spTree>
    <p:extLst>
      <p:ext uri="{BB962C8B-B14F-4D97-AF65-F5344CB8AC3E}">
        <p14:creationId xmlns:p14="http://schemas.microsoft.com/office/powerpoint/2010/main" val="2984916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F01888-1AA0-5334-769B-B32965113D10}"/>
              </a:ext>
            </a:extLst>
          </p:cNvPr>
          <p:cNvSpPr>
            <a:spLocks noGrp="1"/>
          </p:cNvSpPr>
          <p:nvPr>
            <p:ph type="title"/>
          </p:nvPr>
        </p:nvSpPr>
        <p:spPr>
          <a:xfrm>
            <a:off x="6411685" y="634946"/>
            <a:ext cx="5127171" cy="1450757"/>
          </a:xfrm>
        </p:spPr>
        <p:txBody>
          <a:bodyPr>
            <a:normAutofit/>
          </a:bodyPr>
          <a:lstStyle/>
          <a:p>
            <a:r>
              <a:rPr lang="en-US" sz="3700" dirty="0">
                <a:ea typeface="+mj-lt"/>
                <a:cs typeface="+mj-lt"/>
              </a:rPr>
              <a:t>Phase 3:</a:t>
            </a:r>
            <a:br>
              <a:rPr lang="en-US" sz="3700" dirty="0">
                <a:ea typeface="+mj-lt"/>
                <a:cs typeface="+mj-lt"/>
              </a:rPr>
            </a:br>
            <a:r>
              <a:rPr lang="en-US" sz="3700" dirty="0">
                <a:ea typeface="+mj-lt"/>
                <a:cs typeface="+mj-lt"/>
              </a:rPr>
              <a:t>Network Design-Routing</a:t>
            </a:r>
            <a:endParaRPr lang="en-US" sz="3700" dirty="0"/>
          </a:p>
        </p:txBody>
      </p:sp>
      <p:pic>
        <p:nvPicPr>
          <p:cNvPr id="8" name="Picture 7" descr="A screenshot of a computer&#10;&#10;Description automatically generated">
            <a:extLst>
              <a:ext uri="{FF2B5EF4-FFF2-40B4-BE49-F238E27FC236}">
                <a16:creationId xmlns:a16="http://schemas.microsoft.com/office/drawing/2014/main" id="{607FD555-949F-7D1B-2B5A-6F8EF28BF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4" y="621347"/>
            <a:ext cx="5103434" cy="5247747"/>
          </a:xfrm>
          <a:prstGeom prst="rect">
            <a:avLst/>
          </a:prstGeom>
        </p:spPr>
      </p:pic>
      <p:cxnSp>
        <p:nvCxnSpPr>
          <p:cNvPr id="33" name="Straight Connector 3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32FE39-9CD5-05FD-75C0-F3175B6EB753}"/>
              </a:ext>
            </a:extLst>
          </p:cNvPr>
          <p:cNvSpPr>
            <a:spLocks noGrp="1"/>
          </p:cNvSpPr>
          <p:nvPr>
            <p:ph idx="1"/>
          </p:nvPr>
        </p:nvSpPr>
        <p:spPr>
          <a:xfrm>
            <a:off x="6411684" y="2407436"/>
            <a:ext cx="5127172" cy="3461658"/>
          </a:xfrm>
        </p:spPr>
        <p:txBody>
          <a:bodyPr vert="horz" lIns="0" tIns="45720" rIns="0" bIns="45720" rtlCol="0">
            <a:normAutofit/>
          </a:bodyPr>
          <a:lstStyle/>
          <a:p>
            <a:pPr>
              <a:lnSpc>
                <a:spcPct val="110000"/>
              </a:lnSpc>
              <a:spcBef>
                <a:spcPts val="1400"/>
              </a:spcBef>
              <a:spcAft>
                <a:spcPts val="0"/>
              </a:spcAft>
            </a:pPr>
            <a:r>
              <a:rPr lang="en-US" sz="1000" b="1" dirty="0">
                <a:latin typeface="Times New Roman"/>
                <a:cs typeface="Times New Roman"/>
              </a:rPr>
              <a:t>2. Dynamic Host Configuration Protocol(DHCP): </a:t>
            </a:r>
            <a:endParaRPr lang="en-US" sz="1000" dirty="0">
              <a:latin typeface="Times New Roman"/>
              <a:cs typeface="Times New Roman"/>
            </a:endParaRPr>
          </a:p>
          <a:p>
            <a:pPr>
              <a:lnSpc>
                <a:spcPct val="110000"/>
              </a:lnSpc>
              <a:spcBef>
                <a:spcPts val="1400"/>
              </a:spcBef>
              <a:spcAft>
                <a:spcPts val="0"/>
              </a:spcAft>
              <a:buFont typeface="Arial,Sans-Serif" panose="020F0502020204030204" pitchFamily="34" charset="0"/>
              <a:buChar char="•"/>
            </a:pPr>
            <a:r>
              <a:rPr lang="en-US" sz="1000" dirty="0">
                <a:latin typeface="Times New Roman"/>
                <a:cs typeface="Times New Roman"/>
              </a:rPr>
              <a:t>The server assigns an unused location to the new devices whenever are connected to the network. </a:t>
            </a:r>
          </a:p>
          <a:p>
            <a:pPr>
              <a:lnSpc>
                <a:spcPct val="110000"/>
              </a:lnSpc>
              <a:spcBef>
                <a:spcPts val="1400"/>
              </a:spcBef>
              <a:spcAft>
                <a:spcPts val="0"/>
              </a:spcAft>
              <a:buFont typeface="Arial,Sans-Serif" panose="020F0502020204030204" pitchFamily="34" charset="0"/>
              <a:buChar char="•"/>
            </a:pPr>
            <a:r>
              <a:rPr lang="en-US" sz="1000" dirty="0">
                <a:latin typeface="Times New Roman"/>
                <a:cs typeface="Times New Roman"/>
              </a:rPr>
              <a:t>Dynamic Addressing is for more devices. </a:t>
            </a:r>
          </a:p>
          <a:p>
            <a:pPr>
              <a:lnSpc>
                <a:spcPct val="110000"/>
              </a:lnSpc>
              <a:spcBef>
                <a:spcPts val="1400"/>
              </a:spcBef>
              <a:spcAft>
                <a:spcPts val="0"/>
              </a:spcAft>
              <a:buFont typeface="Arial,Sans-Serif" panose="020F0502020204030204" pitchFamily="34" charset="0"/>
              <a:buChar char="•"/>
            </a:pPr>
            <a:r>
              <a:rPr lang="en-US" sz="1000" dirty="0">
                <a:latin typeface="Times New Roman"/>
                <a:cs typeface="Times New Roman"/>
              </a:rPr>
              <a:t>The server tracks the used and unused addresses for the devices.</a:t>
            </a:r>
          </a:p>
          <a:p>
            <a:pPr>
              <a:lnSpc>
                <a:spcPct val="110000"/>
              </a:lnSpc>
              <a:spcBef>
                <a:spcPts val="1400"/>
              </a:spcBef>
              <a:spcAft>
                <a:spcPts val="0"/>
              </a:spcAft>
              <a:buFont typeface="Arial,Sans-Serif" panose="020F0502020204030204" pitchFamily="34" charset="0"/>
              <a:buChar char="•"/>
            </a:pPr>
            <a:r>
              <a:rPr lang="en-US" sz="1000" dirty="0">
                <a:latin typeface="Times New Roman"/>
                <a:cs typeface="Times New Roman"/>
              </a:rPr>
              <a:t>IP address may not be the same when the device goes offline and reconnects to the server.</a:t>
            </a:r>
          </a:p>
          <a:p>
            <a:pPr>
              <a:lnSpc>
                <a:spcPct val="110000"/>
              </a:lnSpc>
              <a:spcBef>
                <a:spcPts val="1400"/>
              </a:spcBef>
              <a:spcAft>
                <a:spcPts val="0"/>
              </a:spcAft>
              <a:buFont typeface="Arial,Sans-Serif" panose="020F0502020204030204" pitchFamily="34" charset="0"/>
              <a:buChar char="•"/>
            </a:pPr>
            <a:r>
              <a:rPr lang="en-US" sz="1000" dirty="0">
                <a:latin typeface="Times New Roman"/>
                <a:cs typeface="Times New Roman"/>
              </a:rPr>
              <a:t>In this Network DHCP is used to assign IP address to end devices in the network.</a:t>
            </a:r>
          </a:p>
          <a:p>
            <a:pPr>
              <a:lnSpc>
                <a:spcPct val="110000"/>
              </a:lnSpc>
              <a:spcBef>
                <a:spcPts val="1400"/>
              </a:spcBef>
              <a:spcAft>
                <a:spcPts val="0"/>
              </a:spcAft>
            </a:pPr>
            <a:br>
              <a:rPr lang="en-US" sz="1000" dirty="0">
                <a:latin typeface="Segoe UI"/>
                <a:cs typeface="Segoe UI"/>
              </a:rPr>
            </a:br>
            <a:r>
              <a:rPr lang="en-US" sz="1000" dirty="0">
                <a:latin typeface="Times New Roman"/>
                <a:cs typeface="Times New Roman"/>
              </a:rPr>
              <a:t>In the network design, we used OSPF dynamic routing between all sites. </a:t>
            </a:r>
            <a:r>
              <a:rPr lang="en-US" sz="1000" dirty="0">
                <a:latin typeface="Times New Roman"/>
                <a:ea typeface="+mn-lt"/>
                <a:cs typeface="Times New Roman"/>
              </a:rPr>
              <a:t> </a:t>
            </a:r>
            <a:endParaRPr lang="en-US" sz="1000" dirty="0">
              <a:latin typeface="Univers"/>
              <a:ea typeface="+mn-lt"/>
              <a:cs typeface="Times New Roman"/>
            </a:endParaRPr>
          </a:p>
          <a:p>
            <a:pPr>
              <a:lnSpc>
                <a:spcPct val="110000"/>
              </a:lnSpc>
              <a:spcBef>
                <a:spcPts val="1400"/>
              </a:spcBef>
              <a:spcAft>
                <a:spcPts val="0"/>
              </a:spcAft>
            </a:pPr>
            <a:r>
              <a:rPr lang="en-US" sz="1000" dirty="0">
                <a:latin typeface="Times New Roman"/>
                <a:ea typeface="+mn-lt"/>
                <a:cs typeface="Times New Roman"/>
              </a:rPr>
              <a:t>OSPF routing protocol used to exchange routing information between routers within a network. It is commonly used in large enterprise networks because it provides efficient and scalable routing, supports load balancing, and can adapt to changes in network topology quickly.</a:t>
            </a:r>
            <a:endParaRPr lang="en-US" sz="1000" dirty="0">
              <a:latin typeface="Univers"/>
              <a:ea typeface="+mn-lt"/>
              <a:cs typeface="Times New Roman"/>
            </a:endParaRPr>
          </a:p>
        </p:txBody>
      </p:sp>
      <p:sp>
        <p:nvSpPr>
          <p:cNvPr id="35" name="Rectangle 3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717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A8A13-FB4E-9746-8EF0-1F62F881CBDC}"/>
              </a:ext>
            </a:extLst>
          </p:cNvPr>
          <p:cNvSpPr>
            <a:spLocks noGrp="1"/>
          </p:cNvSpPr>
          <p:nvPr>
            <p:ph type="title"/>
          </p:nvPr>
        </p:nvSpPr>
        <p:spPr>
          <a:xfrm>
            <a:off x="1036320" y="286603"/>
            <a:ext cx="10058400" cy="1450757"/>
          </a:xfrm>
        </p:spPr>
        <p:txBody>
          <a:bodyPr>
            <a:normAutofit/>
          </a:bodyPr>
          <a:lstStyle/>
          <a:p>
            <a:r>
              <a:rPr lang="en-US" dirty="0"/>
              <a:t>Phase-3: Physical Network Devices </a:t>
            </a: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8B8A92-E0D8-2DA9-24D0-77917304BFEE}"/>
              </a:ext>
            </a:extLst>
          </p:cNvPr>
          <p:cNvSpPr>
            <a:spLocks noGrp="1"/>
          </p:cNvSpPr>
          <p:nvPr>
            <p:ph idx="1"/>
          </p:nvPr>
        </p:nvSpPr>
        <p:spPr>
          <a:xfrm>
            <a:off x="4706460" y="2108201"/>
            <a:ext cx="6388260" cy="3760891"/>
          </a:xfrm>
        </p:spPr>
        <p:txBody>
          <a:bodyPr>
            <a:normAutofit/>
          </a:bodyPr>
          <a:lstStyle/>
          <a:p>
            <a:pPr rtl="0" fontAlgn="base">
              <a:lnSpc>
                <a:spcPct val="110000"/>
              </a:lnSpc>
              <a:spcBef>
                <a:spcPts val="1200"/>
              </a:spcBef>
              <a:spcAft>
                <a:spcPts val="0"/>
              </a:spcAft>
              <a:buFont typeface="Arial" panose="020B0604020202020204" pitchFamily="34" charset="0"/>
              <a:buChar char="•"/>
            </a:pPr>
            <a:r>
              <a:rPr lang="en-US" b="0" i="0" u="none" strike="noStrike">
                <a:effectLst/>
                <a:latin typeface="Times New Roman" panose="02020603050405020304" pitchFamily="18" charset="0"/>
              </a:rPr>
              <a:t>Cisco Catalyst 2960 Switches</a:t>
            </a:r>
          </a:p>
          <a:p>
            <a:pPr rtl="0" fontAlgn="base">
              <a:lnSpc>
                <a:spcPct val="110000"/>
              </a:lnSpc>
              <a:spcBef>
                <a:spcPts val="0"/>
              </a:spcBef>
              <a:spcAft>
                <a:spcPts val="0"/>
              </a:spcAft>
              <a:buFont typeface="Arial" panose="020B0604020202020204" pitchFamily="34" charset="0"/>
              <a:buChar char="•"/>
            </a:pPr>
            <a:r>
              <a:rPr lang="en-US" b="0" i="0" u="none" strike="noStrike">
                <a:effectLst/>
                <a:latin typeface="Times New Roman" panose="02020603050405020304" pitchFamily="18" charset="0"/>
              </a:rPr>
              <a:t>Cisco 1841 Series Routers</a:t>
            </a:r>
          </a:p>
          <a:p>
            <a:pPr rtl="0" fontAlgn="base">
              <a:lnSpc>
                <a:spcPct val="110000"/>
              </a:lnSpc>
              <a:spcBef>
                <a:spcPts val="0"/>
              </a:spcBef>
              <a:spcAft>
                <a:spcPts val="0"/>
              </a:spcAft>
              <a:buFont typeface="Arial" panose="020B0604020202020204" pitchFamily="34" charset="0"/>
              <a:buChar char="•"/>
            </a:pPr>
            <a:r>
              <a:rPr lang="en-US" b="0" i="0" u="none" strike="noStrike">
                <a:effectLst/>
                <a:latin typeface="Times New Roman" panose="02020603050405020304" pitchFamily="18" charset="0"/>
              </a:rPr>
              <a:t>Network Cables(Copper Straight Through, Copper Cross over, Serial DCE and Serial DTE </a:t>
            </a:r>
            <a:r>
              <a:rPr lang="en-US" b="0" i="0" u="none" strike="noStrike" err="1">
                <a:effectLst/>
                <a:latin typeface="Times New Roman" panose="02020603050405020304" pitchFamily="18" charset="0"/>
              </a:rPr>
              <a:t>etc</a:t>
            </a:r>
            <a:r>
              <a:rPr lang="en-US" b="0" i="0" u="none" strike="noStrike">
                <a:effectLst/>
                <a:latin typeface="Times New Roman" panose="02020603050405020304" pitchFamily="18" charset="0"/>
              </a:rPr>
              <a:t>)</a:t>
            </a:r>
          </a:p>
          <a:p>
            <a:pPr rtl="0" fontAlgn="base">
              <a:lnSpc>
                <a:spcPct val="110000"/>
              </a:lnSpc>
              <a:spcBef>
                <a:spcPts val="0"/>
              </a:spcBef>
              <a:spcAft>
                <a:spcPts val="0"/>
              </a:spcAft>
              <a:buFont typeface="Arial" panose="020B0604020202020204" pitchFamily="34" charset="0"/>
              <a:buChar char="•"/>
            </a:pPr>
            <a:r>
              <a:rPr lang="en-US" b="0" i="0" u="none" strike="noStrike">
                <a:effectLst/>
                <a:latin typeface="Times New Roman" panose="02020603050405020304" pitchFamily="18" charset="0"/>
              </a:rPr>
              <a:t>Network Interface cards</a:t>
            </a:r>
          </a:p>
          <a:p>
            <a:pPr rtl="0" fontAlgn="base">
              <a:lnSpc>
                <a:spcPct val="110000"/>
              </a:lnSpc>
              <a:spcBef>
                <a:spcPts val="0"/>
              </a:spcBef>
              <a:spcAft>
                <a:spcPts val="0"/>
              </a:spcAft>
              <a:buFont typeface="Arial" panose="020B0604020202020204" pitchFamily="34" charset="0"/>
              <a:buChar char="•"/>
            </a:pPr>
            <a:r>
              <a:rPr lang="en-US" b="0" i="0" u="none" strike="noStrike">
                <a:effectLst/>
                <a:latin typeface="Times New Roman" panose="02020603050405020304" pitchFamily="18" charset="0"/>
              </a:rPr>
              <a:t>Cisco 5505 ASA Firewall</a:t>
            </a:r>
          </a:p>
          <a:p>
            <a:pPr rtl="0" fontAlgn="base">
              <a:lnSpc>
                <a:spcPct val="110000"/>
              </a:lnSpc>
              <a:spcBef>
                <a:spcPts val="0"/>
              </a:spcBef>
              <a:spcAft>
                <a:spcPts val="0"/>
              </a:spcAft>
              <a:buFont typeface="Arial" panose="020B0604020202020204" pitchFamily="34" charset="0"/>
              <a:buChar char="•"/>
            </a:pPr>
            <a:r>
              <a:rPr lang="en-US" b="0" i="0" u="none" strike="noStrike">
                <a:effectLst/>
                <a:latin typeface="Times New Roman" panose="02020603050405020304" pitchFamily="18" charset="0"/>
              </a:rPr>
              <a:t>VLAN</a:t>
            </a:r>
          </a:p>
          <a:p>
            <a:pPr rtl="0" fontAlgn="base">
              <a:lnSpc>
                <a:spcPct val="110000"/>
              </a:lnSpc>
              <a:spcBef>
                <a:spcPts val="0"/>
              </a:spcBef>
              <a:spcAft>
                <a:spcPts val="0"/>
              </a:spcAft>
              <a:buFont typeface="Arial" panose="020B0604020202020204" pitchFamily="34" charset="0"/>
              <a:buChar char="•"/>
            </a:pPr>
            <a:r>
              <a:rPr lang="en-US" b="0" i="0" u="none" strike="noStrike">
                <a:effectLst/>
                <a:latin typeface="Times New Roman" panose="02020603050405020304" pitchFamily="18" charset="0"/>
              </a:rPr>
              <a:t>DSL Modems</a:t>
            </a:r>
          </a:p>
          <a:p>
            <a:pPr rtl="0" fontAlgn="base">
              <a:lnSpc>
                <a:spcPct val="110000"/>
              </a:lnSpc>
              <a:spcBef>
                <a:spcPts val="0"/>
              </a:spcBef>
              <a:spcAft>
                <a:spcPts val="0"/>
              </a:spcAft>
              <a:buFont typeface="Arial" panose="020B0604020202020204" pitchFamily="34" charset="0"/>
              <a:buChar char="•"/>
            </a:pPr>
            <a:r>
              <a:rPr lang="en-US" b="0" i="0" u="none" strike="noStrike">
                <a:effectLst/>
                <a:latin typeface="Times New Roman" panose="02020603050405020304" pitchFamily="18" charset="0"/>
              </a:rPr>
              <a:t>Cisco Servers</a:t>
            </a:r>
          </a:p>
          <a:p>
            <a:pPr rtl="0" fontAlgn="base">
              <a:lnSpc>
                <a:spcPct val="110000"/>
              </a:lnSpc>
              <a:spcBef>
                <a:spcPts val="0"/>
              </a:spcBef>
              <a:spcAft>
                <a:spcPts val="0"/>
              </a:spcAft>
              <a:buFont typeface="Arial" panose="020B0604020202020204" pitchFamily="34" charset="0"/>
              <a:buChar char="•"/>
            </a:pPr>
            <a:r>
              <a:rPr lang="en-US" b="0" i="0" u="none" strike="noStrike">
                <a:effectLst/>
                <a:latin typeface="Times New Roman" panose="02020603050405020304" pitchFamily="18" charset="0"/>
              </a:rPr>
              <a:t>Printers</a:t>
            </a:r>
          </a:p>
          <a:p>
            <a:pPr rtl="0" fontAlgn="base">
              <a:lnSpc>
                <a:spcPct val="110000"/>
              </a:lnSpc>
              <a:spcBef>
                <a:spcPts val="0"/>
              </a:spcBef>
              <a:spcAft>
                <a:spcPts val="0"/>
              </a:spcAft>
              <a:buFont typeface="Arial" panose="020B0604020202020204" pitchFamily="34" charset="0"/>
              <a:buChar char="•"/>
            </a:pPr>
            <a:r>
              <a:rPr lang="en-US" b="0" i="0" u="none" strike="noStrike">
                <a:effectLst/>
                <a:latin typeface="Times New Roman" panose="02020603050405020304" pitchFamily="18" charset="0"/>
              </a:rPr>
              <a:t>PC’s</a:t>
            </a:r>
          </a:p>
          <a:p>
            <a:pPr rtl="0" fontAlgn="base">
              <a:lnSpc>
                <a:spcPct val="110000"/>
              </a:lnSpc>
              <a:spcBef>
                <a:spcPts val="0"/>
              </a:spcBef>
              <a:spcAft>
                <a:spcPts val="200"/>
              </a:spcAft>
              <a:buFont typeface="Arial" panose="020B0604020202020204" pitchFamily="34" charset="0"/>
              <a:buChar char="•"/>
            </a:pPr>
            <a:r>
              <a:rPr lang="en-US" b="0" i="0" u="none" strike="noStrike">
                <a:effectLst/>
                <a:latin typeface="Times New Roman" panose="02020603050405020304" pitchFamily="18" charset="0"/>
              </a:rPr>
              <a:t>Cloud</a:t>
            </a:r>
          </a:p>
          <a:p>
            <a:pPr>
              <a:lnSpc>
                <a:spcPct val="110000"/>
              </a:lnSpc>
            </a:pPr>
            <a:endParaRPr lang="en-US"/>
          </a:p>
        </p:txBody>
      </p:sp>
      <p:sp>
        <p:nvSpPr>
          <p:cNvPr id="14" name="Rectangle 13">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Graphic 3" descr="Disconnected">
            <a:extLst>
              <a:ext uri="{FF2B5EF4-FFF2-40B4-BE49-F238E27FC236}">
                <a16:creationId xmlns:a16="http://schemas.microsoft.com/office/drawing/2014/main" id="{47B81D33-7D0E-C8BB-3DEB-C6709E5747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853" y="2390017"/>
            <a:ext cx="3031484" cy="3031484"/>
          </a:xfrm>
          <a:prstGeom prst="rect">
            <a:avLst/>
          </a:prstGeom>
        </p:spPr>
      </p:pic>
    </p:spTree>
    <p:extLst>
      <p:ext uri="{BB962C8B-B14F-4D97-AF65-F5344CB8AC3E}">
        <p14:creationId xmlns:p14="http://schemas.microsoft.com/office/powerpoint/2010/main" val="3908316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44A9C-32F3-24FB-1C72-0F01D0D15546}"/>
              </a:ext>
            </a:extLst>
          </p:cNvPr>
          <p:cNvSpPr>
            <a:spLocks noGrp="1"/>
          </p:cNvSpPr>
          <p:nvPr>
            <p:ph type="title"/>
          </p:nvPr>
        </p:nvSpPr>
        <p:spPr/>
        <p:txBody>
          <a:bodyPr/>
          <a:lstStyle/>
          <a:p>
            <a:r>
              <a:rPr lang="en-US"/>
              <a:t>Phase-4: Proposed Network Design Map</a:t>
            </a:r>
          </a:p>
        </p:txBody>
      </p:sp>
      <p:pic>
        <p:nvPicPr>
          <p:cNvPr id="5124" name="Picture 4">
            <a:extLst>
              <a:ext uri="{FF2B5EF4-FFF2-40B4-BE49-F238E27FC236}">
                <a16:creationId xmlns:a16="http://schemas.microsoft.com/office/drawing/2014/main" id="{D123B18A-728A-1CEF-BCE4-A01551342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 y="2011680"/>
            <a:ext cx="10119360" cy="435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933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94" name="Rectangle 6193">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4D2DBB-634E-F675-784D-1BF3465A9E28}"/>
              </a:ext>
            </a:extLst>
          </p:cNvPr>
          <p:cNvSpPr>
            <a:spLocks noGrp="1"/>
          </p:cNvSpPr>
          <p:nvPr>
            <p:ph type="title"/>
          </p:nvPr>
        </p:nvSpPr>
        <p:spPr>
          <a:xfrm>
            <a:off x="878911" y="643468"/>
            <a:ext cx="3177847" cy="1674180"/>
          </a:xfrm>
        </p:spPr>
        <p:txBody>
          <a:bodyPr>
            <a:normAutofit/>
          </a:bodyPr>
          <a:lstStyle/>
          <a:p>
            <a:r>
              <a:rPr lang="en-US" sz="3400"/>
              <a:t>Phase-4: Network Testing-DNS Server</a:t>
            </a:r>
          </a:p>
        </p:txBody>
      </p:sp>
      <p:cxnSp>
        <p:nvCxnSpPr>
          <p:cNvPr id="6196" name="Straight Connector 6195">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CD37D1-6319-47AC-0E41-896DB9B56CCA}"/>
              </a:ext>
            </a:extLst>
          </p:cNvPr>
          <p:cNvSpPr>
            <a:spLocks noGrp="1"/>
          </p:cNvSpPr>
          <p:nvPr>
            <p:ph idx="1"/>
          </p:nvPr>
        </p:nvSpPr>
        <p:spPr>
          <a:xfrm>
            <a:off x="858064" y="2639380"/>
            <a:ext cx="3205049" cy="3229714"/>
          </a:xfrm>
        </p:spPr>
        <p:txBody>
          <a:bodyPr vert="horz" lIns="0" tIns="45720" rIns="0" bIns="45720" rtlCol="0">
            <a:normAutofit/>
          </a:bodyPr>
          <a:lstStyle/>
          <a:p>
            <a:pPr rtl="0">
              <a:spcBef>
                <a:spcPts val="600"/>
              </a:spcBef>
              <a:spcAft>
                <a:spcPts val="0"/>
              </a:spcAft>
            </a:pPr>
            <a:r>
              <a:rPr lang="en-US">
                <a:latin typeface="Arial"/>
                <a:cs typeface="Arial"/>
              </a:rPr>
              <a:t>In</a:t>
            </a:r>
            <a:r>
              <a:rPr lang="en-US" b="0" i="0" u="none" strike="noStrike">
                <a:effectLst/>
                <a:latin typeface="Arial"/>
                <a:cs typeface="Arial"/>
              </a:rPr>
              <a:t> our network:</a:t>
            </a:r>
            <a:endParaRPr lang="en-US" b="0">
              <a:effectLst/>
              <a:latin typeface="Arial"/>
              <a:cs typeface="Arial"/>
            </a:endParaRPr>
          </a:p>
          <a:p>
            <a:pPr rtl="0">
              <a:spcBef>
                <a:spcPts val="600"/>
              </a:spcBef>
              <a:spcAft>
                <a:spcPts val="0"/>
              </a:spcAft>
            </a:pPr>
            <a:r>
              <a:rPr lang="en-US" b="0" i="0" u="none" strike="noStrike">
                <a:effectLst/>
                <a:latin typeface="Arial"/>
                <a:cs typeface="Arial"/>
              </a:rPr>
              <a:t>Ip address –  </a:t>
            </a:r>
            <a:r>
              <a:rPr lang="en-US">
                <a:latin typeface="Arial"/>
                <a:cs typeface="Arial"/>
              </a:rPr>
              <a:t>192.168.10.12</a:t>
            </a:r>
            <a:endParaRPr lang="en-US" b="0">
              <a:effectLst/>
              <a:latin typeface="Arial"/>
              <a:cs typeface="Arial"/>
            </a:endParaRPr>
          </a:p>
          <a:p>
            <a:pPr rtl="0">
              <a:spcBef>
                <a:spcPts val="600"/>
              </a:spcBef>
              <a:spcAft>
                <a:spcPts val="0"/>
              </a:spcAft>
            </a:pPr>
            <a:r>
              <a:rPr lang="en-US" b="0" i="0" u="none" strike="noStrike">
                <a:effectLst/>
                <a:latin typeface="Arial"/>
                <a:cs typeface="Arial"/>
              </a:rPr>
              <a:t>Website –</a:t>
            </a:r>
            <a:r>
              <a:rPr lang="en-US" b="0" i="0" u="none" strike="noStrike">
                <a:effectLst/>
                <a:latin typeface="Arial"/>
                <a:cs typeface="Arial"/>
                <a:hlinkClick r:id="rId2"/>
              </a:rPr>
              <a:t> </a:t>
            </a:r>
            <a:r>
              <a:rPr lang="en-US" b="0" i="0" u="sng" strike="noStrike">
                <a:effectLst/>
                <a:latin typeface="Arial"/>
                <a:cs typeface="Arial"/>
                <a:hlinkClick r:id="rId3"/>
              </a:rPr>
              <a:t>www.freshconnections.com</a:t>
            </a:r>
            <a:endParaRPr lang="en-US" b="0" i="0" u="sng" strike="noStrike">
              <a:effectLst/>
              <a:latin typeface="Arial"/>
              <a:cs typeface="Arial"/>
            </a:endParaRPr>
          </a:p>
          <a:p>
            <a:pPr rtl="0">
              <a:spcBef>
                <a:spcPts val="600"/>
              </a:spcBef>
              <a:spcAft>
                <a:spcPts val="0"/>
              </a:spcAft>
            </a:pPr>
            <a:endParaRPr lang="en-US" b="0">
              <a:effectLst/>
            </a:endParaRPr>
          </a:p>
        </p:txBody>
      </p:sp>
      <p:pic>
        <p:nvPicPr>
          <p:cNvPr id="6146" name="Picture 2">
            <a:extLst>
              <a:ext uri="{FF2B5EF4-FFF2-40B4-BE49-F238E27FC236}">
                <a16:creationId xmlns:a16="http://schemas.microsoft.com/office/drawing/2014/main" id="{8DC58B56-60D7-4B28-AFCD-4F819FC3023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749970" y="643466"/>
            <a:ext cx="6699513" cy="5225621"/>
          </a:xfrm>
          <a:prstGeom prst="rect">
            <a:avLst/>
          </a:prstGeom>
          <a:noFill/>
          <a:extLst>
            <a:ext uri="{909E8E84-426E-40DD-AFC4-6F175D3DCCD1}">
              <a14:hiddenFill xmlns:a14="http://schemas.microsoft.com/office/drawing/2010/main">
                <a:solidFill>
                  <a:srgbClr val="FFFFFF"/>
                </a:solidFill>
              </a14:hiddenFill>
            </a:ext>
          </a:extLst>
        </p:spPr>
      </p:pic>
      <p:sp>
        <p:nvSpPr>
          <p:cNvPr id="6198" name="Rectangle 6197">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8149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90" name="Rectangle 718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192" name="Straight Connector 719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194" name="Rectangle 7193">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6A44ED-3084-0945-8653-CCA4D98B935B}"/>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dirty="0">
                <a:solidFill>
                  <a:schemeClr val="tx1">
                    <a:lumMod val="85000"/>
                    <a:lumOff val="15000"/>
                  </a:schemeClr>
                </a:solidFill>
              </a:rPr>
              <a:t>Phase-4: Network Testing-Email Server</a:t>
            </a:r>
          </a:p>
        </p:txBody>
      </p:sp>
      <p:pic>
        <p:nvPicPr>
          <p:cNvPr id="7172" name="Picture 4">
            <a:extLst>
              <a:ext uri="{FF2B5EF4-FFF2-40B4-BE49-F238E27FC236}">
                <a16:creationId xmlns:a16="http://schemas.microsoft.com/office/drawing/2014/main" id="{5361D408-07D6-D4A7-48CA-8F1DA1A8DE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8188" y="640081"/>
            <a:ext cx="7045492" cy="5054156"/>
          </a:xfrm>
          <a:prstGeom prst="rect">
            <a:avLst/>
          </a:prstGeom>
          <a:noFill/>
          <a:extLst>
            <a:ext uri="{909E8E84-426E-40DD-AFC4-6F175D3DCCD1}">
              <a14:hiddenFill xmlns:a14="http://schemas.microsoft.com/office/drawing/2010/main">
                <a:solidFill>
                  <a:srgbClr val="FFFFFF"/>
                </a:solidFill>
              </a14:hiddenFill>
            </a:ext>
          </a:extLst>
        </p:spPr>
      </p:pic>
      <p:cxnSp>
        <p:nvCxnSpPr>
          <p:cNvPr id="7196" name="Straight Connector 7195">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198" name="Rectangle 7197">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9264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22" name="Rectangle 82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223" name="Straight Connector 82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8224" name="Rectangle 8215">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E7B9C8-26C3-660C-F7C9-6142DA6854EF}"/>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dirty="0">
                <a:solidFill>
                  <a:schemeClr val="tx1">
                    <a:lumMod val="85000"/>
                    <a:lumOff val="15000"/>
                  </a:schemeClr>
                </a:solidFill>
              </a:rPr>
              <a:t>Phase-4: Network Testing-Web Server</a:t>
            </a:r>
          </a:p>
        </p:txBody>
      </p:sp>
      <p:pic>
        <p:nvPicPr>
          <p:cNvPr id="8194" name="Picture 2">
            <a:extLst>
              <a:ext uri="{FF2B5EF4-FFF2-40B4-BE49-F238E27FC236}">
                <a16:creationId xmlns:a16="http://schemas.microsoft.com/office/drawing/2014/main" id="{CDF18AD4-6358-F09C-E84E-5F27C2B11A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50694" y="640081"/>
            <a:ext cx="6338826" cy="5054156"/>
          </a:xfrm>
          <a:prstGeom prst="rect">
            <a:avLst/>
          </a:prstGeom>
          <a:noFill/>
          <a:extLst>
            <a:ext uri="{909E8E84-426E-40DD-AFC4-6F175D3DCCD1}">
              <a14:hiddenFill xmlns:a14="http://schemas.microsoft.com/office/drawing/2010/main">
                <a:solidFill>
                  <a:srgbClr val="FFFFFF"/>
                </a:solidFill>
              </a14:hiddenFill>
            </a:ext>
          </a:extLst>
        </p:spPr>
      </p:pic>
      <p:cxnSp>
        <p:nvCxnSpPr>
          <p:cNvPr id="8225" name="Straight Connector 8217">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226" name="Rectangle 8219">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837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7B7089-0729-1D25-BB90-62EEBABFA328}"/>
              </a:ext>
            </a:extLst>
          </p:cNvPr>
          <p:cNvSpPr>
            <a:spLocks noGrp="1"/>
          </p:cNvSpPr>
          <p:nvPr>
            <p:ph type="title"/>
          </p:nvPr>
        </p:nvSpPr>
        <p:spPr>
          <a:xfrm>
            <a:off x="492369" y="605896"/>
            <a:ext cx="3642309" cy="5646208"/>
          </a:xfrm>
        </p:spPr>
        <p:txBody>
          <a:bodyPr anchor="ctr">
            <a:normAutofit/>
          </a:bodyPr>
          <a:lstStyle/>
          <a:p>
            <a:r>
              <a:rPr lang="en-US" dirty="0">
                <a:solidFill>
                  <a:srgbClr val="FFFFFF"/>
                </a:solidFill>
              </a:rPr>
              <a:t>Contents</a:t>
            </a:r>
          </a:p>
        </p:txBody>
      </p:sp>
      <p:sp>
        <p:nvSpPr>
          <p:cNvPr id="3" name="Content Placeholder 2">
            <a:extLst>
              <a:ext uri="{FF2B5EF4-FFF2-40B4-BE49-F238E27FC236}">
                <a16:creationId xmlns:a16="http://schemas.microsoft.com/office/drawing/2014/main" id="{62C4EF83-CDFA-4B68-73A2-8B82C10A9BBA}"/>
              </a:ext>
            </a:extLst>
          </p:cNvPr>
          <p:cNvSpPr>
            <a:spLocks noGrp="1"/>
          </p:cNvSpPr>
          <p:nvPr>
            <p:ph idx="1"/>
          </p:nvPr>
        </p:nvSpPr>
        <p:spPr>
          <a:xfrm>
            <a:off x="5231958" y="605896"/>
            <a:ext cx="5923721" cy="5646208"/>
          </a:xfrm>
        </p:spPr>
        <p:txBody>
          <a:bodyPr anchor="ctr">
            <a:normAutofit/>
          </a:bodyPr>
          <a:lstStyle/>
          <a:p>
            <a:pPr marL="457200" indent="-457200">
              <a:buAutoNum type="arabicPeriod"/>
            </a:pPr>
            <a:r>
              <a:rPr lang="en-US" sz="2400"/>
              <a:t>Introduction</a:t>
            </a:r>
          </a:p>
          <a:p>
            <a:pPr marL="457200" indent="-457200">
              <a:buAutoNum type="arabicPeriod"/>
            </a:pPr>
            <a:r>
              <a:rPr lang="en-US" sz="2400"/>
              <a:t>Product Research Area</a:t>
            </a:r>
          </a:p>
          <a:p>
            <a:pPr marL="457200" indent="-457200">
              <a:buAutoNum type="arabicPeriod"/>
            </a:pPr>
            <a:r>
              <a:rPr lang="en-US" sz="2400"/>
              <a:t>Challenges</a:t>
            </a:r>
          </a:p>
          <a:p>
            <a:pPr marL="457200" indent="-457200">
              <a:buAutoNum type="arabicPeriod"/>
            </a:pPr>
            <a:r>
              <a:rPr lang="en-US" sz="2400"/>
              <a:t>Implementation of Phase-1</a:t>
            </a:r>
          </a:p>
          <a:p>
            <a:pPr marL="457200" indent="-457200">
              <a:buAutoNum type="arabicPeriod"/>
            </a:pPr>
            <a:r>
              <a:rPr lang="en-US" sz="2400"/>
              <a:t>Implementation of Phase-2</a:t>
            </a:r>
          </a:p>
          <a:p>
            <a:pPr marL="457200" indent="-457200">
              <a:buAutoNum type="arabicPeriod"/>
            </a:pPr>
            <a:r>
              <a:rPr lang="en-US" sz="2400"/>
              <a:t>Implementation of Phase-3</a:t>
            </a:r>
          </a:p>
          <a:p>
            <a:pPr marL="457200" indent="-457200">
              <a:buAutoNum type="arabicPeriod"/>
            </a:pPr>
            <a:r>
              <a:rPr lang="en-US" sz="2400"/>
              <a:t>Implementation of Phase-4</a:t>
            </a:r>
          </a:p>
          <a:p>
            <a:pPr marL="457200" indent="-457200">
              <a:buAutoNum type="arabicPeriod"/>
            </a:pPr>
            <a:r>
              <a:rPr lang="en-US" sz="2400"/>
              <a:t>Cost Estimations</a:t>
            </a:r>
          </a:p>
          <a:p>
            <a:pPr marL="457200" indent="-457200">
              <a:buAutoNum type="arabicPeriod"/>
            </a:pPr>
            <a:r>
              <a:rPr lang="en-US" sz="2400"/>
              <a:t>Conclusions</a:t>
            </a:r>
          </a:p>
        </p:txBody>
      </p:sp>
    </p:spTree>
    <p:extLst>
      <p:ext uri="{BB962C8B-B14F-4D97-AF65-F5344CB8AC3E}">
        <p14:creationId xmlns:p14="http://schemas.microsoft.com/office/powerpoint/2010/main" val="3175700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39" name="Rectangle 922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240" name="Straight Connector 922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9241" name="Rectangle 9226">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E98B639-32FB-C5FF-40DC-78A9744FAF33}"/>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dirty="0">
                <a:solidFill>
                  <a:schemeClr val="tx1">
                    <a:lumMod val="85000"/>
                    <a:lumOff val="15000"/>
                  </a:schemeClr>
                </a:solidFill>
              </a:rPr>
              <a:t>Phase-4: Network Testing- FTP Server</a:t>
            </a:r>
          </a:p>
        </p:txBody>
      </p:sp>
      <p:pic>
        <p:nvPicPr>
          <p:cNvPr id="9218" name="Picture 2">
            <a:extLst>
              <a:ext uri="{FF2B5EF4-FFF2-40B4-BE49-F238E27FC236}">
                <a16:creationId xmlns:a16="http://schemas.microsoft.com/office/drawing/2014/main" id="{5F250DDE-D907-8EB0-66C4-1AEB21E1021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7658" y="406400"/>
            <a:ext cx="5892823" cy="5669273"/>
          </a:xfrm>
          <a:prstGeom prst="rect">
            <a:avLst/>
          </a:prstGeom>
          <a:noFill/>
          <a:extLst>
            <a:ext uri="{909E8E84-426E-40DD-AFC4-6F175D3DCCD1}">
              <a14:hiddenFill xmlns:a14="http://schemas.microsoft.com/office/drawing/2010/main">
                <a:solidFill>
                  <a:srgbClr val="FFFFFF"/>
                </a:solidFill>
              </a14:hiddenFill>
            </a:ext>
          </a:extLst>
        </p:spPr>
      </p:pic>
      <p:cxnSp>
        <p:nvCxnSpPr>
          <p:cNvPr id="9242" name="Straight Connector 9228">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243" name="Rectangle 9230">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5454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481F9D2B-A350-DFEC-1EF7-2E301337BC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 y="447514"/>
            <a:ext cx="5405121" cy="377856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684BA543-E6BC-0368-F9AE-A8552884B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481" y="2164079"/>
            <a:ext cx="6360159" cy="41240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A57017-A942-1D4B-C433-9D9432D75E5C}"/>
              </a:ext>
            </a:extLst>
          </p:cNvPr>
          <p:cNvSpPr txBox="1"/>
          <p:nvPr/>
        </p:nvSpPr>
        <p:spPr>
          <a:xfrm>
            <a:off x="507175" y="4552207"/>
            <a:ext cx="45522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Pinging from Main Branch to Sub- Branch</a:t>
            </a:r>
          </a:p>
        </p:txBody>
      </p:sp>
      <p:sp>
        <p:nvSpPr>
          <p:cNvPr id="3" name="TextBox 2">
            <a:extLst>
              <a:ext uri="{FF2B5EF4-FFF2-40B4-BE49-F238E27FC236}">
                <a16:creationId xmlns:a16="http://schemas.microsoft.com/office/drawing/2014/main" id="{F5737E8C-AA44-199F-98A9-EAE46A23AB77}"/>
              </a:ext>
            </a:extLst>
          </p:cNvPr>
          <p:cNvSpPr txBox="1"/>
          <p:nvPr/>
        </p:nvSpPr>
        <p:spPr>
          <a:xfrm>
            <a:off x="6416634" y="1527959"/>
            <a:ext cx="45739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Pinging from Sub-Branch to Web Server</a:t>
            </a:r>
          </a:p>
        </p:txBody>
      </p:sp>
    </p:spTree>
    <p:extLst>
      <p:ext uri="{BB962C8B-B14F-4D97-AF65-F5344CB8AC3E}">
        <p14:creationId xmlns:p14="http://schemas.microsoft.com/office/powerpoint/2010/main" val="1885318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E6A2C3E-8AAB-0D2B-0AA8-559638E51868}"/>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Cost Estimation</a:t>
            </a:r>
          </a:p>
        </p:txBody>
      </p:sp>
      <p:graphicFrame>
        <p:nvGraphicFramePr>
          <p:cNvPr id="4" name="Content Placeholder 3">
            <a:extLst>
              <a:ext uri="{FF2B5EF4-FFF2-40B4-BE49-F238E27FC236}">
                <a16:creationId xmlns:a16="http://schemas.microsoft.com/office/drawing/2014/main" id="{53B84AF0-AFD4-5859-F225-BDC3D277C18B}"/>
              </a:ext>
            </a:extLst>
          </p:cNvPr>
          <p:cNvGraphicFramePr>
            <a:graphicFrameLocks noGrp="1"/>
          </p:cNvGraphicFramePr>
          <p:nvPr>
            <p:ph idx="1"/>
            <p:extLst>
              <p:ext uri="{D42A27DB-BD31-4B8C-83A1-F6EECF244321}">
                <p14:modId xmlns:p14="http://schemas.microsoft.com/office/powerpoint/2010/main" val="1034004512"/>
              </p:ext>
            </p:extLst>
          </p:nvPr>
        </p:nvGraphicFramePr>
        <p:xfrm>
          <a:off x="5282605" y="639763"/>
          <a:ext cx="5716193" cy="5649918"/>
        </p:xfrm>
        <a:graphic>
          <a:graphicData uri="http://schemas.openxmlformats.org/drawingml/2006/table">
            <a:tbl>
              <a:tblPr bandRow="1"/>
              <a:tblGrid>
                <a:gridCol w="1937800">
                  <a:extLst>
                    <a:ext uri="{9D8B030D-6E8A-4147-A177-3AD203B41FA5}">
                      <a16:colId xmlns:a16="http://schemas.microsoft.com/office/drawing/2014/main" val="2067704624"/>
                    </a:ext>
                  </a:extLst>
                </a:gridCol>
                <a:gridCol w="1017226">
                  <a:extLst>
                    <a:ext uri="{9D8B030D-6E8A-4147-A177-3AD203B41FA5}">
                      <a16:colId xmlns:a16="http://schemas.microsoft.com/office/drawing/2014/main" val="3598377899"/>
                    </a:ext>
                  </a:extLst>
                </a:gridCol>
                <a:gridCol w="1397894">
                  <a:extLst>
                    <a:ext uri="{9D8B030D-6E8A-4147-A177-3AD203B41FA5}">
                      <a16:colId xmlns:a16="http://schemas.microsoft.com/office/drawing/2014/main" val="1758956406"/>
                    </a:ext>
                  </a:extLst>
                </a:gridCol>
                <a:gridCol w="1363273">
                  <a:extLst>
                    <a:ext uri="{9D8B030D-6E8A-4147-A177-3AD203B41FA5}">
                      <a16:colId xmlns:a16="http://schemas.microsoft.com/office/drawing/2014/main" val="660415693"/>
                    </a:ext>
                  </a:extLst>
                </a:gridCol>
              </a:tblGrid>
              <a:tr h="323608">
                <a:tc>
                  <a:txBody>
                    <a:bodyPr/>
                    <a:lstStyle/>
                    <a:p>
                      <a:pPr marL="0" marR="0" algn="ctr" fontAlgn="t">
                        <a:lnSpc>
                          <a:spcPct val="115000"/>
                        </a:lnSpc>
                        <a:spcBef>
                          <a:spcPts val="0"/>
                        </a:spcBef>
                        <a:spcAft>
                          <a:spcPts val="800"/>
                        </a:spcAft>
                      </a:pPr>
                      <a:r>
                        <a:rPr lang="en-US" sz="1500" b="1" i="0" u="none" strike="noStrike">
                          <a:solidFill>
                            <a:srgbClr val="252525"/>
                          </a:solidFill>
                          <a:effectLst/>
                          <a:highlight>
                            <a:srgbClr val="FFFFFF"/>
                          </a:highlight>
                          <a:latin typeface="Calibri" panose="020F0502020204030204" pitchFamily="34" charset="0"/>
                          <a:ea typeface="Calibri" panose="020F0502020204030204" pitchFamily="34" charset="0"/>
                        </a:rPr>
                        <a:t>Product</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1" i="0" u="none" strike="noStrike">
                          <a:solidFill>
                            <a:srgbClr val="252525"/>
                          </a:solidFill>
                          <a:effectLst/>
                          <a:highlight>
                            <a:srgbClr val="FFFFFF"/>
                          </a:highlight>
                          <a:latin typeface="Calibri" panose="020F0502020204030204" pitchFamily="34" charset="0"/>
                          <a:ea typeface="Calibri" panose="020F0502020204030204" pitchFamily="34" charset="0"/>
                        </a:rPr>
                        <a:t>Quantity</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1" i="0" u="none" strike="noStrike">
                          <a:solidFill>
                            <a:srgbClr val="252525"/>
                          </a:solidFill>
                          <a:effectLst/>
                          <a:highlight>
                            <a:srgbClr val="FFFFFF"/>
                          </a:highlight>
                          <a:latin typeface="Calibri" panose="020F0502020204030204" pitchFamily="34" charset="0"/>
                          <a:ea typeface="Calibri" panose="020F0502020204030204" pitchFamily="34" charset="0"/>
                        </a:rPr>
                        <a:t>Price </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1" i="0" u="none" strike="noStrike">
                          <a:solidFill>
                            <a:srgbClr val="252525"/>
                          </a:solidFill>
                          <a:effectLst/>
                          <a:highlight>
                            <a:srgbClr val="FFFFFF"/>
                          </a:highlight>
                          <a:latin typeface="Calibri" panose="020F0502020204030204" pitchFamily="34" charset="0"/>
                          <a:ea typeface="Calibri" panose="020F0502020204030204" pitchFamily="34" charset="0"/>
                        </a:rPr>
                        <a:t>Total Cost</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8084163"/>
                  </a:ext>
                </a:extLst>
              </a:tr>
              <a:tr h="323608">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Routers</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5</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$1200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$6000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3516874"/>
                  </a:ext>
                </a:extLst>
              </a:tr>
              <a:tr h="323608">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Switches</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7</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$1000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$7000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9427777"/>
                  </a:ext>
                </a:extLst>
              </a:tr>
              <a:tr h="323608">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Servers</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4</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$5000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$20000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5078350"/>
                  </a:ext>
                </a:extLst>
              </a:tr>
              <a:tr h="323608">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PC’s</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50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$700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$35,000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4474740"/>
                  </a:ext>
                </a:extLst>
              </a:tr>
              <a:tr h="323608">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Cloud services</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1</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$500/month</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$6000/year</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1140337"/>
                  </a:ext>
                </a:extLst>
              </a:tr>
              <a:tr h="323608">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Printers</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7</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$500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$3500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7012815"/>
                  </a:ext>
                </a:extLst>
              </a:tr>
              <a:tr h="323608">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Ethernet cables</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200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$15</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$3000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665192"/>
                  </a:ext>
                </a:extLst>
              </a:tr>
              <a:tr h="323608">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Cross over cables</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50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$15</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$750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56503"/>
                  </a:ext>
                </a:extLst>
              </a:tr>
              <a:tr h="323608">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Internet</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$1000/month</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$12,000/year</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2110625"/>
                  </a:ext>
                </a:extLst>
              </a:tr>
              <a:tr h="323608">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DSL-Modems</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4</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$60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$240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4110719"/>
                  </a:ext>
                </a:extLst>
              </a:tr>
              <a:tr h="589034">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Inventory management system</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1</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$5000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$5000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3242748"/>
                  </a:ext>
                </a:extLst>
              </a:tr>
              <a:tr h="426990">
                <a:tc gridSpan="3">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Total</a:t>
                      </a:r>
                      <a:endParaRPr lang="en-US" sz="2300" b="0" i="0" u="none" strike="noStrike">
                        <a:effectLst/>
                        <a:latin typeface="Arial" panose="020B0604020202020204" pitchFamily="34" charset="0"/>
                      </a:endParaRPr>
                    </a:p>
                  </a:txBody>
                  <a:tcPr marL="115402" marR="115402" marT="57701" marB="577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$98,490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3802676"/>
                  </a:ext>
                </a:extLst>
              </a:tr>
              <a:tr h="323608">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Labor cost</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$90,000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1318269"/>
                  </a:ext>
                </a:extLst>
              </a:tr>
              <a:tr h="323608">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Training cost</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$2500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$2500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118990"/>
                  </a:ext>
                </a:extLst>
              </a:tr>
              <a:tr h="426990">
                <a:tc gridSpan="3">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Total cost estimation</a:t>
                      </a:r>
                      <a:endParaRPr lang="en-US" sz="2300" b="0" i="0" u="none" strike="noStrike">
                        <a:effectLst/>
                        <a:latin typeface="Arial" panose="020B0604020202020204" pitchFamily="34" charset="0"/>
                      </a:endParaRPr>
                    </a:p>
                  </a:txBody>
                  <a:tcPr marL="115402" marR="115402" marT="57701" marB="577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fontAlgn="t">
                        <a:lnSpc>
                          <a:spcPct val="115000"/>
                        </a:lnSpc>
                        <a:spcBef>
                          <a:spcPts val="0"/>
                        </a:spcBef>
                        <a:spcAft>
                          <a:spcPts val="800"/>
                        </a:spcAft>
                      </a:pPr>
                      <a:r>
                        <a:rPr lang="en-US" sz="1500" b="0" i="0" u="none" strike="noStrike">
                          <a:solidFill>
                            <a:srgbClr val="252525"/>
                          </a:solidFill>
                          <a:effectLst/>
                          <a:highlight>
                            <a:srgbClr val="FFFFFF"/>
                          </a:highlight>
                          <a:latin typeface="Calibri" panose="020F0502020204030204" pitchFamily="34" charset="0"/>
                          <a:ea typeface="Calibri" panose="020F0502020204030204" pitchFamily="34" charset="0"/>
                        </a:rPr>
                        <a:t>$1,90,990</a:t>
                      </a:r>
                      <a:endParaRPr lang="en-US" sz="2300" b="0" i="0" u="none" strike="noStrike">
                        <a:effectLst/>
                        <a:latin typeface="Arial" panose="020B0604020202020204" pitchFamily="34" charset="0"/>
                      </a:endParaRPr>
                    </a:p>
                  </a:txBody>
                  <a:tcPr marL="86552" marR="86552" marT="120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6814358"/>
                  </a:ext>
                </a:extLst>
              </a:tr>
            </a:tbl>
          </a:graphicData>
        </a:graphic>
      </p:graphicFrame>
    </p:spTree>
    <p:extLst>
      <p:ext uri="{BB962C8B-B14F-4D97-AF65-F5344CB8AC3E}">
        <p14:creationId xmlns:p14="http://schemas.microsoft.com/office/powerpoint/2010/main" val="1182677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19F4-6252-0B49-1AC5-FAE34CFE1B53}"/>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9D8F4F82-D500-733F-B912-28AD9931C7CD}"/>
              </a:ext>
            </a:extLst>
          </p:cNvPr>
          <p:cNvSpPr>
            <a:spLocks noGrp="1"/>
          </p:cNvSpPr>
          <p:nvPr>
            <p:ph idx="1"/>
          </p:nvPr>
        </p:nvSpPr>
        <p:spPr/>
        <p:txBody>
          <a:bodyPr>
            <a:normAutofit fontScale="92500" lnSpcReduction="10000"/>
          </a:bodyPr>
          <a:lstStyle/>
          <a:p>
            <a:pPr rtl="0">
              <a:spcBef>
                <a:spcPts val="400"/>
              </a:spcBef>
              <a:spcAft>
                <a:spcPts val="600"/>
              </a:spcAft>
            </a:pPr>
            <a:r>
              <a:rPr lang="en-US" sz="1800" b="0" i="0" u="none" strike="noStrike">
                <a:solidFill>
                  <a:srgbClr val="000000"/>
                </a:solidFill>
                <a:effectLst/>
                <a:latin typeface="Times New Roman" panose="02020603050405020304" pitchFamily="18" charset="0"/>
              </a:rPr>
              <a:t>Fresh Connections' technology needs are critical to its business success, and the grocery industry is facing significant challenges that require innovative solutions.</a:t>
            </a:r>
            <a:endParaRPr lang="en-US" b="0">
              <a:effectLst/>
            </a:endParaRPr>
          </a:p>
          <a:p>
            <a:pPr rtl="0">
              <a:spcBef>
                <a:spcPts val="400"/>
              </a:spcBef>
              <a:spcAft>
                <a:spcPts val="600"/>
              </a:spcAft>
            </a:pPr>
            <a:r>
              <a:rPr lang="en-US" sz="1800" b="0" i="0" u="none" strike="noStrike">
                <a:solidFill>
                  <a:srgbClr val="000000"/>
                </a:solidFill>
                <a:effectLst/>
                <a:latin typeface="Times New Roman" panose="02020603050405020304" pitchFamily="18" charset="0"/>
              </a:rPr>
              <a:t>A cloud-based infrastructure provides a scalable, secure, and centralized solution for Fresh Connections' data management and inventory processing needs.</a:t>
            </a:r>
            <a:endParaRPr lang="en-US" b="0">
              <a:effectLst/>
            </a:endParaRPr>
          </a:p>
          <a:p>
            <a:pPr rtl="0">
              <a:spcBef>
                <a:spcPts val="400"/>
              </a:spcBef>
              <a:spcAft>
                <a:spcPts val="600"/>
              </a:spcAft>
            </a:pPr>
            <a:r>
              <a:rPr lang="en-US" sz="1800" b="0" i="0" u="none" strike="noStrike">
                <a:solidFill>
                  <a:srgbClr val="000000"/>
                </a:solidFill>
                <a:effectLst/>
                <a:latin typeface="Times New Roman" panose="02020603050405020304" pitchFamily="18" charset="0"/>
              </a:rPr>
              <a:t>The proposed solution aligns with Fresh Connections' customer, business, and technical goals and can address the challenges faced by the grocery industry.</a:t>
            </a:r>
            <a:endParaRPr lang="en-US" b="0">
              <a:effectLst/>
            </a:endParaRPr>
          </a:p>
          <a:p>
            <a:pPr rtl="0">
              <a:spcBef>
                <a:spcPts val="400"/>
              </a:spcBef>
              <a:spcAft>
                <a:spcPts val="600"/>
              </a:spcAft>
            </a:pPr>
            <a:r>
              <a:rPr lang="en-US" sz="1800" b="0" i="0" u="none" strike="noStrike">
                <a:solidFill>
                  <a:srgbClr val="000000"/>
                </a:solidFill>
                <a:effectLst/>
                <a:latin typeface="Times New Roman" panose="02020603050405020304" pitchFamily="18" charset="0"/>
              </a:rPr>
              <a:t>The average load for this design is about 100 MBPS, and it supports up to 1.0 GBPS.</a:t>
            </a:r>
            <a:endParaRPr lang="en-US" b="0">
              <a:effectLst/>
            </a:endParaRPr>
          </a:p>
          <a:p>
            <a:pPr rtl="0">
              <a:spcBef>
                <a:spcPts val="600"/>
              </a:spcBef>
              <a:spcAft>
                <a:spcPts val="0"/>
              </a:spcAft>
            </a:pPr>
            <a:r>
              <a:rPr lang="en-US" sz="1800" b="0" i="0" u="none" strike="noStrike">
                <a:solidFill>
                  <a:srgbClr val="000000"/>
                </a:solidFill>
                <a:effectLst/>
                <a:latin typeface="Times New Roman" panose="02020603050405020304" pitchFamily="18" charset="0"/>
              </a:rPr>
              <a:t>This Design has 99.9999% uptime. </a:t>
            </a:r>
            <a:endParaRPr lang="en-US" b="0">
              <a:effectLst/>
            </a:endParaRPr>
          </a:p>
          <a:p>
            <a:br>
              <a:rPr lang="en-US"/>
            </a:br>
            <a:endParaRPr lang="en-US"/>
          </a:p>
        </p:txBody>
      </p:sp>
    </p:spTree>
    <p:extLst>
      <p:ext uri="{BB962C8B-B14F-4D97-AF65-F5344CB8AC3E}">
        <p14:creationId xmlns:p14="http://schemas.microsoft.com/office/powerpoint/2010/main" val="1072110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9F9670A-85FE-DC84-9E06-F07EE1591C3B}"/>
              </a:ext>
            </a:extLst>
          </p:cNvPr>
          <p:cNvSpPr>
            <a:spLocks noGrp="1"/>
          </p:cNvSpPr>
          <p:nvPr>
            <p:ph idx="1"/>
          </p:nvPr>
        </p:nvSpPr>
        <p:spPr>
          <a:xfrm>
            <a:off x="5231958" y="605896"/>
            <a:ext cx="5923721" cy="5646208"/>
          </a:xfrm>
        </p:spPr>
        <p:txBody>
          <a:bodyPr anchor="ctr">
            <a:normAutofit/>
          </a:bodyPr>
          <a:lstStyle/>
          <a:p>
            <a:r>
              <a:rPr lang="en-US" sz="6600"/>
              <a:t>Thank you</a:t>
            </a:r>
          </a:p>
        </p:txBody>
      </p:sp>
    </p:spTree>
    <p:extLst>
      <p:ext uri="{BB962C8B-B14F-4D97-AF65-F5344CB8AC3E}">
        <p14:creationId xmlns:p14="http://schemas.microsoft.com/office/powerpoint/2010/main" val="219941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7A8B-A174-4EBA-C651-9B6AE391889C}"/>
              </a:ext>
            </a:extLst>
          </p:cNvPr>
          <p:cNvSpPr>
            <a:spLocks noGrp="1"/>
          </p:cNvSpPr>
          <p:nvPr>
            <p:ph type="title"/>
          </p:nvPr>
        </p:nvSpPr>
        <p:spPr/>
        <p:txBody>
          <a:bodyPr/>
          <a:lstStyle/>
          <a:p>
            <a:r>
              <a:rPr lang="en-US"/>
              <a:t>Introduction</a:t>
            </a:r>
          </a:p>
        </p:txBody>
      </p:sp>
      <p:graphicFrame>
        <p:nvGraphicFramePr>
          <p:cNvPr id="6" name="Content Placeholder 2">
            <a:extLst>
              <a:ext uri="{FF2B5EF4-FFF2-40B4-BE49-F238E27FC236}">
                <a16:creationId xmlns:a16="http://schemas.microsoft.com/office/drawing/2014/main" id="{3B28D94E-C8BB-999A-5EF2-717B32B091F1}"/>
              </a:ext>
            </a:extLst>
          </p:cNvPr>
          <p:cNvGraphicFramePr>
            <a:graphicFrameLocks noGrp="1"/>
          </p:cNvGraphicFramePr>
          <p:nvPr>
            <p:ph idx="1"/>
          </p:nvPr>
        </p:nvGraphicFramePr>
        <p:xfrm>
          <a:off x="1097280" y="2108201"/>
          <a:ext cx="5427345"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oogle Shape;293;p2" descr="Diagram">
            <a:extLst>
              <a:ext uri="{FF2B5EF4-FFF2-40B4-BE49-F238E27FC236}">
                <a16:creationId xmlns:a16="http://schemas.microsoft.com/office/drawing/2014/main" id="{A0640E11-63BB-3413-8A71-9832E75D54CE}"/>
              </a:ext>
            </a:extLst>
          </p:cNvPr>
          <p:cNvPicPr preferRelativeResize="0"/>
          <p:nvPr/>
        </p:nvPicPr>
        <p:blipFill rotWithShape="1">
          <a:blip r:embed="rId7">
            <a:alphaModFix/>
          </a:blip>
          <a:srcRect/>
          <a:stretch/>
        </p:blipFill>
        <p:spPr>
          <a:xfrm>
            <a:off x="7053943" y="2180833"/>
            <a:ext cx="4404632" cy="2939808"/>
          </a:xfrm>
          <a:prstGeom prst="rect">
            <a:avLst/>
          </a:prstGeom>
          <a:noFill/>
          <a:ln>
            <a:noFill/>
          </a:ln>
        </p:spPr>
      </p:pic>
      <p:sp>
        <p:nvSpPr>
          <p:cNvPr id="5" name="Google Shape;294;p2">
            <a:extLst>
              <a:ext uri="{FF2B5EF4-FFF2-40B4-BE49-F238E27FC236}">
                <a16:creationId xmlns:a16="http://schemas.microsoft.com/office/drawing/2014/main" id="{22B8ED25-31DA-6050-329B-D1B0D69A7A04}"/>
              </a:ext>
            </a:extLst>
          </p:cNvPr>
          <p:cNvSpPr txBox="1"/>
          <p:nvPr/>
        </p:nvSpPr>
        <p:spPr>
          <a:xfrm>
            <a:off x="8036559" y="5499801"/>
            <a:ext cx="2875281"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chemeClr val="dk1"/>
                </a:solidFill>
                <a:ea typeface="Twentieth Century"/>
                <a:cs typeface="Times New Roman" panose="02020603050405020304" pitchFamily="18" charset="0"/>
                <a:sym typeface="Twentieth Century"/>
              </a:rPr>
              <a:t>Outline of the Network</a:t>
            </a:r>
            <a:endParaRPr>
              <a:solidFill>
                <a:schemeClr val="dk1"/>
              </a:solidFill>
              <a:ea typeface="Twentieth Century"/>
              <a:cs typeface="Times New Roman" panose="02020603050405020304" pitchFamily="18" charset="0"/>
              <a:sym typeface="Twentieth Century"/>
            </a:endParaRPr>
          </a:p>
        </p:txBody>
      </p:sp>
    </p:spTree>
    <p:extLst>
      <p:ext uri="{BB962C8B-B14F-4D97-AF65-F5344CB8AC3E}">
        <p14:creationId xmlns:p14="http://schemas.microsoft.com/office/powerpoint/2010/main" val="913659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B63FC-6D5F-6256-FEA2-C0DE849768F6}"/>
              </a:ext>
            </a:extLst>
          </p:cNvPr>
          <p:cNvSpPr>
            <a:spLocks noGrp="1"/>
          </p:cNvSpPr>
          <p:nvPr>
            <p:ph type="title"/>
          </p:nvPr>
        </p:nvSpPr>
        <p:spPr>
          <a:xfrm>
            <a:off x="6411685" y="634946"/>
            <a:ext cx="5127171" cy="1450757"/>
          </a:xfrm>
        </p:spPr>
        <p:txBody>
          <a:bodyPr>
            <a:normAutofit/>
          </a:bodyPr>
          <a:lstStyle/>
          <a:p>
            <a:r>
              <a:rPr lang="en-US" dirty="0"/>
              <a:t>Product Area Research</a:t>
            </a:r>
          </a:p>
        </p:txBody>
      </p:sp>
      <p:cxnSp>
        <p:nvCxnSpPr>
          <p:cNvPr id="14" name="Straight Connector 13">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326005C-0AAC-34CC-FD15-8C437BD3D7D5}"/>
              </a:ext>
            </a:extLst>
          </p:cNvPr>
          <p:cNvSpPr>
            <a:spLocks noGrp="1"/>
          </p:cNvSpPr>
          <p:nvPr>
            <p:ph idx="1"/>
          </p:nvPr>
        </p:nvSpPr>
        <p:spPr>
          <a:xfrm>
            <a:off x="6411684" y="2407436"/>
            <a:ext cx="5127172" cy="3461658"/>
          </a:xfrm>
        </p:spPr>
        <p:txBody>
          <a:bodyPr>
            <a:normAutofit/>
          </a:bodyPr>
          <a:lstStyle/>
          <a:p>
            <a:pPr rtl="0" fontAlgn="base">
              <a:lnSpc>
                <a:spcPct val="110000"/>
              </a:lnSpc>
              <a:spcBef>
                <a:spcPts val="1200"/>
              </a:spcBef>
              <a:spcAft>
                <a:spcPts val="0"/>
              </a:spcAft>
              <a:buFont typeface="Arial" panose="020B0604020202020204" pitchFamily="34" charset="0"/>
              <a:buChar char="•"/>
            </a:pPr>
            <a:r>
              <a:rPr lang="en-US" b="0" i="0" u="none" strike="noStrike" dirty="0">
                <a:effectLst/>
                <a:latin typeface="Twentieth Century"/>
              </a:rPr>
              <a:t>Fresh Connections is a grocery chain store with over 5 stores in the USA.</a:t>
            </a:r>
          </a:p>
          <a:p>
            <a:pPr rtl="0" fontAlgn="base">
              <a:lnSpc>
                <a:spcPct val="110000"/>
              </a:lnSpc>
              <a:spcBef>
                <a:spcPts val="0"/>
              </a:spcBef>
              <a:spcAft>
                <a:spcPts val="0"/>
              </a:spcAft>
              <a:buFont typeface="Arial" panose="020B0604020202020204" pitchFamily="34" charset="0"/>
              <a:buChar char="•"/>
            </a:pPr>
            <a:r>
              <a:rPr lang="en-US" b="0" i="0" u="none" strike="noStrike" dirty="0">
                <a:effectLst/>
                <a:latin typeface="Twentieth Century"/>
              </a:rPr>
              <a:t>The website receives over 5000 visitors and 2000+ online orders per day.</a:t>
            </a:r>
          </a:p>
          <a:p>
            <a:pPr rtl="0" fontAlgn="base">
              <a:lnSpc>
                <a:spcPct val="110000"/>
              </a:lnSpc>
              <a:spcBef>
                <a:spcPts val="0"/>
              </a:spcBef>
              <a:spcAft>
                <a:spcPts val="0"/>
              </a:spcAft>
              <a:buFont typeface="Arial" panose="020B0604020202020204" pitchFamily="34" charset="0"/>
              <a:buChar char="•"/>
            </a:pPr>
            <a:r>
              <a:rPr lang="en-US" b="0" i="0" u="none" strike="noStrike" dirty="0">
                <a:effectLst/>
                <a:latin typeface="Twentieth Century"/>
              </a:rPr>
              <a:t>The existing stores have 20-35 employees each, with a total of 5 corporate spaces.</a:t>
            </a:r>
          </a:p>
          <a:p>
            <a:pPr rtl="0" fontAlgn="base">
              <a:lnSpc>
                <a:spcPct val="110000"/>
              </a:lnSpc>
              <a:spcBef>
                <a:spcPts val="0"/>
              </a:spcBef>
              <a:spcAft>
                <a:spcPts val="0"/>
              </a:spcAft>
              <a:buFont typeface="Arial" panose="020B0604020202020204" pitchFamily="34" charset="0"/>
              <a:buChar char="•"/>
            </a:pPr>
            <a:r>
              <a:rPr lang="en-US" b="0" i="0" u="none" strike="noStrike" dirty="0">
                <a:effectLst/>
                <a:latin typeface="Twentieth Century"/>
              </a:rPr>
              <a:t>The head office in Bridgeport will have around 30 employees and 20 devices, while the branch offices will have around 20 employees and 15 devices each.</a:t>
            </a:r>
          </a:p>
          <a:p>
            <a:pPr rtl="0" fontAlgn="base">
              <a:lnSpc>
                <a:spcPct val="110000"/>
              </a:lnSpc>
              <a:spcBef>
                <a:spcPts val="0"/>
              </a:spcBef>
              <a:spcAft>
                <a:spcPts val="200"/>
              </a:spcAft>
              <a:buFont typeface="Arial" panose="020B0604020202020204" pitchFamily="34" charset="0"/>
              <a:buChar char="•"/>
            </a:pPr>
            <a:r>
              <a:rPr lang="en-US" b="0" i="0" u="none" strike="noStrike" dirty="0">
                <a:effectLst/>
                <a:latin typeface="Twentieth Century"/>
              </a:rPr>
              <a:t>The number of current clients/users per location is not specified.</a:t>
            </a:r>
          </a:p>
          <a:p>
            <a:pPr>
              <a:lnSpc>
                <a:spcPct val="110000"/>
              </a:lnSpc>
            </a:pPr>
            <a:endParaRPr lang="en-US" dirty="0"/>
          </a:p>
        </p:txBody>
      </p:sp>
      <p:sp>
        <p:nvSpPr>
          <p:cNvPr id="16" name="Rectangle 15">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
            <a:extLst>
              <a:ext uri="{FF2B5EF4-FFF2-40B4-BE49-F238E27FC236}">
                <a16:creationId xmlns:a16="http://schemas.microsoft.com/office/drawing/2014/main" id="{506A6FCF-852B-3DB4-FC08-BB0850FD14F1}"/>
              </a:ext>
            </a:extLst>
          </p:cNvPr>
          <p:cNvSpPr>
            <a:spLocks noChangeArrowheads="1"/>
          </p:cNvSpPr>
          <p:nvPr/>
        </p:nvSpPr>
        <p:spPr bwMode="auto">
          <a:xfrm>
            <a:off x="3771900" y="2452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a:extLst>
              <a:ext uri="{FF2B5EF4-FFF2-40B4-BE49-F238E27FC236}">
                <a16:creationId xmlns:a16="http://schemas.microsoft.com/office/drawing/2014/main" id="{1E57404E-5E22-39D6-0D5D-69FB3A2BF779}"/>
              </a:ext>
            </a:extLst>
          </p:cNvPr>
          <p:cNvGraphicFramePr>
            <a:graphicFrameLocks noGrp="1"/>
          </p:cNvGraphicFramePr>
          <p:nvPr>
            <p:extLst>
              <p:ext uri="{D42A27DB-BD31-4B8C-83A1-F6EECF244321}">
                <p14:modId xmlns:p14="http://schemas.microsoft.com/office/powerpoint/2010/main" val="3053835925"/>
              </p:ext>
            </p:extLst>
          </p:nvPr>
        </p:nvGraphicFramePr>
        <p:xfrm>
          <a:off x="643192" y="1719492"/>
          <a:ext cx="5115348" cy="3098980"/>
        </p:xfrm>
        <a:graphic>
          <a:graphicData uri="http://schemas.openxmlformats.org/drawingml/2006/table">
            <a:tbl>
              <a:tblPr firstRow="1" bandRow="1">
                <a:solidFill>
                  <a:schemeClr val="tx1">
                    <a:lumMod val="65000"/>
                    <a:lumOff val="35000"/>
                  </a:schemeClr>
                </a:solidFill>
              </a:tblPr>
              <a:tblGrid>
                <a:gridCol w="823089">
                  <a:extLst>
                    <a:ext uri="{9D8B030D-6E8A-4147-A177-3AD203B41FA5}">
                      <a16:colId xmlns:a16="http://schemas.microsoft.com/office/drawing/2014/main" val="3809050110"/>
                    </a:ext>
                  </a:extLst>
                </a:gridCol>
                <a:gridCol w="912479">
                  <a:extLst>
                    <a:ext uri="{9D8B030D-6E8A-4147-A177-3AD203B41FA5}">
                      <a16:colId xmlns:a16="http://schemas.microsoft.com/office/drawing/2014/main" val="1366033473"/>
                    </a:ext>
                  </a:extLst>
                </a:gridCol>
                <a:gridCol w="899366">
                  <a:extLst>
                    <a:ext uri="{9D8B030D-6E8A-4147-A177-3AD203B41FA5}">
                      <a16:colId xmlns:a16="http://schemas.microsoft.com/office/drawing/2014/main" val="822737551"/>
                    </a:ext>
                  </a:extLst>
                </a:gridCol>
                <a:gridCol w="939799">
                  <a:extLst>
                    <a:ext uri="{9D8B030D-6E8A-4147-A177-3AD203B41FA5}">
                      <a16:colId xmlns:a16="http://schemas.microsoft.com/office/drawing/2014/main" val="1213679449"/>
                    </a:ext>
                  </a:extLst>
                </a:gridCol>
                <a:gridCol w="740256">
                  <a:extLst>
                    <a:ext uri="{9D8B030D-6E8A-4147-A177-3AD203B41FA5}">
                      <a16:colId xmlns:a16="http://schemas.microsoft.com/office/drawing/2014/main" val="1660057291"/>
                    </a:ext>
                  </a:extLst>
                </a:gridCol>
                <a:gridCol w="800359">
                  <a:extLst>
                    <a:ext uri="{9D8B030D-6E8A-4147-A177-3AD203B41FA5}">
                      <a16:colId xmlns:a16="http://schemas.microsoft.com/office/drawing/2014/main" val="2505004698"/>
                    </a:ext>
                  </a:extLst>
                </a:gridCol>
              </a:tblGrid>
              <a:tr h="717570">
                <a:tc>
                  <a:txBody>
                    <a:bodyPr/>
                    <a:lstStyle/>
                    <a:p>
                      <a:pPr algn="ctr" rtl="0" fontAlgn="b">
                        <a:spcBef>
                          <a:spcPts val="1900"/>
                        </a:spcBef>
                        <a:spcAft>
                          <a:spcPts val="1900"/>
                        </a:spcAft>
                      </a:pPr>
                      <a:r>
                        <a:rPr lang="en-US" sz="800" b="1" i="0" u="none" strike="noStrike" cap="all" spc="60">
                          <a:solidFill>
                            <a:schemeClr val="tx1"/>
                          </a:solidFill>
                          <a:effectLst/>
                          <a:latin typeface="Roboto" panose="02000000000000000000" pitchFamily="2" charset="0"/>
                        </a:rPr>
                        <a:t>Location</a:t>
                      </a:r>
                      <a:endParaRPr lang="en-US" sz="800" b="1" cap="all" spc="60">
                        <a:solidFill>
                          <a:schemeClr val="tx1"/>
                        </a:solidFill>
                        <a:effectLst/>
                      </a:endParaRPr>
                    </a:p>
                  </a:txBody>
                  <a:tcPr marL="94417" marR="94417" marT="94417" marB="94417" anchor="b">
                    <a:lnL w="12700" cmpd="sng">
                      <a:noFill/>
                    </a:lnL>
                    <a:lnR w="12700" cmpd="sng">
                      <a:noFill/>
                    </a:lnR>
                    <a:lnT w="12700" cmpd="sng">
                      <a:noFill/>
                    </a:lnT>
                    <a:lnB w="38100" cmpd="sng">
                      <a:noFill/>
                    </a:lnB>
                    <a:noFill/>
                  </a:tcPr>
                </a:tc>
                <a:tc>
                  <a:txBody>
                    <a:bodyPr/>
                    <a:lstStyle/>
                    <a:p>
                      <a:pPr algn="ctr" rtl="0" fontAlgn="b">
                        <a:spcBef>
                          <a:spcPts val="1900"/>
                        </a:spcBef>
                        <a:spcAft>
                          <a:spcPts val="1900"/>
                        </a:spcAft>
                      </a:pPr>
                      <a:r>
                        <a:rPr lang="en-US" sz="800" b="1" i="0" u="none" strike="noStrike" cap="all" spc="60">
                          <a:solidFill>
                            <a:schemeClr val="tx1"/>
                          </a:solidFill>
                          <a:effectLst/>
                          <a:latin typeface="Roboto" panose="02000000000000000000" pitchFamily="2" charset="0"/>
                        </a:rPr>
                        <a:t>Number of Employees</a:t>
                      </a:r>
                      <a:endParaRPr lang="en-US" sz="800" b="1" cap="all" spc="60">
                        <a:solidFill>
                          <a:schemeClr val="tx1"/>
                        </a:solidFill>
                        <a:effectLst/>
                      </a:endParaRPr>
                    </a:p>
                  </a:txBody>
                  <a:tcPr marL="94417" marR="94417" marT="94417" marB="94417" anchor="b">
                    <a:lnL w="12700" cmpd="sng">
                      <a:noFill/>
                    </a:lnL>
                    <a:lnR w="12700" cmpd="sng">
                      <a:noFill/>
                    </a:lnR>
                    <a:lnT w="12700" cmpd="sng">
                      <a:noFill/>
                    </a:lnT>
                    <a:lnB w="38100" cmpd="sng">
                      <a:noFill/>
                    </a:lnB>
                    <a:noFill/>
                  </a:tcPr>
                </a:tc>
                <a:tc>
                  <a:txBody>
                    <a:bodyPr/>
                    <a:lstStyle/>
                    <a:p>
                      <a:pPr algn="ctr" rtl="0" fontAlgn="b">
                        <a:spcBef>
                          <a:spcPts val="1900"/>
                        </a:spcBef>
                        <a:spcAft>
                          <a:spcPts val="1900"/>
                        </a:spcAft>
                      </a:pPr>
                      <a:r>
                        <a:rPr lang="en-US" sz="800" b="1" i="0" u="none" strike="noStrike" cap="all" spc="60">
                          <a:solidFill>
                            <a:schemeClr val="tx1"/>
                          </a:solidFill>
                          <a:effectLst/>
                          <a:latin typeface="Roboto" panose="02000000000000000000" pitchFamily="2" charset="0"/>
                        </a:rPr>
                        <a:t>Number of Devices</a:t>
                      </a:r>
                      <a:endParaRPr lang="en-US" sz="800" b="1" cap="all" spc="60">
                        <a:solidFill>
                          <a:schemeClr val="tx1"/>
                        </a:solidFill>
                        <a:effectLst/>
                      </a:endParaRPr>
                    </a:p>
                  </a:txBody>
                  <a:tcPr marL="94417" marR="94417" marT="94417" marB="94417" anchor="b">
                    <a:lnL w="12700" cmpd="sng">
                      <a:noFill/>
                    </a:lnL>
                    <a:lnR w="12700" cmpd="sng">
                      <a:noFill/>
                    </a:lnR>
                    <a:lnT w="12700" cmpd="sng">
                      <a:noFill/>
                    </a:lnT>
                    <a:lnB w="38100" cmpd="sng">
                      <a:noFill/>
                    </a:lnB>
                    <a:noFill/>
                  </a:tcPr>
                </a:tc>
                <a:tc>
                  <a:txBody>
                    <a:bodyPr/>
                    <a:lstStyle/>
                    <a:p>
                      <a:pPr algn="ctr" rtl="0" fontAlgn="b">
                        <a:spcBef>
                          <a:spcPts val="1900"/>
                        </a:spcBef>
                        <a:spcAft>
                          <a:spcPts val="1900"/>
                        </a:spcAft>
                      </a:pPr>
                      <a:r>
                        <a:rPr lang="en-US" sz="800" b="1" i="0" u="none" strike="noStrike" cap="all" spc="60">
                          <a:solidFill>
                            <a:schemeClr val="tx1"/>
                          </a:solidFill>
                          <a:effectLst/>
                          <a:latin typeface="Roboto" panose="02000000000000000000" pitchFamily="2" charset="0"/>
                        </a:rPr>
                        <a:t>Estimated Number of Customers</a:t>
                      </a:r>
                      <a:endParaRPr lang="en-US" sz="800" b="1" cap="all" spc="60">
                        <a:solidFill>
                          <a:schemeClr val="tx1"/>
                        </a:solidFill>
                        <a:effectLst/>
                      </a:endParaRPr>
                    </a:p>
                  </a:txBody>
                  <a:tcPr marL="94417" marR="94417" marT="94417" marB="94417" anchor="b">
                    <a:lnL w="12700" cmpd="sng">
                      <a:noFill/>
                    </a:lnL>
                    <a:lnR w="12700" cmpd="sng">
                      <a:noFill/>
                    </a:lnR>
                    <a:lnT w="12700" cmpd="sng">
                      <a:noFill/>
                    </a:lnT>
                    <a:lnB w="38100" cmpd="sng">
                      <a:noFill/>
                    </a:lnB>
                    <a:noFill/>
                  </a:tcPr>
                </a:tc>
                <a:tc>
                  <a:txBody>
                    <a:bodyPr/>
                    <a:lstStyle/>
                    <a:p>
                      <a:pPr algn="ctr" rtl="0" fontAlgn="b">
                        <a:spcBef>
                          <a:spcPts val="1900"/>
                        </a:spcBef>
                        <a:spcAft>
                          <a:spcPts val="1900"/>
                        </a:spcAft>
                      </a:pPr>
                      <a:r>
                        <a:rPr lang="en-US" sz="800" b="1" i="0" u="none" strike="noStrike" cap="all" spc="60">
                          <a:solidFill>
                            <a:schemeClr val="tx1"/>
                          </a:solidFill>
                          <a:effectLst/>
                          <a:latin typeface="Roboto" panose="02000000000000000000" pitchFamily="2" charset="0"/>
                        </a:rPr>
                        <a:t>Website Traffic (Daily)</a:t>
                      </a:r>
                      <a:endParaRPr lang="en-US" sz="800" b="1" cap="all" spc="60">
                        <a:solidFill>
                          <a:schemeClr val="tx1"/>
                        </a:solidFill>
                        <a:effectLst/>
                      </a:endParaRPr>
                    </a:p>
                  </a:txBody>
                  <a:tcPr marL="94417" marR="94417" marT="94417" marB="94417" anchor="b">
                    <a:lnL w="12700" cmpd="sng">
                      <a:noFill/>
                    </a:lnL>
                    <a:lnR w="12700" cmpd="sng">
                      <a:noFill/>
                    </a:lnR>
                    <a:lnT w="12700" cmpd="sng">
                      <a:noFill/>
                    </a:lnT>
                    <a:lnB w="38100" cmpd="sng">
                      <a:noFill/>
                    </a:lnB>
                    <a:noFill/>
                  </a:tcPr>
                </a:tc>
                <a:tc>
                  <a:txBody>
                    <a:bodyPr/>
                    <a:lstStyle/>
                    <a:p>
                      <a:pPr algn="ctr" rtl="0" fontAlgn="b">
                        <a:spcBef>
                          <a:spcPts val="1900"/>
                        </a:spcBef>
                        <a:spcAft>
                          <a:spcPts val="1900"/>
                        </a:spcAft>
                      </a:pPr>
                      <a:r>
                        <a:rPr lang="en-US" sz="800" b="1" i="0" u="none" strike="noStrike" cap="all" spc="60">
                          <a:solidFill>
                            <a:schemeClr val="tx1"/>
                          </a:solidFill>
                          <a:effectLst/>
                          <a:latin typeface="Roboto" panose="02000000000000000000" pitchFamily="2" charset="0"/>
                        </a:rPr>
                        <a:t>Average Network Traffic (Mbps)</a:t>
                      </a:r>
                      <a:endParaRPr lang="en-US" sz="800" b="1" cap="all" spc="60">
                        <a:solidFill>
                          <a:schemeClr val="tx1"/>
                        </a:solidFill>
                        <a:effectLst/>
                      </a:endParaRPr>
                    </a:p>
                  </a:txBody>
                  <a:tcPr marL="94417" marR="94417" marT="94417" marB="94417" anchor="b">
                    <a:lnL w="12700" cmpd="sng">
                      <a:noFill/>
                    </a:lnL>
                    <a:lnR w="12700" cmpd="sng">
                      <a:noFill/>
                    </a:lnR>
                    <a:lnT w="12700" cmpd="sng">
                      <a:noFill/>
                    </a:lnT>
                    <a:lnB w="38100" cmpd="sng">
                      <a:noFill/>
                    </a:lnB>
                    <a:noFill/>
                  </a:tcPr>
                </a:tc>
                <a:extLst>
                  <a:ext uri="{0D108BD9-81ED-4DB2-BD59-A6C34878D82A}">
                    <a16:rowId xmlns:a16="http://schemas.microsoft.com/office/drawing/2014/main" val="3720876265"/>
                  </a:ext>
                </a:extLst>
              </a:tr>
              <a:tr h="476282">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Store 1</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25</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15</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500-700</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1500-2000</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100</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extLst>
                  <a:ext uri="{0D108BD9-81ED-4DB2-BD59-A6C34878D82A}">
                    <a16:rowId xmlns:a16="http://schemas.microsoft.com/office/drawing/2014/main" val="2265642989"/>
                  </a:ext>
                </a:extLst>
              </a:tr>
              <a:tr h="476282">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Store 2</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30</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20</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700-900</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2000-2500</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150</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689994143"/>
                  </a:ext>
                </a:extLst>
              </a:tr>
              <a:tr h="476282">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Store 3</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20</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15</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400-600</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1000-1500</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80</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498080449"/>
                  </a:ext>
                </a:extLst>
              </a:tr>
              <a:tr h="476282">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Store 4</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35</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25</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800-1000</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2500-3000</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200</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474799378"/>
                  </a:ext>
                </a:extLst>
              </a:tr>
              <a:tr h="476282">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Store 5</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25</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15</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500-700</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1500-2000</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rtl="0" fontAlgn="ctr">
                        <a:spcBef>
                          <a:spcPts val="1900"/>
                        </a:spcBef>
                        <a:spcAft>
                          <a:spcPts val="1900"/>
                        </a:spcAft>
                      </a:pPr>
                      <a:r>
                        <a:rPr lang="en-US" sz="1100" b="0" i="0" u="none" strike="noStrike" cap="none" spc="0">
                          <a:solidFill>
                            <a:schemeClr val="bg1"/>
                          </a:solidFill>
                          <a:effectLst/>
                          <a:latin typeface="Roboto" panose="02000000000000000000" pitchFamily="2" charset="0"/>
                        </a:rPr>
                        <a:t>100</a:t>
                      </a:r>
                      <a:endParaRPr lang="en-US" sz="1100" cap="none" spc="0">
                        <a:solidFill>
                          <a:schemeClr val="bg1"/>
                        </a:solidFill>
                        <a:effectLst/>
                      </a:endParaRPr>
                    </a:p>
                  </a:txBody>
                  <a:tcPr marL="52454" marR="52454" marT="52454" marB="6294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3900863363"/>
                  </a:ext>
                </a:extLst>
              </a:tr>
            </a:tbl>
          </a:graphicData>
        </a:graphic>
      </p:graphicFrame>
    </p:spTree>
    <p:extLst>
      <p:ext uri="{BB962C8B-B14F-4D97-AF65-F5344CB8AC3E}">
        <p14:creationId xmlns:p14="http://schemas.microsoft.com/office/powerpoint/2010/main" val="3971671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3442B08-3507-14D7-048E-EF0E82D2E411}"/>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Challenges in the grocery industry</a:t>
            </a:r>
          </a:p>
        </p:txBody>
      </p:sp>
      <p:graphicFrame>
        <p:nvGraphicFramePr>
          <p:cNvPr id="17" name="Content Placeholder 2">
            <a:extLst>
              <a:ext uri="{FF2B5EF4-FFF2-40B4-BE49-F238E27FC236}">
                <a16:creationId xmlns:a16="http://schemas.microsoft.com/office/drawing/2014/main" id="{87A81D14-CE85-509B-9C89-76BAE6DC94F4}"/>
              </a:ext>
            </a:extLst>
          </p:cNvPr>
          <p:cNvGraphicFramePr>
            <a:graphicFrameLocks noGrp="1"/>
          </p:cNvGraphicFramePr>
          <p:nvPr>
            <p:ph idx="1"/>
            <p:extLst>
              <p:ext uri="{D42A27DB-BD31-4B8C-83A1-F6EECF244321}">
                <p14:modId xmlns:p14="http://schemas.microsoft.com/office/powerpoint/2010/main" val="84386708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7717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C19CDE-AC83-FA5D-4E6D-8B021A07991C}"/>
              </a:ext>
            </a:extLst>
          </p:cNvPr>
          <p:cNvSpPr>
            <a:spLocks noGrp="1"/>
          </p:cNvSpPr>
          <p:nvPr>
            <p:ph type="title"/>
          </p:nvPr>
        </p:nvSpPr>
        <p:spPr>
          <a:xfrm>
            <a:off x="643468" y="643467"/>
            <a:ext cx="3073550" cy="5126203"/>
          </a:xfrm>
        </p:spPr>
        <p:txBody>
          <a:bodyPr anchor="ctr">
            <a:normAutofit/>
          </a:bodyPr>
          <a:lstStyle/>
          <a:p>
            <a:pPr algn="r"/>
            <a:r>
              <a:rPr lang="en-US"/>
              <a:t>Phase-1 : Customer Goals</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7195DC-1493-6DC2-554E-8D9D03F2363A}"/>
              </a:ext>
            </a:extLst>
          </p:cNvPr>
          <p:cNvSpPr>
            <a:spLocks noGrp="1"/>
          </p:cNvSpPr>
          <p:nvPr>
            <p:ph idx="1"/>
          </p:nvPr>
        </p:nvSpPr>
        <p:spPr>
          <a:xfrm>
            <a:off x="4363786" y="621697"/>
            <a:ext cx="6791894" cy="5147973"/>
          </a:xfrm>
        </p:spPr>
        <p:txBody>
          <a:bodyPr anchor="ctr">
            <a:normAutofit/>
          </a:bodyPr>
          <a:lstStyle/>
          <a:p>
            <a:pPr rtl="0">
              <a:spcBef>
                <a:spcPts val="200"/>
              </a:spcBef>
              <a:spcAft>
                <a:spcPts val="600"/>
              </a:spcAft>
            </a:pPr>
            <a:r>
              <a:rPr lang="en-US" b="0" i="0" u="none" strike="noStrike">
                <a:effectLst/>
                <a:latin typeface="Times New Roman"/>
                <a:cs typeface="Times New Roman"/>
              </a:rPr>
              <a:t>1.Convenience: Customers want a convenient shopping experience that is fast, easy, and tailored to their needs.</a:t>
            </a:r>
            <a:endParaRPr lang="en-US" b="0">
              <a:effectLst/>
              <a:latin typeface="Times New Roman"/>
              <a:cs typeface="Times New Roman"/>
            </a:endParaRPr>
          </a:p>
          <a:p>
            <a:pPr rtl="0">
              <a:spcBef>
                <a:spcPts val="200"/>
              </a:spcBef>
              <a:spcAft>
                <a:spcPts val="600"/>
              </a:spcAft>
            </a:pPr>
            <a:r>
              <a:rPr lang="en-US" b="0" i="0" u="none" strike="noStrike">
                <a:effectLst/>
                <a:latin typeface="Times New Roman"/>
                <a:cs typeface="Times New Roman"/>
              </a:rPr>
              <a:t>2.Personalization: Customers want a personalized shopping experience that offers recommendations and promotions based on their preferences and past purchases.</a:t>
            </a:r>
            <a:endParaRPr lang="en-US" b="0">
              <a:effectLst/>
              <a:latin typeface="Times New Roman"/>
              <a:cs typeface="Times New Roman"/>
            </a:endParaRPr>
          </a:p>
          <a:p>
            <a:pPr rtl="0">
              <a:spcBef>
                <a:spcPts val="200"/>
              </a:spcBef>
              <a:spcAft>
                <a:spcPts val="600"/>
              </a:spcAft>
            </a:pPr>
            <a:r>
              <a:rPr lang="en-US" b="0" i="0" u="none" strike="noStrike">
                <a:effectLst/>
                <a:latin typeface="Times New Roman"/>
                <a:cs typeface="Times New Roman"/>
              </a:rPr>
              <a:t>3.Quality: Customers want high-quality products that are fresh, healthy, and sourced from reputable suppliers.</a:t>
            </a:r>
            <a:endParaRPr lang="en-US" b="0">
              <a:effectLst/>
              <a:latin typeface="Times New Roman"/>
              <a:cs typeface="Times New Roman"/>
            </a:endParaRPr>
          </a:p>
          <a:p>
            <a:pPr rtl="0">
              <a:spcBef>
                <a:spcPts val="200"/>
              </a:spcBef>
              <a:spcAft>
                <a:spcPts val="600"/>
              </a:spcAft>
            </a:pPr>
            <a:r>
              <a:rPr lang="en-US" b="0" i="0" u="none" strike="noStrike">
                <a:effectLst/>
                <a:latin typeface="Times New Roman"/>
                <a:cs typeface="Times New Roman"/>
              </a:rPr>
              <a:t>4.Sustainability: Customers want environmentally sustainable products and packaging that minimize their impact on the planet.</a:t>
            </a:r>
            <a:endParaRPr lang="en-US" b="0">
              <a:effectLst/>
              <a:latin typeface="Times New Roman"/>
              <a:cs typeface="Times New Roman"/>
            </a:endParaRPr>
          </a:p>
          <a:p>
            <a:pPr rtl="0">
              <a:spcBef>
                <a:spcPts val="200"/>
              </a:spcBef>
              <a:spcAft>
                <a:spcPts val="600"/>
              </a:spcAft>
            </a:pPr>
            <a:r>
              <a:rPr lang="en-US" b="0" i="0" u="none" strike="noStrike">
                <a:effectLst/>
                <a:latin typeface="Times New Roman"/>
                <a:cs typeface="Times New Roman"/>
              </a:rPr>
              <a:t>By understanding these goals, Fresh Connections can design technology solutions that meet the needs and expectations of its customers. </a:t>
            </a:r>
            <a:endParaRPr lang="en-US" b="0">
              <a:effectLst/>
              <a:latin typeface="Times New Roman"/>
              <a:cs typeface="Times New Roman"/>
            </a:endParaRPr>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046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044F58-7ADA-7982-5220-1DCC3DCE86B1}"/>
              </a:ext>
            </a:extLst>
          </p:cNvPr>
          <p:cNvSpPr>
            <a:spLocks noGrp="1"/>
          </p:cNvSpPr>
          <p:nvPr>
            <p:ph type="title"/>
          </p:nvPr>
        </p:nvSpPr>
        <p:spPr>
          <a:xfrm>
            <a:off x="643468" y="643467"/>
            <a:ext cx="3073550" cy="5126203"/>
          </a:xfrm>
        </p:spPr>
        <p:txBody>
          <a:bodyPr anchor="ctr">
            <a:normAutofit/>
          </a:bodyPr>
          <a:lstStyle/>
          <a:p>
            <a:pPr algn="r"/>
            <a:r>
              <a:rPr lang="en-US"/>
              <a:t>Phase-1: Business Goals</a:t>
            </a:r>
          </a:p>
        </p:txBody>
      </p:sp>
      <p:cxnSp>
        <p:nvCxnSpPr>
          <p:cNvPr id="21" name="Straight Connector 1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0A844F-6AC0-BF6C-57FE-0E46FE9F0061}"/>
              </a:ext>
            </a:extLst>
          </p:cNvPr>
          <p:cNvSpPr>
            <a:spLocks noGrp="1"/>
          </p:cNvSpPr>
          <p:nvPr>
            <p:ph idx="1"/>
          </p:nvPr>
        </p:nvSpPr>
        <p:spPr>
          <a:xfrm>
            <a:off x="4363785" y="621697"/>
            <a:ext cx="7096693" cy="5147973"/>
          </a:xfrm>
        </p:spPr>
        <p:txBody>
          <a:bodyPr anchor="ctr">
            <a:normAutofit/>
          </a:bodyPr>
          <a:lstStyle/>
          <a:p>
            <a:pPr rtl="0">
              <a:lnSpc>
                <a:spcPct val="110000"/>
              </a:lnSpc>
              <a:spcBef>
                <a:spcPts val="400"/>
              </a:spcBef>
              <a:spcAft>
                <a:spcPts val="600"/>
              </a:spcAft>
            </a:pPr>
            <a:r>
              <a:rPr lang="en-US" sz="1600" b="0" i="0" u="none" strike="noStrike">
                <a:effectLst/>
                <a:latin typeface="Times New Roman"/>
                <a:cs typeface="Times New Roman"/>
              </a:rPr>
              <a:t>1.Increased sales: Fresh Connections wants to increase its sales by providing customers with a better shopping experience and offering a wider range of products.</a:t>
            </a:r>
            <a:endParaRPr lang="en-US" sz="1600" b="0">
              <a:effectLst/>
              <a:latin typeface="Times New Roman"/>
              <a:cs typeface="Times New Roman"/>
            </a:endParaRPr>
          </a:p>
          <a:p>
            <a:pPr rtl="0">
              <a:lnSpc>
                <a:spcPct val="110000"/>
              </a:lnSpc>
              <a:spcBef>
                <a:spcPts val="400"/>
              </a:spcBef>
              <a:spcAft>
                <a:spcPts val="600"/>
              </a:spcAft>
            </a:pPr>
            <a:r>
              <a:rPr lang="en-US" sz="1600" b="0" i="0" u="none" strike="noStrike">
                <a:effectLst/>
                <a:latin typeface="Times New Roman"/>
                <a:cs typeface="Times New Roman"/>
              </a:rPr>
              <a:t>2.Improved efficiency: Fresh Connections wants to improve its operational efficiency by streamlining its supply chain, reducing waste, and optimizing inventory management.</a:t>
            </a:r>
            <a:endParaRPr lang="en-US" sz="1600" b="0">
              <a:effectLst/>
              <a:latin typeface="Times New Roman"/>
              <a:cs typeface="Times New Roman"/>
            </a:endParaRPr>
          </a:p>
          <a:p>
            <a:pPr rtl="0">
              <a:lnSpc>
                <a:spcPct val="110000"/>
              </a:lnSpc>
              <a:spcBef>
                <a:spcPts val="400"/>
              </a:spcBef>
              <a:spcAft>
                <a:spcPts val="600"/>
              </a:spcAft>
            </a:pPr>
            <a:r>
              <a:rPr lang="en-US" sz="1600" b="0" i="0" u="none" strike="noStrike">
                <a:effectLst/>
                <a:latin typeface="Times New Roman"/>
                <a:cs typeface="Times New Roman"/>
              </a:rPr>
              <a:t>3.Competitive advantage: Fresh Connections wants to gain a competitive advantage by providing a differentiated customer experience that sets it apart from its competitors.</a:t>
            </a:r>
            <a:endParaRPr lang="en-US" sz="1600" b="0">
              <a:effectLst/>
              <a:latin typeface="Times New Roman"/>
              <a:cs typeface="Times New Roman"/>
            </a:endParaRPr>
          </a:p>
          <a:p>
            <a:pPr rtl="0">
              <a:lnSpc>
                <a:spcPct val="110000"/>
              </a:lnSpc>
              <a:spcBef>
                <a:spcPts val="400"/>
              </a:spcBef>
              <a:spcAft>
                <a:spcPts val="600"/>
              </a:spcAft>
            </a:pPr>
            <a:r>
              <a:rPr lang="en-US" sz="1600" b="0" i="0" u="none" strike="noStrike">
                <a:effectLst/>
                <a:latin typeface="Times New Roman"/>
                <a:cs typeface="Times New Roman"/>
              </a:rPr>
              <a:t>4.Business growth: Fresh Connections wants to grow its business by expanding into new markets and increasing its market share.</a:t>
            </a:r>
            <a:endParaRPr lang="en-US" sz="1600" b="0">
              <a:effectLst/>
              <a:latin typeface="Times New Roman"/>
              <a:cs typeface="Times New Roman"/>
            </a:endParaRPr>
          </a:p>
          <a:p>
            <a:pPr>
              <a:lnSpc>
                <a:spcPct val="110000"/>
              </a:lnSpc>
            </a:pPr>
            <a:r>
              <a:rPr lang="en-US" sz="1600" b="0" i="0" u="none" strike="noStrike">
                <a:effectLst/>
                <a:latin typeface="Times New Roman"/>
                <a:cs typeface="Times New Roman"/>
              </a:rPr>
              <a:t>By understanding these goals, Fresh Connections can design technology solutions that support its business objectives. For example, the proposed cloud infrastructure can help Fresh Connections optimize its inventory management and streamline its supply chain, which can improve its efficiency and reduce waste. It can also provide data analytics tools to help Fresh Connections make informed decisions and gain a competitive advantage</a:t>
            </a:r>
            <a:r>
              <a:rPr lang="en-US" sz="1500" b="0" i="0" u="none" strike="noStrike">
                <a:effectLst/>
                <a:latin typeface="Times New Roman"/>
                <a:cs typeface="Times New Roman"/>
              </a:rPr>
              <a:t>.</a:t>
            </a:r>
            <a:endParaRPr lang="en-US" sz="1500">
              <a:latin typeface="Times New Roman"/>
              <a:cs typeface="Times New Roman"/>
            </a:endParaRPr>
          </a:p>
        </p:txBody>
      </p:sp>
      <p:sp>
        <p:nvSpPr>
          <p:cNvPr id="19" name="Rectangle 18">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82101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1200BC-C362-1127-794C-3D90DEB842D4}"/>
              </a:ext>
            </a:extLst>
          </p:cNvPr>
          <p:cNvSpPr>
            <a:spLocks noGrp="1"/>
          </p:cNvSpPr>
          <p:nvPr>
            <p:ph type="title"/>
          </p:nvPr>
        </p:nvSpPr>
        <p:spPr>
          <a:xfrm>
            <a:off x="643468" y="643467"/>
            <a:ext cx="3073550" cy="5126203"/>
          </a:xfrm>
        </p:spPr>
        <p:txBody>
          <a:bodyPr anchor="ctr">
            <a:normAutofit/>
          </a:bodyPr>
          <a:lstStyle/>
          <a:p>
            <a:pPr algn="r"/>
            <a:r>
              <a:rPr lang="en-US"/>
              <a:t>Phase-1: Technical Goals</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129C6E7-ED3D-A3B9-B9B2-E65F2454E660}"/>
              </a:ext>
            </a:extLst>
          </p:cNvPr>
          <p:cNvSpPr>
            <a:spLocks noGrp="1"/>
          </p:cNvSpPr>
          <p:nvPr>
            <p:ph idx="1"/>
          </p:nvPr>
        </p:nvSpPr>
        <p:spPr>
          <a:xfrm>
            <a:off x="4363786" y="621697"/>
            <a:ext cx="6791894" cy="5147973"/>
          </a:xfrm>
        </p:spPr>
        <p:txBody>
          <a:bodyPr anchor="ctr">
            <a:normAutofit/>
          </a:bodyPr>
          <a:lstStyle/>
          <a:p>
            <a:pPr>
              <a:spcBef>
                <a:spcPts val="400"/>
              </a:spcBef>
              <a:spcAft>
                <a:spcPts val="600"/>
              </a:spcAft>
            </a:pPr>
            <a:r>
              <a:rPr lang="en-US">
                <a:latin typeface="Times New Roman"/>
                <a:cs typeface="Times New Roman"/>
              </a:rPr>
              <a:t>1.Fresh</a:t>
            </a:r>
            <a:r>
              <a:rPr lang="en-US" b="0" i="0" u="none" strike="noStrike">
                <a:effectLst/>
                <a:latin typeface="Times New Roman"/>
                <a:cs typeface="Times New Roman"/>
              </a:rPr>
              <a:t> Connections needs a network infrastructure that can support its business processes and enable effective communication and collaboration between its employees and</a:t>
            </a:r>
            <a:r>
              <a:rPr lang="en-US"/>
              <a:t> </a:t>
            </a:r>
            <a:r>
              <a:rPr lang="en-US" b="0" i="0" u="none" strike="noStrike">
                <a:effectLst/>
                <a:latin typeface="Times New Roman"/>
                <a:cs typeface="Times New Roman"/>
              </a:rPr>
              <a:t>branches.</a:t>
            </a:r>
            <a:endParaRPr lang="en-US" b="0">
              <a:effectLst/>
              <a:latin typeface="Times New Roman"/>
              <a:cs typeface="Times New Roman"/>
            </a:endParaRPr>
          </a:p>
          <a:p>
            <a:pPr rtl="0">
              <a:spcBef>
                <a:spcPts val="400"/>
              </a:spcBef>
              <a:spcAft>
                <a:spcPts val="600"/>
              </a:spcAft>
            </a:pPr>
            <a:r>
              <a:rPr lang="en-US">
                <a:latin typeface="Times New Roman"/>
                <a:cs typeface="Times New Roman"/>
              </a:rPr>
              <a:t>2.</a:t>
            </a:r>
            <a:r>
              <a:rPr lang="en-US" b="0" i="0" u="none" strike="noStrike">
                <a:effectLst/>
                <a:latin typeface="Times New Roman"/>
                <a:cs typeface="Times New Roman"/>
              </a:rPr>
              <a:t>Fresh Connections also needs a network infrastructure that is secure, reliable, and scalable.</a:t>
            </a:r>
            <a:endParaRPr lang="en-US" b="0">
              <a:effectLst/>
              <a:latin typeface="Times New Roman"/>
              <a:cs typeface="Times New Roman"/>
            </a:endParaRPr>
          </a:p>
          <a:p>
            <a:pPr rtl="0">
              <a:spcBef>
                <a:spcPts val="400"/>
              </a:spcBef>
              <a:spcAft>
                <a:spcPts val="600"/>
              </a:spcAft>
            </a:pPr>
            <a:r>
              <a:rPr lang="en-US">
                <a:latin typeface="Times New Roman"/>
                <a:cs typeface="Times New Roman"/>
              </a:rPr>
              <a:t>3.Fresh</a:t>
            </a:r>
            <a:r>
              <a:rPr lang="en-US" b="0" i="0" u="none" strike="noStrike">
                <a:effectLst/>
                <a:latin typeface="Times New Roman"/>
                <a:cs typeface="Times New Roman"/>
              </a:rPr>
              <a:t> Connections needs to implement network services such as email, FTP, DNS, web</a:t>
            </a:r>
            <a:r>
              <a:rPr lang="en-US"/>
              <a:t> </a:t>
            </a:r>
            <a:r>
              <a:rPr lang="en-US" b="0" i="0" u="none" strike="noStrike">
                <a:effectLst/>
                <a:latin typeface="Times New Roman"/>
                <a:cs typeface="Times New Roman"/>
              </a:rPr>
              <a:t>servers, and DHCP to support its business operations.</a:t>
            </a:r>
            <a:endParaRPr lang="en-US" b="0">
              <a:effectLst/>
              <a:latin typeface="Times New Roman"/>
              <a:cs typeface="Times New Roman"/>
            </a:endParaRPr>
          </a:p>
          <a:p>
            <a:pPr>
              <a:spcBef>
                <a:spcPts val="400"/>
              </a:spcBef>
              <a:spcAft>
                <a:spcPts val="600"/>
              </a:spcAft>
            </a:pPr>
            <a:r>
              <a:rPr lang="en-US">
                <a:latin typeface="Times New Roman"/>
                <a:cs typeface="Times New Roman"/>
              </a:rPr>
              <a:t>4. Fresh</a:t>
            </a:r>
            <a:r>
              <a:rPr lang="en-US" b="0" i="0" u="none" strike="noStrike">
                <a:effectLst/>
                <a:latin typeface="Times New Roman"/>
                <a:cs typeface="Times New Roman"/>
              </a:rPr>
              <a:t> Connections also needs to implement DSL modems at each sub-branch to connect</a:t>
            </a:r>
            <a:r>
              <a:rPr lang="en-US"/>
              <a:t> </a:t>
            </a:r>
            <a:r>
              <a:rPr lang="en-US" b="0" i="0" u="none" strike="noStrike">
                <a:effectLst/>
                <a:latin typeface="Times New Roman"/>
                <a:cs typeface="Times New Roman"/>
              </a:rPr>
              <a:t>to the internet.</a:t>
            </a:r>
            <a:endParaRPr lang="en-US" b="0">
              <a:effectLst/>
              <a:latin typeface="Times New Roman"/>
              <a:cs typeface="Times New Roman"/>
            </a:endParaRPr>
          </a:p>
          <a:p>
            <a:br>
              <a:rPr lang="en-US"/>
            </a:br>
            <a:endParaRPr lang="en-US"/>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8429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42BB0D-EA0F-E12D-5683-B16C9AD0D7B4}"/>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dirty="0">
                <a:solidFill>
                  <a:schemeClr val="tx1">
                    <a:lumMod val="85000"/>
                    <a:lumOff val="15000"/>
                  </a:schemeClr>
                </a:solidFill>
              </a:rPr>
              <a:t>Phase-1: Logical Network Design</a:t>
            </a:r>
          </a:p>
        </p:txBody>
      </p:sp>
      <p:pic>
        <p:nvPicPr>
          <p:cNvPr id="7" name="Picture 6" descr="Diagram&#10;&#10;Description automatically generated">
            <a:extLst>
              <a:ext uri="{FF2B5EF4-FFF2-40B4-BE49-F238E27FC236}">
                <a16:creationId xmlns:a16="http://schemas.microsoft.com/office/drawing/2014/main" id="{BB4CB92F-7D74-8EED-FDCD-96C7853F0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99" y="314960"/>
            <a:ext cx="7701305" cy="5873493"/>
          </a:xfrm>
          <a:prstGeom prst="rect">
            <a:avLst/>
          </a:prstGeom>
        </p:spPr>
      </p:pic>
      <p:cxnSp>
        <p:nvCxnSpPr>
          <p:cNvPr id="18" name="Straight Connector 17">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6674171"/>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122</TotalTime>
  <Words>1641</Words>
  <Application>Microsoft Office PowerPoint</Application>
  <PresentationFormat>Widescreen</PresentationFormat>
  <Paragraphs>241</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Arial,Sans-Serif</vt:lpstr>
      <vt:lpstr>Calibri</vt:lpstr>
      <vt:lpstr>Roboto</vt:lpstr>
      <vt:lpstr>Segoe UI</vt:lpstr>
      <vt:lpstr>Times New Roman</vt:lpstr>
      <vt:lpstr>Twentieth Century</vt:lpstr>
      <vt:lpstr>Univers</vt:lpstr>
      <vt:lpstr>Univers Condensed</vt:lpstr>
      <vt:lpstr>RetrospectVTI</vt:lpstr>
      <vt:lpstr>Enterprise Network Design CSCI-6649-03  Fresh Connections (Grocery chain network) </vt:lpstr>
      <vt:lpstr>Contents</vt:lpstr>
      <vt:lpstr>Introduction</vt:lpstr>
      <vt:lpstr>Product Area Research</vt:lpstr>
      <vt:lpstr>Challenges in the grocery industry</vt:lpstr>
      <vt:lpstr>Phase-1 : Customer Goals</vt:lpstr>
      <vt:lpstr>Phase-1: Business Goals</vt:lpstr>
      <vt:lpstr>Phase-1: Technical Goals</vt:lpstr>
      <vt:lpstr>Phase-1: Logical Network Design</vt:lpstr>
      <vt:lpstr>Phase-2: VLAN Topology</vt:lpstr>
      <vt:lpstr>Phase-2 : List of IP Addresses</vt:lpstr>
      <vt:lpstr>Phase-2: Security and Network Management Strategies</vt:lpstr>
      <vt:lpstr>Phase 3: Network Design-Routing</vt:lpstr>
      <vt:lpstr>Phase 3: Network Design-Routing</vt:lpstr>
      <vt:lpstr>Phase-3: Physical Network Devices </vt:lpstr>
      <vt:lpstr>Phase-4: Proposed Network Design Map</vt:lpstr>
      <vt:lpstr>Phase-4: Network Testing-DNS Server</vt:lpstr>
      <vt:lpstr>Phase-4: Network Testing-Email Server</vt:lpstr>
      <vt:lpstr>Phase-4: Network Testing-Web Server</vt:lpstr>
      <vt:lpstr>Phase-4: Network Testing- FTP Server</vt:lpstr>
      <vt:lpstr>PowerPoint Presentation</vt:lpstr>
      <vt:lpstr>Cost Estimation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Network Design CSCI-6649-03  Fresh Connections (Grocery chain network) </dc:title>
  <dc:creator>Neha Singam</dc:creator>
  <cp:lastModifiedBy>Nishchal S</cp:lastModifiedBy>
  <cp:revision>10</cp:revision>
  <dcterms:created xsi:type="dcterms:W3CDTF">2023-04-25T14:26:34Z</dcterms:created>
  <dcterms:modified xsi:type="dcterms:W3CDTF">2023-04-26T04:41:20Z</dcterms:modified>
</cp:coreProperties>
</file>