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59" r:id="rId4"/>
    <p:sldId id="260" r:id="rId5"/>
    <p:sldId id="257" r:id="rId6"/>
    <p:sldId id="275" r:id="rId7"/>
    <p:sldId id="276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8" r:id="rId22"/>
    <p:sldId id="274" r:id="rId23"/>
  </p:sldIdLst>
  <p:sldSz cx="18288000" cy="10287000"/>
  <p:notesSz cx="6858000" cy="9144000"/>
  <p:embeddedFontLst>
    <p:embeddedFont>
      <p:font typeface="Arimo" panose="020B0604020202020204" pitchFamily="34" charset="0"/>
      <p:regular r:id="rId25"/>
    </p:embeddedFont>
    <p:embeddedFont>
      <p:font typeface="Arimo Bold" panose="020B0704020202020204" pitchFamily="34" charset="0"/>
      <p:regular r:id="rId26"/>
      <p:bold r:id="rId27"/>
    </p:embeddedFont>
    <p:embeddedFont>
      <p:font typeface="FS Albert Arabic" panose="020B0503040502020804" pitchFamily="34" charset="-78"/>
      <p:regular r:id="rId28"/>
    </p:embeddedFont>
    <p:embeddedFont>
      <p:font typeface="FS Albert Arabic Bold" panose="020B0803040502020804" pitchFamily="34" charset="-78"/>
      <p:regular r:id="rId29"/>
      <p:bold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15" autoAdjust="0"/>
    <p:restoredTop sz="94598" autoAdjust="0"/>
  </p:normalViewPr>
  <p:slideViewPr>
    <p:cSldViewPr>
      <p:cViewPr>
        <p:scale>
          <a:sx n="65" d="100"/>
          <a:sy n="65" d="100"/>
        </p:scale>
        <p:origin x="2288" y="10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21.04.2025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11B4D2-A937-B0FD-598D-125A8E5E07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873463D-0591-2129-FB76-1C6BB9AA270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707538-026E-A84B-BA69-10144A91D6A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3A1E3D43-9222-C1F9-0C0B-68C4E617DE5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09A8AC2-9FA4-3F36-CFBF-E6AB419255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7B7A2-F4CB-9311-A406-48B338DDB5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EABCD-BA1D-3917-FE66-C8218AC8E7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1294262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1949DE-1551-E7A8-3484-4754CA31D3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82C763E-A854-7539-5D4F-2B7798F8F12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CBC1A6-69DC-F052-43B9-6FF14960B09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86F62D0-6E23-7CEA-D688-82A788C720B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B8B4E1C-B39E-91FA-FED6-D2A2B1F945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04794-7DD0-4198-E252-9F558D8B98D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67829-F7D3-9985-CE2F-36E632C973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142299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9525" y="-9525"/>
            <a:ext cx="18307050" cy="10306050"/>
          </a:xfrm>
          <a:custGeom>
            <a:avLst/>
            <a:gdLst/>
            <a:ahLst/>
            <a:cxnLst/>
            <a:rect l="l" t="t" r="r" b="b"/>
            <a:pathLst>
              <a:path w="18307050" h="10306050">
                <a:moveTo>
                  <a:pt x="0" y="0"/>
                </a:moveTo>
                <a:lnTo>
                  <a:pt x="18307050" y="0"/>
                </a:lnTo>
                <a:lnTo>
                  <a:pt x="18307050" y="10306050"/>
                </a:lnTo>
                <a:lnTo>
                  <a:pt x="0" y="103060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80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0778800" y="7892800"/>
            <a:ext cx="6082800" cy="1495806"/>
            <a:chOff x="0" y="0"/>
            <a:chExt cx="8110400" cy="199440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10400" cy="1994408"/>
            </a:xfrm>
            <a:custGeom>
              <a:avLst/>
              <a:gdLst/>
              <a:ahLst/>
              <a:cxnLst/>
              <a:rect l="l" t="t" r="r" b="b"/>
              <a:pathLst>
                <a:path w="8110400" h="1994408">
                  <a:moveTo>
                    <a:pt x="0" y="0"/>
                  </a:moveTo>
                  <a:lnTo>
                    <a:pt x="8110400" y="0"/>
                  </a:lnTo>
                  <a:lnTo>
                    <a:pt x="8110400" y="1994408"/>
                  </a:lnTo>
                  <a:lnTo>
                    <a:pt x="0" y="199440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0"/>
              <a:ext cx="8110400" cy="199440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r">
                <a:lnSpc>
                  <a:spcPts val="3840"/>
                </a:lnSpc>
              </a:pPr>
              <a:r>
                <a:rPr lang="en-US" sz="320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An Agentic RAG Approach for Personalized Fitness and Nutrition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426450" y="1079000"/>
            <a:ext cx="15435000" cy="2034753"/>
            <a:chOff x="0" y="0"/>
            <a:chExt cx="20580000" cy="271300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0580000" cy="2713004"/>
            </a:xfrm>
            <a:custGeom>
              <a:avLst/>
              <a:gdLst/>
              <a:ahLst/>
              <a:cxnLst/>
              <a:rect l="l" t="t" r="r" b="b"/>
              <a:pathLst>
                <a:path w="20580000" h="2713004">
                  <a:moveTo>
                    <a:pt x="0" y="0"/>
                  </a:moveTo>
                  <a:lnTo>
                    <a:pt x="20580000" y="0"/>
                  </a:lnTo>
                  <a:lnTo>
                    <a:pt x="20580000" y="2713004"/>
                  </a:lnTo>
                  <a:lnTo>
                    <a:pt x="0" y="271300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28575"/>
              <a:ext cx="20580000" cy="2741579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l">
                <a:lnSpc>
                  <a:spcPts val="11999"/>
                </a:lnSpc>
              </a:pPr>
              <a:r>
                <a:rPr lang="en-US" sz="9999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Athlyze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612650" y="9208000"/>
            <a:ext cx="2248800" cy="784800"/>
            <a:chOff x="0" y="0"/>
            <a:chExt cx="2998400" cy="10464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998400" cy="1046400"/>
            </a:xfrm>
            <a:custGeom>
              <a:avLst/>
              <a:gdLst/>
              <a:ahLst/>
              <a:cxnLst/>
              <a:rect l="l" t="t" r="r" b="b"/>
              <a:pathLst>
                <a:path w="2998400" h="1046400">
                  <a:moveTo>
                    <a:pt x="0" y="0"/>
                  </a:moveTo>
                  <a:lnTo>
                    <a:pt x="2998400" y="0"/>
                  </a:lnTo>
                  <a:lnTo>
                    <a:pt x="2998400" y="1046400"/>
                  </a:lnTo>
                  <a:lnTo>
                    <a:pt x="0" y="10464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9525"/>
              <a:ext cx="2998400" cy="105592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l">
                <a:lnSpc>
                  <a:spcPts val="2400"/>
                </a:lnSpc>
              </a:pPr>
              <a:r>
                <a:rPr lang="en-US" sz="20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Nishchay Patel</a:t>
              </a:r>
            </a:p>
          </p:txBody>
        </p:sp>
      </p:grpSp>
      <p:sp>
        <p:nvSpPr>
          <p:cNvPr id="12" name="AutoShape 12"/>
          <p:cNvSpPr/>
          <p:nvPr/>
        </p:nvSpPr>
        <p:spPr>
          <a:xfrm rot="3966">
            <a:off x="2851870" y="9600400"/>
            <a:ext cx="16510061" cy="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9525" y="-9525"/>
            <a:ext cx="18307050" cy="10306050"/>
          </a:xfrm>
          <a:custGeom>
            <a:avLst/>
            <a:gdLst/>
            <a:ahLst/>
            <a:cxnLst/>
            <a:rect l="l" t="t" r="r" b="b"/>
            <a:pathLst>
              <a:path w="18307050" h="10306050">
                <a:moveTo>
                  <a:pt x="0" y="0"/>
                </a:moveTo>
                <a:lnTo>
                  <a:pt x="18307050" y="0"/>
                </a:lnTo>
                <a:lnTo>
                  <a:pt x="18307050" y="10306050"/>
                </a:lnTo>
                <a:lnTo>
                  <a:pt x="0" y="103060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45188" r="-45305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426450" y="7170400"/>
            <a:ext cx="15435600" cy="2037600"/>
            <a:chOff x="0" y="0"/>
            <a:chExt cx="20580800" cy="2716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0580800" cy="2716800"/>
            </a:xfrm>
            <a:custGeom>
              <a:avLst/>
              <a:gdLst/>
              <a:ahLst/>
              <a:cxnLst/>
              <a:rect l="l" t="t" r="r" b="b"/>
              <a:pathLst>
                <a:path w="20580800" h="2716800">
                  <a:moveTo>
                    <a:pt x="0" y="0"/>
                  </a:moveTo>
                  <a:lnTo>
                    <a:pt x="20580800" y="0"/>
                  </a:lnTo>
                  <a:lnTo>
                    <a:pt x="20580800" y="2716800"/>
                  </a:lnTo>
                  <a:lnTo>
                    <a:pt x="0" y="2716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0580800" cy="27549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r">
                <a:lnSpc>
                  <a:spcPts val="9600"/>
                </a:lnSpc>
              </a:pPr>
              <a:r>
                <a:rPr lang="en-US" sz="80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Data Flow &amp; Chunking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426450" y="999450"/>
            <a:ext cx="2535000" cy="1625898"/>
            <a:chOff x="0" y="0"/>
            <a:chExt cx="3380000" cy="216786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380000" cy="2167864"/>
            </a:xfrm>
            <a:custGeom>
              <a:avLst/>
              <a:gdLst/>
              <a:ahLst/>
              <a:cxnLst/>
              <a:rect l="l" t="t" r="r" b="b"/>
              <a:pathLst>
                <a:path w="3380000" h="2167864">
                  <a:moveTo>
                    <a:pt x="0" y="0"/>
                  </a:moveTo>
                  <a:lnTo>
                    <a:pt x="3380000" y="0"/>
                  </a:lnTo>
                  <a:lnTo>
                    <a:pt x="3380000" y="2167864"/>
                  </a:lnTo>
                  <a:lnTo>
                    <a:pt x="0" y="216786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3380000" cy="2205964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l">
                <a:lnSpc>
                  <a:spcPts val="9600"/>
                </a:lnSpc>
              </a:pPr>
              <a:r>
                <a:rPr lang="en-US" sz="80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03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28700" y="9203238"/>
            <a:ext cx="2248800" cy="784800"/>
            <a:chOff x="0" y="0"/>
            <a:chExt cx="2998400" cy="10464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998400" cy="1046400"/>
            </a:xfrm>
            <a:custGeom>
              <a:avLst/>
              <a:gdLst/>
              <a:ahLst/>
              <a:cxnLst/>
              <a:rect l="l" t="t" r="r" b="b"/>
              <a:pathLst>
                <a:path w="2998400" h="1046400">
                  <a:moveTo>
                    <a:pt x="0" y="0"/>
                  </a:moveTo>
                  <a:lnTo>
                    <a:pt x="2998400" y="0"/>
                  </a:lnTo>
                  <a:lnTo>
                    <a:pt x="2998400" y="1046400"/>
                  </a:lnTo>
                  <a:lnTo>
                    <a:pt x="0" y="10464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9525"/>
              <a:ext cx="2998400" cy="105592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2400"/>
                </a:lnSpc>
              </a:pPr>
              <a:r>
                <a:rPr lang="en-US" sz="20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Athylze</a:t>
              </a:r>
            </a:p>
          </p:txBody>
        </p:sp>
      </p:grpSp>
      <p:sp>
        <p:nvSpPr>
          <p:cNvPr id="12" name="AutoShape 12"/>
          <p:cNvSpPr/>
          <p:nvPr/>
        </p:nvSpPr>
        <p:spPr>
          <a:xfrm rot="3966">
            <a:off x="2851870" y="9600400"/>
            <a:ext cx="16510061" cy="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9525" y="-9525"/>
            <a:ext cx="18307050" cy="10306050"/>
          </a:xfrm>
          <a:custGeom>
            <a:avLst/>
            <a:gdLst/>
            <a:ahLst/>
            <a:cxnLst/>
            <a:rect l="l" t="t" r="r" b="b"/>
            <a:pathLst>
              <a:path w="18307050" h="10306050">
                <a:moveTo>
                  <a:pt x="0" y="0"/>
                </a:moveTo>
                <a:lnTo>
                  <a:pt x="18307050" y="0"/>
                </a:lnTo>
                <a:lnTo>
                  <a:pt x="18307050" y="10306050"/>
                </a:lnTo>
                <a:lnTo>
                  <a:pt x="0" y="103060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80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525358" y="1589350"/>
            <a:ext cx="15237000" cy="1625898"/>
            <a:chOff x="0" y="0"/>
            <a:chExt cx="20316000" cy="216786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0316000" cy="2167864"/>
            </a:xfrm>
            <a:custGeom>
              <a:avLst/>
              <a:gdLst/>
              <a:ahLst/>
              <a:cxnLst/>
              <a:rect l="l" t="t" r="r" b="b"/>
              <a:pathLst>
                <a:path w="20316000" h="2167864">
                  <a:moveTo>
                    <a:pt x="0" y="0"/>
                  </a:moveTo>
                  <a:lnTo>
                    <a:pt x="20316000" y="0"/>
                  </a:lnTo>
                  <a:lnTo>
                    <a:pt x="20316000" y="2167864"/>
                  </a:lnTo>
                  <a:lnTo>
                    <a:pt x="0" y="216786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0316000" cy="2205964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9600"/>
                </a:lnSpc>
              </a:pPr>
              <a:r>
                <a:rPr lang="en-US" sz="80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Data Flow &amp; Chunking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277001" y="3215248"/>
            <a:ext cx="15733998" cy="5520690"/>
            <a:chOff x="0" y="0"/>
            <a:chExt cx="20978664" cy="736092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0978665" cy="7360920"/>
            </a:xfrm>
            <a:custGeom>
              <a:avLst/>
              <a:gdLst/>
              <a:ahLst/>
              <a:cxnLst/>
              <a:rect l="l" t="t" r="r" b="b"/>
              <a:pathLst>
                <a:path w="20978665" h="7360920">
                  <a:moveTo>
                    <a:pt x="0" y="0"/>
                  </a:moveTo>
                  <a:lnTo>
                    <a:pt x="20978665" y="0"/>
                  </a:lnTo>
                  <a:lnTo>
                    <a:pt x="20978665" y="7360920"/>
                  </a:lnTo>
                  <a:lnTo>
                    <a:pt x="0" y="736092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0"/>
              <a:ext cx="20978664" cy="736092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just">
                <a:lnSpc>
                  <a:spcPts val="3600"/>
                </a:lnSpc>
              </a:pPr>
              <a:r>
                <a:rPr lang="en-US" sz="3000" b="1">
                  <a:solidFill>
                    <a:srgbClr val="FFFFFF"/>
                  </a:solidFill>
                  <a:latin typeface="FS Albert Arabic Bold"/>
                  <a:ea typeface="FS Albert Arabic Bold"/>
                  <a:cs typeface="FS Albert Arabic Bold"/>
                  <a:sym typeface="FS Albert Arabic Bold"/>
                </a:rPr>
                <a:t>Adaptive Chunking Process</a:t>
              </a:r>
            </a:p>
            <a:p>
              <a:pPr algn="l">
                <a:lnSpc>
                  <a:spcPts val="3600"/>
                </a:lnSpc>
              </a:pPr>
              <a:r>
                <a:rPr lang="en-US" sz="300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Traditional fixed chunking =  ❌ loss of semantic context</a:t>
              </a:r>
            </a:p>
            <a:p>
              <a:pPr algn="l">
                <a:lnSpc>
                  <a:spcPts val="3600"/>
                </a:lnSpc>
              </a:pPr>
              <a:r>
                <a:rPr lang="en-US" sz="300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Athlyze’s Agentic Chunking = ✅  preserves propositions &amp; relevance</a:t>
              </a:r>
            </a:p>
            <a:p>
              <a:pPr marL="647700" lvl="1" indent="-323850" algn="l">
                <a:lnSpc>
                  <a:spcPts val="3600"/>
                </a:lnSpc>
                <a:buFont typeface="Arial"/>
                <a:buChar char="•"/>
              </a:pPr>
              <a:r>
                <a:rPr lang="en-US" sz="300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Dynamically adjusts boundaries per semantic unit</a:t>
              </a:r>
            </a:p>
            <a:p>
              <a:pPr marL="647700" lvl="1" indent="-323850" algn="l">
                <a:lnSpc>
                  <a:spcPts val="3600"/>
                </a:lnSpc>
                <a:buFont typeface="Arial"/>
                <a:buChar char="•"/>
              </a:pPr>
              <a:r>
                <a:rPr lang="en-US" sz="300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Integrates metadata (source, topic, hierarchy)</a:t>
              </a:r>
            </a:p>
            <a:p>
              <a:pPr marL="647700" lvl="1" indent="-323850" algn="l">
                <a:lnSpc>
                  <a:spcPts val="3600"/>
                </a:lnSpc>
                <a:buFont typeface="Arial"/>
                <a:buChar char="•"/>
              </a:pPr>
              <a:r>
                <a:rPr lang="en-US" sz="300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Merges similar fragments recursively using α = 0.63</a:t>
              </a:r>
            </a:p>
            <a:p>
              <a:pPr algn="l">
                <a:lnSpc>
                  <a:spcPts val="3600"/>
                </a:lnSpc>
              </a:pPr>
              <a:endParaRPr lang="en-US" sz="3000">
                <a:solidFill>
                  <a:srgbClr val="FFFFFF"/>
                </a:solidFill>
                <a:latin typeface="FS Albert Arabic"/>
                <a:ea typeface="FS Albert Arabic"/>
                <a:cs typeface="FS Albert Arabic"/>
                <a:sym typeface="FS Albert Arabic"/>
              </a:endParaRPr>
            </a:p>
            <a:p>
              <a:pPr algn="l">
                <a:lnSpc>
                  <a:spcPts val="3600"/>
                </a:lnSpc>
              </a:pPr>
              <a:r>
                <a:rPr lang="en-US" sz="3000" b="1">
                  <a:solidFill>
                    <a:srgbClr val="FFFFFF"/>
                  </a:solidFill>
                  <a:latin typeface="FS Albert Arabic Bold"/>
                  <a:ea typeface="FS Albert Arabic Bold"/>
                  <a:cs typeface="FS Albert Arabic Bold"/>
                  <a:sym typeface="FS Albert Arabic Bold"/>
                </a:rPr>
                <a:t>Result</a:t>
              </a:r>
            </a:p>
            <a:p>
              <a:pPr marL="647700" lvl="1" indent="-323850" algn="l">
                <a:lnSpc>
                  <a:spcPts val="3600"/>
                </a:lnSpc>
                <a:buFont typeface="Arial"/>
                <a:buChar char="•"/>
              </a:pPr>
              <a:r>
                <a:rPr lang="en-US" sz="300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Reduces context fragmentation</a:t>
              </a:r>
            </a:p>
            <a:p>
              <a:pPr marL="647700" lvl="1" indent="-323850" algn="l">
                <a:lnSpc>
                  <a:spcPts val="3600"/>
                </a:lnSpc>
                <a:buFont typeface="Arial"/>
                <a:buChar char="•"/>
              </a:pPr>
              <a:r>
                <a:rPr lang="en-US" sz="300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Boosts comprehension &amp; generative fluency</a:t>
              </a:r>
            </a:p>
            <a:p>
              <a:pPr marL="647700" lvl="1" indent="-323850" algn="l">
                <a:lnSpc>
                  <a:spcPts val="3600"/>
                </a:lnSpc>
                <a:buFont typeface="Arial"/>
                <a:buChar char="•"/>
              </a:pPr>
              <a:r>
                <a:rPr lang="en-US" sz="300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Enables high-quality scientific grounding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9050" y="0"/>
            <a:ext cx="18307050" cy="10725150"/>
          </a:xfrm>
          <a:custGeom>
            <a:avLst/>
            <a:gdLst/>
            <a:ahLst/>
            <a:cxnLst/>
            <a:rect l="l" t="t" r="r" b="b"/>
            <a:pathLst>
              <a:path w="18307050" h="10306050">
                <a:moveTo>
                  <a:pt x="0" y="0"/>
                </a:moveTo>
                <a:lnTo>
                  <a:pt x="18307050" y="0"/>
                </a:lnTo>
                <a:lnTo>
                  <a:pt x="18307050" y="10306050"/>
                </a:lnTo>
                <a:lnTo>
                  <a:pt x="0" y="103060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0" r="-40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525358" y="1589350"/>
            <a:ext cx="15237000" cy="1625898"/>
            <a:chOff x="0" y="0"/>
            <a:chExt cx="20316000" cy="216786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0316000" cy="2167864"/>
            </a:xfrm>
            <a:custGeom>
              <a:avLst/>
              <a:gdLst/>
              <a:ahLst/>
              <a:cxnLst/>
              <a:rect l="l" t="t" r="r" b="b"/>
              <a:pathLst>
                <a:path w="20316000" h="2167864">
                  <a:moveTo>
                    <a:pt x="0" y="0"/>
                  </a:moveTo>
                  <a:lnTo>
                    <a:pt x="20316000" y="0"/>
                  </a:lnTo>
                  <a:lnTo>
                    <a:pt x="20316000" y="2167864"/>
                  </a:lnTo>
                  <a:lnTo>
                    <a:pt x="0" y="216786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0316000" cy="2205964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9600"/>
                </a:lnSpc>
              </a:pPr>
              <a:r>
                <a:rPr lang="en-US" sz="80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Embedding and Retrieval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286526" y="3838261"/>
            <a:ext cx="15733998" cy="4606290"/>
            <a:chOff x="0" y="0"/>
            <a:chExt cx="20978664" cy="614172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0978665" cy="6141720"/>
            </a:xfrm>
            <a:custGeom>
              <a:avLst/>
              <a:gdLst/>
              <a:ahLst/>
              <a:cxnLst/>
              <a:rect l="l" t="t" r="r" b="b"/>
              <a:pathLst>
                <a:path w="20978665" h="6141720">
                  <a:moveTo>
                    <a:pt x="0" y="0"/>
                  </a:moveTo>
                  <a:lnTo>
                    <a:pt x="20978665" y="0"/>
                  </a:lnTo>
                  <a:lnTo>
                    <a:pt x="20978665" y="6141720"/>
                  </a:lnTo>
                  <a:lnTo>
                    <a:pt x="0" y="614172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0"/>
              <a:ext cx="20978664" cy="614172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600"/>
                </a:lnSpc>
              </a:pPr>
              <a:r>
                <a:rPr lang="en-US" sz="3000" b="1" dirty="0">
                  <a:solidFill>
                    <a:srgbClr val="FFFFFF"/>
                  </a:solidFill>
                  <a:latin typeface="FS Albert Arabic Bold"/>
                  <a:ea typeface="FS Albert Arabic Bold"/>
                  <a:cs typeface="FS Albert Arabic Bold"/>
                  <a:sym typeface="FS Albert Arabic Bold"/>
                </a:rPr>
                <a:t>Vector Embedding Strategy</a:t>
              </a:r>
            </a:p>
            <a:p>
              <a:pPr marL="647700" lvl="1" indent="-323850" algn="l">
                <a:lnSpc>
                  <a:spcPts val="3600"/>
                </a:lnSpc>
                <a:buFont typeface="Arial"/>
                <a:buChar char="•"/>
              </a:pPr>
              <a:r>
                <a:rPr lang="en-US" sz="3000" b="1" dirty="0">
                  <a:solidFill>
                    <a:srgbClr val="FFFFFF"/>
                  </a:solidFill>
                  <a:latin typeface="FS Albert Arabic Bold"/>
                  <a:ea typeface="FS Albert Arabic Bold"/>
                  <a:cs typeface="FS Albert Arabic Bold"/>
                  <a:sym typeface="FS Albert Arabic Bold"/>
                </a:rPr>
                <a:t>U</a:t>
              </a:r>
              <a:r>
                <a:rPr lang="en-US" sz="3000" dirty="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ses Google’s text-embedding-004 to convert chunks into 768-dimension vectors</a:t>
              </a:r>
            </a:p>
            <a:p>
              <a:pPr marL="647700" lvl="1" indent="-323850" algn="l">
                <a:lnSpc>
                  <a:spcPts val="3600"/>
                </a:lnSpc>
                <a:buFont typeface="Arial"/>
                <a:buChar char="•"/>
              </a:pPr>
              <a:r>
                <a:rPr lang="en-US" sz="3000" dirty="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Embeds ~5,561 research excerpts (1,703 training, 3,858 nutrition) (in rows)</a:t>
              </a:r>
            </a:p>
            <a:p>
              <a:pPr marL="647700" lvl="1" indent="-323850" algn="l">
                <a:lnSpc>
                  <a:spcPts val="3600"/>
                </a:lnSpc>
                <a:buFont typeface="Arial"/>
                <a:buChar char="•"/>
              </a:pPr>
              <a:r>
                <a:rPr lang="en-US" sz="3000" dirty="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Each row includes: vector, ID, metadata, and raw text</a:t>
              </a:r>
            </a:p>
            <a:p>
              <a:pPr algn="l">
                <a:lnSpc>
                  <a:spcPts val="3600"/>
                </a:lnSpc>
              </a:pPr>
              <a:endParaRPr lang="en-US" sz="3000" dirty="0">
                <a:solidFill>
                  <a:srgbClr val="FFFFFF"/>
                </a:solidFill>
                <a:latin typeface="FS Albert Arabic"/>
                <a:ea typeface="FS Albert Arabic"/>
                <a:cs typeface="FS Albert Arabic"/>
                <a:sym typeface="FS Albert Arabic"/>
              </a:endParaRPr>
            </a:p>
            <a:p>
              <a:pPr algn="l">
                <a:lnSpc>
                  <a:spcPts val="3600"/>
                </a:lnSpc>
              </a:pPr>
              <a:r>
                <a:rPr lang="en-US" sz="3000" b="1" dirty="0">
                  <a:solidFill>
                    <a:srgbClr val="FFFFFF"/>
                  </a:solidFill>
                  <a:latin typeface="FS Albert Arabic Bold"/>
                  <a:ea typeface="FS Albert Arabic Bold"/>
                  <a:cs typeface="FS Albert Arabic Bold"/>
                  <a:sym typeface="FS Albert Arabic Bold"/>
                </a:rPr>
                <a:t>Stored in </a:t>
              </a:r>
              <a:r>
                <a:rPr lang="en-US" sz="3000" b="1" dirty="0" err="1">
                  <a:solidFill>
                    <a:srgbClr val="FFFFFF"/>
                  </a:solidFill>
                  <a:latin typeface="FS Albert Arabic Bold"/>
                  <a:ea typeface="FS Albert Arabic Bold"/>
                  <a:cs typeface="FS Albert Arabic Bold"/>
                  <a:sym typeface="FS Albert Arabic Bold"/>
                </a:rPr>
                <a:t>AstraDB</a:t>
              </a:r>
              <a:endParaRPr lang="en-US" sz="3000" b="1" dirty="0">
                <a:solidFill>
                  <a:srgbClr val="FFFFFF"/>
                </a:solidFill>
                <a:latin typeface="FS Albert Arabic Bold"/>
                <a:ea typeface="FS Albert Arabic Bold"/>
                <a:cs typeface="FS Albert Arabic Bold"/>
                <a:sym typeface="FS Albert Arabic Bold"/>
              </a:endParaRPr>
            </a:p>
            <a:p>
              <a:pPr marL="647700" lvl="1" indent="-323850" algn="l">
                <a:lnSpc>
                  <a:spcPts val="3600"/>
                </a:lnSpc>
                <a:buFont typeface="Arial"/>
                <a:buChar char="•"/>
              </a:pPr>
              <a:r>
                <a:rPr lang="en-US" sz="3000" b="1" dirty="0">
                  <a:solidFill>
                    <a:srgbClr val="FFFFFF"/>
                  </a:solidFill>
                  <a:latin typeface="FS Albert Arabic Bold"/>
                  <a:ea typeface="FS Albert Arabic Bold"/>
                  <a:cs typeface="FS Albert Arabic Bold"/>
                  <a:sym typeface="FS Albert Arabic Bold"/>
                </a:rPr>
                <a:t>F</a:t>
              </a:r>
              <a:r>
                <a:rPr lang="en-US" sz="3000" dirty="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ast, scalable vector lookup</a:t>
              </a:r>
            </a:p>
            <a:p>
              <a:pPr marL="647700" lvl="1" indent="-323850" algn="l">
                <a:lnSpc>
                  <a:spcPts val="3600"/>
                </a:lnSpc>
                <a:buFont typeface="Arial"/>
                <a:buChar char="•"/>
              </a:pPr>
              <a:r>
                <a:rPr lang="en-US" sz="3000" dirty="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Filters results using cosine similarity ≥ 0.7</a:t>
              </a:r>
            </a:p>
            <a:p>
              <a:pPr marL="647700" lvl="1" indent="-323850" algn="l">
                <a:lnSpc>
                  <a:spcPts val="3600"/>
                </a:lnSpc>
                <a:buFont typeface="Arial"/>
                <a:buChar char="•"/>
              </a:pPr>
              <a:r>
                <a:rPr lang="en-US" sz="3000" dirty="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Enables accurate and relevant scientific retrieval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9525" y="-9525"/>
            <a:ext cx="18307050" cy="10306050"/>
          </a:xfrm>
          <a:custGeom>
            <a:avLst/>
            <a:gdLst/>
            <a:ahLst/>
            <a:cxnLst/>
            <a:rect l="l" t="t" r="r" b="b"/>
            <a:pathLst>
              <a:path w="18307050" h="10306050">
                <a:moveTo>
                  <a:pt x="0" y="0"/>
                </a:moveTo>
                <a:lnTo>
                  <a:pt x="18307050" y="0"/>
                </a:lnTo>
                <a:lnTo>
                  <a:pt x="18307050" y="10306050"/>
                </a:lnTo>
                <a:lnTo>
                  <a:pt x="0" y="103060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45188" r="-45305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426450" y="7170400"/>
            <a:ext cx="15435600" cy="2037600"/>
            <a:chOff x="0" y="0"/>
            <a:chExt cx="20580800" cy="2716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0580800" cy="2716800"/>
            </a:xfrm>
            <a:custGeom>
              <a:avLst/>
              <a:gdLst/>
              <a:ahLst/>
              <a:cxnLst/>
              <a:rect l="l" t="t" r="r" b="b"/>
              <a:pathLst>
                <a:path w="20580800" h="2716800">
                  <a:moveTo>
                    <a:pt x="0" y="0"/>
                  </a:moveTo>
                  <a:lnTo>
                    <a:pt x="20580800" y="0"/>
                  </a:lnTo>
                  <a:lnTo>
                    <a:pt x="20580800" y="2716800"/>
                  </a:lnTo>
                  <a:lnTo>
                    <a:pt x="0" y="2716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0580800" cy="27549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r">
                <a:lnSpc>
                  <a:spcPts val="9600"/>
                </a:lnSpc>
              </a:pPr>
              <a:r>
                <a:rPr lang="en-US" sz="80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Agentic Prompt Chain &amp; Langflow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426450" y="999450"/>
            <a:ext cx="2535000" cy="1625898"/>
            <a:chOff x="0" y="0"/>
            <a:chExt cx="3380000" cy="216786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380000" cy="2167864"/>
            </a:xfrm>
            <a:custGeom>
              <a:avLst/>
              <a:gdLst/>
              <a:ahLst/>
              <a:cxnLst/>
              <a:rect l="l" t="t" r="r" b="b"/>
              <a:pathLst>
                <a:path w="3380000" h="2167864">
                  <a:moveTo>
                    <a:pt x="0" y="0"/>
                  </a:moveTo>
                  <a:lnTo>
                    <a:pt x="3380000" y="0"/>
                  </a:lnTo>
                  <a:lnTo>
                    <a:pt x="3380000" y="2167864"/>
                  </a:lnTo>
                  <a:lnTo>
                    <a:pt x="0" y="216786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3380000" cy="2205964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l">
                <a:lnSpc>
                  <a:spcPts val="9600"/>
                </a:lnSpc>
              </a:pPr>
              <a:r>
                <a:rPr lang="en-US" sz="80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04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28700" y="9203238"/>
            <a:ext cx="2248800" cy="784800"/>
            <a:chOff x="0" y="0"/>
            <a:chExt cx="2998400" cy="10464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998400" cy="1046400"/>
            </a:xfrm>
            <a:custGeom>
              <a:avLst/>
              <a:gdLst/>
              <a:ahLst/>
              <a:cxnLst/>
              <a:rect l="l" t="t" r="r" b="b"/>
              <a:pathLst>
                <a:path w="2998400" h="1046400">
                  <a:moveTo>
                    <a:pt x="0" y="0"/>
                  </a:moveTo>
                  <a:lnTo>
                    <a:pt x="2998400" y="0"/>
                  </a:lnTo>
                  <a:lnTo>
                    <a:pt x="2998400" y="1046400"/>
                  </a:lnTo>
                  <a:lnTo>
                    <a:pt x="0" y="10464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9525"/>
              <a:ext cx="2998400" cy="105592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2400"/>
                </a:lnSpc>
              </a:pPr>
              <a:r>
                <a:rPr lang="en-US" sz="20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Athylze</a:t>
              </a:r>
            </a:p>
          </p:txBody>
        </p:sp>
      </p:grpSp>
      <p:sp>
        <p:nvSpPr>
          <p:cNvPr id="12" name="AutoShape 12"/>
          <p:cNvSpPr/>
          <p:nvPr/>
        </p:nvSpPr>
        <p:spPr>
          <a:xfrm rot="3966">
            <a:off x="2851870" y="9600400"/>
            <a:ext cx="16510061" cy="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9525" y="-9525"/>
            <a:ext cx="18307050" cy="10306050"/>
          </a:xfrm>
          <a:custGeom>
            <a:avLst/>
            <a:gdLst/>
            <a:ahLst/>
            <a:cxnLst/>
            <a:rect l="l" t="t" r="r" b="b"/>
            <a:pathLst>
              <a:path w="18307050" h="10306050">
                <a:moveTo>
                  <a:pt x="0" y="0"/>
                </a:moveTo>
                <a:lnTo>
                  <a:pt x="18307050" y="0"/>
                </a:lnTo>
                <a:lnTo>
                  <a:pt x="18307050" y="10306050"/>
                </a:lnTo>
                <a:lnTo>
                  <a:pt x="0" y="103060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80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525358" y="1589350"/>
            <a:ext cx="15237000" cy="1625898"/>
            <a:chOff x="0" y="0"/>
            <a:chExt cx="20316000" cy="216786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0316000" cy="2167864"/>
            </a:xfrm>
            <a:custGeom>
              <a:avLst/>
              <a:gdLst/>
              <a:ahLst/>
              <a:cxnLst/>
              <a:rect l="l" t="t" r="r" b="b"/>
              <a:pathLst>
                <a:path w="20316000" h="2167864">
                  <a:moveTo>
                    <a:pt x="0" y="0"/>
                  </a:moveTo>
                  <a:lnTo>
                    <a:pt x="20316000" y="0"/>
                  </a:lnTo>
                  <a:lnTo>
                    <a:pt x="20316000" y="2167864"/>
                  </a:lnTo>
                  <a:lnTo>
                    <a:pt x="0" y="216786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0316000" cy="2205964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9600"/>
                </a:lnSpc>
              </a:pPr>
              <a:r>
                <a:rPr lang="en-US" sz="80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Agentic Prompt Chain &amp; Langflow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277001" y="3838261"/>
            <a:ext cx="15733998" cy="4606290"/>
            <a:chOff x="0" y="0"/>
            <a:chExt cx="20978664" cy="614172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0978665" cy="6141720"/>
            </a:xfrm>
            <a:custGeom>
              <a:avLst/>
              <a:gdLst/>
              <a:ahLst/>
              <a:cxnLst/>
              <a:rect l="l" t="t" r="r" b="b"/>
              <a:pathLst>
                <a:path w="20978665" h="6141720">
                  <a:moveTo>
                    <a:pt x="0" y="0"/>
                  </a:moveTo>
                  <a:lnTo>
                    <a:pt x="20978665" y="0"/>
                  </a:lnTo>
                  <a:lnTo>
                    <a:pt x="20978665" y="6141720"/>
                  </a:lnTo>
                  <a:lnTo>
                    <a:pt x="0" y="614172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0"/>
              <a:ext cx="20978664" cy="614172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600"/>
                </a:lnSpc>
              </a:pPr>
              <a:r>
                <a:rPr lang="en-US" sz="3000" b="1">
                  <a:solidFill>
                    <a:srgbClr val="FFFFFF"/>
                  </a:solidFill>
                  <a:latin typeface="FS Albert Arabic Bold"/>
                  <a:ea typeface="FS Albert Arabic Bold"/>
                  <a:cs typeface="FS Albert Arabic Bold"/>
                  <a:sym typeface="FS Albert Arabic Bold"/>
                </a:rPr>
                <a:t>Multi-Agent Workflow (via LangFlow)</a:t>
              </a:r>
            </a:p>
            <a:p>
              <a:pPr marL="647700" lvl="1" indent="-323850" algn="l">
                <a:lnSpc>
                  <a:spcPts val="3600"/>
                </a:lnSpc>
                <a:buAutoNum type="arabicPeriod"/>
              </a:pPr>
              <a:r>
                <a:rPr lang="en-US" sz="300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 User Profiling Agent: Collects goals, dietary needs, constraints</a:t>
              </a:r>
            </a:p>
            <a:p>
              <a:pPr marL="647700" lvl="1" indent="-323850" algn="l">
                <a:lnSpc>
                  <a:spcPts val="3600"/>
                </a:lnSpc>
                <a:buAutoNum type="arabicPeriod"/>
              </a:pPr>
              <a:r>
                <a:rPr lang="en-US" sz="300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Query Generator Agent: Dynamically creates research queries (Qₘ, Qₙ)</a:t>
              </a:r>
            </a:p>
            <a:p>
              <a:pPr marL="647700" lvl="1" indent="-323850" algn="l">
                <a:lnSpc>
                  <a:spcPts val="3600"/>
                </a:lnSpc>
                <a:buAutoNum type="arabicPeriod"/>
              </a:pPr>
              <a:r>
                <a:rPr lang="en-US" sz="300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Retriever Agent: Filters high-similarity vectors</a:t>
              </a:r>
            </a:p>
            <a:p>
              <a:pPr marL="647700" lvl="1" indent="-323850" algn="l">
                <a:lnSpc>
                  <a:spcPts val="3600"/>
                </a:lnSpc>
                <a:buAutoNum type="arabicPeriod"/>
              </a:pPr>
              <a:r>
                <a:rPr lang="en-US" sz="300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Plan Generator Agent: Crafts detailed weekly schedules</a:t>
              </a:r>
            </a:p>
            <a:p>
              <a:pPr marL="647700" lvl="1" indent="-323850" algn="l">
                <a:lnSpc>
                  <a:spcPts val="3600"/>
                </a:lnSpc>
                <a:buAutoNum type="arabicPeriod"/>
              </a:pPr>
              <a:r>
                <a:rPr lang="en-US" sz="300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Summarizer Agent: Extracts top-level guidelines</a:t>
              </a:r>
            </a:p>
            <a:p>
              <a:pPr marL="647700" lvl="1" indent="-323850" algn="l">
                <a:lnSpc>
                  <a:spcPts val="3600"/>
                </a:lnSpc>
                <a:buAutoNum type="arabicPeriod"/>
              </a:pPr>
              <a:r>
                <a:rPr lang="en-US" sz="300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Validator Agent: Uses JSON schema to ensure structured, valid output</a:t>
              </a:r>
            </a:p>
            <a:p>
              <a:pPr algn="l">
                <a:lnSpc>
                  <a:spcPts val="3600"/>
                </a:lnSpc>
              </a:pPr>
              <a:endParaRPr lang="en-US" sz="3000">
                <a:solidFill>
                  <a:srgbClr val="FFFFFF"/>
                </a:solidFill>
                <a:latin typeface="FS Albert Arabic"/>
                <a:ea typeface="FS Albert Arabic"/>
                <a:cs typeface="FS Albert Arabic"/>
                <a:sym typeface="FS Albert Arabic"/>
              </a:endParaRPr>
            </a:p>
            <a:p>
              <a:pPr algn="l">
                <a:lnSpc>
                  <a:spcPts val="3600"/>
                </a:lnSpc>
              </a:pPr>
              <a:r>
                <a:rPr lang="en-US" sz="300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Each agent runs a Gemini model instance with role-specific prompts and temperature tuning.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9525" y="-9525"/>
            <a:ext cx="18307050" cy="10306050"/>
          </a:xfrm>
          <a:custGeom>
            <a:avLst/>
            <a:gdLst/>
            <a:ahLst/>
            <a:cxnLst/>
            <a:rect l="l" t="t" r="r" b="b"/>
            <a:pathLst>
              <a:path w="18307050" h="10306050">
                <a:moveTo>
                  <a:pt x="0" y="0"/>
                </a:moveTo>
                <a:lnTo>
                  <a:pt x="18307050" y="0"/>
                </a:lnTo>
                <a:lnTo>
                  <a:pt x="18307050" y="10306050"/>
                </a:lnTo>
                <a:lnTo>
                  <a:pt x="0" y="103060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80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525500" y="1028700"/>
            <a:ext cx="15237000" cy="1625898"/>
            <a:chOff x="0" y="0"/>
            <a:chExt cx="20316000" cy="216786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0316000" cy="2167864"/>
            </a:xfrm>
            <a:custGeom>
              <a:avLst/>
              <a:gdLst/>
              <a:ahLst/>
              <a:cxnLst/>
              <a:rect l="l" t="t" r="r" b="b"/>
              <a:pathLst>
                <a:path w="20316000" h="2167864">
                  <a:moveTo>
                    <a:pt x="0" y="0"/>
                  </a:moveTo>
                  <a:lnTo>
                    <a:pt x="20316000" y="0"/>
                  </a:lnTo>
                  <a:lnTo>
                    <a:pt x="20316000" y="2167864"/>
                  </a:lnTo>
                  <a:lnTo>
                    <a:pt x="0" y="216786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0316000" cy="2205964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9600"/>
                </a:lnSpc>
              </a:pPr>
              <a:r>
                <a:rPr lang="en-US" sz="80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Hierarchical Prompt Chain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2278389" y="2883322"/>
            <a:ext cx="6257878" cy="1413504"/>
            <a:chOff x="0" y="0"/>
            <a:chExt cx="8343837" cy="188467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343838" cy="1884672"/>
            </a:xfrm>
            <a:custGeom>
              <a:avLst/>
              <a:gdLst/>
              <a:ahLst/>
              <a:cxnLst/>
              <a:rect l="l" t="t" r="r" b="b"/>
              <a:pathLst>
                <a:path w="8343838" h="1884672">
                  <a:moveTo>
                    <a:pt x="0" y="0"/>
                  </a:moveTo>
                  <a:lnTo>
                    <a:pt x="8343838" y="0"/>
                  </a:lnTo>
                  <a:lnTo>
                    <a:pt x="8343838" y="1884672"/>
                  </a:lnTo>
                  <a:lnTo>
                    <a:pt x="0" y="188467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0"/>
              <a:ext cx="8343837" cy="188467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5399"/>
                </a:lnSpc>
              </a:pPr>
              <a:r>
                <a:rPr lang="en-US" sz="4499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3-Tier Gemini Agents</a:t>
              </a:r>
            </a:p>
          </p:txBody>
        </p:sp>
      </p:grpSp>
      <p:graphicFrame>
        <p:nvGraphicFramePr>
          <p:cNvPr id="9" name="Table 9"/>
          <p:cNvGraphicFramePr>
            <a:graphicFrameLocks noGrp="1"/>
          </p:cNvGraphicFramePr>
          <p:nvPr/>
        </p:nvGraphicFramePr>
        <p:xfrm>
          <a:off x="714046" y="4023310"/>
          <a:ext cx="9386564" cy="5484518"/>
        </p:xfrm>
        <a:graphic>
          <a:graphicData uri="http://schemas.openxmlformats.org/drawingml/2006/table">
            <a:tbl>
              <a:tblPr/>
              <a:tblGrid>
                <a:gridCol w="23466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66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66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466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55892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Stage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52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Model Function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52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Temp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52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 b="1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Output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52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9542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M1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Query Generator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0.1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Qm , Qn (6 queries each)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9542">
                <a:tc>
                  <a:txBody>
                    <a:bodyPr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M2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Plan Synthesizer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0.7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Sm, Sn (weekly plan)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9542">
                <a:tc>
                  <a:txBody>
                    <a:bodyPr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M3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Guideline Summarizer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0.4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Gm , Gn (structured best practices)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0" name="Group 10"/>
          <p:cNvGrpSpPr/>
          <p:nvPr/>
        </p:nvGrpSpPr>
        <p:grpSpPr>
          <a:xfrm>
            <a:off x="10530004" y="4775090"/>
            <a:ext cx="6934739" cy="3980959"/>
            <a:chOff x="0" y="0"/>
            <a:chExt cx="9246319" cy="530794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9246319" cy="5307945"/>
            </a:xfrm>
            <a:custGeom>
              <a:avLst/>
              <a:gdLst/>
              <a:ahLst/>
              <a:cxnLst/>
              <a:rect l="l" t="t" r="r" b="b"/>
              <a:pathLst>
                <a:path w="9246319" h="5307945">
                  <a:moveTo>
                    <a:pt x="0" y="0"/>
                  </a:moveTo>
                  <a:lnTo>
                    <a:pt x="9246319" y="0"/>
                  </a:lnTo>
                  <a:lnTo>
                    <a:pt x="9246319" y="5307945"/>
                  </a:lnTo>
                  <a:lnTo>
                    <a:pt x="0" y="530794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0"/>
              <a:ext cx="9246319" cy="530794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600"/>
                </a:lnSpc>
              </a:pPr>
              <a:r>
                <a:rPr lang="en-US" sz="300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Schema Enforcement</a:t>
              </a:r>
            </a:p>
            <a:p>
              <a:pPr algn="l">
                <a:lnSpc>
                  <a:spcPts val="3600"/>
                </a:lnSpc>
              </a:pPr>
              <a:endParaRPr lang="en-US" sz="3000">
                <a:solidFill>
                  <a:srgbClr val="FFFFFF"/>
                </a:solidFill>
                <a:latin typeface="FS Albert Arabic"/>
                <a:ea typeface="FS Albert Arabic"/>
                <a:cs typeface="FS Albert Arabic"/>
                <a:sym typeface="FS Albert Arabic"/>
              </a:endParaRPr>
            </a:p>
            <a:p>
              <a:pPr algn="l">
                <a:lnSpc>
                  <a:spcPts val="3600"/>
                </a:lnSpc>
              </a:pPr>
              <a:r>
                <a:rPr lang="en-US" sz="300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Every prompt is constrained via a JSON schema J to ensure:</a:t>
              </a:r>
            </a:p>
            <a:p>
              <a:pPr marL="647700" lvl="1" indent="-323850" algn="l">
                <a:lnSpc>
                  <a:spcPts val="3600"/>
                </a:lnSpc>
                <a:buFont typeface="Arial"/>
                <a:buChar char="•"/>
              </a:pPr>
              <a:r>
                <a:rPr lang="en-US" sz="300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Structural consistency</a:t>
              </a:r>
            </a:p>
            <a:p>
              <a:pPr marL="647700" lvl="1" indent="-323850" algn="l">
                <a:lnSpc>
                  <a:spcPts val="3600"/>
                </a:lnSpc>
                <a:buFont typeface="Arial"/>
                <a:buChar char="•"/>
              </a:pPr>
              <a:r>
                <a:rPr lang="en-US" sz="300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Accurate data types</a:t>
              </a:r>
            </a:p>
            <a:p>
              <a:pPr marL="647700" lvl="1" indent="-323850" algn="l">
                <a:lnSpc>
                  <a:spcPts val="3600"/>
                </a:lnSpc>
                <a:buFont typeface="Arial"/>
                <a:buChar char="•"/>
              </a:pPr>
              <a:r>
                <a:rPr lang="en-US" sz="300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Reusability in user interfaces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9525" y="-9525"/>
            <a:ext cx="18307050" cy="10306050"/>
          </a:xfrm>
          <a:custGeom>
            <a:avLst/>
            <a:gdLst/>
            <a:ahLst/>
            <a:cxnLst/>
            <a:rect l="l" t="t" r="r" b="b"/>
            <a:pathLst>
              <a:path w="18307050" h="10306050">
                <a:moveTo>
                  <a:pt x="0" y="0"/>
                </a:moveTo>
                <a:lnTo>
                  <a:pt x="18307050" y="0"/>
                </a:lnTo>
                <a:lnTo>
                  <a:pt x="18307050" y="10306050"/>
                </a:lnTo>
                <a:lnTo>
                  <a:pt x="0" y="103060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45188" r="-45305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426450" y="7170400"/>
            <a:ext cx="15435600" cy="2037600"/>
            <a:chOff x="0" y="0"/>
            <a:chExt cx="20580800" cy="2716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0580800" cy="2716800"/>
            </a:xfrm>
            <a:custGeom>
              <a:avLst/>
              <a:gdLst/>
              <a:ahLst/>
              <a:cxnLst/>
              <a:rect l="l" t="t" r="r" b="b"/>
              <a:pathLst>
                <a:path w="20580800" h="2716800">
                  <a:moveTo>
                    <a:pt x="0" y="0"/>
                  </a:moveTo>
                  <a:lnTo>
                    <a:pt x="20580800" y="0"/>
                  </a:lnTo>
                  <a:lnTo>
                    <a:pt x="20580800" y="2716800"/>
                  </a:lnTo>
                  <a:lnTo>
                    <a:pt x="0" y="2716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0580800" cy="27549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r">
                <a:lnSpc>
                  <a:spcPts val="9600"/>
                </a:lnSpc>
              </a:pPr>
              <a:r>
                <a:rPr lang="en-US" sz="80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Performance &amp; Evaluation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426450" y="999450"/>
            <a:ext cx="2535000" cy="1625898"/>
            <a:chOff x="0" y="0"/>
            <a:chExt cx="3380000" cy="216786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380000" cy="2167864"/>
            </a:xfrm>
            <a:custGeom>
              <a:avLst/>
              <a:gdLst/>
              <a:ahLst/>
              <a:cxnLst/>
              <a:rect l="l" t="t" r="r" b="b"/>
              <a:pathLst>
                <a:path w="3380000" h="2167864">
                  <a:moveTo>
                    <a:pt x="0" y="0"/>
                  </a:moveTo>
                  <a:lnTo>
                    <a:pt x="3380000" y="0"/>
                  </a:lnTo>
                  <a:lnTo>
                    <a:pt x="3380000" y="2167864"/>
                  </a:lnTo>
                  <a:lnTo>
                    <a:pt x="0" y="216786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3380000" cy="2205964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l">
                <a:lnSpc>
                  <a:spcPts val="9600"/>
                </a:lnSpc>
              </a:pPr>
              <a:r>
                <a:rPr lang="en-US" sz="80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05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28700" y="9203238"/>
            <a:ext cx="2248800" cy="784800"/>
            <a:chOff x="0" y="0"/>
            <a:chExt cx="2998400" cy="10464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998400" cy="1046400"/>
            </a:xfrm>
            <a:custGeom>
              <a:avLst/>
              <a:gdLst/>
              <a:ahLst/>
              <a:cxnLst/>
              <a:rect l="l" t="t" r="r" b="b"/>
              <a:pathLst>
                <a:path w="2998400" h="1046400">
                  <a:moveTo>
                    <a:pt x="0" y="0"/>
                  </a:moveTo>
                  <a:lnTo>
                    <a:pt x="2998400" y="0"/>
                  </a:lnTo>
                  <a:lnTo>
                    <a:pt x="2998400" y="1046400"/>
                  </a:lnTo>
                  <a:lnTo>
                    <a:pt x="0" y="10464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9525"/>
              <a:ext cx="2998400" cy="105592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2400"/>
                </a:lnSpc>
              </a:pPr>
              <a:r>
                <a:rPr lang="en-US" sz="20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Athylze</a:t>
              </a:r>
            </a:p>
          </p:txBody>
        </p:sp>
      </p:grpSp>
      <p:sp>
        <p:nvSpPr>
          <p:cNvPr id="12" name="AutoShape 12"/>
          <p:cNvSpPr/>
          <p:nvPr/>
        </p:nvSpPr>
        <p:spPr>
          <a:xfrm rot="3966">
            <a:off x="2851870" y="9600400"/>
            <a:ext cx="16510061" cy="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9525" y="-9525"/>
            <a:ext cx="18307050" cy="10306050"/>
          </a:xfrm>
          <a:custGeom>
            <a:avLst/>
            <a:gdLst/>
            <a:ahLst/>
            <a:cxnLst/>
            <a:rect l="l" t="t" r="r" b="b"/>
            <a:pathLst>
              <a:path w="18307050" h="10306050">
                <a:moveTo>
                  <a:pt x="0" y="0"/>
                </a:moveTo>
                <a:lnTo>
                  <a:pt x="18307050" y="0"/>
                </a:lnTo>
                <a:lnTo>
                  <a:pt x="18307050" y="10306050"/>
                </a:lnTo>
                <a:lnTo>
                  <a:pt x="0" y="103060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0" r="-40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525358" y="1589350"/>
            <a:ext cx="15237000" cy="1625898"/>
            <a:chOff x="0" y="0"/>
            <a:chExt cx="20316000" cy="216786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0316000" cy="2167864"/>
            </a:xfrm>
            <a:custGeom>
              <a:avLst/>
              <a:gdLst/>
              <a:ahLst/>
              <a:cxnLst/>
              <a:rect l="l" t="t" r="r" b="b"/>
              <a:pathLst>
                <a:path w="20316000" h="2167864">
                  <a:moveTo>
                    <a:pt x="0" y="0"/>
                  </a:moveTo>
                  <a:lnTo>
                    <a:pt x="20316000" y="0"/>
                  </a:lnTo>
                  <a:lnTo>
                    <a:pt x="20316000" y="2167864"/>
                  </a:lnTo>
                  <a:lnTo>
                    <a:pt x="0" y="216786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0316000" cy="2205964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9600"/>
                </a:lnSpc>
              </a:pPr>
              <a:r>
                <a:rPr lang="en-US" sz="80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Performance &amp; Evaluation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277001" y="3838261"/>
            <a:ext cx="15733998" cy="5520690"/>
            <a:chOff x="0" y="0"/>
            <a:chExt cx="20978664" cy="736092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0978665" cy="7360920"/>
            </a:xfrm>
            <a:custGeom>
              <a:avLst/>
              <a:gdLst/>
              <a:ahLst/>
              <a:cxnLst/>
              <a:rect l="l" t="t" r="r" b="b"/>
              <a:pathLst>
                <a:path w="20978665" h="7360920">
                  <a:moveTo>
                    <a:pt x="0" y="0"/>
                  </a:moveTo>
                  <a:lnTo>
                    <a:pt x="20978665" y="0"/>
                  </a:lnTo>
                  <a:lnTo>
                    <a:pt x="20978665" y="7360920"/>
                  </a:lnTo>
                  <a:lnTo>
                    <a:pt x="0" y="736092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0"/>
              <a:ext cx="20978664" cy="736092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600"/>
                </a:lnSpc>
              </a:pPr>
              <a:r>
                <a:rPr lang="en-US" sz="3000" b="1" dirty="0">
                  <a:solidFill>
                    <a:srgbClr val="FFFFFF"/>
                  </a:solidFill>
                  <a:latin typeface="FS Albert Arabic Bold"/>
                  <a:ea typeface="FS Albert Arabic Bold"/>
                  <a:cs typeface="FS Albert Arabic Bold"/>
                  <a:sym typeface="FS Albert Arabic Bold"/>
                </a:rPr>
                <a:t>Key Metrics</a:t>
              </a:r>
            </a:p>
            <a:p>
              <a:pPr marL="647700" lvl="1" indent="-323850" algn="l">
                <a:lnSpc>
                  <a:spcPts val="3600"/>
                </a:lnSpc>
                <a:buFont typeface="Arial"/>
                <a:buChar char="•"/>
              </a:pPr>
              <a:r>
                <a:rPr lang="en-US" sz="3000" dirty="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✅ Plan Accuracy: 90% over 20 diverse user profiles</a:t>
              </a:r>
            </a:p>
            <a:p>
              <a:pPr marL="647700" lvl="1" indent="-323850" algn="l">
                <a:lnSpc>
                  <a:spcPts val="3600"/>
                </a:lnSpc>
                <a:buFont typeface="Arial"/>
                <a:buChar char="•"/>
              </a:pPr>
              <a:r>
                <a:rPr lang="en-US" sz="3000" dirty="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🧠 Context Preservation: 89%</a:t>
              </a:r>
            </a:p>
            <a:p>
              <a:pPr marL="647700" lvl="1" indent="-323850" algn="l">
                <a:lnSpc>
                  <a:spcPts val="3600"/>
                </a:lnSpc>
                <a:buFont typeface="Arial"/>
                <a:buChar char="•"/>
              </a:pPr>
              <a:r>
                <a:rPr lang="en-US" sz="3000" dirty="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⚡ Avg. Response Time: 24–41 seconds</a:t>
              </a:r>
            </a:p>
            <a:p>
              <a:pPr marL="647700" lvl="1" indent="-323850" algn="l">
                <a:lnSpc>
                  <a:spcPts val="3600"/>
                </a:lnSpc>
                <a:buFont typeface="Arial"/>
                <a:buChar char="•"/>
              </a:pPr>
              <a:r>
                <a:rPr lang="en-US" sz="3000" dirty="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🔄 API Efficiency: &lt; 5 calls per recommendation</a:t>
              </a:r>
            </a:p>
            <a:p>
              <a:pPr marL="647700" lvl="1" indent="-323850" algn="l">
                <a:lnSpc>
                  <a:spcPts val="3600"/>
                </a:lnSpc>
                <a:buFont typeface="Arial"/>
                <a:buChar char="•"/>
              </a:pPr>
              <a:r>
                <a:rPr lang="en-US" sz="3000" dirty="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🔍 Embedding Similarity: 0.8–0.9 for related clusters</a:t>
              </a:r>
            </a:p>
            <a:p>
              <a:pPr marL="647700" lvl="1" indent="-323850" algn="l">
                <a:lnSpc>
                  <a:spcPts val="3600"/>
                </a:lnSpc>
                <a:buFont typeface="Arial"/>
                <a:buChar char="•"/>
              </a:pPr>
              <a:r>
                <a:rPr lang="en-US" sz="3000" dirty="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🧯 Hallucination Rate: &lt;4%</a:t>
              </a:r>
            </a:p>
            <a:p>
              <a:pPr algn="l">
                <a:lnSpc>
                  <a:spcPts val="3600"/>
                </a:lnSpc>
              </a:pPr>
              <a:endParaRPr lang="en-US" sz="3000" dirty="0">
                <a:solidFill>
                  <a:srgbClr val="FFFFFF"/>
                </a:solidFill>
                <a:latin typeface="FS Albert Arabic"/>
                <a:ea typeface="FS Albert Arabic"/>
                <a:cs typeface="FS Albert Arabic"/>
                <a:sym typeface="FS Albert Arabic"/>
              </a:endParaRPr>
            </a:p>
            <a:p>
              <a:pPr algn="l">
                <a:lnSpc>
                  <a:spcPts val="3600"/>
                </a:lnSpc>
              </a:pPr>
              <a:r>
                <a:rPr lang="en-US" sz="3000" b="1" dirty="0">
                  <a:solidFill>
                    <a:srgbClr val="FFFFFF"/>
                  </a:solidFill>
                  <a:latin typeface="FS Albert Arabic Bold"/>
                  <a:ea typeface="FS Albert Arabic Bold"/>
                  <a:cs typeface="FS Albert Arabic Bold"/>
                  <a:sym typeface="FS Albert Arabic Bold"/>
                </a:rPr>
                <a:t>User Feedback</a:t>
              </a:r>
            </a:p>
            <a:p>
              <a:pPr marL="647700" lvl="1" indent="-323850" algn="l">
                <a:lnSpc>
                  <a:spcPts val="3600"/>
                </a:lnSpc>
                <a:buFont typeface="Arial"/>
                <a:buChar char="•"/>
              </a:pPr>
              <a:r>
                <a:rPr lang="en-US" sz="3000" dirty="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  Users found the system scientifically grounded and easy to follow</a:t>
              </a:r>
            </a:p>
            <a:p>
              <a:pPr marL="647700" lvl="1" indent="-323850" algn="l">
                <a:lnSpc>
                  <a:spcPts val="3600"/>
                </a:lnSpc>
                <a:buFont typeface="Arial"/>
                <a:buChar char="•"/>
              </a:pPr>
              <a:r>
                <a:rPr lang="en-US" sz="3000" dirty="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Retention improved due to actionable, personalized advice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9525" y="-9525"/>
            <a:ext cx="18307050" cy="10306050"/>
          </a:xfrm>
          <a:custGeom>
            <a:avLst/>
            <a:gdLst/>
            <a:ahLst/>
            <a:cxnLst/>
            <a:rect l="l" t="t" r="r" b="b"/>
            <a:pathLst>
              <a:path w="18307050" h="10306050">
                <a:moveTo>
                  <a:pt x="0" y="0"/>
                </a:moveTo>
                <a:lnTo>
                  <a:pt x="18307050" y="0"/>
                </a:lnTo>
                <a:lnTo>
                  <a:pt x="18307050" y="10306050"/>
                </a:lnTo>
                <a:lnTo>
                  <a:pt x="0" y="103060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45188" r="-45305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426450" y="7170400"/>
            <a:ext cx="15435600" cy="2037600"/>
            <a:chOff x="0" y="0"/>
            <a:chExt cx="20580800" cy="2716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0580800" cy="2716800"/>
            </a:xfrm>
            <a:custGeom>
              <a:avLst/>
              <a:gdLst/>
              <a:ahLst/>
              <a:cxnLst/>
              <a:rect l="l" t="t" r="r" b="b"/>
              <a:pathLst>
                <a:path w="20580800" h="2716800">
                  <a:moveTo>
                    <a:pt x="0" y="0"/>
                  </a:moveTo>
                  <a:lnTo>
                    <a:pt x="20580800" y="0"/>
                  </a:lnTo>
                  <a:lnTo>
                    <a:pt x="20580800" y="2716800"/>
                  </a:lnTo>
                  <a:lnTo>
                    <a:pt x="0" y="2716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0580800" cy="27549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r">
                <a:lnSpc>
                  <a:spcPts val="9600"/>
                </a:lnSpc>
              </a:pPr>
              <a:r>
                <a:rPr lang="en-US" sz="80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Conclusion &amp; Future Scope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426450" y="999450"/>
            <a:ext cx="2535000" cy="1625898"/>
            <a:chOff x="0" y="0"/>
            <a:chExt cx="3380000" cy="216786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380000" cy="2167864"/>
            </a:xfrm>
            <a:custGeom>
              <a:avLst/>
              <a:gdLst/>
              <a:ahLst/>
              <a:cxnLst/>
              <a:rect l="l" t="t" r="r" b="b"/>
              <a:pathLst>
                <a:path w="3380000" h="2167864">
                  <a:moveTo>
                    <a:pt x="0" y="0"/>
                  </a:moveTo>
                  <a:lnTo>
                    <a:pt x="3380000" y="0"/>
                  </a:lnTo>
                  <a:lnTo>
                    <a:pt x="3380000" y="2167864"/>
                  </a:lnTo>
                  <a:lnTo>
                    <a:pt x="0" y="216786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3380000" cy="2205964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l">
                <a:lnSpc>
                  <a:spcPts val="9600"/>
                </a:lnSpc>
              </a:pPr>
              <a:r>
                <a:rPr lang="en-US" sz="80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06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28700" y="9203238"/>
            <a:ext cx="2248800" cy="784800"/>
            <a:chOff x="0" y="0"/>
            <a:chExt cx="2998400" cy="10464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998400" cy="1046400"/>
            </a:xfrm>
            <a:custGeom>
              <a:avLst/>
              <a:gdLst/>
              <a:ahLst/>
              <a:cxnLst/>
              <a:rect l="l" t="t" r="r" b="b"/>
              <a:pathLst>
                <a:path w="2998400" h="1046400">
                  <a:moveTo>
                    <a:pt x="0" y="0"/>
                  </a:moveTo>
                  <a:lnTo>
                    <a:pt x="2998400" y="0"/>
                  </a:lnTo>
                  <a:lnTo>
                    <a:pt x="2998400" y="1046400"/>
                  </a:lnTo>
                  <a:lnTo>
                    <a:pt x="0" y="10464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9525"/>
              <a:ext cx="2998400" cy="105592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2400"/>
                </a:lnSpc>
              </a:pPr>
              <a:r>
                <a:rPr lang="en-US" sz="20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Athylze</a:t>
              </a:r>
            </a:p>
          </p:txBody>
        </p:sp>
      </p:grpSp>
      <p:sp>
        <p:nvSpPr>
          <p:cNvPr id="12" name="AutoShape 12"/>
          <p:cNvSpPr/>
          <p:nvPr/>
        </p:nvSpPr>
        <p:spPr>
          <a:xfrm rot="3966">
            <a:off x="2851870" y="9600400"/>
            <a:ext cx="16510061" cy="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9525" y="-9525"/>
            <a:ext cx="18307050" cy="10306050"/>
          </a:xfrm>
          <a:custGeom>
            <a:avLst/>
            <a:gdLst/>
            <a:ahLst/>
            <a:cxnLst/>
            <a:rect l="l" t="t" r="r" b="b"/>
            <a:pathLst>
              <a:path w="18307050" h="10306050">
                <a:moveTo>
                  <a:pt x="0" y="0"/>
                </a:moveTo>
                <a:lnTo>
                  <a:pt x="18307050" y="0"/>
                </a:lnTo>
                <a:lnTo>
                  <a:pt x="18307050" y="10306050"/>
                </a:lnTo>
                <a:lnTo>
                  <a:pt x="0" y="103060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80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525358" y="1589350"/>
            <a:ext cx="15237000" cy="1625898"/>
            <a:chOff x="0" y="0"/>
            <a:chExt cx="20316000" cy="216786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0316000" cy="2167864"/>
            </a:xfrm>
            <a:custGeom>
              <a:avLst/>
              <a:gdLst/>
              <a:ahLst/>
              <a:cxnLst/>
              <a:rect l="l" t="t" r="r" b="b"/>
              <a:pathLst>
                <a:path w="20316000" h="2167864">
                  <a:moveTo>
                    <a:pt x="0" y="0"/>
                  </a:moveTo>
                  <a:lnTo>
                    <a:pt x="20316000" y="0"/>
                  </a:lnTo>
                  <a:lnTo>
                    <a:pt x="20316000" y="2167864"/>
                  </a:lnTo>
                  <a:lnTo>
                    <a:pt x="0" y="216786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0316000" cy="2205964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9600"/>
                </a:lnSpc>
              </a:pPr>
              <a:r>
                <a:rPr lang="en-US" sz="80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Conclusion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277001" y="3838261"/>
            <a:ext cx="15733998" cy="3900600"/>
            <a:chOff x="0" y="0"/>
            <a:chExt cx="20978664" cy="5200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0978665" cy="5200800"/>
            </a:xfrm>
            <a:custGeom>
              <a:avLst/>
              <a:gdLst/>
              <a:ahLst/>
              <a:cxnLst/>
              <a:rect l="l" t="t" r="r" b="b"/>
              <a:pathLst>
                <a:path w="20978665" h="5200800">
                  <a:moveTo>
                    <a:pt x="0" y="0"/>
                  </a:moveTo>
                  <a:lnTo>
                    <a:pt x="20978665" y="0"/>
                  </a:lnTo>
                  <a:lnTo>
                    <a:pt x="20978665" y="5200800"/>
                  </a:lnTo>
                  <a:lnTo>
                    <a:pt x="0" y="5200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0"/>
              <a:ext cx="20978664" cy="52008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600"/>
                </a:lnSpc>
              </a:pPr>
              <a:r>
                <a:rPr lang="en-US" sz="300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Athlyze transforms static fitness platforms by fusing:</a:t>
              </a:r>
            </a:p>
            <a:p>
              <a:pPr algn="l">
                <a:lnSpc>
                  <a:spcPts val="3600"/>
                </a:lnSpc>
              </a:pPr>
              <a:r>
                <a:rPr lang="en-US" sz="300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    •    Agentic RAG</a:t>
              </a:r>
            </a:p>
            <a:p>
              <a:pPr algn="l">
                <a:lnSpc>
                  <a:spcPts val="3600"/>
                </a:lnSpc>
              </a:pPr>
              <a:r>
                <a:rPr lang="en-US" sz="300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    •    Multi-agent reasoning</a:t>
              </a:r>
            </a:p>
            <a:p>
              <a:pPr algn="l">
                <a:lnSpc>
                  <a:spcPts val="3600"/>
                </a:lnSpc>
              </a:pPr>
              <a:r>
                <a:rPr lang="en-US" sz="300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    •    Research-grounded guidance</a:t>
              </a:r>
            </a:p>
            <a:p>
              <a:pPr algn="l">
                <a:lnSpc>
                  <a:spcPts val="3600"/>
                </a:lnSpc>
              </a:pPr>
              <a:r>
                <a:rPr lang="en-US" sz="300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    •    Schema-enforced personalization</a:t>
              </a:r>
            </a:p>
            <a:p>
              <a:pPr algn="l">
                <a:lnSpc>
                  <a:spcPts val="3600"/>
                </a:lnSpc>
              </a:pPr>
              <a:endParaRPr lang="en-US" sz="3000">
                <a:solidFill>
                  <a:srgbClr val="FFFFFF"/>
                </a:solidFill>
                <a:latin typeface="FS Albert Arabic"/>
                <a:ea typeface="FS Albert Arabic"/>
                <a:cs typeface="FS Albert Arabic"/>
                <a:sym typeface="FS Albert Arabic"/>
              </a:endParaRPr>
            </a:p>
            <a:p>
              <a:pPr algn="l">
                <a:lnSpc>
                  <a:spcPts val="3600"/>
                </a:lnSpc>
              </a:pPr>
              <a:r>
                <a:rPr lang="en-US" sz="300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It’s a scalable, intelligent system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9525" y="-9525"/>
            <a:ext cx="18307050" cy="10306050"/>
          </a:xfrm>
          <a:custGeom>
            <a:avLst/>
            <a:gdLst/>
            <a:ahLst/>
            <a:cxnLst/>
            <a:rect l="l" t="t" r="r" b="b"/>
            <a:pathLst>
              <a:path w="18307050" h="10306050">
                <a:moveTo>
                  <a:pt x="0" y="0"/>
                </a:moveTo>
                <a:lnTo>
                  <a:pt x="18307050" y="0"/>
                </a:lnTo>
                <a:lnTo>
                  <a:pt x="18307050" y="10306050"/>
                </a:lnTo>
                <a:lnTo>
                  <a:pt x="0" y="103060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80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426450" y="1079000"/>
            <a:ext cx="7372800" cy="1240200"/>
            <a:chOff x="0" y="0"/>
            <a:chExt cx="9830400" cy="16536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9830400" cy="1653600"/>
            </a:xfrm>
            <a:custGeom>
              <a:avLst/>
              <a:gdLst/>
              <a:ahLst/>
              <a:cxnLst/>
              <a:rect l="l" t="t" r="r" b="b"/>
              <a:pathLst>
                <a:path w="9830400" h="1653600">
                  <a:moveTo>
                    <a:pt x="0" y="0"/>
                  </a:moveTo>
                  <a:lnTo>
                    <a:pt x="9830400" y="0"/>
                  </a:lnTo>
                  <a:lnTo>
                    <a:pt x="9830400" y="1653600"/>
                  </a:lnTo>
                  <a:lnTo>
                    <a:pt x="0" y="1653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9830400" cy="16726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6240"/>
                </a:lnSpc>
              </a:pPr>
              <a:r>
                <a:rPr lang="en-US" sz="52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Table of contents</a:t>
              </a:r>
            </a:p>
            <a:p>
              <a:pPr algn="l">
                <a:lnSpc>
                  <a:spcPts val="6240"/>
                </a:lnSpc>
              </a:pPr>
              <a:endParaRPr lang="en-US" sz="5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9144000" y="1438262"/>
            <a:ext cx="2026800" cy="1240200"/>
            <a:chOff x="0" y="0"/>
            <a:chExt cx="2702400" cy="16536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702400" cy="1653600"/>
            </a:xfrm>
            <a:custGeom>
              <a:avLst/>
              <a:gdLst/>
              <a:ahLst/>
              <a:cxnLst/>
              <a:rect l="l" t="t" r="r" b="b"/>
              <a:pathLst>
                <a:path w="2702400" h="1653600">
                  <a:moveTo>
                    <a:pt x="0" y="0"/>
                  </a:moveTo>
                  <a:lnTo>
                    <a:pt x="2702400" y="0"/>
                  </a:lnTo>
                  <a:lnTo>
                    <a:pt x="2702400" y="1653600"/>
                  </a:lnTo>
                  <a:lnTo>
                    <a:pt x="0" y="1653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19050"/>
              <a:ext cx="2702400" cy="167265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r">
                <a:lnSpc>
                  <a:spcPts val="6240"/>
                </a:lnSpc>
              </a:pPr>
              <a:r>
                <a:rPr lang="en-US" sz="52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(01)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144000" y="4148662"/>
            <a:ext cx="2026800" cy="1240200"/>
            <a:chOff x="0" y="0"/>
            <a:chExt cx="2702400" cy="16536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702400" cy="1653600"/>
            </a:xfrm>
            <a:custGeom>
              <a:avLst/>
              <a:gdLst/>
              <a:ahLst/>
              <a:cxnLst/>
              <a:rect l="l" t="t" r="r" b="b"/>
              <a:pathLst>
                <a:path w="2702400" h="1653600">
                  <a:moveTo>
                    <a:pt x="0" y="0"/>
                  </a:moveTo>
                  <a:lnTo>
                    <a:pt x="2702400" y="0"/>
                  </a:lnTo>
                  <a:lnTo>
                    <a:pt x="2702400" y="1653600"/>
                  </a:lnTo>
                  <a:lnTo>
                    <a:pt x="0" y="1653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19050"/>
              <a:ext cx="2702400" cy="167265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r">
                <a:lnSpc>
                  <a:spcPts val="6240"/>
                </a:lnSpc>
              </a:pPr>
              <a:r>
                <a:rPr lang="en-US" sz="52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(03)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144000" y="2793462"/>
            <a:ext cx="2026800" cy="1240200"/>
            <a:chOff x="0" y="0"/>
            <a:chExt cx="2702400" cy="16536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702400" cy="1653600"/>
            </a:xfrm>
            <a:custGeom>
              <a:avLst/>
              <a:gdLst/>
              <a:ahLst/>
              <a:cxnLst/>
              <a:rect l="l" t="t" r="r" b="b"/>
              <a:pathLst>
                <a:path w="2702400" h="1653600">
                  <a:moveTo>
                    <a:pt x="0" y="0"/>
                  </a:moveTo>
                  <a:lnTo>
                    <a:pt x="2702400" y="0"/>
                  </a:lnTo>
                  <a:lnTo>
                    <a:pt x="2702400" y="1653600"/>
                  </a:lnTo>
                  <a:lnTo>
                    <a:pt x="0" y="1653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19050"/>
              <a:ext cx="2702400" cy="167265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r">
                <a:lnSpc>
                  <a:spcPts val="6240"/>
                </a:lnSpc>
              </a:pPr>
              <a:r>
                <a:rPr lang="en-US" sz="52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(02)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9144000" y="5503862"/>
            <a:ext cx="2026800" cy="1240200"/>
            <a:chOff x="0" y="0"/>
            <a:chExt cx="2702400" cy="16536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702400" cy="1653600"/>
            </a:xfrm>
            <a:custGeom>
              <a:avLst/>
              <a:gdLst/>
              <a:ahLst/>
              <a:cxnLst/>
              <a:rect l="l" t="t" r="r" b="b"/>
              <a:pathLst>
                <a:path w="2702400" h="1653600">
                  <a:moveTo>
                    <a:pt x="0" y="0"/>
                  </a:moveTo>
                  <a:lnTo>
                    <a:pt x="2702400" y="0"/>
                  </a:lnTo>
                  <a:lnTo>
                    <a:pt x="2702400" y="1653600"/>
                  </a:lnTo>
                  <a:lnTo>
                    <a:pt x="0" y="1653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19050"/>
              <a:ext cx="2702400" cy="167265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r">
                <a:lnSpc>
                  <a:spcPts val="6240"/>
                </a:lnSpc>
              </a:pPr>
              <a:r>
                <a:rPr lang="en-US" sz="52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(04)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1274446" y="1438288"/>
            <a:ext cx="5742000" cy="1240200"/>
            <a:chOff x="0" y="0"/>
            <a:chExt cx="7656000" cy="16536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7656000" cy="1653600"/>
            </a:xfrm>
            <a:custGeom>
              <a:avLst/>
              <a:gdLst/>
              <a:ahLst/>
              <a:cxnLst/>
              <a:rect l="l" t="t" r="r" b="b"/>
              <a:pathLst>
                <a:path w="7656000" h="1653600">
                  <a:moveTo>
                    <a:pt x="0" y="0"/>
                  </a:moveTo>
                  <a:lnTo>
                    <a:pt x="7656000" y="0"/>
                  </a:lnTo>
                  <a:lnTo>
                    <a:pt x="7656000" y="1653600"/>
                  </a:lnTo>
                  <a:lnTo>
                    <a:pt x="0" y="1653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19050"/>
              <a:ext cx="7656000" cy="167265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l">
                <a:lnSpc>
                  <a:spcPts val="4800"/>
                </a:lnSpc>
              </a:pPr>
              <a:r>
                <a:rPr lang="en-US" sz="4000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Application Overview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1274446" y="2793488"/>
            <a:ext cx="5742000" cy="1240200"/>
            <a:chOff x="0" y="0"/>
            <a:chExt cx="7656000" cy="16536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7656000" cy="1653600"/>
            </a:xfrm>
            <a:custGeom>
              <a:avLst/>
              <a:gdLst/>
              <a:ahLst/>
              <a:cxnLst/>
              <a:rect l="l" t="t" r="r" b="b"/>
              <a:pathLst>
                <a:path w="7656000" h="1653600">
                  <a:moveTo>
                    <a:pt x="0" y="0"/>
                  </a:moveTo>
                  <a:lnTo>
                    <a:pt x="7656000" y="0"/>
                  </a:lnTo>
                  <a:lnTo>
                    <a:pt x="7656000" y="1653600"/>
                  </a:lnTo>
                  <a:lnTo>
                    <a:pt x="0" y="1653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-19050"/>
              <a:ext cx="7656000" cy="167265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l">
                <a:lnSpc>
                  <a:spcPts val="4800"/>
                </a:lnSpc>
              </a:pPr>
              <a:r>
                <a:rPr lang="en-US" sz="40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Core Architecture</a:t>
              </a: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1274446" y="4148688"/>
            <a:ext cx="5742000" cy="1240200"/>
            <a:chOff x="0" y="0"/>
            <a:chExt cx="7656000" cy="16536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7656000" cy="1653600"/>
            </a:xfrm>
            <a:custGeom>
              <a:avLst/>
              <a:gdLst/>
              <a:ahLst/>
              <a:cxnLst/>
              <a:rect l="l" t="t" r="r" b="b"/>
              <a:pathLst>
                <a:path w="7656000" h="1653600">
                  <a:moveTo>
                    <a:pt x="0" y="0"/>
                  </a:moveTo>
                  <a:lnTo>
                    <a:pt x="7656000" y="0"/>
                  </a:lnTo>
                  <a:lnTo>
                    <a:pt x="7656000" y="1653600"/>
                  </a:lnTo>
                  <a:lnTo>
                    <a:pt x="0" y="1653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-19050"/>
              <a:ext cx="7656000" cy="167265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l">
                <a:lnSpc>
                  <a:spcPts val="4800"/>
                </a:lnSpc>
              </a:pPr>
              <a:r>
                <a:rPr lang="en-US" sz="40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Data Flow &amp; Chunking</a:t>
              </a:r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11274446" y="5503888"/>
            <a:ext cx="5742000" cy="1408261"/>
            <a:chOff x="0" y="0"/>
            <a:chExt cx="7656000" cy="1877682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7656000" cy="1877682"/>
            </a:xfrm>
            <a:custGeom>
              <a:avLst/>
              <a:gdLst/>
              <a:ahLst/>
              <a:cxnLst/>
              <a:rect l="l" t="t" r="r" b="b"/>
              <a:pathLst>
                <a:path w="7656000" h="1877682">
                  <a:moveTo>
                    <a:pt x="0" y="0"/>
                  </a:moveTo>
                  <a:lnTo>
                    <a:pt x="7656000" y="0"/>
                  </a:lnTo>
                  <a:lnTo>
                    <a:pt x="7656000" y="1877682"/>
                  </a:lnTo>
                  <a:lnTo>
                    <a:pt x="0" y="187768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0" y="-19050"/>
              <a:ext cx="7656000" cy="1896732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l">
                <a:lnSpc>
                  <a:spcPts val="4800"/>
                </a:lnSpc>
              </a:pPr>
              <a:r>
                <a:rPr lang="en-US" sz="40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Agentic Prompt Chain &amp; Langflow</a:t>
              </a:r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9144000" y="7026450"/>
            <a:ext cx="2026800" cy="1240200"/>
            <a:chOff x="0" y="0"/>
            <a:chExt cx="2702400" cy="165360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2702400" cy="1653600"/>
            </a:xfrm>
            <a:custGeom>
              <a:avLst/>
              <a:gdLst/>
              <a:ahLst/>
              <a:cxnLst/>
              <a:rect l="l" t="t" r="r" b="b"/>
              <a:pathLst>
                <a:path w="2702400" h="1653600">
                  <a:moveTo>
                    <a:pt x="0" y="0"/>
                  </a:moveTo>
                  <a:lnTo>
                    <a:pt x="2702400" y="0"/>
                  </a:lnTo>
                  <a:lnTo>
                    <a:pt x="2702400" y="1653600"/>
                  </a:lnTo>
                  <a:lnTo>
                    <a:pt x="0" y="1653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0" y="-19050"/>
              <a:ext cx="2702400" cy="167265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r">
                <a:lnSpc>
                  <a:spcPts val="6240"/>
                </a:lnSpc>
              </a:pPr>
              <a:r>
                <a:rPr lang="en-US" sz="52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(05)</a:t>
              </a:r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11274446" y="7026476"/>
            <a:ext cx="5742000" cy="1408261"/>
            <a:chOff x="0" y="0"/>
            <a:chExt cx="7656000" cy="1877682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7656000" cy="1877682"/>
            </a:xfrm>
            <a:custGeom>
              <a:avLst/>
              <a:gdLst/>
              <a:ahLst/>
              <a:cxnLst/>
              <a:rect l="l" t="t" r="r" b="b"/>
              <a:pathLst>
                <a:path w="7656000" h="1877682">
                  <a:moveTo>
                    <a:pt x="0" y="0"/>
                  </a:moveTo>
                  <a:lnTo>
                    <a:pt x="7656000" y="0"/>
                  </a:lnTo>
                  <a:lnTo>
                    <a:pt x="7656000" y="1877682"/>
                  </a:lnTo>
                  <a:lnTo>
                    <a:pt x="0" y="187768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TextBox 35"/>
            <p:cNvSpPr txBox="1"/>
            <p:nvPr/>
          </p:nvSpPr>
          <p:spPr>
            <a:xfrm>
              <a:off x="0" y="-19050"/>
              <a:ext cx="7656000" cy="1896732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l">
                <a:lnSpc>
                  <a:spcPts val="4800"/>
                </a:lnSpc>
              </a:pPr>
              <a:r>
                <a:rPr lang="en-US" sz="40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Performance &amp; Evaluation</a:t>
              </a:r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9144000" y="8380950"/>
            <a:ext cx="2026800" cy="1240200"/>
            <a:chOff x="0" y="0"/>
            <a:chExt cx="2702400" cy="1653600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2702400" cy="1653600"/>
            </a:xfrm>
            <a:custGeom>
              <a:avLst/>
              <a:gdLst/>
              <a:ahLst/>
              <a:cxnLst/>
              <a:rect l="l" t="t" r="r" b="b"/>
              <a:pathLst>
                <a:path w="2702400" h="1653600">
                  <a:moveTo>
                    <a:pt x="0" y="0"/>
                  </a:moveTo>
                  <a:lnTo>
                    <a:pt x="2702400" y="0"/>
                  </a:lnTo>
                  <a:lnTo>
                    <a:pt x="2702400" y="1653600"/>
                  </a:lnTo>
                  <a:lnTo>
                    <a:pt x="0" y="1653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TextBox 38"/>
            <p:cNvSpPr txBox="1"/>
            <p:nvPr/>
          </p:nvSpPr>
          <p:spPr>
            <a:xfrm>
              <a:off x="0" y="-19050"/>
              <a:ext cx="2702400" cy="167265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r">
                <a:lnSpc>
                  <a:spcPts val="6240"/>
                </a:lnSpc>
              </a:pPr>
              <a:r>
                <a:rPr lang="en-US" sz="52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(06)</a:t>
              </a:r>
            </a:p>
          </p:txBody>
        </p:sp>
      </p:grpSp>
      <p:grpSp>
        <p:nvGrpSpPr>
          <p:cNvPr id="39" name="Group 39"/>
          <p:cNvGrpSpPr/>
          <p:nvPr/>
        </p:nvGrpSpPr>
        <p:grpSpPr>
          <a:xfrm>
            <a:off x="11274446" y="8380976"/>
            <a:ext cx="5742000" cy="1408261"/>
            <a:chOff x="0" y="0"/>
            <a:chExt cx="7656000" cy="1877682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7656000" cy="1877682"/>
            </a:xfrm>
            <a:custGeom>
              <a:avLst/>
              <a:gdLst/>
              <a:ahLst/>
              <a:cxnLst/>
              <a:rect l="l" t="t" r="r" b="b"/>
              <a:pathLst>
                <a:path w="7656000" h="1877682">
                  <a:moveTo>
                    <a:pt x="0" y="0"/>
                  </a:moveTo>
                  <a:lnTo>
                    <a:pt x="7656000" y="0"/>
                  </a:lnTo>
                  <a:lnTo>
                    <a:pt x="7656000" y="1877682"/>
                  </a:lnTo>
                  <a:lnTo>
                    <a:pt x="0" y="187768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TextBox 41"/>
            <p:cNvSpPr txBox="1"/>
            <p:nvPr/>
          </p:nvSpPr>
          <p:spPr>
            <a:xfrm>
              <a:off x="0" y="-19050"/>
              <a:ext cx="7656000" cy="1896732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l">
                <a:lnSpc>
                  <a:spcPts val="4800"/>
                </a:lnSpc>
              </a:pPr>
              <a:r>
                <a:rPr lang="en-US" sz="40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Conclusion &amp; Future Scope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9525" y="-9525"/>
            <a:ext cx="18307050" cy="10306050"/>
          </a:xfrm>
          <a:custGeom>
            <a:avLst/>
            <a:gdLst/>
            <a:ahLst/>
            <a:cxnLst/>
            <a:rect l="l" t="t" r="r" b="b"/>
            <a:pathLst>
              <a:path w="18307050" h="10306050">
                <a:moveTo>
                  <a:pt x="0" y="0"/>
                </a:moveTo>
                <a:lnTo>
                  <a:pt x="18307050" y="0"/>
                </a:lnTo>
                <a:lnTo>
                  <a:pt x="18307050" y="10306050"/>
                </a:lnTo>
                <a:lnTo>
                  <a:pt x="0" y="103060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80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525358" y="1589350"/>
            <a:ext cx="15237000" cy="1625898"/>
            <a:chOff x="0" y="0"/>
            <a:chExt cx="20316000" cy="216786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0316000" cy="2167864"/>
            </a:xfrm>
            <a:custGeom>
              <a:avLst/>
              <a:gdLst/>
              <a:ahLst/>
              <a:cxnLst/>
              <a:rect l="l" t="t" r="r" b="b"/>
              <a:pathLst>
                <a:path w="20316000" h="2167864">
                  <a:moveTo>
                    <a:pt x="0" y="0"/>
                  </a:moveTo>
                  <a:lnTo>
                    <a:pt x="20316000" y="0"/>
                  </a:lnTo>
                  <a:lnTo>
                    <a:pt x="20316000" y="2167864"/>
                  </a:lnTo>
                  <a:lnTo>
                    <a:pt x="0" y="216786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0316000" cy="2205964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9600"/>
                </a:lnSpc>
              </a:pPr>
              <a:r>
                <a:rPr lang="en-US" sz="80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Future Works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277001" y="3838261"/>
            <a:ext cx="15733998" cy="3237642"/>
            <a:chOff x="0" y="0"/>
            <a:chExt cx="20978664" cy="431685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0978665" cy="4316856"/>
            </a:xfrm>
            <a:custGeom>
              <a:avLst/>
              <a:gdLst/>
              <a:ahLst/>
              <a:cxnLst/>
              <a:rect l="l" t="t" r="r" b="b"/>
              <a:pathLst>
                <a:path w="20978665" h="4316856">
                  <a:moveTo>
                    <a:pt x="0" y="0"/>
                  </a:moveTo>
                  <a:lnTo>
                    <a:pt x="20978665" y="0"/>
                  </a:lnTo>
                  <a:lnTo>
                    <a:pt x="20978665" y="4316856"/>
                  </a:lnTo>
                  <a:lnTo>
                    <a:pt x="0" y="431685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0"/>
              <a:ext cx="20978664" cy="4316856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600"/>
                </a:lnSpc>
              </a:pPr>
              <a:r>
                <a:rPr lang="en-US" sz="3000" b="1">
                  <a:solidFill>
                    <a:srgbClr val="FFFFFF"/>
                  </a:solidFill>
                  <a:latin typeface="FS Albert Arabic Bold"/>
                  <a:ea typeface="FS Albert Arabic Bold"/>
                  <a:cs typeface="FS Albert Arabic Bold"/>
                  <a:sym typeface="FS Albert Arabic Bold"/>
                </a:rPr>
                <a:t>Planned Upgrades</a:t>
              </a:r>
            </a:p>
            <a:p>
              <a:pPr marL="647700" lvl="1" indent="-323850" algn="l">
                <a:lnSpc>
                  <a:spcPts val="3600"/>
                </a:lnSpc>
                <a:buFont typeface="Arial"/>
                <a:buChar char="•"/>
              </a:pPr>
              <a:r>
                <a:rPr lang="en-US" sz="300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 🔁 Real-time PubMed ingestion</a:t>
              </a:r>
            </a:p>
            <a:p>
              <a:pPr marL="647700" lvl="1" indent="-323850" algn="l">
                <a:lnSpc>
                  <a:spcPts val="3600"/>
                </a:lnSpc>
                <a:buFont typeface="Arial"/>
                <a:buChar char="•"/>
              </a:pPr>
              <a:r>
                <a:rPr lang="en-US" sz="300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🧠 Causal modeling (do-calculus for nutrition/training correlation)</a:t>
              </a:r>
            </a:p>
            <a:p>
              <a:pPr marL="647700" lvl="1" indent="-323850" algn="l">
                <a:lnSpc>
                  <a:spcPts val="3600"/>
                </a:lnSpc>
                <a:buFont typeface="Arial"/>
                <a:buChar char="•"/>
              </a:pPr>
              <a:r>
                <a:rPr lang="en-US" sz="300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🖼️ Visual embeddings (exercise diagrams, training videos)</a:t>
              </a:r>
            </a:p>
            <a:p>
              <a:pPr marL="647700" lvl="1" indent="-323850" algn="l">
                <a:lnSpc>
                  <a:spcPts val="3600"/>
                </a:lnSpc>
                <a:buFont typeface="Arial"/>
                <a:buChar char="•"/>
              </a:pPr>
              <a:r>
                <a:rPr lang="en-US" sz="300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🤖 Expanding LangFlow agents to new domains like physical therapy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06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F4AB85-D334-3DB8-929D-A0D4B95436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D8225096-C0DE-71EC-E390-C9C40EF6D4C2}"/>
              </a:ext>
            </a:extLst>
          </p:cNvPr>
          <p:cNvSpPr/>
          <p:nvPr/>
        </p:nvSpPr>
        <p:spPr>
          <a:xfrm>
            <a:off x="-9525" y="-9525"/>
            <a:ext cx="18307050" cy="10306050"/>
          </a:xfrm>
          <a:custGeom>
            <a:avLst/>
            <a:gdLst/>
            <a:ahLst/>
            <a:cxnLst/>
            <a:rect l="l" t="t" r="r" b="b"/>
            <a:pathLst>
              <a:path w="18307050" h="10306050">
                <a:moveTo>
                  <a:pt x="0" y="0"/>
                </a:moveTo>
                <a:lnTo>
                  <a:pt x="18307050" y="0"/>
                </a:lnTo>
                <a:lnTo>
                  <a:pt x="18307050" y="10306050"/>
                </a:lnTo>
                <a:lnTo>
                  <a:pt x="0" y="103060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45188" r="-45305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7F8B7F43-3699-C8F2-DFC6-057FC3A568E0}"/>
              </a:ext>
            </a:extLst>
          </p:cNvPr>
          <p:cNvGrpSpPr/>
          <p:nvPr/>
        </p:nvGrpSpPr>
        <p:grpSpPr>
          <a:xfrm>
            <a:off x="1426450" y="7170400"/>
            <a:ext cx="15435600" cy="2037600"/>
            <a:chOff x="0" y="0"/>
            <a:chExt cx="20580800" cy="2716800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2D608FDB-B8A1-0057-A540-E4367F940E79}"/>
                </a:ext>
              </a:extLst>
            </p:cNvPr>
            <p:cNvSpPr/>
            <p:nvPr/>
          </p:nvSpPr>
          <p:spPr>
            <a:xfrm>
              <a:off x="0" y="0"/>
              <a:ext cx="20580800" cy="2716800"/>
            </a:xfrm>
            <a:custGeom>
              <a:avLst/>
              <a:gdLst/>
              <a:ahLst/>
              <a:cxnLst/>
              <a:rect l="l" t="t" r="r" b="b"/>
              <a:pathLst>
                <a:path w="20580800" h="2716800">
                  <a:moveTo>
                    <a:pt x="0" y="0"/>
                  </a:moveTo>
                  <a:lnTo>
                    <a:pt x="20580800" y="0"/>
                  </a:lnTo>
                  <a:lnTo>
                    <a:pt x="20580800" y="2716800"/>
                  </a:lnTo>
                  <a:lnTo>
                    <a:pt x="0" y="2716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4F744D53-E617-9391-2385-5819651BDE9E}"/>
                </a:ext>
              </a:extLst>
            </p:cNvPr>
            <p:cNvSpPr txBox="1"/>
            <p:nvPr/>
          </p:nvSpPr>
          <p:spPr>
            <a:xfrm>
              <a:off x="0" y="-38100"/>
              <a:ext cx="20580800" cy="27549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r">
                <a:lnSpc>
                  <a:spcPts val="9600"/>
                </a:lnSpc>
              </a:pPr>
              <a:r>
                <a:rPr lang="en-US" sz="8000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Demo</a:t>
              </a:r>
            </a:p>
          </p:txBody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A2174B39-3CC3-5531-2331-A26933ED0445}"/>
              </a:ext>
            </a:extLst>
          </p:cNvPr>
          <p:cNvGrpSpPr/>
          <p:nvPr/>
        </p:nvGrpSpPr>
        <p:grpSpPr>
          <a:xfrm>
            <a:off x="1426450" y="970875"/>
            <a:ext cx="2535000" cy="1654473"/>
            <a:chOff x="0" y="-38100"/>
            <a:chExt cx="3380000" cy="2205964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EA48032-1BD4-216B-474F-AEDDBA34B8A7}"/>
                </a:ext>
              </a:extLst>
            </p:cNvPr>
            <p:cNvSpPr/>
            <p:nvPr/>
          </p:nvSpPr>
          <p:spPr>
            <a:xfrm>
              <a:off x="0" y="0"/>
              <a:ext cx="3380000" cy="2167864"/>
            </a:xfrm>
            <a:custGeom>
              <a:avLst/>
              <a:gdLst/>
              <a:ahLst/>
              <a:cxnLst/>
              <a:rect l="l" t="t" r="r" b="b"/>
              <a:pathLst>
                <a:path w="3380000" h="2167864">
                  <a:moveTo>
                    <a:pt x="0" y="0"/>
                  </a:moveTo>
                  <a:lnTo>
                    <a:pt x="3380000" y="0"/>
                  </a:lnTo>
                  <a:lnTo>
                    <a:pt x="3380000" y="2167864"/>
                  </a:lnTo>
                  <a:lnTo>
                    <a:pt x="0" y="216786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5DDDA912-1303-F943-302D-CD51F4EEC7B2}"/>
                </a:ext>
              </a:extLst>
            </p:cNvPr>
            <p:cNvSpPr txBox="1"/>
            <p:nvPr/>
          </p:nvSpPr>
          <p:spPr>
            <a:xfrm>
              <a:off x="0" y="-38100"/>
              <a:ext cx="3380000" cy="2205964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l">
                <a:lnSpc>
                  <a:spcPts val="9600"/>
                </a:lnSpc>
              </a:pPr>
              <a:endParaRPr lang="en-US" sz="8000" dirty="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grpSp>
        <p:nvGrpSpPr>
          <p:cNvPr id="9" name="Group 9">
            <a:extLst>
              <a:ext uri="{FF2B5EF4-FFF2-40B4-BE49-F238E27FC236}">
                <a16:creationId xmlns:a16="http://schemas.microsoft.com/office/drawing/2014/main" id="{8CB334BB-B65C-BE97-7A50-59BA5D7F1EB2}"/>
              </a:ext>
            </a:extLst>
          </p:cNvPr>
          <p:cNvGrpSpPr/>
          <p:nvPr/>
        </p:nvGrpSpPr>
        <p:grpSpPr>
          <a:xfrm>
            <a:off x="1028700" y="9203238"/>
            <a:ext cx="2248800" cy="784800"/>
            <a:chOff x="0" y="0"/>
            <a:chExt cx="2998400" cy="1046400"/>
          </a:xfrm>
        </p:grpSpPr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1837C3DF-431F-6BE5-C966-C9F42A2B9DA6}"/>
                </a:ext>
              </a:extLst>
            </p:cNvPr>
            <p:cNvSpPr/>
            <p:nvPr/>
          </p:nvSpPr>
          <p:spPr>
            <a:xfrm>
              <a:off x="0" y="0"/>
              <a:ext cx="2998400" cy="1046400"/>
            </a:xfrm>
            <a:custGeom>
              <a:avLst/>
              <a:gdLst/>
              <a:ahLst/>
              <a:cxnLst/>
              <a:rect l="l" t="t" r="r" b="b"/>
              <a:pathLst>
                <a:path w="2998400" h="1046400">
                  <a:moveTo>
                    <a:pt x="0" y="0"/>
                  </a:moveTo>
                  <a:lnTo>
                    <a:pt x="2998400" y="0"/>
                  </a:lnTo>
                  <a:lnTo>
                    <a:pt x="2998400" y="1046400"/>
                  </a:lnTo>
                  <a:lnTo>
                    <a:pt x="0" y="10464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>
              <a:extLst>
                <a:ext uri="{FF2B5EF4-FFF2-40B4-BE49-F238E27FC236}">
                  <a16:creationId xmlns:a16="http://schemas.microsoft.com/office/drawing/2014/main" id="{10EDDC66-FEE0-61F9-4A23-83F2FF621502}"/>
                </a:ext>
              </a:extLst>
            </p:cNvPr>
            <p:cNvSpPr txBox="1"/>
            <p:nvPr/>
          </p:nvSpPr>
          <p:spPr>
            <a:xfrm>
              <a:off x="0" y="-9525"/>
              <a:ext cx="2998400" cy="105592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2400"/>
                </a:lnSpc>
              </a:pPr>
              <a:r>
                <a:rPr lang="en-US" sz="20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Athylze</a:t>
              </a:r>
            </a:p>
          </p:txBody>
        </p:sp>
      </p:grpSp>
      <p:sp>
        <p:nvSpPr>
          <p:cNvPr id="12" name="AutoShape 12">
            <a:extLst>
              <a:ext uri="{FF2B5EF4-FFF2-40B4-BE49-F238E27FC236}">
                <a16:creationId xmlns:a16="http://schemas.microsoft.com/office/drawing/2014/main" id="{38A744EC-AF30-E964-8D4F-7552139A415A}"/>
              </a:ext>
            </a:extLst>
          </p:cNvPr>
          <p:cNvSpPr/>
          <p:nvPr/>
        </p:nvSpPr>
        <p:spPr>
          <a:xfrm rot="3966">
            <a:off x="2693944" y="9614716"/>
            <a:ext cx="16510061" cy="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16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9525" y="-9525"/>
            <a:ext cx="18307050" cy="10306050"/>
          </a:xfrm>
          <a:custGeom>
            <a:avLst/>
            <a:gdLst/>
            <a:ahLst/>
            <a:cxnLst/>
            <a:rect l="l" t="t" r="r" b="b"/>
            <a:pathLst>
              <a:path w="18307050" h="10306050">
                <a:moveTo>
                  <a:pt x="0" y="0"/>
                </a:moveTo>
                <a:lnTo>
                  <a:pt x="18307050" y="0"/>
                </a:lnTo>
                <a:lnTo>
                  <a:pt x="18307050" y="10306050"/>
                </a:lnTo>
                <a:lnTo>
                  <a:pt x="0" y="103060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80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3934922" y="3711430"/>
            <a:ext cx="10418156" cy="2864139"/>
            <a:chOff x="0" y="0"/>
            <a:chExt cx="9868411" cy="271300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9868412" cy="2713004"/>
            </a:xfrm>
            <a:custGeom>
              <a:avLst/>
              <a:gdLst/>
              <a:ahLst/>
              <a:cxnLst/>
              <a:rect l="l" t="t" r="r" b="b"/>
              <a:pathLst>
                <a:path w="9868412" h="2713004">
                  <a:moveTo>
                    <a:pt x="0" y="0"/>
                  </a:moveTo>
                  <a:lnTo>
                    <a:pt x="9868412" y="0"/>
                  </a:lnTo>
                  <a:lnTo>
                    <a:pt x="9868412" y="2713004"/>
                  </a:lnTo>
                  <a:lnTo>
                    <a:pt x="0" y="271300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28575"/>
              <a:ext cx="9868411" cy="2741579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ctr">
                <a:lnSpc>
                  <a:spcPts val="11999"/>
                </a:lnSpc>
              </a:pPr>
              <a:r>
                <a:rPr lang="en-US" sz="9999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Thank You </a:t>
              </a:r>
            </a:p>
          </p:txBody>
        </p:sp>
      </p:grpSp>
      <p:sp>
        <p:nvSpPr>
          <p:cNvPr id="6" name="AutoShape 6"/>
          <p:cNvSpPr/>
          <p:nvPr/>
        </p:nvSpPr>
        <p:spPr>
          <a:xfrm rot="3966">
            <a:off x="2851870" y="9600400"/>
            <a:ext cx="16510061" cy="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7" name="Group 7"/>
          <p:cNvGrpSpPr/>
          <p:nvPr/>
        </p:nvGrpSpPr>
        <p:grpSpPr>
          <a:xfrm>
            <a:off x="1028700" y="9203238"/>
            <a:ext cx="2248800" cy="784800"/>
            <a:chOff x="0" y="0"/>
            <a:chExt cx="2998400" cy="10464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998400" cy="1046400"/>
            </a:xfrm>
            <a:custGeom>
              <a:avLst/>
              <a:gdLst/>
              <a:ahLst/>
              <a:cxnLst/>
              <a:rect l="l" t="t" r="r" b="b"/>
              <a:pathLst>
                <a:path w="2998400" h="1046400">
                  <a:moveTo>
                    <a:pt x="0" y="0"/>
                  </a:moveTo>
                  <a:lnTo>
                    <a:pt x="2998400" y="0"/>
                  </a:lnTo>
                  <a:lnTo>
                    <a:pt x="2998400" y="1046400"/>
                  </a:lnTo>
                  <a:lnTo>
                    <a:pt x="0" y="10464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9525"/>
              <a:ext cx="2998400" cy="105592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2400"/>
                </a:lnSpc>
              </a:pPr>
              <a:r>
                <a:rPr lang="en-US" sz="20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Athylze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9525" y="-9525"/>
            <a:ext cx="18307050" cy="10306050"/>
          </a:xfrm>
          <a:custGeom>
            <a:avLst/>
            <a:gdLst/>
            <a:ahLst/>
            <a:cxnLst/>
            <a:rect l="l" t="t" r="r" b="b"/>
            <a:pathLst>
              <a:path w="18307050" h="10306050">
                <a:moveTo>
                  <a:pt x="0" y="0"/>
                </a:moveTo>
                <a:lnTo>
                  <a:pt x="18307050" y="0"/>
                </a:lnTo>
                <a:lnTo>
                  <a:pt x="18307050" y="10306050"/>
                </a:lnTo>
                <a:lnTo>
                  <a:pt x="0" y="103060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45188" r="-45305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426450" y="7170400"/>
            <a:ext cx="15435600" cy="2037600"/>
            <a:chOff x="0" y="0"/>
            <a:chExt cx="20580800" cy="2716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0580800" cy="2716800"/>
            </a:xfrm>
            <a:custGeom>
              <a:avLst/>
              <a:gdLst/>
              <a:ahLst/>
              <a:cxnLst/>
              <a:rect l="l" t="t" r="r" b="b"/>
              <a:pathLst>
                <a:path w="20580800" h="2716800">
                  <a:moveTo>
                    <a:pt x="0" y="0"/>
                  </a:moveTo>
                  <a:lnTo>
                    <a:pt x="20580800" y="0"/>
                  </a:lnTo>
                  <a:lnTo>
                    <a:pt x="20580800" y="2716800"/>
                  </a:lnTo>
                  <a:lnTo>
                    <a:pt x="0" y="2716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0580800" cy="27549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r">
                <a:lnSpc>
                  <a:spcPts val="9600"/>
                </a:lnSpc>
              </a:pPr>
              <a:r>
                <a:rPr lang="en-US" sz="80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Application Overview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426450" y="999450"/>
            <a:ext cx="2535000" cy="1369200"/>
            <a:chOff x="0" y="0"/>
            <a:chExt cx="3380000" cy="18256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380000" cy="1825600"/>
            </a:xfrm>
            <a:custGeom>
              <a:avLst/>
              <a:gdLst/>
              <a:ahLst/>
              <a:cxnLst/>
              <a:rect l="l" t="t" r="r" b="b"/>
              <a:pathLst>
                <a:path w="3380000" h="1825600">
                  <a:moveTo>
                    <a:pt x="0" y="0"/>
                  </a:moveTo>
                  <a:lnTo>
                    <a:pt x="3380000" y="0"/>
                  </a:lnTo>
                  <a:lnTo>
                    <a:pt x="3380000" y="1825600"/>
                  </a:lnTo>
                  <a:lnTo>
                    <a:pt x="0" y="18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3380000" cy="1863700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l">
                <a:lnSpc>
                  <a:spcPts val="9600"/>
                </a:lnSpc>
              </a:pPr>
              <a:r>
                <a:rPr lang="en-US" sz="80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01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28700" y="9203238"/>
            <a:ext cx="2248800" cy="784800"/>
            <a:chOff x="0" y="0"/>
            <a:chExt cx="2998400" cy="10464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998400" cy="1046400"/>
            </a:xfrm>
            <a:custGeom>
              <a:avLst/>
              <a:gdLst/>
              <a:ahLst/>
              <a:cxnLst/>
              <a:rect l="l" t="t" r="r" b="b"/>
              <a:pathLst>
                <a:path w="2998400" h="1046400">
                  <a:moveTo>
                    <a:pt x="0" y="0"/>
                  </a:moveTo>
                  <a:lnTo>
                    <a:pt x="2998400" y="0"/>
                  </a:lnTo>
                  <a:lnTo>
                    <a:pt x="2998400" y="1046400"/>
                  </a:lnTo>
                  <a:lnTo>
                    <a:pt x="0" y="10464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9525"/>
              <a:ext cx="2998400" cy="105592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2400"/>
                </a:lnSpc>
              </a:pPr>
              <a:r>
                <a:rPr lang="en-US" sz="20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Athylze</a:t>
              </a:r>
            </a:p>
          </p:txBody>
        </p:sp>
      </p:grpSp>
      <p:sp>
        <p:nvSpPr>
          <p:cNvPr id="12" name="AutoShape 12"/>
          <p:cNvSpPr/>
          <p:nvPr/>
        </p:nvSpPr>
        <p:spPr>
          <a:xfrm rot="3966">
            <a:off x="2851870" y="9600400"/>
            <a:ext cx="16510061" cy="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52400" y="-180975"/>
            <a:ext cx="18459450" cy="10648950"/>
          </a:xfrm>
          <a:custGeom>
            <a:avLst/>
            <a:gdLst/>
            <a:ahLst/>
            <a:cxnLst/>
            <a:rect l="l" t="t" r="r" b="b"/>
            <a:pathLst>
              <a:path w="18307050" h="10306050">
                <a:moveTo>
                  <a:pt x="0" y="0"/>
                </a:moveTo>
                <a:lnTo>
                  <a:pt x="18307050" y="0"/>
                </a:lnTo>
                <a:lnTo>
                  <a:pt x="18307050" y="10306050"/>
                </a:lnTo>
                <a:lnTo>
                  <a:pt x="0" y="103060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80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525358" y="1589350"/>
            <a:ext cx="15237000" cy="1625898"/>
            <a:chOff x="0" y="0"/>
            <a:chExt cx="20316000" cy="216786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0316000" cy="2167864"/>
            </a:xfrm>
            <a:custGeom>
              <a:avLst/>
              <a:gdLst/>
              <a:ahLst/>
              <a:cxnLst/>
              <a:rect l="l" t="t" r="r" b="b"/>
              <a:pathLst>
                <a:path w="20316000" h="2167864">
                  <a:moveTo>
                    <a:pt x="0" y="0"/>
                  </a:moveTo>
                  <a:lnTo>
                    <a:pt x="20316000" y="0"/>
                  </a:lnTo>
                  <a:lnTo>
                    <a:pt x="20316000" y="2167864"/>
                  </a:lnTo>
                  <a:lnTo>
                    <a:pt x="0" y="216786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0316000" cy="2205964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9600"/>
                </a:lnSpc>
              </a:pPr>
              <a:r>
                <a:rPr lang="en-US" sz="80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Application Overview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277001" y="3838261"/>
            <a:ext cx="15733998" cy="4606290"/>
            <a:chOff x="0" y="0"/>
            <a:chExt cx="20978664" cy="614172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0978665" cy="6141720"/>
            </a:xfrm>
            <a:custGeom>
              <a:avLst/>
              <a:gdLst/>
              <a:ahLst/>
              <a:cxnLst/>
              <a:rect l="l" t="t" r="r" b="b"/>
              <a:pathLst>
                <a:path w="20978665" h="6141720">
                  <a:moveTo>
                    <a:pt x="0" y="0"/>
                  </a:moveTo>
                  <a:lnTo>
                    <a:pt x="20978665" y="0"/>
                  </a:lnTo>
                  <a:lnTo>
                    <a:pt x="20978665" y="6141720"/>
                  </a:lnTo>
                  <a:lnTo>
                    <a:pt x="0" y="614172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0"/>
              <a:ext cx="20978664" cy="614172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600"/>
                </a:lnSpc>
              </a:pPr>
              <a:r>
                <a:rPr lang="en-US" sz="3000" dirty="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 Problem with </a:t>
              </a:r>
              <a:r>
                <a:rPr lang="en-US" sz="3000" b="1" dirty="0">
                  <a:solidFill>
                    <a:srgbClr val="FFFFFF"/>
                  </a:solidFill>
                  <a:latin typeface="FS Albert Arabic Bold"/>
                  <a:ea typeface="FS Albert Arabic Bold"/>
                  <a:cs typeface="FS Albert Arabic Bold"/>
                  <a:sym typeface="FS Albert Arabic Bold"/>
                </a:rPr>
                <a:t>Rigid rule-based models</a:t>
              </a:r>
            </a:p>
            <a:p>
              <a:pPr marL="647700" lvl="1" indent="-323850" algn="l">
                <a:lnSpc>
                  <a:spcPts val="3600"/>
                </a:lnSpc>
                <a:buFont typeface="Arial"/>
                <a:buChar char="•"/>
              </a:pPr>
              <a:r>
                <a:rPr lang="en-US" sz="3000" dirty="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Poor scientific integration</a:t>
              </a:r>
            </a:p>
            <a:p>
              <a:pPr marL="647700" lvl="1" indent="-323850" algn="l">
                <a:lnSpc>
                  <a:spcPts val="3600"/>
                </a:lnSpc>
                <a:buFont typeface="Arial"/>
                <a:buChar char="•"/>
              </a:pPr>
              <a:r>
                <a:rPr lang="en-US" sz="3000" dirty="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Static recommendations with low personalization</a:t>
              </a:r>
            </a:p>
            <a:p>
              <a:pPr marL="647700" lvl="1" indent="-323850" algn="l">
                <a:lnSpc>
                  <a:spcPts val="3600"/>
                </a:lnSpc>
                <a:buFont typeface="Arial"/>
                <a:buChar char="•"/>
              </a:pPr>
              <a:r>
                <a:rPr lang="en-US" sz="3000" dirty="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High user drop-off due to frustration caused by generic suggestions</a:t>
              </a:r>
            </a:p>
            <a:p>
              <a:pPr algn="l">
                <a:lnSpc>
                  <a:spcPts val="3600"/>
                </a:lnSpc>
              </a:pPr>
              <a:endParaRPr lang="en-US" sz="3000" dirty="0">
                <a:solidFill>
                  <a:srgbClr val="FFFFFF"/>
                </a:solidFill>
                <a:latin typeface="FS Albert Arabic"/>
                <a:ea typeface="FS Albert Arabic"/>
                <a:cs typeface="FS Albert Arabic"/>
                <a:sym typeface="FS Albert Arabic"/>
              </a:endParaRPr>
            </a:p>
            <a:p>
              <a:pPr algn="l">
                <a:lnSpc>
                  <a:spcPts val="3600"/>
                </a:lnSpc>
              </a:pPr>
              <a:r>
                <a:rPr lang="en-US" sz="3000" b="1" dirty="0">
                  <a:solidFill>
                    <a:srgbClr val="FFFFFF"/>
                  </a:solidFill>
                  <a:latin typeface="FS Albert Arabic Bold"/>
                  <a:ea typeface="FS Albert Arabic Bold"/>
                  <a:cs typeface="FS Albert Arabic Bold"/>
                  <a:sym typeface="FS Albert Arabic Bold"/>
                </a:rPr>
                <a:t>What </a:t>
              </a:r>
              <a:r>
                <a:rPr lang="en-US" sz="3000" b="1" dirty="0" err="1">
                  <a:solidFill>
                    <a:srgbClr val="FFFFFF"/>
                  </a:solidFill>
                  <a:latin typeface="FS Albert Arabic Bold"/>
                  <a:ea typeface="FS Albert Arabic Bold"/>
                  <a:cs typeface="FS Albert Arabic Bold"/>
                  <a:sym typeface="FS Albert Arabic Bold"/>
                </a:rPr>
                <a:t>Athlyze</a:t>
              </a:r>
              <a:r>
                <a:rPr lang="en-US" sz="3000" b="1" dirty="0">
                  <a:solidFill>
                    <a:srgbClr val="FFFFFF"/>
                  </a:solidFill>
                  <a:latin typeface="FS Albert Arabic Bold"/>
                  <a:ea typeface="FS Albert Arabic Bold"/>
                  <a:cs typeface="FS Albert Arabic Bold"/>
                  <a:sym typeface="FS Albert Arabic Bold"/>
                </a:rPr>
                <a:t> Solves</a:t>
              </a:r>
            </a:p>
            <a:p>
              <a:pPr marL="647700" lvl="1" indent="-323850" algn="l">
                <a:lnSpc>
                  <a:spcPts val="3600"/>
                </a:lnSpc>
                <a:buFont typeface="Arial"/>
                <a:buChar char="•"/>
              </a:pPr>
              <a:r>
                <a:rPr lang="en-US" sz="3000" dirty="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Dynamically tailors advice using research paper through vector embeddings	</a:t>
              </a:r>
            </a:p>
            <a:p>
              <a:pPr marL="647700" lvl="1" indent="-323850" algn="l">
                <a:lnSpc>
                  <a:spcPts val="3600"/>
                </a:lnSpc>
                <a:buFont typeface="Arial"/>
                <a:buChar char="•"/>
              </a:pPr>
              <a:r>
                <a:rPr lang="en-US" sz="3000" dirty="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Improves engagement via personalized, accurate outputs</a:t>
              </a:r>
            </a:p>
            <a:p>
              <a:pPr marL="647700" lvl="1" indent="-323850">
                <a:lnSpc>
                  <a:spcPts val="3600"/>
                </a:lnSpc>
                <a:buFont typeface="Arial"/>
                <a:buChar char="•"/>
              </a:pPr>
              <a:r>
                <a:rPr lang="en-US" sz="3200" dirty="0">
                  <a:solidFill>
                    <a:schemeClr val="bg1"/>
                  </a:solidFill>
                  <a:effectLst/>
                  <a:latin typeface="Helvetica" pitchFamily="2" charset="0"/>
                </a:rPr>
                <a:t>Real-time adaptation using Google language models</a:t>
              </a:r>
            </a:p>
            <a:p>
              <a:pPr marL="647700" lvl="1" indent="-323850">
                <a:lnSpc>
                  <a:spcPts val="3600"/>
                </a:lnSpc>
                <a:buFont typeface="Arial"/>
                <a:buChar char="•"/>
              </a:pPr>
              <a:r>
                <a:rPr lang="en-US" sz="3200" dirty="0">
                  <a:solidFill>
                    <a:schemeClr val="bg1"/>
                  </a:solidFill>
                  <a:effectLst/>
                  <a:latin typeface="Helvetica" pitchFamily="2" charset="0"/>
                </a:rPr>
                <a:t>Reasoning the response for the user against the research database</a:t>
              </a:r>
              <a:endParaRPr lang="en-US" sz="3000" dirty="0">
                <a:solidFill>
                  <a:schemeClr val="bg1"/>
                </a:solidFill>
                <a:latin typeface="FS Albert Arabic"/>
                <a:ea typeface="FS Albert Arabic"/>
                <a:cs typeface="FS Albert Arabic"/>
                <a:sym typeface="FS Albert Arabic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9525" y="0"/>
            <a:ext cx="18307050" cy="11010262"/>
          </a:xfrm>
          <a:custGeom>
            <a:avLst/>
            <a:gdLst/>
            <a:ahLst/>
            <a:cxnLst/>
            <a:rect l="l" t="t" r="r" b="b"/>
            <a:pathLst>
              <a:path w="18307050" h="10306050">
                <a:moveTo>
                  <a:pt x="0" y="0"/>
                </a:moveTo>
                <a:lnTo>
                  <a:pt x="18307050" y="0"/>
                </a:lnTo>
                <a:lnTo>
                  <a:pt x="18307050" y="10306050"/>
                </a:lnTo>
                <a:lnTo>
                  <a:pt x="0" y="103060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80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623950" y="1079000"/>
            <a:ext cx="15237600" cy="1145400"/>
            <a:chOff x="0" y="0"/>
            <a:chExt cx="20316800" cy="15272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0316800" cy="1527200"/>
            </a:xfrm>
            <a:custGeom>
              <a:avLst/>
              <a:gdLst/>
              <a:ahLst/>
              <a:cxnLst/>
              <a:rect l="l" t="t" r="r" b="b"/>
              <a:pathLst>
                <a:path w="20316800" h="1527200">
                  <a:moveTo>
                    <a:pt x="0" y="0"/>
                  </a:moveTo>
                  <a:lnTo>
                    <a:pt x="20316800" y="0"/>
                  </a:lnTo>
                  <a:lnTo>
                    <a:pt x="20316800" y="1527200"/>
                  </a:lnTo>
                  <a:lnTo>
                    <a:pt x="0" y="15272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20316800" cy="1546250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l">
                <a:lnSpc>
                  <a:spcPts val="6240"/>
                </a:lnSpc>
              </a:pPr>
              <a:endParaRPr lang="en-US" sz="5200" dirty="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623950" y="2950200"/>
            <a:ext cx="15237450" cy="5520690"/>
            <a:chOff x="0" y="0"/>
            <a:chExt cx="20316600" cy="736092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0316600" cy="7360920"/>
            </a:xfrm>
            <a:custGeom>
              <a:avLst/>
              <a:gdLst/>
              <a:ahLst/>
              <a:cxnLst/>
              <a:rect l="l" t="t" r="r" b="b"/>
              <a:pathLst>
                <a:path w="20316600" h="7360920">
                  <a:moveTo>
                    <a:pt x="0" y="0"/>
                  </a:moveTo>
                  <a:lnTo>
                    <a:pt x="20316600" y="0"/>
                  </a:lnTo>
                  <a:lnTo>
                    <a:pt x="20316600" y="7360920"/>
                  </a:lnTo>
                  <a:lnTo>
                    <a:pt x="0" y="736092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0"/>
              <a:ext cx="20316600" cy="736092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600"/>
                </a:lnSpc>
              </a:pPr>
              <a:r>
                <a:rPr lang="en-US" sz="3000" b="1" dirty="0" err="1">
                  <a:solidFill>
                    <a:srgbClr val="FFFFFF"/>
                  </a:solidFill>
                  <a:latin typeface="FS Albert Arabic Bold"/>
                  <a:ea typeface="FS Albert Arabic Bold"/>
                  <a:cs typeface="FS Albert Arabic Bold"/>
                  <a:sym typeface="FS Albert Arabic Bold"/>
                </a:rPr>
                <a:t>Athlyze</a:t>
              </a:r>
              <a:r>
                <a:rPr lang="en-US" sz="3000" dirty="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 is an intelligent platform that revolutionizes fitness and nutrition guidance by leveraging Agentic Retrieval-Augmented Generation (RAG). Designed to overcome the limitations of static, rule-based applications, it integrates cutting-edge AI techniques with scientific research to deliver hyper-personalized, adaptive plans tailored to each individual’s goals, physiology, and lifestyle.</a:t>
              </a:r>
            </a:p>
            <a:p>
              <a:pPr algn="l">
                <a:lnSpc>
                  <a:spcPts val="3600"/>
                </a:lnSpc>
              </a:pPr>
              <a:endParaRPr lang="en-US" sz="3000" dirty="0">
                <a:solidFill>
                  <a:srgbClr val="FFFFFF"/>
                </a:solidFill>
                <a:latin typeface="FS Albert Arabic"/>
                <a:ea typeface="FS Albert Arabic"/>
                <a:cs typeface="FS Albert Arabic"/>
                <a:sym typeface="FS Albert Arabic"/>
              </a:endParaRPr>
            </a:p>
            <a:p>
              <a:pPr algn="l">
                <a:lnSpc>
                  <a:spcPts val="3600"/>
                </a:lnSpc>
              </a:pPr>
              <a:r>
                <a:rPr lang="en-US" sz="3000" b="1" dirty="0">
                  <a:solidFill>
                    <a:srgbClr val="FFFFFF"/>
                  </a:solidFill>
                  <a:latin typeface="FS Albert Arabic Bold"/>
                  <a:ea typeface="FS Albert Arabic Bold"/>
                  <a:cs typeface="FS Albert Arabic Bold"/>
                  <a:sym typeface="FS Albert Arabic Bold"/>
                </a:rPr>
                <a:t>Key Features</a:t>
              </a:r>
            </a:p>
            <a:p>
              <a:pPr marL="647700" lvl="1" indent="-323850" algn="l">
                <a:lnSpc>
                  <a:spcPts val="3600"/>
                </a:lnSpc>
                <a:buFont typeface="Arial"/>
                <a:buChar char="•"/>
              </a:pPr>
              <a:r>
                <a:rPr lang="en-US" sz="3000" dirty="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Research-Enriched Vector Repository</a:t>
              </a:r>
            </a:p>
            <a:p>
              <a:pPr marL="647700" lvl="1" indent="-323850" algn="l">
                <a:lnSpc>
                  <a:spcPts val="3600"/>
                </a:lnSpc>
                <a:buFont typeface="Arial"/>
                <a:buChar char="•"/>
              </a:pPr>
              <a:r>
                <a:rPr lang="en-US" sz="3000" dirty="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Agentic Chunking &amp; Prompt Engineering</a:t>
              </a:r>
            </a:p>
            <a:p>
              <a:pPr marL="647700" lvl="1" indent="-323850" algn="l">
                <a:lnSpc>
                  <a:spcPts val="3600"/>
                </a:lnSpc>
                <a:buFont typeface="Arial"/>
                <a:buChar char="•"/>
              </a:pPr>
              <a:r>
                <a:rPr lang="en-US" sz="3000" dirty="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Multi-Agent </a:t>
              </a:r>
              <a:r>
                <a:rPr lang="en-US" sz="3000" dirty="0" err="1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LangFlow</a:t>
              </a:r>
              <a:r>
                <a:rPr lang="en-US" sz="3000" dirty="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 Architecture</a:t>
              </a:r>
            </a:p>
            <a:p>
              <a:pPr marL="647700" lvl="1" indent="-323850" algn="l">
                <a:lnSpc>
                  <a:spcPts val="3600"/>
                </a:lnSpc>
                <a:buFont typeface="Arial"/>
                <a:buChar char="•"/>
              </a:pPr>
              <a:r>
                <a:rPr lang="en-US" sz="3000" dirty="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Schema-Constrained Output Generation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06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1BEF72-E4DE-A918-C7F9-420039D271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C242BA6B-693E-1D1F-98B0-24B82CF58E78}"/>
              </a:ext>
            </a:extLst>
          </p:cNvPr>
          <p:cNvSpPr/>
          <p:nvPr/>
        </p:nvSpPr>
        <p:spPr>
          <a:xfrm>
            <a:off x="-9525" y="0"/>
            <a:ext cx="18307050" cy="11010262"/>
          </a:xfrm>
          <a:custGeom>
            <a:avLst/>
            <a:gdLst/>
            <a:ahLst/>
            <a:cxnLst/>
            <a:rect l="l" t="t" r="r" b="b"/>
            <a:pathLst>
              <a:path w="18307050" h="10306050">
                <a:moveTo>
                  <a:pt x="0" y="0"/>
                </a:moveTo>
                <a:lnTo>
                  <a:pt x="18307050" y="0"/>
                </a:lnTo>
                <a:lnTo>
                  <a:pt x="18307050" y="10306050"/>
                </a:lnTo>
                <a:lnTo>
                  <a:pt x="0" y="103060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80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3DCBDE05-A1AB-A94D-91C1-ED5510F231CE}"/>
              </a:ext>
            </a:extLst>
          </p:cNvPr>
          <p:cNvGrpSpPr/>
          <p:nvPr/>
        </p:nvGrpSpPr>
        <p:grpSpPr>
          <a:xfrm>
            <a:off x="1623950" y="1079000"/>
            <a:ext cx="15237600" cy="1145400"/>
            <a:chOff x="0" y="0"/>
            <a:chExt cx="20316800" cy="1527200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A3ED6909-82C4-A3E8-AFCB-3DF0DC823AA2}"/>
                </a:ext>
              </a:extLst>
            </p:cNvPr>
            <p:cNvSpPr/>
            <p:nvPr/>
          </p:nvSpPr>
          <p:spPr>
            <a:xfrm>
              <a:off x="0" y="0"/>
              <a:ext cx="20316800" cy="1527200"/>
            </a:xfrm>
            <a:custGeom>
              <a:avLst/>
              <a:gdLst/>
              <a:ahLst/>
              <a:cxnLst/>
              <a:rect l="l" t="t" r="r" b="b"/>
              <a:pathLst>
                <a:path w="20316800" h="1527200">
                  <a:moveTo>
                    <a:pt x="0" y="0"/>
                  </a:moveTo>
                  <a:lnTo>
                    <a:pt x="20316800" y="0"/>
                  </a:lnTo>
                  <a:lnTo>
                    <a:pt x="20316800" y="1527200"/>
                  </a:lnTo>
                  <a:lnTo>
                    <a:pt x="0" y="15272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A0DB8D93-0585-50CE-9012-D996FDE91196}"/>
                </a:ext>
              </a:extLst>
            </p:cNvPr>
            <p:cNvSpPr txBox="1"/>
            <p:nvPr/>
          </p:nvSpPr>
          <p:spPr>
            <a:xfrm>
              <a:off x="0" y="-19050"/>
              <a:ext cx="20316800" cy="1546250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l">
                <a:lnSpc>
                  <a:spcPts val="6240"/>
                </a:lnSpc>
              </a:pPr>
              <a:endParaRPr lang="en-US" sz="5200" dirty="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7B93A630-057D-2FC0-62F9-EFFBE513FB37}"/>
              </a:ext>
            </a:extLst>
          </p:cNvPr>
          <p:cNvGrpSpPr/>
          <p:nvPr/>
        </p:nvGrpSpPr>
        <p:grpSpPr>
          <a:xfrm>
            <a:off x="1623950" y="2950200"/>
            <a:ext cx="15237450" cy="5520690"/>
            <a:chOff x="0" y="0"/>
            <a:chExt cx="20316600" cy="7360920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5815D824-29CC-344A-BCFE-8EB3E752A9C4}"/>
                </a:ext>
              </a:extLst>
            </p:cNvPr>
            <p:cNvSpPr/>
            <p:nvPr/>
          </p:nvSpPr>
          <p:spPr>
            <a:xfrm>
              <a:off x="0" y="0"/>
              <a:ext cx="20316600" cy="7360920"/>
            </a:xfrm>
            <a:custGeom>
              <a:avLst/>
              <a:gdLst/>
              <a:ahLst/>
              <a:cxnLst/>
              <a:rect l="l" t="t" r="r" b="b"/>
              <a:pathLst>
                <a:path w="20316600" h="7360920">
                  <a:moveTo>
                    <a:pt x="0" y="0"/>
                  </a:moveTo>
                  <a:lnTo>
                    <a:pt x="20316600" y="0"/>
                  </a:lnTo>
                  <a:lnTo>
                    <a:pt x="20316600" y="7360920"/>
                  </a:lnTo>
                  <a:lnTo>
                    <a:pt x="0" y="736092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81DFDD5C-5990-B25B-BC77-2D20D5B9153E}"/>
                </a:ext>
              </a:extLst>
            </p:cNvPr>
            <p:cNvSpPr txBox="1"/>
            <p:nvPr/>
          </p:nvSpPr>
          <p:spPr>
            <a:xfrm>
              <a:off x="0" y="0"/>
              <a:ext cx="20316600" cy="736092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600"/>
                </a:lnSpc>
              </a:pPr>
              <a:endParaRPr lang="en-US" sz="3000" dirty="0">
                <a:solidFill>
                  <a:srgbClr val="FFFFFF"/>
                </a:solidFill>
                <a:latin typeface="FS Albert Arabic"/>
                <a:ea typeface="FS Albert Arabic"/>
                <a:cs typeface="FS Albert Arabic"/>
                <a:sym typeface="FS Albert Arabic"/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A45B2257-8659-C285-8167-1F4550A585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8288000" cy="1085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961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995E8B-DB3C-4E23-9186-1613402BF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" y="0"/>
            <a:ext cx="18283428" cy="10287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21E7C5-2080-4549-97AA-9A6688257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3428" cy="10287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957B04-C024-4B5F-B7C3-20FAE3F1D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657219" y="1563908"/>
            <a:ext cx="4194692" cy="1066878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FBFCE4-B693-49EB-9CE1-4420332195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9211177"/>
            <a:ext cx="9143995" cy="1066878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FFC4225-9683-4D55-8686-FCDDB8BCB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2819134" y="9048092"/>
            <a:ext cx="1928813" cy="549007"/>
            <a:chOff x="7029447" y="3514725"/>
            <a:chExt cx="1285875" cy="549007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3CC42CD-CAE0-4CF0-B118-067FD44AE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53ED46F-B155-4F61-89A2-9811AA0F3B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83B7973-20C3-4DB8-B3E0-064793F7A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F30D744-3746-48BB-92A0-20B891DE86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14B8091F-F523-8B51-4D43-D8CABD7983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486" b="1"/>
          <a:stretch/>
        </p:blipFill>
        <p:spPr>
          <a:xfrm>
            <a:off x="-4572" y="-2"/>
            <a:ext cx="18283428" cy="10287001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D85FE18-7BE5-446D-9A33-1C7C3B910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3113131"/>
            <a:ext cx="18073095" cy="6139960"/>
            <a:chOff x="1" y="2075420"/>
            <a:chExt cx="12048729" cy="4093306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051917B-A90B-4216-B86A-326AF85FF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19777D6-E475-4DB7-968D-5643F54B0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750EF92-D35C-417F-B5C0-4BA7EA36A6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BB14A7B-EFDD-4C96-8E2A-7DF6B1618A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AF08D53-C22B-4EB4-B59D-94B42A14D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950868D-F005-4C1A-A79B-D069B9947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14843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9525" y="-9525"/>
            <a:ext cx="18307050" cy="10306050"/>
          </a:xfrm>
          <a:custGeom>
            <a:avLst/>
            <a:gdLst/>
            <a:ahLst/>
            <a:cxnLst/>
            <a:rect l="l" t="t" r="r" b="b"/>
            <a:pathLst>
              <a:path w="18307050" h="10306050">
                <a:moveTo>
                  <a:pt x="0" y="0"/>
                </a:moveTo>
                <a:lnTo>
                  <a:pt x="18307050" y="0"/>
                </a:lnTo>
                <a:lnTo>
                  <a:pt x="18307050" y="10306050"/>
                </a:lnTo>
                <a:lnTo>
                  <a:pt x="0" y="103060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45188" r="-45305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426450" y="7170400"/>
            <a:ext cx="15435600" cy="2037600"/>
            <a:chOff x="0" y="0"/>
            <a:chExt cx="20580800" cy="2716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0580800" cy="2716800"/>
            </a:xfrm>
            <a:custGeom>
              <a:avLst/>
              <a:gdLst/>
              <a:ahLst/>
              <a:cxnLst/>
              <a:rect l="l" t="t" r="r" b="b"/>
              <a:pathLst>
                <a:path w="20580800" h="2716800">
                  <a:moveTo>
                    <a:pt x="0" y="0"/>
                  </a:moveTo>
                  <a:lnTo>
                    <a:pt x="20580800" y="0"/>
                  </a:lnTo>
                  <a:lnTo>
                    <a:pt x="20580800" y="2716800"/>
                  </a:lnTo>
                  <a:lnTo>
                    <a:pt x="0" y="2716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0580800" cy="27549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r">
                <a:lnSpc>
                  <a:spcPts val="9600"/>
                </a:lnSpc>
              </a:pPr>
              <a:r>
                <a:rPr lang="en-US" sz="80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Core Architecture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426450" y="999450"/>
            <a:ext cx="2535000" cy="1625898"/>
            <a:chOff x="0" y="0"/>
            <a:chExt cx="3380000" cy="216786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380000" cy="2167864"/>
            </a:xfrm>
            <a:custGeom>
              <a:avLst/>
              <a:gdLst/>
              <a:ahLst/>
              <a:cxnLst/>
              <a:rect l="l" t="t" r="r" b="b"/>
              <a:pathLst>
                <a:path w="3380000" h="2167864">
                  <a:moveTo>
                    <a:pt x="0" y="0"/>
                  </a:moveTo>
                  <a:lnTo>
                    <a:pt x="3380000" y="0"/>
                  </a:lnTo>
                  <a:lnTo>
                    <a:pt x="3380000" y="2167864"/>
                  </a:lnTo>
                  <a:lnTo>
                    <a:pt x="0" y="216786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3380000" cy="2205964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l">
                <a:lnSpc>
                  <a:spcPts val="9600"/>
                </a:lnSpc>
              </a:pPr>
              <a:r>
                <a:rPr lang="en-US" sz="80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02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28700" y="9203238"/>
            <a:ext cx="2248800" cy="784800"/>
            <a:chOff x="0" y="0"/>
            <a:chExt cx="2998400" cy="10464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998400" cy="1046400"/>
            </a:xfrm>
            <a:custGeom>
              <a:avLst/>
              <a:gdLst/>
              <a:ahLst/>
              <a:cxnLst/>
              <a:rect l="l" t="t" r="r" b="b"/>
              <a:pathLst>
                <a:path w="2998400" h="1046400">
                  <a:moveTo>
                    <a:pt x="0" y="0"/>
                  </a:moveTo>
                  <a:lnTo>
                    <a:pt x="2998400" y="0"/>
                  </a:lnTo>
                  <a:lnTo>
                    <a:pt x="2998400" y="1046400"/>
                  </a:lnTo>
                  <a:lnTo>
                    <a:pt x="0" y="10464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9525"/>
              <a:ext cx="2998400" cy="105592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2400"/>
                </a:lnSpc>
              </a:pPr>
              <a:r>
                <a:rPr lang="en-US" sz="20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Athylze</a:t>
              </a:r>
            </a:p>
          </p:txBody>
        </p:sp>
      </p:grpSp>
      <p:sp>
        <p:nvSpPr>
          <p:cNvPr id="12" name="AutoShape 12"/>
          <p:cNvSpPr/>
          <p:nvPr/>
        </p:nvSpPr>
        <p:spPr>
          <a:xfrm rot="3966">
            <a:off x="2851870" y="9600400"/>
            <a:ext cx="16510061" cy="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9525" y="0"/>
            <a:ext cx="18307050" cy="10648950"/>
          </a:xfrm>
          <a:custGeom>
            <a:avLst/>
            <a:gdLst/>
            <a:ahLst/>
            <a:cxnLst/>
            <a:rect l="l" t="t" r="r" b="b"/>
            <a:pathLst>
              <a:path w="18307050" h="10306050">
                <a:moveTo>
                  <a:pt x="0" y="0"/>
                </a:moveTo>
                <a:lnTo>
                  <a:pt x="18307050" y="0"/>
                </a:lnTo>
                <a:lnTo>
                  <a:pt x="18307050" y="10306050"/>
                </a:lnTo>
                <a:lnTo>
                  <a:pt x="0" y="103060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80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525358" y="1589350"/>
            <a:ext cx="15237000" cy="1625898"/>
            <a:chOff x="0" y="0"/>
            <a:chExt cx="20316000" cy="216786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0316000" cy="2167864"/>
            </a:xfrm>
            <a:custGeom>
              <a:avLst/>
              <a:gdLst/>
              <a:ahLst/>
              <a:cxnLst/>
              <a:rect l="l" t="t" r="r" b="b"/>
              <a:pathLst>
                <a:path w="20316000" h="2167864">
                  <a:moveTo>
                    <a:pt x="0" y="0"/>
                  </a:moveTo>
                  <a:lnTo>
                    <a:pt x="20316000" y="0"/>
                  </a:lnTo>
                  <a:lnTo>
                    <a:pt x="20316000" y="2167864"/>
                  </a:lnTo>
                  <a:lnTo>
                    <a:pt x="0" y="216786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0316000" cy="2205964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9600"/>
                </a:lnSpc>
              </a:pPr>
              <a:r>
                <a:rPr lang="en-US" sz="80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Core Architecture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525358" y="4528589"/>
            <a:ext cx="6414570" cy="3900600"/>
            <a:chOff x="0" y="0"/>
            <a:chExt cx="8552759" cy="5200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552760" cy="5200800"/>
            </a:xfrm>
            <a:custGeom>
              <a:avLst/>
              <a:gdLst/>
              <a:ahLst/>
              <a:cxnLst/>
              <a:rect l="l" t="t" r="r" b="b"/>
              <a:pathLst>
                <a:path w="8552760" h="5200800">
                  <a:moveTo>
                    <a:pt x="0" y="0"/>
                  </a:moveTo>
                  <a:lnTo>
                    <a:pt x="8552760" y="0"/>
                  </a:lnTo>
                  <a:lnTo>
                    <a:pt x="8552760" y="5200800"/>
                  </a:lnTo>
                  <a:lnTo>
                    <a:pt x="0" y="5200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0"/>
              <a:ext cx="8552759" cy="52008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600"/>
                </a:lnSpc>
              </a:pPr>
              <a:r>
                <a:rPr lang="en-US" sz="3000" b="1" dirty="0">
                  <a:solidFill>
                    <a:srgbClr val="FFFFFF"/>
                  </a:solidFill>
                  <a:latin typeface="FS Albert Arabic Bold"/>
                  <a:ea typeface="FS Albert Arabic Bold"/>
                  <a:cs typeface="FS Albert Arabic Bold"/>
                  <a:sym typeface="FS Albert Arabic Bold"/>
                </a:rPr>
                <a:t>Key Technologies</a:t>
              </a:r>
            </a:p>
            <a:p>
              <a:pPr marL="647700" lvl="1" indent="-323850" algn="l">
                <a:lnSpc>
                  <a:spcPts val="3600"/>
                </a:lnSpc>
                <a:buFont typeface="Arial"/>
                <a:buChar char="•"/>
              </a:pPr>
              <a:r>
                <a:rPr lang="en-US" sz="3000" dirty="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Component Technology</a:t>
              </a:r>
            </a:p>
            <a:p>
              <a:pPr marL="647700" lvl="1" indent="-323850" algn="l">
                <a:lnSpc>
                  <a:spcPts val="3600"/>
                </a:lnSpc>
                <a:buFont typeface="Arial"/>
                <a:buChar char="•"/>
              </a:pPr>
              <a:r>
                <a:rPr lang="en-US" sz="3000" dirty="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LLM Gemini 2.0 Flash</a:t>
              </a:r>
            </a:p>
            <a:p>
              <a:pPr marL="647700" lvl="1" indent="-323850" algn="l">
                <a:lnSpc>
                  <a:spcPts val="3600"/>
                </a:lnSpc>
                <a:buFont typeface="Arial"/>
                <a:buChar char="•"/>
              </a:pPr>
              <a:r>
                <a:rPr lang="en-US" sz="3000" dirty="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Vector DB </a:t>
              </a:r>
              <a:r>
                <a:rPr lang="en-US" sz="3000" dirty="0" err="1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AstraDB</a:t>
              </a:r>
              <a:endParaRPr lang="en-US" sz="3000" dirty="0">
                <a:solidFill>
                  <a:srgbClr val="FFFFFF"/>
                </a:solidFill>
                <a:latin typeface="FS Albert Arabic"/>
                <a:ea typeface="FS Albert Arabic"/>
                <a:cs typeface="FS Albert Arabic"/>
                <a:sym typeface="FS Albert Arabic"/>
              </a:endParaRPr>
            </a:p>
            <a:p>
              <a:pPr marL="647700" lvl="1" indent="-323850" algn="l">
                <a:lnSpc>
                  <a:spcPts val="3600"/>
                </a:lnSpc>
                <a:buFont typeface="Arial"/>
                <a:buChar char="•"/>
              </a:pPr>
              <a:r>
                <a:rPr lang="en-US" sz="3000" dirty="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Orchestration via </a:t>
              </a:r>
              <a:r>
                <a:rPr lang="en-US" sz="3000" dirty="0" err="1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LangFlow</a:t>
              </a:r>
              <a:endParaRPr lang="en-US" sz="3000" dirty="0">
                <a:solidFill>
                  <a:srgbClr val="FFFFFF"/>
                </a:solidFill>
                <a:latin typeface="FS Albert Arabic"/>
                <a:ea typeface="FS Albert Arabic"/>
                <a:cs typeface="FS Albert Arabic"/>
                <a:sym typeface="FS Albert Arabic"/>
              </a:endParaRPr>
            </a:p>
            <a:p>
              <a:pPr marL="647700" lvl="1" indent="-323850" algn="l">
                <a:lnSpc>
                  <a:spcPts val="3600"/>
                </a:lnSpc>
                <a:buFont typeface="Arial"/>
                <a:buChar char="•"/>
              </a:pPr>
              <a:r>
                <a:rPr lang="en-US" sz="3000" dirty="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Embedding text-embedding-004</a:t>
              </a:r>
            </a:p>
            <a:p>
              <a:pPr marL="647700" lvl="1" indent="-323850" algn="l">
                <a:lnSpc>
                  <a:spcPts val="3600"/>
                </a:lnSpc>
                <a:buFont typeface="Arial"/>
                <a:buChar char="•"/>
              </a:pPr>
              <a:r>
                <a:rPr lang="en-US" sz="3000" dirty="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Infrastructure GCP Cloud Services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8506914" y="4528589"/>
            <a:ext cx="8543081" cy="3900600"/>
            <a:chOff x="0" y="0"/>
            <a:chExt cx="11390775" cy="5200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1390775" cy="5200800"/>
            </a:xfrm>
            <a:custGeom>
              <a:avLst/>
              <a:gdLst/>
              <a:ahLst/>
              <a:cxnLst/>
              <a:rect l="l" t="t" r="r" b="b"/>
              <a:pathLst>
                <a:path w="11390775" h="5200800">
                  <a:moveTo>
                    <a:pt x="0" y="0"/>
                  </a:moveTo>
                  <a:lnTo>
                    <a:pt x="11390775" y="0"/>
                  </a:lnTo>
                  <a:lnTo>
                    <a:pt x="11390775" y="5200800"/>
                  </a:lnTo>
                  <a:lnTo>
                    <a:pt x="0" y="5200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0"/>
              <a:ext cx="11390775" cy="52008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600"/>
                </a:lnSpc>
              </a:pPr>
              <a:r>
                <a:rPr lang="en-US" sz="3000" b="1">
                  <a:solidFill>
                    <a:srgbClr val="FFFFFF"/>
                  </a:solidFill>
                  <a:latin typeface="FS Albert Arabic Bold"/>
                  <a:ea typeface="FS Albert Arabic Bold"/>
                  <a:cs typeface="FS Albert Arabic Bold"/>
                  <a:sym typeface="FS Albert Arabic Bold"/>
                </a:rPr>
                <a:t>Functional Layers</a:t>
              </a:r>
            </a:p>
            <a:p>
              <a:pPr algn="l">
                <a:lnSpc>
                  <a:spcPts val="3600"/>
                </a:lnSpc>
              </a:pPr>
              <a:r>
                <a:rPr lang="en-US" sz="300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    •    Data Collection (Research PDFs)</a:t>
              </a:r>
            </a:p>
            <a:p>
              <a:pPr algn="l">
                <a:lnSpc>
                  <a:spcPts val="3600"/>
                </a:lnSpc>
              </a:pPr>
              <a:r>
                <a:rPr lang="en-US" sz="300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    •    Text Preprocessing &amp; Chunking</a:t>
              </a:r>
            </a:p>
            <a:p>
              <a:pPr algn="l">
                <a:lnSpc>
                  <a:spcPts val="3600"/>
                </a:lnSpc>
              </a:pPr>
              <a:r>
                <a:rPr lang="en-US" sz="300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    •    Embedding &amp; Storage</a:t>
              </a:r>
            </a:p>
            <a:p>
              <a:pPr algn="l">
                <a:lnSpc>
                  <a:spcPts val="3600"/>
                </a:lnSpc>
              </a:pPr>
              <a:r>
                <a:rPr lang="en-US" sz="300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    •    Query Understanding</a:t>
              </a:r>
            </a:p>
            <a:p>
              <a:pPr algn="l">
                <a:lnSpc>
                  <a:spcPts val="3600"/>
                </a:lnSpc>
              </a:pPr>
              <a:r>
                <a:rPr lang="en-US" sz="300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    •    Personalized Plan Generation</a:t>
              </a:r>
            </a:p>
            <a:p>
              <a:pPr algn="l">
                <a:lnSpc>
                  <a:spcPts val="3600"/>
                </a:lnSpc>
              </a:pPr>
              <a:r>
                <a:rPr lang="en-US" sz="300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    •    Response Structuring &amp; Schema Enforcement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525358" y="3397573"/>
            <a:ext cx="15733998" cy="948690"/>
            <a:chOff x="0" y="0"/>
            <a:chExt cx="20978664" cy="126492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0978665" cy="1264920"/>
            </a:xfrm>
            <a:custGeom>
              <a:avLst/>
              <a:gdLst/>
              <a:ahLst/>
              <a:cxnLst/>
              <a:rect l="l" t="t" r="r" b="b"/>
              <a:pathLst>
                <a:path w="20978665" h="1264920">
                  <a:moveTo>
                    <a:pt x="0" y="0"/>
                  </a:moveTo>
                  <a:lnTo>
                    <a:pt x="20978665" y="0"/>
                  </a:lnTo>
                  <a:lnTo>
                    <a:pt x="20978665" y="1264920"/>
                  </a:lnTo>
                  <a:lnTo>
                    <a:pt x="0" y="126492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0"/>
              <a:ext cx="20978664" cy="126492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600"/>
                </a:lnSpc>
              </a:pPr>
              <a:r>
                <a:rPr lang="en-US" sz="300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Athlyze integrates multiple components across a parallel multi-agent RAG pipeline: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758</Words>
  <Application>Microsoft Macintosh PowerPoint</Application>
  <PresentationFormat>Custom</PresentationFormat>
  <Paragraphs>196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Calibri</vt:lpstr>
      <vt:lpstr>Arimo</vt:lpstr>
      <vt:lpstr>FS Albert Arabic Bold</vt:lpstr>
      <vt:lpstr>Arial</vt:lpstr>
      <vt:lpstr>FS Albert Arabic</vt:lpstr>
      <vt:lpstr>Arimo Bold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Startup by Slidesgo.pptx</dc:title>
  <cp:lastModifiedBy>Nishchay Rikunj Patel</cp:lastModifiedBy>
  <cp:revision>14</cp:revision>
  <dcterms:created xsi:type="dcterms:W3CDTF">2006-08-16T00:00:00Z</dcterms:created>
  <dcterms:modified xsi:type="dcterms:W3CDTF">2025-04-21T14:47:10Z</dcterms:modified>
  <dc:identifier>DAGlIYY-99w</dc:identifier>
</cp:coreProperties>
</file>