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57" r:id="rId6"/>
    <p:sldId id="275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8288000" cy="10287000"/>
  <p:notesSz cx="6858000" cy="9144000"/>
  <p:embeddedFontLst>
    <p:embeddedFont>
      <p:font typeface="Arimo" panose="020B0604020202020204" pitchFamily="34" charset="0"/>
      <p:regular r:id="rId23"/>
    </p:embeddedFont>
    <p:embeddedFont>
      <p:font typeface="Arimo Bold" panose="020B0704020202020204" pitchFamily="34" charset="0"/>
      <p:regular r:id="rId24"/>
      <p:bold r:id="rId25"/>
    </p:embeddedFont>
    <p:embeddedFont>
      <p:font typeface="FS Albert Arabic" panose="020B0503040502020804" pitchFamily="34" charset="-78"/>
      <p:regular r:id="rId26"/>
    </p:embeddedFont>
    <p:embeddedFont>
      <p:font typeface="FS Albert Arabic Bold" panose="020B0803040502020804" pitchFamily="34" charset="-78"/>
      <p:regular r:id="rId27"/>
      <p:bold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9" autoAdjust="0"/>
    <p:restoredTop sz="94598" autoAdjust="0"/>
  </p:normalViewPr>
  <p:slideViewPr>
    <p:cSldViewPr>
      <p:cViewPr varScale="1">
        <p:scale>
          <a:sx n="92" d="100"/>
          <a:sy n="92" d="100"/>
        </p:scale>
        <p:origin x="60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949DE-1551-E7A8-3484-4754CA31D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82C763E-A854-7539-5D4F-2B7798F8F1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CBC1A6-69DC-F052-43B9-6FF14960B09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86F62D0-6E23-7CEA-D688-82A788C720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B8B4E1C-B39E-91FA-FED6-D2A2B1F94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04794-7DD0-4198-E252-9F558D8B98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67829-F7D3-9985-CE2F-36E632C973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142299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8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0778800" y="7892800"/>
            <a:ext cx="6082800" cy="1495806"/>
            <a:chOff x="0" y="0"/>
            <a:chExt cx="8110400" cy="199440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10400" cy="1994408"/>
            </a:xfrm>
            <a:custGeom>
              <a:avLst/>
              <a:gdLst/>
              <a:ahLst/>
              <a:cxnLst/>
              <a:rect l="l" t="t" r="r" b="b"/>
              <a:pathLst>
                <a:path w="8110400" h="1994408">
                  <a:moveTo>
                    <a:pt x="0" y="0"/>
                  </a:moveTo>
                  <a:lnTo>
                    <a:pt x="8110400" y="0"/>
                  </a:lnTo>
                  <a:lnTo>
                    <a:pt x="8110400" y="1994408"/>
                  </a:lnTo>
                  <a:lnTo>
                    <a:pt x="0" y="19944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8110400" cy="199440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r">
                <a:lnSpc>
                  <a:spcPts val="3840"/>
                </a:lnSpc>
              </a:pPr>
              <a:r>
                <a:rPr lang="en-US" sz="32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An Agentic RAG Approach for Personalized Fitness and Nutrition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26450" y="1079000"/>
            <a:ext cx="15435000" cy="2034753"/>
            <a:chOff x="0" y="0"/>
            <a:chExt cx="20580000" cy="271300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580000" cy="2713004"/>
            </a:xfrm>
            <a:custGeom>
              <a:avLst/>
              <a:gdLst/>
              <a:ahLst/>
              <a:cxnLst/>
              <a:rect l="l" t="t" r="r" b="b"/>
              <a:pathLst>
                <a:path w="20580000" h="2713004">
                  <a:moveTo>
                    <a:pt x="0" y="0"/>
                  </a:moveTo>
                  <a:lnTo>
                    <a:pt x="20580000" y="0"/>
                  </a:lnTo>
                  <a:lnTo>
                    <a:pt x="20580000" y="2713004"/>
                  </a:lnTo>
                  <a:lnTo>
                    <a:pt x="0" y="27130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20580000" cy="2741579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11999"/>
                </a:lnSpc>
              </a:pPr>
              <a:r>
                <a:rPr lang="en-US" sz="99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Athlyze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12650" y="9208000"/>
            <a:ext cx="2248800" cy="784800"/>
            <a:chOff x="0" y="0"/>
            <a:chExt cx="2998400" cy="104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998400" cy="1046400"/>
            </a:xfrm>
            <a:custGeom>
              <a:avLst/>
              <a:gdLst/>
              <a:ahLst/>
              <a:cxnLst/>
              <a:rect l="l" t="t" r="r" b="b"/>
              <a:pathLst>
                <a:path w="2998400" h="1046400">
                  <a:moveTo>
                    <a:pt x="0" y="0"/>
                  </a:moveTo>
                  <a:lnTo>
                    <a:pt x="2998400" y="0"/>
                  </a:lnTo>
                  <a:lnTo>
                    <a:pt x="2998400" y="1046400"/>
                  </a:lnTo>
                  <a:lnTo>
                    <a:pt x="0" y="104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2998400" cy="10559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240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Nishchay Patel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 rot="3966">
            <a:off x="2851870" y="9600400"/>
            <a:ext cx="16510061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8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525358" y="1589350"/>
            <a:ext cx="15237000" cy="1625898"/>
            <a:chOff x="0" y="0"/>
            <a:chExt cx="20316000" cy="21678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316000" cy="2167864"/>
            </a:xfrm>
            <a:custGeom>
              <a:avLst/>
              <a:gdLst/>
              <a:ahLst/>
              <a:cxnLst/>
              <a:rect l="l" t="t" r="r" b="b"/>
              <a:pathLst>
                <a:path w="20316000" h="2167864">
                  <a:moveTo>
                    <a:pt x="0" y="0"/>
                  </a:moveTo>
                  <a:lnTo>
                    <a:pt x="20316000" y="0"/>
                  </a:lnTo>
                  <a:lnTo>
                    <a:pt x="20316000" y="2167864"/>
                  </a:lnTo>
                  <a:lnTo>
                    <a:pt x="0" y="21678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316000" cy="220596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Data Flow &amp; Chunking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77001" y="3215248"/>
            <a:ext cx="15733998" cy="5520690"/>
            <a:chOff x="0" y="0"/>
            <a:chExt cx="20978664" cy="73609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978665" cy="7360920"/>
            </a:xfrm>
            <a:custGeom>
              <a:avLst/>
              <a:gdLst/>
              <a:ahLst/>
              <a:cxnLst/>
              <a:rect l="l" t="t" r="r" b="b"/>
              <a:pathLst>
                <a:path w="20978665" h="7360920">
                  <a:moveTo>
                    <a:pt x="0" y="0"/>
                  </a:moveTo>
                  <a:lnTo>
                    <a:pt x="20978665" y="0"/>
                  </a:lnTo>
                  <a:lnTo>
                    <a:pt x="20978665" y="7360920"/>
                  </a:lnTo>
                  <a:lnTo>
                    <a:pt x="0" y="73609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0978664" cy="736092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just">
                <a:lnSpc>
                  <a:spcPts val="3600"/>
                </a:lnSpc>
              </a:pPr>
              <a:r>
                <a:rPr lang="en-US" sz="3000" b="1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Adaptive Chunking Process</a:t>
              </a: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Traditional fixed chunking =  ❌ loss of semantic context</a:t>
              </a: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Athlyze’s Agentic Chunking = ✅  preserves propositions &amp; relevance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Dynamically adjusts boundaries per semantic unit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Integrates metadata (source, topic, hierarchy)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Merges similar fragments recursively using α = 0.63</a:t>
              </a:r>
            </a:p>
            <a:p>
              <a:pPr algn="l">
                <a:lnSpc>
                  <a:spcPts val="3600"/>
                </a:lnSpc>
              </a:pPr>
              <a:endParaRPr lang="en-US" sz="3000">
                <a:solidFill>
                  <a:srgbClr val="FFFFFF"/>
                </a:solidFill>
                <a:latin typeface="FS Albert Arabic"/>
                <a:ea typeface="FS Albert Arabic"/>
                <a:cs typeface="FS Albert Arabic"/>
                <a:sym typeface="FS Albert Arabic"/>
              </a:endParaRPr>
            </a:p>
            <a:p>
              <a:pPr algn="l">
                <a:lnSpc>
                  <a:spcPts val="3600"/>
                </a:lnSpc>
              </a:pPr>
              <a:r>
                <a:rPr lang="en-US" sz="3000" b="1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Result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Reduces context fragmentation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Boosts comprehension &amp; generative fluency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Enables high-quality scientific grounding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9050" y="0"/>
            <a:ext cx="18307050" cy="107251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0" r="-4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525358" y="1589350"/>
            <a:ext cx="15237000" cy="1625898"/>
            <a:chOff x="0" y="0"/>
            <a:chExt cx="20316000" cy="21678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316000" cy="2167864"/>
            </a:xfrm>
            <a:custGeom>
              <a:avLst/>
              <a:gdLst/>
              <a:ahLst/>
              <a:cxnLst/>
              <a:rect l="l" t="t" r="r" b="b"/>
              <a:pathLst>
                <a:path w="20316000" h="2167864">
                  <a:moveTo>
                    <a:pt x="0" y="0"/>
                  </a:moveTo>
                  <a:lnTo>
                    <a:pt x="20316000" y="0"/>
                  </a:lnTo>
                  <a:lnTo>
                    <a:pt x="20316000" y="2167864"/>
                  </a:lnTo>
                  <a:lnTo>
                    <a:pt x="0" y="21678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316000" cy="220596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Embedding and Retrieval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86526" y="3838261"/>
            <a:ext cx="15733998" cy="4606290"/>
            <a:chOff x="0" y="0"/>
            <a:chExt cx="20978664" cy="61417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978665" cy="6141720"/>
            </a:xfrm>
            <a:custGeom>
              <a:avLst/>
              <a:gdLst/>
              <a:ahLst/>
              <a:cxnLst/>
              <a:rect l="l" t="t" r="r" b="b"/>
              <a:pathLst>
                <a:path w="20978665" h="6141720">
                  <a:moveTo>
                    <a:pt x="0" y="0"/>
                  </a:moveTo>
                  <a:lnTo>
                    <a:pt x="20978665" y="0"/>
                  </a:lnTo>
                  <a:lnTo>
                    <a:pt x="20978665" y="6141720"/>
                  </a:lnTo>
                  <a:lnTo>
                    <a:pt x="0" y="6141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0978664" cy="614172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Vector Embedding Strategy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b="1" dirty="0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U</a:t>
              </a: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ses Google’s text-embedding-004 to convert chunks into 768-dimension vectors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Embeds ~5,561 research excerpts (1,703 training, 3,858 nutrition) (in rows)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Each row includes: vector, ID, metadata, and raw text</a:t>
              </a:r>
            </a:p>
            <a:p>
              <a:pPr algn="l">
                <a:lnSpc>
                  <a:spcPts val="3600"/>
                </a:lnSpc>
              </a:pPr>
              <a:endParaRPr lang="en-US" sz="3000" dirty="0">
                <a:solidFill>
                  <a:srgbClr val="FFFFFF"/>
                </a:solidFill>
                <a:latin typeface="FS Albert Arabic"/>
                <a:ea typeface="FS Albert Arabic"/>
                <a:cs typeface="FS Albert Arabic"/>
                <a:sym typeface="FS Albert Arabic"/>
              </a:endParaRPr>
            </a:p>
            <a:p>
              <a:pPr algn="l">
                <a:lnSpc>
                  <a:spcPts val="3600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Stored in </a:t>
              </a:r>
              <a:r>
                <a:rPr lang="en-US" sz="3000" b="1" dirty="0" err="1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AstraDB</a:t>
              </a:r>
              <a:endParaRPr lang="en-US" sz="3000" b="1" dirty="0">
                <a:solidFill>
                  <a:srgbClr val="FFFFFF"/>
                </a:solidFill>
                <a:latin typeface="FS Albert Arabic Bold"/>
                <a:ea typeface="FS Albert Arabic Bold"/>
                <a:cs typeface="FS Albert Arabic Bold"/>
                <a:sym typeface="FS Albert Arabic Bold"/>
              </a:endParaRP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b="1" dirty="0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F</a:t>
              </a: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ast, scalable vector lookup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Filters results using cosine similarity ≥ 0.7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Enables accurate and relevant scientific retrieval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5188" r="-4530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426450" y="7170400"/>
            <a:ext cx="15435600" cy="2037600"/>
            <a:chOff x="0" y="0"/>
            <a:chExt cx="20580800" cy="2716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580800" cy="2716800"/>
            </a:xfrm>
            <a:custGeom>
              <a:avLst/>
              <a:gdLst/>
              <a:ahLst/>
              <a:cxnLst/>
              <a:rect l="l" t="t" r="r" b="b"/>
              <a:pathLst>
                <a:path w="20580800" h="2716800">
                  <a:moveTo>
                    <a:pt x="0" y="0"/>
                  </a:moveTo>
                  <a:lnTo>
                    <a:pt x="20580800" y="0"/>
                  </a:lnTo>
                  <a:lnTo>
                    <a:pt x="20580800" y="2716800"/>
                  </a:lnTo>
                  <a:lnTo>
                    <a:pt x="0" y="2716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580800" cy="27549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r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Agentic Prompt Chain &amp; Langflow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26450" y="999450"/>
            <a:ext cx="2535000" cy="1625898"/>
            <a:chOff x="0" y="0"/>
            <a:chExt cx="3380000" cy="216786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380000" cy="2167864"/>
            </a:xfrm>
            <a:custGeom>
              <a:avLst/>
              <a:gdLst/>
              <a:ahLst/>
              <a:cxnLst/>
              <a:rect l="l" t="t" r="r" b="b"/>
              <a:pathLst>
                <a:path w="3380000" h="2167864">
                  <a:moveTo>
                    <a:pt x="0" y="0"/>
                  </a:moveTo>
                  <a:lnTo>
                    <a:pt x="3380000" y="0"/>
                  </a:lnTo>
                  <a:lnTo>
                    <a:pt x="3380000" y="2167864"/>
                  </a:lnTo>
                  <a:lnTo>
                    <a:pt x="0" y="21678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380000" cy="2205964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04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9203238"/>
            <a:ext cx="2248800" cy="784800"/>
            <a:chOff x="0" y="0"/>
            <a:chExt cx="2998400" cy="104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998400" cy="1046400"/>
            </a:xfrm>
            <a:custGeom>
              <a:avLst/>
              <a:gdLst/>
              <a:ahLst/>
              <a:cxnLst/>
              <a:rect l="l" t="t" r="r" b="b"/>
              <a:pathLst>
                <a:path w="2998400" h="1046400">
                  <a:moveTo>
                    <a:pt x="0" y="0"/>
                  </a:moveTo>
                  <a:lnTo>
                    <a:pt x="2998400" y="0"/>
                  </a:lnTo>
                  <a:lnTo>
                    <a:pt x="2998400" y="1046400"/>
                  </a:lnTo>
                  <a:lnTo>
                    <a:pt x="0" y="104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2998400" cy="10559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Athylze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 rot="3966">
            <a:off x="2851870" y="9600400"/>
            <a:ext cx="16510061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8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525358" y="1589350"/>
            <a:ext cx="15237000" cy="1625898"/>
            <a:chOff x="0" y="0"/>
            <a:chExt cx="20316000" cy="21678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316000" cy="2167864"/>
            </a:xfrm>
            <a:custGeom>
              <a:avLst/>
              <a:gdLst/>
              <a:ahLst/>
              <a:cxnLst/>
              <a:rect l="l" t="t" r="r" b="b"/>
              <a:pathLst>
                <a:path w="20316000" h="2167864">
                  <a:moveTo>
                    <a:pt x="0" y="0"/>
                  </a:moveTo>
                  <a:lnTo>
                    <a:pt x="20316000" y="0"/>
                  </a:lnTo>
                  <a:lnTo>
                    <a:pt x="20316000" y="2167864"/>
                  </a:lnTo>
                  <a:lnTo>
                    <a:pt x="0" y="21678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316000" cy="220596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Agentic Prompt Chain &amp; Langflow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77001" y="3838261"/>
            <a:ext cx="15733998" cy="4606290"/>
            <a:chOff x="0" y="0"/>
            <a:chExt cx="20978664" cy="61417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978665" cy="6141720"/>
            </a:xfrm>
            <a:custGeom>
              <a:avLst/>
              <a:gdLst/>
              <a:ahLst/>
              <a:cxnLst/>
              <a:rect l="l" t="t" r="r" b="b"/>
              <a:pathLst>
                <a:path w="20978665" h="6141720">
                  <a:moveTo>
                    <a:pt x="0" y="0"/>
                  </a:moveTo>
                  <a:lnTo>
                    <a:pt x="20978665" y="0"/>
                  </a:lnTo>
                  <a:lnTo>
                    <a:pt x="20978665" y="6141720"/>
                  </a:lnTo>
                  <a:lnTo>
                    <a:pt x="0" y="6141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0978664" cy="614172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 b="1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Multi-Agent Workflow (via LangFlow)</a:t>
              </a:r>
            </a:p>
            <a:p>
              <a:pPr marL="647700" lvl="1" indent="-323850" algn="l">
                <a:lnSpc>
                  <a:spcPts val="3600"/>
                </a:lnSpc>
                <a:buAutoNum type="arabicPeriod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User Profiling Agent: Collects goals, dietary needs, constraints</a:t>
              </a:r>
            </a:p>
            <a:p>
              <a:pPr marL="647700" lvl="1" indent="-323850" algn="l">
                <a:lnSpc>
                  <a:spcPts val="3600"/>
                </a:lnSpc>
                <a:buAutoNum type="arabicPeriod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Query Generator Agent: Dynamically creates research queries (Qₘ, Qₙ)</a:t>
              </a:r>
            </a:p>
            <a:p>
              <a:pPr marL="647700" lvl="1" indent="-323850" algn="l">
                <a:lnSpc>
                  <a:spcPts val="3600"/>
                </a:lnSpc>
                <a:buAutoNum type="arabicPeriod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Retriever Agent: Filters high-similarity vectors</a:t>
              </a:r>
            </a:p>
            <a:p>
              <a:pPr marL="647700" lvl="1" indent="-323850" algn="l">
                <a:lnSpc>
                  <a:spcPts val="3600"/>
                </a:lnSpc>
                <a:buAutoNum type="arabicPeriod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Plan Generator Agent: Crafts detailed weekly schedules</a:t>
              </a:r>
            </a:p>
            <a:p>
              <a:pPr marL="647700" lvl="1" indent="-323850" algn="l">
                <a:lnSpc>
                  <a:spcPts val="3600"/>
                </a:lnSpc>
                <a:buAutoNum type="arabicPeriod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Summarizer Agent: Extracts top-level guidelines</a:t>
              </a:r>
            </a:p>
            <a:p>
              <a:pPr marL="647700" lvl="1" indent="-323850" algn="l">
                <a:lnSpc>
                  <a:spcPts val="3600"/>
                </a:lnSpc>
                <a:buAutoNum type="arabicPeriod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Validator Agent: Uses JSON schema to ensure structured, valid output</a:t>
              </a:r>
            </a:p>
            <a:p>
              <a:pPr algn="l">
                <a:lnSpc>
                  <a:spcPts val="3600"/>
                </a:lnSpc>
              </a:pPr>
              <a:endParaRPr lang="en-US" sz="3000">
                <a:solidFill>
                  <a:srgbClr val="FFFFFF"/>
                </a:solidFill>
                <a:latin typeface="FS Albert Arabic"/>
                <a:ea typeface="FS Albert Arabic"/>
                <a:cs typeface="FS Albert Arabic"/>
                <a:sym typeface="FS Albert Arabic"/>
              </a:endParaRP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Each agent runs a Gemini model instance with role-specific prompts and temperature tuning.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8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525500" y="1028700"/>
            <a:ext cx="15237000" cy="1625898"/>
            <a:chOff x="0" y="0"/>
            <a:chExt cx="20316000" cy="21678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316000" cy="2167864"/>
            </a:xfrm>
            <a:custGeom>
              <a:avLst/>
              <a:gdLst/>
              <a:ahLst/>
              <a:cxnLst/>
              <a:rect l="l" t="t" r="r" b="b"/>
              <a:pathLst>
                <a:path w="20316000" h="2167864">
                  <a:moveTo>
                    <a:pt x="0" y="0"/>
                  </a:moveTo>
                  <a:lnTo>
                    <a:pt x="20316000" y="0"/>
                  </a:lnTo>
                  <a:lnTo>
                    <a:pt x="20316000" y="2167864"/>
                  </a:lnTo>
                  <a:lnTo>
                    <a:pt x="0" y="21678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316000" cy="220596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Hierarchical Prompt Chain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278389" y="2883322"/>
            <a:ext cx="6257878" cy="1413504"/>
            <a:chOff x="0" y="0"/>
            <a:chExt cx="8343837" cy="18846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343838" cy="1884672"/>
            </a:xfrm>
            <a:custGeom>
              <a:avLst/>
              <a:gdLst/>
              <a:ahLst/>
              <a:cxnLst/>
              <a:rect l="l" t="t" r="r" b="b"/>
              <a:pathLst>
                <a:path w="8343838" h="1884672">
                  <a:moveTo>
                    <a:pt x="0" y="0"/>
                  </a:moveTo>
                  <a:lnTo>
                    <a:pt x="8343838" y="0"/>
                  </a:lnTo>
                  <a:lnTo>
                    <a:pt x="8343838" y="1884672"/>
                  </a:lnTo>
                  <a:lnTo>
                    <a:pt x="0" y="18846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8343837" cy="188467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5399"/>
                </a:lnSpc>
              </a:pPr>
              <a:r>
                <a:rPr lang="en-US" sz="4499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3-Tier Gemini Agents</a:t>
              </a:r>
            </a:p>
          </p:txBody>
        </p:sp>
      </p:grpSp>
      <p:graphicFrame>
        <p:nvGraphicFramePr>
          <p:cNvPr id="9" name="Table 9"/>
          <p:cNvGraphicFramePr>
            <a:graphicFrameLocks noGrp="1"/>
          </p:cNvGraphicFramePr>
          <p:nvPr/>
        </p:nvGraphicFramePr>
        <p:xfrm>
          <a:off x="714046" y="4023310"/>
          <a:ext cx="9386564" cy="5484518"/>
        </p:xfrm>
        <a:graphic>
          <a:graphicData uri="http://schemas.openxmlformats.org/drawingml/2006/table">
            <a:tbl>
              <a:tblPr/>
              <a:tblGrid>
                <a:gridCol w="2346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6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6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6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55892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Stage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5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Model Function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5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Temp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5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Output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52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9542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Query Generator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Qm , Qn (6 queries each)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9542"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Plan Synthesizer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Sm, Sn (weekly plan)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9542"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Guideline Summarizer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0.4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Gm , Gn (structured best practices)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" name="Group 10"/>
          <p:cNvGrpSpPr/>
          <p:nvPr/>
        </p:nvGrpSpPr>
        <p:grpSpPr>
          <a:xfrm>
            <a:off x="10530004" y="4775090"/>
            <a:ext cx="6934739" cy="3980959"/>
            <a:chOff x="0" y="0"/>
            <a:chExt cx="9246319" cy="530794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246319" cy="5307945"/>
            </a:xfrm>
            <a:custGeom>
              <a:avLst/>
              <a:gdLst/>
              <a:ahLst/>
              <a:cxnLst/>
              <a:rect l="l" t="t" r="r" b="b"/>
              <a:pathLst>
                <a:path w="9246319" h="5307945">
                  <a:moveTo>
                    <a:pt x="0" y="0"/>
                  </a:moveTo>
                  <a:lnTo>
                    <a:pt x="9246319" y="0"/>
                  </a:lnTo>
                  <a:lnTo>
                    <a:pt x="9246319" y="5307945"/>
                  </a:lnTo>
                  <a:lnTo>
                    <a:pt x="0" y="53079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0"/>
              <a:ext cx="9246319" cy="530794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Schema Enforcement</a:t>
              </a:r>
            </a:p>
            <a:p>
              <a:pPr algn="l">
                <a:lnSpc>
                  <a:spcPts val="3600"/>
                </a:lnSpc>
              </a:pPr>
              <a:endParaRPr lang="en-US" sz="3000">
                <a:solidFill>
                  <a:srgbClr val="FFFFFF"/>
                </a:solidFill>
                <a:latin typeface="FS Albert Arabic"/>
                <a:ea typeface="FS Albert Arabic"/>
                <a:cs typeface="FS Albert Arabic"/>
                <a:sym typeface="FS Albert Arabic"/>
              </a:endParaRP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Every prompt is constrained via a JSON schema J to ensure: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Structural consistency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Accurate data types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Reusability in user interfaces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5188" r="-4530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426450" y="7170400"/>
            <a:ext cx="15435600" cy="2037600"/>
            <a:chOff x="0" y="0"/>
            <a:chExt cx="20580800" cy="2716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580800" cy="2716800"/>
            </a:xfrm>
            <a:custGeom>
              <a:avLst/>
              <a:gdLst/>
              <a:ahLst/>
              <a:cxnLst/>
              <a:rect l="l" t="t" r="r" b="b"/>
              <a:pathLst>
                <a:path w="20580800" h="2716800">
                  <a:moveTo>
                    <a:pt x="0" y="0"/>
                  </a:moveTo>
                  <a:lnTo>
                    <a:pt x="20580800" y="0"/>
                  </a:lnTo>
                  <a:lnTo>
                    <a:pt x="20580800" y="2716800"/>
                  </a:lnTo>
                  <a:lnTo>
                    <a:pt x="0" y="2716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580800" cy="27549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r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Performance &amp; Evaluation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26450" y="999450"/>
            <a:ext cx="2535000" cy="1625898"/>
            <a:chOff x="0" y="0"/>
            <a:chExt cx="3380000" cy="216786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380000" cy="2167864"/>
            </a:xfrm>
            <a:custGeom>
              <a:avLst/>
              <a:gdLst/>
              <a:ahLst/>
              <a:cxnLst/>
              <a:rect l="l" t="t" r="r" b="b"/>
              <a:pathLst>
                <a:path w="3380000" h="2167864">
                  <a:moveTo>
                    <a:pt x="0" y="0"/>
                  </a:moveTo>
                  <a:lnTo>
                    <a:pt x="3380000" y="0"/>
                  </a:lnTo>
                  <a:lnTo>
                    <a:pt x="3380000" y="2167864"/>
                  </a:lnTo>
                  <a:lnTo>
                    <a:pt x="0" y="21678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380000" cy="2205964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05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9203238"/>
            <a:ext cx="2248800" cy="784800"/>
            <a:chOff x="0" y="0"/>
            <a:chExt cx="2998400" cy="104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998400" cy="1046400"/>
            </a:xfrm>
            <a:custGeom>
              <a:avLst/>
              <a:gdLst/>
              <a:ahLst/>
              <a:cxnLst/>
              <a:rect l="l" t="t" r="r" b="b"/>
              <a:pathLst>
                <a:path w="2998400" h="1046400">
                  <a:moveTo>
                    <a:pt x="0" y="0"/>
                  </a:moveTo>
                  <a:lnTo>
                    <a:pt x="2998400" y="0"/>
                  </a:lnTo>
                  <a:lnTo>
                    <a:pt x="2998400" y="1046400"/>
                  </a:lnTo>
                  <a:lnTo>
                    <a:pt x="0" y="104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2998400" cy="10559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Athylze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 rot="3966">
            <a:off x="2851870" y="9600400"/>
            <a:ext cx="16510061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0" r="-4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525358" y="1589350"/>
            <a:ext cx="15237000" cy="1625898"/>
            <a:chOff x="0" y="0"/>
            <a:chExt cx="20316000" cy="21678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316000" cy="2167864"/>
            </a:xfrm>
            <a:custGeom>
              <a:avLst/>
              <a:gdLst/>
              <a:ahLst/>
              <a:cxnLst/>
              <a:rect l="l" t="t" r="r" b="b"/>
              <a:pathLst>
                <a:path w="20316000" h="2167864">
                  <a:moveTo>
                    <a:pt x="0" y="0"/>
                  </a:moveTo>
                  <a:lnTo>
                    <a:pt x="20316000" y="0"/>
                  </a:lnTo>
                  <a:lnTo>
                    <a:pt x="20316000" y="2167864"/>
                  </a:lnTo>
                  <a:lnTo>
                    <a:pt x="0" y="21678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316000" cy="220596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Performance &amp; Evaluation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77001" y="3838261"/>
            <a:ext cx="15733998" cy="5520690"/>
            <a:chOff x="0" y="0"/>
            <a:chExt cx="20978664" cy="73609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978665" cy="7360920"/>
            </a:xfrm>
            <a:custGeom>
              <a:avLst/>
              <a:gdLst/>
              <a:ahLst/>
              <a:cxnLst/>
              <a:rect l="l" t="t" r="r" b="b"/>
              <a:pathLst>
                <a:path w="20978665" h="7360920">
                  <a:moveTo>
                    <a:pt x="0" y="0"/>
                  </a:moveTo>
                  <a:lnTo>
                    <a:pt x="20978665" y="0"/>
                  </a:lnTo>
                  <a:lnTo>
                    <a:pt x="20978665" y="7360920"/>
                  </a:lnTo>
                  <a:lnTo>
                    <a:pt x="0" y="73609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0978664" cy="736092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Key Metrics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✅ Plan Accuracy: 90% over 20 diverse user profiles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🧠 Context Preservation: 89%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⚡ Avg. Response Time: 24–41 seconds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🔄 API Efficiency: &lt; 5 calls per recommendation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🔍 Embedding Similarity: 0.8–0.9 for related clusters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🧯 Hallucination Rate: &lt;4%</a:t>
              </a:r>
            </a:p>
            <a:p>
              <a:pPr algn="l">
                <a:lnSpc>
                  <a:spcPts val="3600"/>
                </a:lnSpc>
              </a:pPr>
              <a:endParaRPr lang="en-US" sz="3000" dirty="0">
                <a:solidFill>
                  <a:srgbClr val="FFFFFF"/>
                </a:solidFill>
                <a:latin typeface="FS Albert Arabic"/>
                <a:ea typeface="FS Albert Arabic"/>
                <a:cs typeface="FS Albert Arabic"/>
                <a:sym typeface="FS Albert Arabic"/>
              </a:endParaRPr>
            </a:p>
            <a:p>
              <a:pPr algn="l">
                <a:lnSpc>
                  <a:spcPts val="3600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User Feedback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 Users found the system scientifically grounded and easy to follow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Retention improved due to actionable, personalized advice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5188" r="-4530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426450" y="7170400"/>
            <a:ext cx="15435600" cy="2037600"/>
            <a:chOff x="0" y="0"/>
            <a:chExt cx="20580800" cy="2716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580800" cy="2716800"/>
            </a:xfrm>
            <a:custGeom>
              <a:avLst/>
              <a:gdLst/>
              <a:ahLst/>
              <a:cxnLst/>
              <a:rect l="l" t="t" r="r" b="b"/>
              <a:pathLst>
                <a:path w="20580800" h="2716800">
                  <a:moveTo>
                    <a:pt x="0" y="0"/>
                  </a:moveTo>
                  <a:lnTo>
                    <a:pt x="20580800" y="0"/>
                  </a:lnTo>
                  <a:lnTo>
                    <a:pt x="20580800" y="2716800"/>
                  </a:lnTo>
                  <a:lnTo>
                    <a:pt x="0" y="2716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580800" cy="27549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r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Conclusion &amp; Future Scope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26450" y="999450"/>
            <a:ext cx="2535000" cy="1625898"/>
            <a:chOff x="0" y="0"/>
            <a:chExt cx="3380000" cy="216786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380000" cy="2167864"/>
            </a:xfrm>
            <a:custGeom>
              <a:avLst/>
              <a:gdLst/>
              <a:ahLst/>
              <a:cxnLst/>
              <a:rect l="l" t="t" r="r" b="b"/>
              <a:pathLst>
                <a:path w="3380000" h="2167864">
                  <a:moveTo>
                    <a:pt x="0" y="0"/>
                  </a:moveTo>
                  <a:lnTo>
                    <a:pt x="3380000" y="0"/>
                  </a:lnTo>
                  <a:lnTo>
                    <a:pt x="3380000" y="2167864"/>
                  </a:lnTo>
                  <a:lnTo>
                    <a:pt x="0" y="21678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380000" cy="2205964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06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9203238"/>
            <a:ext cx="2248800" cy="784800"/>
            <a:chOff x="0" y="0"/>
            <a:chExt cx="2998400" cy="104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998400" cy="1046400"/>
            </a:xfrm>
            <a:custGeom>
              <a:avLst/>
              <a:gdLst/>
              <a:ahLst/>
              <a:cxnLst/>
              <a:rect l="l" t="t" r="r" b="b"/>
              <a:pathLst>
                <a:path w="2998400" h="1046400">
                  <a:moveTo>
                    <a:pt x="0" y="0"/>
                  </a:moveTo>
                  <a:lnTo>
                    <a:pt x="2998400" y="0"/>
                  </a:lnTo>
                  <a:lnTo>
                    <a:pt x="2998400" y="1046400"/>
                  </a:lnTo>
                  <a:lnTo>
                    <a:pt x="0" y="104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2998400" cy="10559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Athylze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 rot="3966">
            <a:off x="2851870" y="9600400"/>
            <a:ext cx="16510061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8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525358" y="1589350"/>
            <a:ext cx="15237000" cy="1625898"/>
            <a:chOff x="0" y="0"/>
            <a:chExt cx="20316000" cy="21678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316000" cy="2167864"/>
            </a:xfrm>
            <a:custGeom>
              <a:avLst/>
              <a:gdLst/>
              <a:ahLst/>
              <a:cxnLst/>
              <a:rect l="l" t="t" r="r" b="b"/>
              <a:pathLst>
                <a:path w="20316000" h="2167864">
                  <a:moveTo>
                    <a:pt x="0" y="0"/>
                  </a:moveTo>
                  <a:lnTo>
                    <a:pt x="20316000" y="0"/>
                  </a:lnTo>
                  <a:lnTo>
                    <a:pt x="20316000" y="2167864"/>
                  </a:lnTo>
                  <a:lnTo>
                    <a:pt x="0" y="21678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316000" cy="220596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Conclusion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77001" y="3838261"/>
            <a:ext cx="15733998" cy="3900600"/>
            <a:chOff x="0" y="0"/>
            <a:chExt cx="20978664" cy="5200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978665" cy="5200800"/>
            </a:xfrm>
            <a:custGeom>
              <a:avLst/>
              <a:gdLst/>
              <a:ahLst/>
              <a:cxnLst/>
              <a:rect l="l" t="t" r="r" b="b"/>
              <a:pathLst>
                <a:path w="20978665" h="5200800">
                  <a:moveTo>
                    <a:pt x="0" y="0"/>
                  </a:moveTo>
                  <a:lnTo>
                    <a:pt x="20978665" y="0"/>
                  </a:lnTo>
                  <a:lnTo>
                    <a:pt x="20978665" y="5200800"/>
                  </a:lnTo>
                  <a:lnTo>
                    <a:pt x="0" y="5200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0978664" cy="52008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Athlyze transforms static fitness platforms by fusing:</a:t>
              </a: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   •    Agentic RAG</a:t>
              </a: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   •    Multi-agent reasoning</a:t>
              </a: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   •    Research-grounded guidance</a:t>
              </a: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   •    Schema-enforced personalization</a:t>
              </a:r>
            </a:p>
            <a:p>
              <a:pPr algn="l">
                <a:lnSpc>
                  <a:spcPts val="3600"/>
                </a:lnSpc>
              </a:pPr>
              <a:endParaRPr lang="en-US" sz="3000">
                <a:solidFill>
                  <a:srgbClr val="FFFFFF"/>
                </a:solidFill>
                <a:latin typeface="FS Albert Arabic"/>
                <a:ea typeface="FS Albert Arabic"/>
                <a:cs typeface="FS Albert Arabic"/>
                <a:sym typeface="FS Albert Arabic"/>
              </a:endParaRP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It’s a scalable, intelligent system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8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525358" y="1589350"/>
            <a:ext cx="15237000" cy="1625898"/>
            <a:chOff x="0" y="0"/>
            <a:chExt cx="20316000" cy="21678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316000" cy="2167864"/>
            </a:xfrm>
            <a:custGeom>
              <a:avLst/>
              <a:gdLst/>
              <a:ahLst/>
              <a:cxnLst/>
              <a:rect l="l" t="t" r="r" b="b"/>
              <a:pathLst>
                <a:path w="20316000" h="2167864">
                  <a:moveTo>
                    <a:pt x="0" y="0"/>
                  </a:moveTo>
                  <a:lnTo>
                    <a:pt x="20316000" y="0"/>
                  </a:lnTo>
                  <a:lnTo>
                    <a:pt x="20316000" y="2167864"/>
                  </a:lnTo>
                  <a:lnTo>
                    <a:pt x="0" y="21678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316000" cy="220596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Future Works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77001" y="3838261"/>
            <a:ext cx="15733998" cy="3237642"/>
            <a:chOff x="0" y="0"/>
            <a:chExt cx="20978664" cy="431685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978665" cy="4316856"/>
            </a:xfrm>
            <a:custGeom>
              <a:avLst/>
              <a:gdLst/>
              <a:ahLst/>
              <a:cxnLst/>
              <a:rect l="l" t="t" r="r" b="b"/>
              <a:pathLst>
                <a:path w="20978665" h="4316856">
                  <a:moveTo>
                    <a:pt x="0" y="0"/>
                  </a:moveTo>
                  <a:lnTo>
                    <a:pt x="20978665" y="0"/>
                  </a:lnTo>
                  <a:lnTo>
                    <a:pt x="20978665" y="4316856"/>
                  </a:lnTo>
                  <a:lnTo>
                    <a:pt x="0" y="43168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0978664" cy="431685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 b="1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Planned Upgrades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🔁 Real-time PubMed ingestion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🧠 Causal modeling (do-calculus for nutrition/training correlation)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🖼️ Visual embeddings (exercise diagrams, training videos)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🤖 Expanding LangFlow agents to new domains like physical therapy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8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426450" y="1079000"/>
            <a:ext cx="7372800" cy="1240200"/>
            <a:chOff x="0" y="0"/>
            <a:chExt cx="9830400" cy="16536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830400" cy="1653600"/>
            </a:xfrm>
            <a:custGeom>
              <a:avLst/>
              <a:gdLst/>
              <a:ahLst/>
              <a:cxnLst/>
              <a:rect l="l" t="t" r="r" b="b"/>
              <a:pathLst>
                <a:path w="9830400" h="1653600">
                  <a:moveTo>
                    <a:pt x="0" y="0"/>
                  </a:moveTo>
                  <a:lnTo>
                    <a:pt x="9830400" y="0"/>
                  </a:lnTo>
                  <a:lnTo>
                    <a:pt x="9830400" y="1653600"/>
                  </a:lnTo>
                  <a:lnTo>
                    <a:pt x="0" y="165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9830400" cy="16726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240"/>
                </a:lnSpc>
              </a:pPr>
              <a:r>
                <a:rPr lang="en-US" sz="52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Table of contents</a:t>
              </a:r>
            </a:p>
            <a:p>
              <a:pPr algn="l">
                <a:lnSpc>
                  <a:spcPts val="6240"/>
                </a:lnSpc>
              </a:pPr>
              <a:endParaRPr lang="en-US" sz="52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144000" y="1438262"/>
            <a:ext cx="2026800" cy="1240200"/>
            <a:chOff x="0" y="0"/>
            <a:chExt cx="2702400" cy="1653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2400" cy="1653600"/>
            </a:xfrm>
            <a:custGeom>
              <a:avLst/>
              <a:gdLst/>
              <a:ahLst/>
              <a:cxnLst/>
              <a:rect l="l" t="t" r="r" b="b"/>
              <a:pathLst>
                <a:path w="2702400" h="1653600">
                  <a:moveTo>
                    <a:pt x="0" y="0"/>
                  </a:moveTo>
                  <a:lnTo>
                    <a:pt x="2702400" y="0"/>
                  </a:lnTo>
                  <a:lnTo>
                    <a:pt x="2702400" y="1653600"/>
                  </a:lnTo>
                  <a:lnTo>
                    <a:pt x="0" y="165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2702400" cy="16726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6240"/>
                </a:lnSpc>
              </a:pPr>
              <a:r>
                <a:rPr lang="en-US" sz="52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(01)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144000" y="4148662"/>
            <a:ext cx="2026800" cy="1240200"/>
            <a:chOff x="0" y="0"/>
            <a:chExt cx="2702400" cy="16536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2400" cy="1653600"/>
            </a:xfrm>
            <a:custGeom>
              <a:avLst/>
              <a:gdLst/>
              <a:ahLst/>
              <a:cxnLst/>
              <a:rect l="l" t="t" r="r" b="b"/>
              <a:pathLst>
                <a:path w="2702400" h="1653600">
                  <a:moveTo>
                    <a:pt x="0" y="0"/>
                  </a:moveTo>
                  <a:lnTo>
                    <a:pt x="2702400" y="0"/>
                  </a:lnTo>
                  <a:lnTo>
                    <a:pt x="2702400" y="1653600"/>
                  </a:lnTo>
                  <a:lnTo>
                    <a:pt x="0" y="165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2702400" cy="16726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6240"/>
                </a:lnSpc>
              </a:pPr>
              <a:r>
                <a:rPr lang="en-US" sz="52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(03)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144000" y="2793462"/>
            <a:ext cx="2026800" cy="1240200"/>
            <a:chOff x="0" y="0"/>
            <a:chExt cx="2702400" cy="16536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2400" cy="1653600"/>
            </a:xfrm>
            <a:custGeom>
              <a:avLst/>
              <a:gdLst/>
              <a:ahLst/>
              <a:cxnLst/>
              <a:rect l="l" t="t" r="r" b="b"/>
              <a:pathLst>
                <a:path w="2702400" h="1653600">
                  <a:moveTo>
                    <a:pt x="0" y="0"/>
                  </a:moveTo>
                  <a:lnTo>
                    <a:pt x="2702400" y="0"/>
                  </a:lnTo>
                  <a:lnTo>
                    <a:pt x="2702400" y="1653600"/>
                  </a:lnTo>
                  <a:lnTo>
                    <a:pt x="0" y="165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9050"/>
              <a:ext cx="2702400" cy="16726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6240"/>
                </a:lnSpc>
              </a:pPr>
              <a:r>
                <a:rPr lang="en-US" sz="52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(02)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144000" y="5503862"/>
            <a:ext cx="2026800" cy="1240200"/>
            <a:chOff x="0" y="0"/>
            <a:chExt cx="2702400" cy="16536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702400" cy="1653600"/>
            </a:xfrm>
            <a:custGeom>
              <a:avLst/>
              <a:gdLst/>
              <a:ahLst/>
              <a:cxnLst/>
              <a:rect l="l" t="t" r="r" b="b"/>
              <a:pathLst>
                <a:path w="2702400" h="1653600">
                  <a:moveTo>
                    <a:pt x="0" y="0"/>
                  </a:moveTo>
                  <a:lnTo>
                    <a:pt x="2702400" y="0"/>
                  </a:lnTo>
                  <a:lnTo>
                    <a:pt x="2702400" y="1653600"/>
                  </a:lnTo>
                  <a:lnTo>
                    <a:pt x="0" y="165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19050"/>
              <a:ext cx="2702400" cy="16726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6240"/>
                </a:lnSpc>
              </a:pPr>
              <a:r>
                <a:rPr lang="en-US" sz="52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(04)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1274446" y="1438288"/>
            <a:ext cx="5742000" cy="1240200"/>
            <a:chOff x="0" y="0"/>
            <a:chExt cx="7656000" cy="16536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7656000" cy="1653600"/>
            </a:xfrm>
            <a:custGeom>
              <a:avLst/>
              <a:gdLst/>
              <a:ahLst/>
              <a:cxnLst/>
              <a:rect l="l" t="t" r="r" b="b"/>
              <a:pathLst>
                <a:path w="7656000" h="1653600">
                  <a:moveTo>
                    <a:pt x="0" y="0"/>
                  </a:moveTo>
                  <a:lnTo>
                    <a:pt x="7656000" y="0"/>
                  </a:lnTo>
                  <a:lnTo>
                    <a:pt x="7656000" y="1653600"/>
                  </a:lnTo>
                  <a:lnTo>
                    <a:pt x="0" y="165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19050"/>
              <a:ext cx="7656000" cy="16726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4800"/>
                </a:lnSpc>
              </a:pPr>
              <a:r>
                <a:rPr lang="en-US" sz="40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Application Overview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1274446" y="2793488"/>
            <a:ext cx="5742000" cy="1240200"/>
            <a:chOff x="0" y="0"/>
            <a:chExt cx="7656000" cy="16536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7656000" cy="1653600"/>
            </a:xfrm>
            <a:custGeom>
              <a:avLst/>
              <a:gdLst/>
              <a:ahLst/>
              <a:cxnLst/>
              <a:rect l="l" t="t" r="r" b="b"/>
              <a:pathLst>
                <a:path w="7656000" h="1653600">
                  <a:moveTo>
                    <a:pt x="0" y="0"/>
                  </a:moveTo>
                  <a:lnTo>
                    <a:pt x="7656000" y="0"/>
                  </a:lnTo>
                  <a:lnTo>
                    <a:pt x="7656000" y="1653600"/>
                  </a:lnTo>
                  <a:lnTo>
                    <a:pt x="0" y="165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7656000" cy="16726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4800"/>
                </a:lnSpc>
              </a:pPr>
              <a:r>
                <a:rPr lang="en-US" sz="4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Core Architecture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1274446" y="4148688"/>
            <a:ext cx="5742000" cy="1240200"/>
            <a:chOff x="0" y="0"/>
            <a:chExt cx="7656000" cy="16536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7656000" cy="1653600"/>
            </a:xfrm>
            <a:custGeom>
              <a:avLst/>
              <a:gdLst/>
              <a:ahLst/>
              <a:cxnLst/>
              <a:rect l="l" t="t" r="r" b="b"/>
              <a:pathLst>
                <a:path w="7656000" h="1653600">
                  <a:moveTo>
                    <a:pt x="0" y="0"/>
                  </a:moveTo>
                  <a:lnTo>
                    <a:pt x="7656000" y="0"/>
                  </a:lnTo>
                  <a:lnTo>
                    <a:pt x="7656000" y="1653600"/>
                  </a:lnTo>
                  <a:lnTo>
                    <a:pt x="0" y="165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19050"/>
              <a:ext cx="7656000" cy="16726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4800"/>
                </a:lnSpc>
              </a:pPr>
              <a:r>
                <a:rPr lang="en-US" sz="4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Data Flow &amp; Chunking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1274446" y="5503888"/>
            <a:ext cx="5742000" cy="1408261"/>
            <a:chOff x="0" y="0"/>
            <a:chExt cx="7656000" cy="1877682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656000" cy="1877682"/>
            </a:xfrm>
            <a:custGeom>
              <a:avLst/>
              <a:gdLst/>
              <a:ahLst/>
              <a:cxnLst/>
              <a:rect l="l" t="t" r="r" b="b"/>
              <a:pathLst>
                <a:path w="7656000" h="1877682">
                  <a:moveTo>
                    <a:pt x="0" y="0"/>
                  </a:moveTo>
                  <a:lnTo>
                    <a:pt x="7656000" y="0"/>
                  </a:lnTo>
                  <a:lnTo>
                    <a:pt x="7656000" y="1877682"/>
                  </a:lnTo>
                  <a:lnTo>
                    <a:pt x="0" y="18776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19050"/>
              <a:ext cx="7656000" cy="189673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4800"/>
                </a:lnSpc>
              </a:pPr>
              <a:r>
                <a:rPr lang="en-US" sz="4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Agentic Prompt Chain &amp; Langflow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9144000" y="7026450"/>
            <a:ext cx="2026800" cy="1240200"/>
            <a:chOff x="0" y="0"/>
            <a:chExt cx="2702400" cy="16536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2702400" cy="1653600"/>
            </a:xfrm>
            <a:custGeom>
              <a:avLst/>
              <a:gdLst/>
              <a:ahLst/>
              <a:cxnLst/>
              <a:rect l="l" t="t" r="r" b="b"/>
              <a:pathLst>
                <a:path w="2702400" h="1653600">
                  <a:moveTo>
                    <a:pt x="0" y="0"/>
                  </a:moveTo>
                  <a:lnTo>
                    <a:pt x="2702400" y="0"/>
                  </a:lnTo>
                  <a:lnTo>
                    <a:pt x="2702400" y="1653600"/>
                  </a:lnTo>
                  <a:lnTo>
                    <a:pt x="0" y="165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19050"/>
              <a:ext cx="2702400" cy="16726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6240"/>
                </a:lnSpc>
              </a:pPr>
              <a:r>
                <a:rPr lang="en-US" sz="52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(05)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1274446" y="7026476"/>
            <a:ext cx="5742000" cy="1408261"/>
            <a:chOff x="0" y="0"/>
            <a:chExt cx="7656000" cy="1877682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7656000" cy="1877682"/>
            </a:xfrm>
            <a:custGeom>
              <a:avLst/>
              <a:gdLst/>
              <a:ahLst/>
              <a:cxnLst/>
              <a:rect l="l" t="t" r="r" b="b"/>
              <a:pathLst>
                <a:path w="7656000" h="1877682">
                  <a:moveTo>
                    <a:pt x="0" y="0"/>
                  </a:moveTo>
                  <a:lnTo>
                    <a:pt x="7656000" y="0"/>
                  </a:lnTo>
                  <a:lnTo>
                    <a:pt x="7656000" y="1877682"/>
                  </a:lnTo>
                  <a:lnTo>
                    <a:pt x="0" y="18776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-19050"/>
              <a:ext cx="7656000" cy="189673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4800"/>
                </a:lnSpc>
              </a:pPr>
              <a:r>
                <a:rPr lang="en-US" sz="4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Performance &amp; Evaluation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9144000" y="8380950"/>
            <a:ext cx="2026800" cy="1240200"/>
            <a:chOff x="0" y="0"/>
            <a:chExt cx="2702400" cy="16536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2702400" cy="1653600"/>
            </a:xfrm>
            <a:custGeom>
              <a:avLst/>
              <a:gdLst/>
              <a:ahLst/>
              <a:cxnLst/>
              <a:rect l="l" t="t" r="r" b="b"/>
              <a:pathLst>
                <a:path w="2702400" h="1653600">
                  <a:moveTo>
                    <a:pt x="0" y="0"/>
                  </a:moveTo>
                  <a:lnTo>
                    <a:pt x="2702400" y="0"/>
                  </a:lnTo>
                  <a:lnTo>
                    <a:pt x="2702400" y="1653600"/>
                  </a:lnTo>
                  <a:lnTo>
                    <a:pt x="0" y="165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-19050"/>
              <a:ext cx="2702400" cy="16726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6240"/>
                </a:lnSpc>
              </a:pPr>
              <a:r>
                <a:rPr lang="en-US" sz="52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(06)</a:t>
              </a: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1274446" y="8380976"/>
            <a:ext cx="5742000" cy="1408261"/>
            <a:chOff x="0" y="0"/>
            <a:chExt cx="7656000" cy="1877682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7656000" cy="1877682"/>
            </a:xfrm>
            <a:custGeom>
              <a:avLst/>
              <a:gdLst/>
              <a:ahLst/>
              <a:cxnLst/>
              <a:rect l="l" t="t" r="r" b="b"/>
              <a:pathLst>
                <a:path w="7656000" h="1877682">
                  <a:moveTo>
                    <a:pt x="0" y="0"/>
                  </a:moveTo>
                  <a:lnTo>
                    <a:pt x="7656000" y="0"/>
                  </a:lnTo>
                  <a:lnTo>
                    <a:pt x="7656000" y="1877682"/>
                  </a:lnTo>
                  <a:lnTo>
                    <a:pt x="0" y="18776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0" y="-19050"/>
              <a:ext cx="7656000" cy="189673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4800"/>
                </a:lnSpc>
              </a:pPr>
              <a:r>
                <a:rPr lang="en-US" sz="4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Conclusion &amp; Future Scope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8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3934922" y="3711430"/>
            <a:ext cx="10418156" cy="2864139"/>
            <a:chOff x="0" y="0"/>
            <a:chExt cx="9868411" cy="271300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868412" cy="2713004"/>
            </a:xfrm>
            <a:custGeom>
              <a:avLst/>
              <a:gdLst/>
              <a:ahLst/>
              <a:cxnLst/>
              <a:rect l="l" t="t" r="r" b="b"/>
              <a:pathLst>
                <a:path w="9868412" h="2713004">
                  <a:moveTo>
                    <a:pt x="0" y="0"/>
                  </a:moveTo>
                  <a:lnTo>
                    <a:pt x="9868412" y="0"/>
                  </a:lnTo>
                  <a:lnTo>
                    <a:pt x="9868412" y="2713004"/>
                  </a:lnTo>
                  <a:lnTo>
                    <a:pt x="0" y="27130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9868411" cy="2741579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ctr">
                <a:lnSpc>
                  <a:spcPts val="11999"/>
                </a:lnSpc>
              </a:pPr>
              <a:r>
                <a:rPr lang="en-US" sz="99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Thank You </a:t>
              </a:r>
            </a:p>
          </p:txBody>
        </p:sp>
      </p:grpSp>
      <p:sp>
        <p:nvSpPr>
          <p:cNvPr id="6" name="AutoShape 6"/>
          <p:cNvSpPr/>
          <p:nvPr/>
        </p:nvSpPr>
        <p:spPr>
          <a:xfrm rot="3966">
            <a:off x="2851870" y="9600400"/>
            <a:ext cx="16510061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1028700" y="9203238"/>
            <a:ext cx="2248800" cy="784800"/>
            <a:chOff x="0" y="0"/>
            <a:chExt cx="2998400" cy="1046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998400" cy="1046400"/>
            </a:xfrm>
            <a:custGeom>
              <a:avLst/>
              <a:gdLst/>
              <a:ahLst/>
              <a:cxnLst/>
              <a:rect l="l" t="t" r="r" b="b"/>
              <a:pathLst>
                <a:path w="2998400" h="1046400">
                  <a:moveTo>
                    <a:pt x="0" y="0"/>
                  </a:moveTo>
                  <a:lnTo>
                    <a:pt x="2998400" y="0"/>
                  </a:lnTo>
                  <a:lnTo>
                    <a:pt x="2998400" y="1046400"/>
                  </a:lnTo>
                  <a:lnTo>
                    <a:pt x="0" y="104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9525"/>
              <a:ext cx="2998400" cy="10559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Athylze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5188" r="-4530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426450" y="7170400"/>
            <a:ext cx="15435600" cy="2037600"/>
            <a:chOff x="0" y="0"/>
            <a:chExt cx="20580800" cy="2716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580800" cy="2716800"/>
            </a:xfrm>
            <a:custGeom>
              <a:avLst/>
              <a:gdLst/>
              <a:ahLst/>
              <a:cxnLst/>
              <a:rect l="l" t="t" r="r" b="b"/>
              <a:pathLst>
                <a:path w="20580800" h="2716800">
                  <a:moveTo>
                    <a:pt x="0" y="0"/>
                  </a:moveTo>
                  <a:lnTo>
                    <a:pt x="20580800" y="0"/>
                  </a:lnTo>
                  <a:lnTo>
                    <a:pt x="20580800" y="2716800"/>
                  </a:lnTo>
                  <a:lnTo>
                    <a:pt x="0" y="2716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580800" cy="27549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r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Application Overview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26450" y="999450"/>
            <a:ext cx="2535000" cy="1369200"/>
            <a:chOff x="0" y="0"/>
            <a:chExt cx="3380000" cy="1825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380000" cy="1825600"/>
            </a:xfrm>
            <a:custGeom>
              <a:avLst/>
              <a:gdLst/>
              <a:ahLst/>
              <a:cxnLst/>
              <a:rect l="l" t="t" r="r" b="b"/>
              <a:pathLst>
                <a:path w="3380000" h="1825600">
                  <a:moveTo>
                    <a:pt x="0" y="0"/>
                  </a:moveTo>
                  <a:lnTo>
                    <a:pt x="3380000" y="0"/>
                  </a:lnTo>
                  <a:lnTo>
                    <a:pt x="3380000" y="1825600"/>
                  </a:lnTo>
                  <a:lnTo>
                    <a:pt x="0" y="18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380000" cy="1863700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01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9203238"/>
            <a:ext cx="2248800" cy="784800"/>
            <a:chOff x="0" y="0"/>
            <a:chExt cx="2998400" cy="104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998400" cy="1046400"/>
            </a:xfrm>
            <a:custGeom>
              <a:avLst/>
              <a:gdLst/>
              <a:ahLst/>
              <a:cxnLst/>
              <a:rect l="l" t="t" r="r" b="b"/>
              <a:pathLst>
                <a:path w="2998400" h="1046400">
                  <a:moveTo>
                    <a:pt x="0" y="0"/>
                  </a:moveTo>
                  <a:lnTo>
                    <a:pt x="2998400" y="0"/>
                  </a:lnTo>
                  <a:lnTo>
                    <a:pt x="2998400" y="1046400"/>
                  </a:lnTo>
                  <a:lnTo>
                    <a:pt x="0" y="104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2998400" cy="10559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Athylze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 rot="3966">
            <a:off x="2851870" y="9600400"/>
            <a:ext cx="16510061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9050" y="342900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8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525358" y="1589350"/>
            <a:ext cx="15237000" cy="1625898"/>
            <a:chOff x="0" y="0"/>
            <a:chExt cx="20316000" cy="21678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316000" cy="2167864"/>
            </a:xfrm>
            <a:custGeom>
              <a:avLst/>
              <a:gdLst/>
              <a:ahLst/>
              <a:cxnLst/>
              <a:rect l="l" t="t" r="r" b="b"/>
              <a:pathLst>
                <a:path w="20316000" h="2167864">
                  <a:moveTo>
                    <a:pt x="0" y="0"/>
                  </a:moveTo>
                  <a:lnTo>
                    <a:pt x="20316000" y="0"/>
                  </a:lnTo>
                  <a:lnTo>
                    <a:pt x="20316000" y="2167864"/>
                  </a:lnTo>
                  <a:lnTo>
                    <a:pt x="0" y="21678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316000" cy="220596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Application Overview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77001" y="3838261"/>
            <a:ext cx="15733998" cy="4606290"/>
            <a:chOff x="0" y="0"/>
            <a:chExt cx="20978664" cy="61417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978665" cy="6141720"/>
            </a:xfrm>
            <a:custGeom>
              <a:avLst/>
              <a:gdLst/>
              <a:ahLst/>
              <a:cxnLst/>
              <a:rect l="l" t="t" r="r" b="b"/>
              <a:pathLst>
                <a:path w="20978665" h="6141720">
                  <a:moveTo>
                    <a:pt x="0" y="0"/>
                  </a:moveTo>
                  <a:lnTo>
                    <a:pt x="20978665" y="0"/>
                  </a:lnTo>
                  <a:lnTo>
                    <a:pt x="20978665" y="6141720"/>
                  </a:lnTo>
                  <a:lnTo>
                    <a:pt x="0" y="6141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0978664" cy="614172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Problem with </a:t>
              </a:r>
              <a:r>
                <a:rPr lang="en-US" sz="3000" b="1" dirty="0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Rigid rule-based models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Poor scientific integration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Static recommendations with low personalization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High user drop-off due to frustration caused by generic suggestions</a:t>
              </a:r>
            </a:p>
            <a:p>
              <a:pPr algn="l">
                <a:lnSpc>
                  <a:spcPts val="3600"/>
                </a:lnSpc>
              </a:pPr>
              <a:endParaRPr lang="en-US" sz="3000" dirty="0">
                <a:solidFill>
                  <a:srgbClr val="FFFFFF"/>
                </a:solidFill>
                <a:latin typeface="FS Albert Arabic"/>
                <a:ea typeface="FS Albert Arabic"/>
                <a:cs typeface="FS Albert Arabic"/>
                <a:sym typeface="FS Albert Arabic"/>
              </a:endParaRPr>
            </a:p>
            <a:p>
              <a:pPr algn="l">
                <a:lnSpc>
                  <a:spcPts val="3600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What </a:t>
              </a:r>
              <a:r>
                <a:rPr lang="en-US" sz="3000" b="1" dirty="0" err="1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Athlyze</a:t>
              </a:r>
              <a:r>
                <a:rPr lang="en-US" sz="3000" b="1" dirty="0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 Solves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Dynamically tailors advice using research paper through vector embeddings	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Improves engagement via personalized, accurate outputs</a:t>
              </a:r>
            </a:p>
            <a:p>
              <a:pPr marL="647700" lvl="1" indent="-323850">
                <a:lnSpc>
                  <a:spcPts val="3600"/>
                </a:lnSpc>
                <a:buFont typeface="Arial"/>
                <a:buChar char="•"/>
              </a:pPr>
              <a:r>
                <a:rPr lang="en-US" sz="3200" dirty="0">
                  <a:solidFill>
                    <a:schemeClr val="bg1"/>
                  </a:solidFill>
                  <a:effectLst/>
                  <a:latin typeface="Helvetica" pitchFamily="2" charset="0"/>
                </a:rPr>
                <a:t>Real-time adaptation using Google language models</a:t>
              </a:r>
            </a:p>
            <a:p>
              <a:pPr marL="647700" lvl="1" indent="-323850">
                <a:lnSpc>
                  <a:spcPts val="3600"/>
                </a:lnSpc>
                <a:buFont typeface="Arial"/>
                <a:buChar char="•"/>
              </a:pPr>
              <a:r>
                <a:rPr lang="en-US" sz="3200" dirty="0">
                  <a:solidFill>
                    <a:schemeClr val="bg1"/>
                  </a:solidFill>
                  <a:effectLst/>
                  <a:latin typeface="Helvetica" pitchFamily="2" charset="0"/>
                </a:rPr>
                <a:t>Reasoning the response for the user against the research database</a:t>
              </a:r>
              <a:endParaRPr lang="en-US" sz="3000" dirty="0">
                <a:solidFill>
                  <a:schemeClr val="bg1"/>
                </a:solidFill>
                <a:latin typeface="FS Albert Arabic"/>
                <a:ea typeface="FS Albert Arabic"/>
                <a:cs typeface="FS Albert Arabic"/>
                <a:sym typeface="FS Albert Arabic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0"/>
            <a:ext cx="18307050" cy="11010262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8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623950" y="1079000"/>
            <a:ext cx="15237600" cy="1145400"/>
            <a:chOff x="0" y="0"/>
            <a:chExt cx="20316800" cy="15272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316800" cy="1527200"/>
            </a:xfrm>
            <a:custGeom>
              <a:avLst/>
              <a:gdLst/>
              <a:ahLst/>
              <a:cxnLst/>
              <a:rect l="l" t="t" r="r" b="b"/>
              <a:pathLst>
                <a:path w="20316800" h="1527200">
                  <a:moveTo>
                    <a:pt x="0" y="0"/>
                  </a:moveTo>
                  <a:lnTo>
                    <a:pt x="20316800" y="0"/>
                  </a:lnTo>
                  <a:lnTo>
                    <a:pt x="20316800" y="1527200"/>
                  </a:lnTo>
                  <a:lnTo>
                    <a:pt x="0" y="1527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20316800" cy="1546250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6240"/>
                </a:lnSpc>
              </a:pPr>
              <a:endParaRPr lang="en-US" sz="5200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23950" y="2950200"/>
            <a:ext cx="15237450" cy="5520690"/>
            <a:chOff x="0" y="0"/>
            <a:chExt cx="20316600" cy="73609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316600" cy="7360920"/>
            </a:xfrm>
            <a:custGeom>
              <a:avLst/>
              <a:gdLst/>
              <a:ahLst/>
              <a:cxnLst/>
              <a:rect l="l" t="t" r="r" b="b"/>
              <a:pathLst>
                <a:path w="20316600" h="7360920">
                  <a:moveTo>
                    <a:pt x="0" y="0"/>
                  </a:moveTo>
                  <a:lnTo>
                    <a:pt x="20316600" y="0"/>
                  </a:lnTo>
                  <a:lnTo>
                    <a:pt x="20316600" y="7360920"/>
                  </a:lnTo>
                  <a:lnTo>
                    <a:pt x="0" y="73609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0316600" cy="736092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 b="1" dirty="0" err="1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Athlyze</a:t>
              </a: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is an intelligent platform that revolutionizes fitness and nutrition guidance by leveraging Agentic Retrieval-Augmented Generation (RAG). Designed to overcome the limitations of static, rule-based applications, it integrates cutting-edge AI techniques with scientific research to deliver hyper-personalized, adaptive plans tailored to each individual’s goals, physiology, and lifestyle.</a:t>
              </a:r>
            </a:p>
            <a:p>
              <a:pPr algn="l">
                <a:lnSpc>
                  <a:spcPts val="3600"/>
                </a:lnSpc>
              </a:pPr>
              <a:endParaRPr lang="en-US" sz="3000" dirty="0">
                <a:solidFill>
                  <a:srgbClr val="FFFFFF"/>
                </a:solidFill>
                <a:latin typeface="FS Albert Arabic"/>
                <a:ea typeface="FS Albert Arabic"/>
                <a:cs typeface="FS Albert Arabic"/>
                <a:sym typeface="FS Albert Arabic"/>
              </a:endParaRPr>
            </a:p>
            <a:p>
              <a:pPr algn="l">
                <a:lnSpc>
                  <a:spcPts val="3600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Key Features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Research-Enriched Vector Repository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Agentic Chunking &amp; Prompt Engineering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Multi-Agent </a:t>
              </a:r>
              <a:r>
                <a:rPr lang="en-US" sz="3000" dirty="0" err="1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LangFlow</a:t>
              </a: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Architecture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Schema-Constrained Output Generation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1BEF72-E4DE-A918-C7F9-420039D27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242BA6B-693E-1D1F-98B0-24B82CF58E78}"/>
              </a:ext>
            </a:extLst>
          </p:cNvPr>
          <p:cNvSpPr/>
          <p:nvPr/>
        </p:nvSpPr>
        <p:spPr>
          <a:xfrm>
            <a:off x="-9525" y="0"/>
            <a:ext cx="18307050" cy="11010262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8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3DCBDE05-A1AB-A94D-91C1-ED5510F231CE}"/>
              </a:ext>
            </a:extLst>
          </p:cNvPr>
          <p:cNvGrpSpPr/>
          <p:nvPr/>
        </p:nvGrpSpPr>
        <p:grpSpPr>
          <a:xfrm>
            <a:off x="1623950" y="1079000"/>
            <a:ext cx="15237600" cy="1145400"/>
            <a:chOff x="0" y="0"/>
            <a:chExt cx="20316800" cy="152720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A3ED6909-82C4-A3E8-AFCB-3DF0DC823AA2}"/>
                </a:ext>
              </a:extLst>
            </p:cNvPr>
            <p:cNvSpPr/>
            <p:nvPr/>
          </p:nvSpPr>
          <p:spPr>
            <a:xfrm>
              <a:off x="0" y="0"/>
              <a:ext cx="20316800" cy="1527200"/>
            </a:xfrm>
            <a:custGeom>
              <a:avLst/>
              <a:gdLst/>
              <a:ahLst/>
              <a:cxnLst/>
              <a:rect l="l" t="t" r="r" b="b"/>
              <a:pathLst>
                <a:path w="20316800" h="1527200">
                  <a:moveTo>
                    <a:pt x="0" y="0"/>
                  </a:moveTo>
                  <a:lnTo>
                    <a:pt x="20316800" y="0"/>
                  </a:lnTo>
                  <a:lnTo>
                    <a:pt x="20316800" y="1527200"/>
                  </a:lnTo>
                  <a:lnTo>
                    <a:pt x="0" y="1527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A0DB8D93-0585-50CE-9012-D996FDE91196}"/>
                </a:ext>
              </a:extLst>
            </p:cNvPr>
            <p:cNvSpPr txBox="1"/>
            <p:nvPr/>
          </p:nvSpPr>
          <p:spPr>
            <a:xfrm>
              <a:off x="0" y="-19050"/>
              <a:ext cx="20316800" cy="1546250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6240"/>
                </a:lnSpc>
              </a:pPr>
              <a:endParaRPr lang="en-US" sz="5200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7B93A630-057D-2FC0-62F9-EFFBE513FB37}"/>
              </a:ext>
            </a:extLst>
          </p:cNvPr>
          <p:cNvGrpSpPr/>
          <p:nvPr/>
        </p:nvGrpSpPr>
        <p:grpSpPr>
          <a:xfrm>
            <a:off x="1623950" y="2950200"/>
            <a:ext cx="15237450" cy="5520690"/>
            <a:chOff x="0" y="0"/>
            <a:chExt cx="20316600" cy="736092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5815D824-29CC-344A-BCFE-8EB3E752A9C4}"/>
                </a:ext>
              </a:extLst>
            </p:cNvPr>
            <p:cNvSpPr/>
            <p:nvPr/>
          </p:nvSpPr>
          <p:spPr>
            <a:xfrm>
              <a:off x="0" y="0"/>
              <a:ext cx="20316600" cy="7360920"/>
            </a:xfrm>
            <a:custGeom>
              <a:avLst/>
              <a:gdLst/>
              <a:ahLst/>
              <a:cxnLst/>
              <a:rect l="l" t="t" r="r" b="b"/>
              <a:pathLst>
                <a:path w="20316600" h="7360920">
                  <a:moveTo>
                    <a:pt x="0" y="0"/>
                  </a:moveTo>
                  <a:lnTo>
                    <a:pt x="20316600" y="0"/>
                  </a:lnTo>
                  <a:lnTo>
                    <a:pt x="20316600" y="7360920"/>
                  </a:lnTo>
                  <a:lnTo>
                    <a:pt x="0" y="73609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81DFDD5C-5990-B25B-BC77-2D20D5B9153E}"/>
                </a:ext>
              </a:extLst>
            </p:cNvPr>
            <p:cNvSpPr txBox="1"/>
            <p:nvPr/>
          </p:nvSpPr>
          <p:spPr>
            <a:xfrm>
              <a:off x="0" y="0"/>
              <a:ext cx="20316600" cy="736092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endParaRPr lang="en-US" sz="3000" dirty="0">
                <a:solidFill>
                  <a:srgbClr val="FFFFFF"/>
                </a:solidFill>
                <a:latin typeface="FS Albert Arabic"/>
                <a:ea typeface="FS Albert Arabic"/>
                <a:cs typeface="FS Albert Arabic"/>
                <a:sym typeface="FS Albert Arabic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45B2257-8659-C285-8167-1F4550A58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8288000" cy="1085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6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5188" r="-4530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426450" y="7170400"/>
            <a:ext cx="15435600" cy="2037600"/>
            <a:chOff x="0" y="0"/>
            <a:chExt cx="20580800" cy="2716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580800" cy="2716800"/>
            </a:xfrm>
            <a:custGeom>
              <a:avLst/>
              <a:gdLst/>
              <a:ahLst/>
              <a:cxnLst/>
              <a:rect l="l" t="t" r="r" b="b"/>
              <a:pathLst>
                <a:path w="20580800" h="2716800">
                  <a:moveTo>
                    <a:pt x="0" y="0"/>
                  </a:moveTo>
                  <a:lnTo>
                    <a:pt x="20580800" y="0"/>
                  </a:lnTo>
                  <a:lnTo>
                    <a:pt x="20580800" y="2716800"/>
                  </a:lnTo>
                  <a:lnTo>
                    <a:pt x="0" y="2716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580800" cy="27549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r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Core Architecture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26450" y="999450"/>
            <a:ext cx="2535000" cy="1625898"/>
            <a:chOff x="0" y="0"/>
            <a:chExt cx="3380000" cy="216786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380000" cy="2167864"/>
            </a:xfrm>
            <a:custGeom>
              <a:avLst/>
              <a:gdLst/>
              <a:ahLst/>
              <a:cxnLst/>
              <a:rect l="l" t="t" r="r" b="b"/>
              <a:pathLst>
                <a:path w="3380000" h="2167864">
                  <a:moveTo>
                    <a:pt x="0" y="0"/>
                  </a:moveTo>
                  <a:lnTo>
                    <a:pt x="3380000" y="0"/>
                  </a:lnTo>
                  <a:lnTo>
                    <a:pt x="3380000" y="2167864"/>
                  </a:lnTo>
                  <a:lnTo>
                    <a:pt x="0" y="21678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380000" cy="2205964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02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9203238"/>
            <a:ext cx="2248800" cy="784800"/>
            <a:chOff x="0" y="0"/>
            <a:chExt cx="2998400" cy="104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998400" cy="1046400"/>
            </a:xfrm>
            <a:custGeom>
              <a:avLst/>
              <a:gdLst/>
              <a:ahLst/>
              <a:cxnLst/>
              <a:rect l="l" t="t" r="r" b="b"/>
              <a:pathLst>
                <a:path w="2998400" h="1046400">
                  <a:moveTo>
                    <a:pt x="0" y="0"/>
                  </a:moveTo>
                  <a:lnTo>
                    <a:pt x="2998400" y="0"/>
                  </a:lnTo>
                  <a:lnTo>
                    <a:pt x="2998400" y="1046400"/>
                  </a:lnTo>
                  <a:lnTo>
                    <a:pt x="0" y="104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2998400" cy="10559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Athylze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 rot="3966">
            <a:off x="2851870" y="9600400"/>
            <a:ext cx="16510061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0"/>
            <a:ext cx="18307050" cy="106489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8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525358" y="1589350"/>
            <a:ext cx="15237000" cy="1625898"/>
            <a:chOff x="0" y="0"/>
            <a:chExt cx="20316000" cy="21678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316000" cy="2167864"/>
            </a:xfrm>
            <a:custGeom>
              <a:avLst/>
              <a:gdLst/>
              <a:ahLst/>
              <a:cxnLst/>
              <a:rect l="l" t="t" r="r" b="b"/>
              <a:pathLst>
                <a:path w="20316000" h="2167864">
                  <a:moveTo>
                    <a:pt x="0" y="0"/>
                  </a:moveTo>
                  <a:lnTo>
                    <a:pt x="20316000" y="0"/>
                  </a:lnTo>
                  <a:lnTo>
                    <a:pt x="20316000" y="2167864"/>
                  </a:lnTo>
                  <a:lnTo>
                    <a:pt x="0" y="21678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316000" cy="220596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Core Architecture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25358" y="4528589"/>
            <a:ext cx="6414570" cy="3900600"/>
            <a:chOff x="0" y="0"/>
            <a:chExt cx="8552759" cy="5200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552760" cy="5200800"/>
            </a:xfrm>
            <a:custGeom>
              <a:avLst/>
              <a:gdLst/>
              <a:ahLst/>
              <a:cxnLst/>
              <a:rect l="l" t="t" r="r" b="b"/>
              <a:pathLst>
                <a:path w="8552760" h="5200800">
                  <a:moveTo>
                    <a:pt x="0" y="0"/>
                  </a:moveTo>
                  <a:lnTo>
                    <a:pt x="8552760" y="0"/>
                  </a:lnTo>
                  <a:lnTo>
                    <a:pt x="8552760" y="5200800"/>
                  </a:lnTo>
                  <a:lnTo>
                    <a:pt x="0" y="5200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8552759" cy="52008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Key Technologies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Component Technology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LLM Gemini 2.0 Flash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Vector DB </a:t>
              </a:r>
              <a:r>
                <a:rPr lang="en-US" sz="3000" dirty="0" err="1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AstraDB</a:t>
              </a:r>
              <a:endParaRPr lang="en-US" sz="3000" dirty="0">
                <a:solidFill>
                  <a:srgbClr val="FFFFFF"/>
                </a:solidFill>
                <a:latin typeface="FS Albert Arabic"/>
                <a:ea typeface="FS Albert Arabic"/>
                <a:cs typeface="FS Albert Arabic"/>
                <a:sym typeface="FS Albert Arabic"/>
              </a:endParaRP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Orchestration via </a:t>
              </a:r>
              <a:r>
                <a:rPr lang="en-US" sz="3000" dirty="0" err="1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LangFlow</a:t>
              </a:r>
              <a:endParaRPr lang="en-US" sz="3000" dirty="0">
                <a:solidFill>
                  <a:srgbClr val="FFFFFF"/>
                </a:solidFill>
                <a:latin typeface="FS Albert Arabic"/>
                <a:ea typeface="FS Albert Arabic"/>
                <a:cs typeface="FS Albert Arabic"/>
                <a:sym typeface="FS Albert Arabic"/>
              </a:endParaRP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Embedding text-embedding-004</a:t>
              </a:r>
            </a:p>
            <a:p>
              <a:pPr marL="647700" lvl="1" indent="-323850" algn="l">
                <a:lnSpc>
                  <a:spcPts val="360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Infrastructure GCP Cloud Services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506914" y="4528589"/>
            <a:ext cx="8543081" cy="3900600"/>
            <a:chOff x="0" y="0"/>
            <a:chExt cx="11390775" cy="5200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390775" cy="5200800"/>
            </a:xfrm>
            <a:custGeom>
              <a:avLst/>
              <a:gdLst/>
              <a:ahLst/>
              <a:cxnLst/>
              <a:rect l="l" t="t" r="r" b="b"/>
              <a:pathLst>
                <a:path w="11390775" h="5200800">
                  <a:moveTo>
                    <a:pt x="0" y="0"/>
                  </a:moveTo>
                  <a:lnTo>
                    <a:pt x="11390775" y="0"/>
                  </a:lnTo>
                  <a:lnTo>
                    <a:pt x="11390775" y="5200800"/>
                  </a:lnTo>
                  <a:lnTo>
                    <a:pt x="0" y="5200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0"/>
              <a:ext cx="11390775" cy="52008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 b="1">
                  <a:solidFill>
                    <a:srgbClr val="FFFFFF"/>
                  </a:solidFill>
                  <a:latin typeface="FS Albert Arabic Bold"/>
                  <a:ea typeface="FS Albert Arabic Bold"/>
                  <a:cs typeface="FS Albert Arabic Bold"/>
                  <a:sym typeface="FS Albert Arabic Bold"/>
                </a:rPr>
                <a:t>Functional Layers</a:t>
              </a: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   •    Data Collection (Research PDFs)</a:t>
              </a: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   •    Text Preprocessing &amp; Chunking</a:t>
              </a: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   •    Embedding &amp; Storage</a:t>
              </a: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   •    Query Understanding</a:t>
              </a: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   •    Personalized Plan Generation</a:t>
              </a:r>
            </a:p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    •    Response Structuring &amp; Schema Enforcement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25358" y="3397573"/>
            <a:ext cx="15733998" cy="948690"/>
            <a:chOff x="0" y="0"/>
            <a:chExt cx="20978664" cy="126492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0978665" cy="1264920"/>
            </a:xfrm>
            <a:custGeom>
              <a:avLst/>
              <a:gdLst/>
              <a:ahLst/>
              <a:cxnLst/>
              <a:rect l="l" t="t" r="r" b="b"/>
              <a:pathLst>
                <a:path w="20978665" h="1264920">
                  <a:moveTo>
                    <a:pt x="0" y="0"/>
                  </a:moveTo>
                  <a:lnTo>
                    <a:pt x="20978665" y="0"/>
                  </a:lnTo>
                  <a:lnTo>
                    <a:pt x="20978665" y="1264920"/>
                  </a:lnTo>
                  <a:lnTo>
                    <a:pt x="0" y="12649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0"/>
              <a:ext cx="20978664" cy="126492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FFFFFF"/>
                  </a:solidFill>
                  <a:latin typeface="FS Albert Arabic"/>
                  <a:ea typeface="FS Albert Arabic"/>
                  <a:cs typeface="FS Albert Arabic"/>
                  <a:sym typeface="FS Albert Arabic"/>
                </a:rPr>
                <a:t>Athlyze integrates multiple components across a parallel multi-agent RAG pipeline: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-9525"/>
            <a:ext cx="18307050" cy="10306050"/>
          </a:xfrm>
          <a:custGeom>
            <a:avLst/>
            <a:gdLst/>
            <a:ahLst/>
            <a:cxnLst/>
            <a:rect l="l" t="t" r="r" b="b"/>
            <a:pathLst>
              <a:path w="18307050" h="10306050">
                <a:moveTo>
                  <a:pt x="0" y="0"/>
                </a:moveTo>
                <a:lnTo>
                  <a:pt x="18307050" y="0"/>
                </a:lnTo>
                <a:lnTo>
                  <a:pt x="18307050" y="10306050"/>
                </a:lnTo>
                <a:lnTo>
                  <a:pt x="0" y="1030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5188" r="-45305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426450" y="7170400"/>
            <a:ext cx="15435600" cy="2037600"/>
            <a:chOff x="0" y="0"/>
            <a:chExt cx="20580800" cy="2716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580800" cy="2716800"/>
            </a:xfrm>
            <a:custGeom>
              <a:avLst/>
              <a:gdLst/>
              <a:ahLst/>
              <a:cxnLst/>
              <a:rect l="l" t="t" r="r" b="b"/>
              <a:pathLst>
                <a:path w="20580800" h="2716800">
                  <a:moveTo>
                    <a:pt x="0" y="0"/>
                  </a:moveTo>
                  <a:lnTo>
                    <a:pt x="20580800" y="0"/>
                  </a:lnTo>
                  <a:lnTo>
                    <a:pt x="20580800" y="2716800"/>
                  </a:lnTo>
                  <a:lnTo>
                    <a:pt x="0" y="2716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580800" cy="27549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r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Data Flow &amp; Chunking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26450" y="999450"/>
            <a:ext cx="2535000" cy="1625898"/>
            <a:chOff x="0" y="0"/>
            <a:chExt cx="3380000" cy="216786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380000" cy="2167864"/>
            </a:xfrm>
            <a:custGeom>
              <a:avLst/>
              <a:gdLst/>
              <a:ahLst/>
              <a:cxnLst/>
              <a:rect l="l" t="t" r="r" b="b"/>
              <a:pathLst>
                <a:path w="3380000" h="2167864">
                  <a:moveTo>
                    <a:pt x="0" y="0"/>
                  </a:moveTo>
                  <a:lnTo>
                    <a:pt x="3380000" y="0"/>
                  </a:lnTo>
                  <a:lnTo>
                    <a:pt x="3380000" y="2167864"/>
                  </a:lnTo>
                  <a:lnTo>
                    <a:pt x="0" y="21678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380000" cy="2205964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03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9203238"/>
            <a:ext cx="2248800" cy="784800"/>
            <a:chOff x="0" y="0"/>
            <a:chExt cx="2998400" cy="104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998400" cy="1046400"/>
            </a:xfrm>
            <a:custGeom>
              <a:avLst/>
              <a:gdLst/>
              <a:ahLst/>
              <a:cxnLst/>
              <a:rect l="l" t="t" r="r" b="b"/>
              <a:pathLst>
                <a:path w="2998400" h="1046400">
                  <a:moveTo>
                    <a:pt x="0" y="0"/>
                  </a:moveTo>
                  <a:lnTo>
                    <a:pt x="2998400" y="0"/>
                  </a:lnTo>
                  <a:lnTo>
                    <a:pt x="2998400" y="1046400"/>
                  </a:lnTo>
                  <a:lnTo>
                    <a:pt x="0" y="104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2998400" cy="10559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en-US" sz="20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Athylze</a:t>
              </a:r>
            </a:p>
          </p:txBody>
        </p:sp>
      </p:grpSp>
      <p:sp>
        <p:nvSpPr>
          <p:cNvPr id="12" name="AutoShape 12"/>
          <p:cNvSpPr/>
          <p:nvPr/>
        </p:nvSpPr>
        <p:spPr>
          <a:xfrm rot="3966">
            <a:off x="2851870" y="9600400"/>
            <a:ext cx="16510061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754</Words>
  <Application>Microsoft Macintosh PowerPoint</Application>
  <PresentationFormat>Custom</PresentationFormat>
  <Paragraphs>192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Helvetica</vt:lpstr>
      <vt:lpstr>Arimo</vt:lpstr>
      <vt:lpstr>Calibri</vt:lpstr>
      <vt:lpstr>FS Albert Arabic Bold</vt:lpstr>
      <vt:lpstr>FS Albert Arabic</vt:lpstr>
      <vt:lpstr>Arimo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Startup by Slidesgo.pptx</dc:title>
  <cp:lastModifiedBy>Nishchay Rikunj Patel</cp:lastModifiedBy>
  <cp:revision>7</cp:revision>
  <dcterms:created xsi:type="dcterms:W3CDTF">2006-08-16T00:00:00Z</dcterms:created>
  <dcterms:modified xsi:type="dcterms:W3CDTF">2025-04-20T15:51:41Z</dcterms:modified>
  <dc:identifier>DAGlIYY-99w</dc:identifier>
</cp:coreProperties>
</file>