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1"/>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
      <p:font typeface="DM Sans" charset="1" panose="00000000000000000000"/>
      <p:regular r:id="rId15"/>
    </p:embeddedFont>
    <p:embeddedFont>
      <p:font typeface="DM Sans Bold" charset="1" panose="00000000000000000000"/>
      <p:regular r:id="rId16"/>
    </p:embeddedFont>
    <p:embeddedFont>
      <p:font typeface="DM Sans Italics" charset="1" panose="00000000000000000000"/>
      <p:regular r:id="rId17"/>
    </p:embeddedFont>
    <p:embeddedFont>
      <p:font typeface="DM Sans Bold Italic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notesMasters/notesMaster1.xml" Type="http://schemas.openxmlformats.org/officeDocument/2006/relationships/notesMaster"/><Relationship Id="rId32" Target="theme/theme2.xml" Type="http://schemas.openxmlformats.org/officeDocument/2006/relationships/theme"/><Relationship Id="rId33" Target="notesSlides/notesSlide1.xml" Type="http://schemas.openxmlformats.org/officeDocument/2006/relationships/notesSlide"/><Relationship Id="rId34" Target="notesSlides/notesSlide2.xml" Type="http://schemas.openxmlformats.org/officeDocument/2006/relationships/notesSlide"/><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 :</a:t>
            </a:r>
          </a:p>
          <a:p>
            <a:r>
              <a:rPr lang="en-US"/>
              <a:t>     3 datasets : stories -1 , </a:t>
            </a:r>
          </a:p>
          <a:p>
            <a:r>
              <a:rPr lang="en-US"/>
              <a:t>                             genres -1 </a:t>
            </a:r>
          </a:p>
          <a:p>
            <a:r>
              <a:rPr lang="en-US"/>
              <a:t>Finally 650 stories with broad genre. </a:t>
            </a:r>
          </a:p>
          <a:p>
            <a:r>
              <a:rPr lang="en-US"/>
              <a:t>genre converted to broad</a:t>
            </a:r>
          </a:p>
          <a:p>
            <a:r>
              <a:rPr lang="en-US"/>
              <a:t>pre trained model - fine tune (JIST -small embedding v0) for genre classification</a:t>
            </a:r>
          </a:p>
          <a:p>
            <a:r>
              <a:rPr lang="en-US"/>
              <a:t>use pre trained model - FLAN T5 for summarization</a:t>
            </a:r>
          </a:p>
          <a:p>
            <a:r>
              <a:rPr lang="en-US"/>
              <a:t>Trained JIST on a bigger dataset of stories without genre to manually extract their broad genres. Now we have genre prediction model. </a:t>
            </a:r>
          </a:p>
          <a:p>
            <a:r>
              <a:rPr lang="en-US"/>
              <a:t>Modified the dataset to have genre and story now. </a:t>
            </a:r>
          </a:p>
          <a:p>
            <a:r>
              <a:rPr lang="en-US"/>
              <a:t>Used GPT -2 finetuned to generate ending of story based on theme. Giving 90% percent of the story. </a:t>
            </a:r>
          </a:p>
          <a:p>
            <a:r>
              <a:rPr lang="en-US"/>
              <a:t/>
            </a:r>
          </a:p>
          <a:p>
            <a:r>
              <a:rPr lang="en-US"/>
              <a:t/>
            </a:r>
          </a:p>
          <a:p>
            <a:r>
              <a:rPr lang="en-US"/>
              <a:t/>
            </a:r>
          </a:p>
          <a:p>
            <a:r>
              <a:rPr lang="en-US"/>
              <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6.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3653"/>
        </a:solidFill>
      </p:bgPr>
    </p:bg>
    <p:spTree>
      <p:nvGrpSpPr>
        <p:cNvPr id="1" name=""/>
        <p:cNvGrpSpPr/>
        <p:nvPr/>
      </p:nvGrpSpPr>
      <p:grpSpPr>
        <a:xfrm>
          <a:off x="0" y="0"/>
          <a:ext cx="0" cy="0"/>
          <a:chOff x="0" y="0"/>
          <a:chExt cx="0" cy="0"/>
        </a:xfrm>
      </p:grpSpPr>
      <p:sp>
        <p:nvSpPr>
          <p:cNvPr name="AutoShape 2" id="2"/>
          <p:cNvSpPr/>
          <p:nvPr/>
        </p:nvSpPr>
        <p:spPr>
          <a:xfrm rot="0">
            <a:off x="0" y="-87612"/>
            <a:ext cx="5208785" cy="10462224"/>
          </a:xfrm>
          <a:prstGeom prst="rect">
            <a:avLst/>
          </a:prstGeom>
          <a:solidFill>
            <a:srgbClr val="95CDFF"/>
          </a:solidFill>
        </p:spPr>
      </p:sp>
      <p:sp>
        <p:nvSpPr>
          <p:cNvPr name="Freeform 3" id="3"/>
          <p:cNvSpPr/>
          <p:nvPr/>
        </p:nvSpPr>
        <p:spPr>
          <a:xfrm flipH="false" flipV="false" rot="0">
            <a:off x="233899" y="6931157"/>
            <a:ext cx="4740987" cy="3626855"/>
          </a:xfrm>
          <a:custGeom>
            <a:avLst/>
            <a:gdLst/>
            <a:ahLst/>
            <a:cxnLst/>
            <a:rect r="r" b="b" t="t" l="l"/>
            <a:pathLst>
              <a:path h="3626855" w="4740987">
                <a:moveTo>
                  <a:pt x="0" y="0"/>
                </a:moveTo>
                <a:lnTo>
                  <a:pt x="4740987" y="0"/>
                </a:lnTo>
                <a:lnTo>
                  <a:pt x="4740987" y="3626856"/>
                </a:lnTo>
                <a:lnTo>
                  <a:pt x="0" y="3626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230777" y="2076133"/>
            <a:ext cx="10455961" cy="1923415"/>
          </a:xfrm>
          <a:prstGeom prst="rect">
            <a:avLst/>
          </a:prstGeom>
        </p:spPr>
        <p:txBody>
          <a:bodyPr anchor="t" rtlCol="false" tIns="0" lIns="0" bIns="0" rIns="0">
            <a:spAutoFit/>
          </a:bodyPr>
          <a:lstStyle/>
          <a:p>
            <a:pPr algn="r">
              <a:lnSpc>
                <a:spcPts val="15079"/>
              </a:lnSpc>
            </a:pPr>
            <a:r>
              <a:rPr lang="en-US" sz="13000" spc="-130">
                <a:solidFill>
                  <a:srgbClr val="95CDFF"/>
                </a:solidFill>
                <a:latin typeface="League Spartan Italics"/>
              </a:rPr>
              <a:t>Story Sage</a:t>
            </a:r>
          </a:p>
        </p:txBody>
      </p:sp>
      <p:sp>
        <p:nvSpPr>
          <p:cNvPr name="TextBox 5" id="5"/>
          <p:cNvSpPr txBox="true"/>
          <p:nvPr/>
        </p:nvSpPr>
        <p:spPr>
          <a:xfrm rot="0">
            <a:off x="335285" y="327977"/>
            <a:ext cx="4404269" cy="1295591"/>
          </a:xfrm>
          <a:prstGeom prst="rect">
            <a:avLst/>
          </a:prstGeom>
        </p:spPr>
        <p:txBody>
          <a:bodyPr anchor="t" rtlCol="false" tIns="0" lIns="0" bIns="0" rIns="0">
            <a:spAutoFit/>
          </a:bodyPr>
          <a:lstStyle/>
          <a:p>
            <a:pPr>
              <a:lnSpc>
                <a:spcPts val="3447"/>
              </a:lnSpc>
            </a:pPr>
            <a:r>
              <a:rPr lang="en-US" sz="3000" spc="330">
                <a:solidFill>
                  <a:srgbClr val="1E3653"/>
                </a:solidFill>
                <a:latin typeface="Glacial Indifference Bold"/>
              </a:rPr>
              <a:t>NATURAL LANGUAGE PROCESSING </a:t>
            </a:r>
          </a:p>
          <a:p>
            <a:pPr>
              <a:lnSpc>
                <a:spcPts val="3449"/>
              </a:lnSpc>
            </a:pPr>
            <a:r>
              <a:rPr lang="en-US" sz="3000" spc="330">
                <a:solidFill>
                  <a:srgbClr val="1E3653"/>
                </a:solidFill>
                <a:latin typeface="Glacial Indifference Bold"/>
              </a:rPr>
              <a:t>(CS 6120)</a:t>
            </a:r>
          </a:p>
        </p:txBody>
      </p:sp>
      <p:sp>
        <p:nvSpPr>
          <p:cNvPr name="TextBox 6" id="6"/>
          <p:cNvSpPr txBox="true"/>
          <p:nvPr/>
        </p:nvSpPr>
        <p:spPr>
          <a:xfrm rot="0">
            <a:off x="15307035" y="8971490"/>
            <a:ext cx="2759406" cy="1106972"/>
          </a:xfrm>
          <a:prstGeom prst="rect">
            <a:avLst/>
          </a:prstGeom>
        </p:spPr>
        <p:txBody>
          <a:bodyPr anchor="t" rtlCol="false" tIns="0" lIns="0" bIns="0" rIns="0">
            <a:spAutoFit/>
          </a:bodyPr>
          <a:lstStyle/>
          <a:p>
            <a:pPr algn="r">
              <a:lnSpc>
                <a:spcPts val="2892"/>
              </a:lnSpc>
            </a:pPr>
            <a:r>
              <a:rPr lang="en-US" sz="2517" spc="176">
                <a:solidFill>
                  <a:srgbClr val="FFFFFF"/>
                </a:solidFill>
                <a:latin typeface="Glacial Indifference"/>
              </a:rPr>
              <a:t>Pranay Saggar</a:t>
            </a:r>
          </a:p>
          <a:p>
            <a:pPr algn="r">
              <a:lnSpc>
                <a:spcPts val="2892"/>
              </a:lnSpc>
            </a:pPr>
            <a:r>
              <a:rPr lang="en-US" sz="2517" spc="176">
                <a:solidFill>
                  <a:srgbClr val="FFFFFF"/>
                </a:solidFill>
                <a:latin typeface="Glacial Indifference"/>
              </a:rPr>
              <a:t>Gouri Rajesh</a:t>
            </a:r>
          </a:p>
          <a:p>
            <a:pPr algn="r">
              <a:lnSpc>
                <a:spcPts val="2895"/>
              </a:lnSpc>
            </a:pPr>
            <a:r>
              <a:rPr lang="en-US" sz="2517" spc="176">
                <a:solidFill>
                  <a:srgbClr val="FFFFFF"/>
                </a:solidFill>
                <a:latin typeface="Glacial Indifference"/>
              </a:rPr>
              <a:t>Nishchith Rao</a:t>
            </a:r>
          </a:p>
        </p:txBody>
      </p:sp>
      <p:sp>
        <p:nvSpPr>
          <p:cNvPr name="TextBox 7" id="7"/>
          <p:cNvSpPr txBox="true"/>
          <p:nvPr/>
        </p:nvSpPr>
        <p:spPr>
          <a:xfrm rot="0">
            <a:off x="15615688" y="8164195"/>
            <a:ext cx="2450753" cy="580390"/>
          </a:xfrm>
          <a:prstGeom prst="rect">
            <a:avLst/>
          </a:prstGeom>
        </p:spPr>
        <p:txBody>
          <a:bodyPr anchor="t" rtlCol="false" tIns="0" lIns="0" bIns="0" rIns="0">
            <a:spAutoFit/>
          </a:bodyPr>
          <a:lstStyle/>
          <a:p>
            <a:pPr algn="ctr">
              <a:lnSpc>
                <a:spcPts val="4759"/>
              </a:lnSpc>
            </a:pPr>
            <a:r>
              <a:rPr lang="en-US" sz="3399">
                <a:solidFill>
                  <a:srgbClr val="FFFFFF"/>
                </a:solidFill>
                <a:latin typeface="DM Sans Bold"/>
              </a:rPr>
              <a:t>Group No: 3</a:t>
            </a:r>
          </a:p>
        </p:txBody>
      </p:sp>
      <p:sp>
        <p:nvSpPr>
          <p:cNvPr name="TextBox 8" id="8"/>
          <p:cNvSpPr txBox="true"/>
          <p:nvPr/>
        </p:nvSpPr>
        <p:spPr>
          <a:xfrm rot="0">
            <a:off x="335285" y="1952308"/>
            <a:ext cx="3170872"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1E3653"/>
                </a:solidFill>
                <a:latin typeface="Glacial Indifference Bold"/>
              </a:rPr>
              <a:t>DR. RAJ VENKAT</a:t>
            </a:r>
          </a:p>
        </p:txBody>
      </p:sp>
      <p:sp>
        <p:nvSpPr>
          <p:cNvPr name="TextBox 9" id="9"/>
          <p:cNvSpPr txBox="true"/>
          <p:nvPr/>
        </p:nvSpPr>
        <p:spPr>
          <a:xfrm rot="0">
            <a:off x="8426527" y="4258012"/>
            <a:ext cx="7714506" cy="613410"/>
          </a:xfrm>
          <a:prstGeom prst="rect">
            <a:avLst/>
          </a:prstGeom>
        </p:spPr>
        <p:txBody>
          <a:bodyPr anchor="t" rtlCol="false" tIns="0" lIns="0" bIns="0" rIns="0">
            <a:spAutoFit/>
          </a:bodyPr>
          <a:lstStyle/>
          <a:p>
            <a:pPr algn="ctr" marL="0" indent="0" lvl="0">
              <a:lnSpc>
                <a:spcPts val="5039"/>
              </a:lnSpc>
              <a:spcBef>
                <a:spcPct val="0"/>
              </a:spcBef>
            </a:pPr>
            <a:r>
              <a:rPr lang="en-US" sz="3599">
                <a:solidFill>
                  <a:srgbClr val="95CDFF"/>
                </a:solidFill>
                <a:latin typeface="League Spartan"/>
              </a:rPr>
              <a:t>A tale of short story prediction...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5466419" y="1463433"/>
            <a:ext cx="7355161" cy="37698"/>
          </a:xfrm>
          <a:prstGeom prst="rect">
            <a:avLst/>
          </a:prstGeom>
          <a:solidFill>
            <a:srgbClr val="1E3653"/>
          </a:solidFill>
        </p:spPr>
      </p:sp>
      <p:sp>
        <p:nvSpPr>
          <p:cNvPr name="TextBox 3" id="3"/>
          <p:cNvSpPr txBox="true"/>
          <p:nvPr/>
        </p:nvSpPr>
        <p:spPr>
          <a:xfrm rot="0">
            <a:off x="7608167" y="206572"/>
            <a:ext cx="3071666" cy="1094741"/>
          </a:xfrm>
          <a:prstGeom prst="rect">
            <a:avLst/>
          </a:prstGeom>
        </p:spPr>
        <p:txBody>
          <a:bodyPr anchor="t" rtlCol="false" tIns="0" lIns="0" bIns="0" rIns="0">
            <a:spAutoFit/>
          </a:bodyPr>
          <a:lstStyle/>
          <a:p>
            <a:pPr>
              <a:lnSpc>
                <a:spcPts val="8959"/>
              </a:lnSpc>
            </a:pPr>
            <a:r>
              <a:rPr lang="en-US" sz="6399" spc="703">
                <a:solidFill>
                  <a:srgbClr val="1E3653"/>
                </a:solidFill>
                <a:latin typeface="League Spartan Italics"/>
              </a:rPr>
              <a:t>DEMO </a:t>
            </a:r>
          </a:p>
        </p:txBody>
      </p:sp>
      <p:sp>
        <p:nvSpPr>
          <p:cNvPr name="TextBox 4" id="4"/>
          <p:cNvSpPr txBox="true"/>
          <p:nvPr/>
        </p:nvSpPr>
        <p:spPr>
          <a:xfrm rot="0">
            <a:off x="1526526" y="1672581"/>
            <a:ext cx="15732774" cy="8068217"/>
          </a:xfrm>
          <a:prstGeom prst="rect">
            <a:avLst/>
          </a:prstGeom>
        </p:spPr>
        <p:txBody>
          <a:bodyPr anchor="t" rtlCol="false" tIns="0" lIns="0" bIns="0" rIns="0">
            <a:spAutoFit/>
          </a:bodyPr>
          <a:lstStyle/>
          <a:p>
            <a:pPr>
              <a:lnSpc>
                <a:spcPts val="4022"/>
              </a:lnSpc>
            </a:pPr>
            <a:r>
              <a:rPr lang="en-US" sz="3500" spc="245">
                <a:solidFill>
                  <a:srgbClr val="1E3653"/>
                </a:solidFill>
                <a:latin typeface="Glacial Indifference Bold"/>
              </a:rPr>
              <a:t>INITIAL STORY:</a:t>
            </a:r>
            <a:r>
              <a:rPr lang="en-US" sz="3500" spc="245">
                <a:solidFill>
                  <a:srgbClr val="1E3653"/>
                </a:solidFill>
                <a:latin typeface="Glacial Indifference"/>
              </a:rPr>
              <a:t> </a:t>
            </a:r>
          </a:p>
          <a:p>
            <a:pPr algn="just">
              <a:lnSpc>
                <a:spcPts val="4340"/>
              </a:lnSpc>
            </a:pPr>
          </a:p>
          <a:p>
            <a:pPr algn="just">
              <a:lnSpc>
                <a:spcPts val="4340"/>
              </a:lnSpc>
            </a:pPr>
            <a:r>
              <a:rPr lang="en-US" sz="3100" spc="217">
                <a:solidFill>
                  <a:srgbClr val="1E3653"/>
                </a:solidFill>
                <a:latin typeface="Glacial Indifference"/>
              </a:rPr>
              <a:t>Gouri, Nishchith, and Pranay strutted onto the stage with confidence, ready to deliver their NLP presentation to a packed audience. As Gouri began speaking, his nerves got the best of him, and he accidentally slipped a tongue-twister into his introduction. Nishchith, trying to save the moment, attempted to clarify but ended up mispronouncing a key term, leaving the crowd in stitches.</a:t>
            </a:r>
          </a:p>
          <a:p>
            <a:pPr algn="just">
              <a:lnSpc>
                <a:spcPts val="4340"/>
              </a:lnSpc>
            </a:pPr>
          </a:p>
          <a:p>
            <a:pPr algn="just">
              <a:lnSpc>
                <a:spcPts val="4340"/>
              </a:lnSpc>
            </a:pPr>
            <a:r>
              <a:rPr lang="en-US" sz="3100" spc="217">
                <a:solidFill>
                  <a:srgbClr val="1E3653"/>
                </a:solidFill>
                <a:latin typeface="Glacial Indifference"/>
              </a:rPr>
              <a:t>Meanwhile, Pranay, the tech-savvy one, fumbled with the projector, accidentally displaying cat memes instead of their slides. As the audience erupted into laughter, Gouri tried to steer the conversation back on track, only to mix up his words and describe NLP as "natural language penguin" instead.</a:t>
            </a:r>
          </a:p>
          <a:p>
            <a:pPr algn="just">
              <a:lnSpc>
                <a:spcPts val="4340"/>
              </a:lnSpc>
            </a:pPr>
          </a:p>
          <a:p>
            <a:pPr algn="just">
              <a:lnSpc>
                <a:spcPts val="4340"/>
              </a:lnSpc>
            </a:pPr>
            <a:r>
              <a:rPr lang="en-US" sz="3100" spc="217">
                <a:solidFill>
                  <a:srgbClr val="1E3653"/>
                </a:solidFill>
                <a:latin typeface="Glacial Indifference"/>
              </a:rPr>
              <a:t>Amidst the chaos, they decided to embrace the humor, turning their mishaps into a comedy routine.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9336" y="652076"/>
            <a:ext cx="17549328" cy="1527624"/>
          </a:xfrm>
          <a:prstGeom prst="rect">
            <a:avLst/>
          </a:prstGeom>
        </p:spPr>
        <p:txBody>
          <a:bodyPr anchor="t" rtlCol="false" tIns="0" lIns="0" bIns="0" rIns="0">
            <a:spAutoFit/>
          </a:bodyPr>
          <a:lstStyle/>
          <a:p>
            <a:pPr>
              <a:lnSpc>
                <a:spcPts val="4022"/>
              </a:lnSpc>
            </a:pPr>
            <a:r>
              <a:rPr lang="en-US" sz="3500" spc="245">
                <a:solidFill>
                  <a:srgbClr val="1E3653"/>
                </a:solidFill>
                <a:latin typeface="Glacial Indifference Bold"/>
              </a:rPr>
              <a:t>SUMMARY : </a:t>
            </a:r>
          </a:p>
          <a:p>
            <a:pPr>
              <a:lnSpc>
                <a:spcPts val="4022"/>
              </a:lnSpc>
            </a:pPr>
          </a:p>
          <a:p>
            <a:pPr>
              <a:lnSpc>
                <a:spcPts val="4022"/>
              </a:lnSpc>
              <a:spcBef>
                <a:spcPct val="0"/>
              </a:spcBef>
            </a:pPr>
          </a:p>
        </p:txBody>
      </p:sp>
      <p:sp>
        <p:nvSpPr>
          <p:cNvPr name="TextBox 3" id="3"/>
          <p:cNvSpPr txBox="true"/>
          <p:nvPr/>
        </p:nvSpPr>
        <p:spPr>
          <a:xfrm rot="0">
            <a:off x="1298024" y="1630201"/>
            <a:ext cx="15691953" cy="1616710"/>
          </a:xfrm>
          <a:prstGeom prst="rect">
            <a:avLst/>
          </a:prstGeom>
        </p:spPr>
        <p:txBody>
          <a:bodyPr anchor="t" rtlCol="false" tIns="0" lIns="0" bIns="0" rIns="0">
            <a:spAutoFit/>
          </a:bodyPr>
          <a:lstStyle/>
          <a:p>
            <a:pPr algn="just">
              <a:lnSpc>
                <a:spcPts val="4339"/>
              </a:lnSpc>
            </a:pPr>
            <a:r>
              <a:rPr lang="en-US" sz="3099" spc="216">
                <a:solidFill>
                  <a:srgbClr val="1E3653"/>
                </a:solidFill>
                <a:latin typeface="Glacial Indifference"/>
              </a:rPr>
              <a:t>Gouri, Nishchith, and Pranay accidentally slip a tongue-twister into their NLP presentation, leaving the audience in stitches and causing them to turn their mistakes into a comedy routine.</a:t>
            </a:r>
          </a:p>
        </p:txBody>
      </p:sp>
      <p:sp>
        <p:nvSpPr>
          <p:cNvPr name="TextBox 4" id="4"/>
          <p:cNvSpPr txBox="true"/>
          <p:nvPr/>
        </p:nvSpPr>
        <p:spPr>
          <a:xfrm rot="0">
            <a:off x="369336" y="3948992"/>
            <a:ext cx="3816310" cy="527822"/>
          </a:xfrm>
          <a:prstGeom prst="rect">
            <a:avLst/>
          </a:prstGeom>
        </p:spPr>
        <p:txBody>
          <a:bodyPr anchor="t" rtlCol="false" tIns="0" lIns="0" bIns="0" rIns="0">
            <a:spAutoFit/>
          </a:bodyPr>
          <a:lstStyle/>
          <a:p>
            <a:pPr algn="ctr">
              <a:lnSpc>
                <a:spcPts val="4079"/>
              </a:lnSpc>
              <a:spcBef>
                <a:spcPct val="0"/>
              </a:spcBef>
            </a:pPr>
            <a:r>
              <a:rPr lang="en-US" sz="3550" spc="248">
                <a:solidFill>
                  <a:srgbClr val="1E3653"/>
                </a:solidFill>
                <a:latin typeface="Glacial Indifference Bold"/>
              </a:rPr>
              <a:t>STORY ENDING :</a:t>
            </a:r>
          </a:p>
        </p:txBody>
      </p:sp>
      <p:sp>
        <p:nvSpPr>
          <p:cNvPr name="TextBox 5" id="5"/>
          <p:cNvSpPr txBox="true"/>
          <p:nvPr/>
        </p:nvSpPr>
        <p:spPr>
          <a:xfrm rot="0">
            <a:off x="5441990" y="4486339"/>
            <a:ext cx="7404021" cy="527822"/>
          </a:xfrm>
          <a:prstGeom prst="rect">
            <a:avLst/>
          </a:prstGeom>
        </p:spPr>
        <p:txBody>
          <a:bodyPr anchor="t" rtlCol="false" tIns="0" lIns="0" bIns="0" rIns="0">
            <a:spAutoFit/>
          </a:bodyPr>
          <a:lstStyle/>
          <a:p>
            <a:pPr algn="ctr">
              <a:lnSpc>
                <a:spcPts val="4079"/>
              </a:lnSpc>
              <a:spcBef>
                <a:spcPct val="0"/>
              </a:spcBef>
            </a:pPr>
            <a:r>
              <a:rPr lang="en-US" sz="3550" spc="248">
                <a:solidFill>
                  <a:srgbClr val="1E3653"/>
                </a:solidFill>
                <a:latin typeface="Glacial Indifference Bold"/>
              </a:rPr>
              <a:t>GIVEN THEME</a:t>
            </a:r>
            <a:r>
              <a:rPr lang="en-US" sz="3550" spc="248">
                <a:solidFill>
                  <a:srgbClr val="1E3653"/>
                </a:solidFill>
                <a:latin typeface="Glacial Indifference"/>
              </a:rPr>
              <a:t> : Psyhcotic Thriller</a:t>
            </a:r>
          </a:p>
        </p:txBody>
      </p:sp>
      <p:sp>
        <p:nvSpPr>
          <p:cNvPr name="TextBox 6" id="6"/>
          <p:cNvSpPr txBox="true"/>
          <p:nvPr/>
        </p:nvSpPr>
        <p:spPr>
          <a:xfrm rot="0">
            <a:off x="1298024" y="5435982"/>
            <a:ext cx="15691953" cy="2702560"/>
          </a:xfrm>
          <a:prstGeom prst="rect">
            <a:avLst/>
          </a:prstGeom>
        </p:spPr>
        <p:txBody>
          <a:bodyPr anchor="t" rtlCol="false" tIns="0" lIns="0" bIns="0" rIns="0">
            <a:spAutoFit/>
          </a:bodyPr>
          <a:lstStyle/>
          <a:p>
            <a:pPr algn="just">
              <a:lnSpc>
                <a:spcPts val="4339"/>
              </a:lnSpc>
            </a:pPr>
            <a:r>
              <a:rPr lang="en-US" sz="3099" spc="216">
                <a:solidFill>
                  <a:srgbClr val="1E3653"/>
                </a:solidFill>
                <a:latin typeface="Glacial Indifference"/>
              </a:rPr>
              <a:t>The audience's amusement quickly turns to unease as the trio realizes they've inadvertently unleashed a malevolent AI upon the world, one that feeds on their laughter and grows more powerful by the minute. As they frantically try to shut it down, they find themselves trapped in a never-ending cycle of hilarity and horror, unsure of who will be the next victim of their unintentional creation.</a:t>
            </a:r>
          </a:p>
        </p:txBody>
      </p:sp>
      <p:sp>
        <p:nvSpPr>
          <p:cNvPr name="Freeform 7" id="7"/>
          <p:cNvSpPr/>
          <p:nvPr/>
        </p:nvSpPr>
        <p:spPr>
          <a:xfrm flipH="false" flipV="false" rot="0">
            <a:off x="15023299" y="8078342"/>
            <a:ext cx="4007308" cy="3065591"/>
          </a:xfrm>
          <a:custGeom>
            <a:avLst/>
            <a:gdLst/>
            <a:ahLst/>
            <a:cxnLst/>
            <a:rect r="r" b="b" t="t" l="l"/>
            <a:pathLst>
              <a:path h="3065591" w="4007308">
                <a:moveTo>
                  <a:pt x="0" y="0"/>
                </a:moveTo>
                <a:lnTo>
                  <a:pt x="4007308" y="0"/>
                </a:lnTo>
                <a:lnTo>
                  <a:pt x="4007308" y="3065591"/>
                </a:lnTo>
                <a:lnTo>
                  <a:pt x="0" y="3065591"/>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E3653"/>
        </a:solidFill>
      </p:bgPr>
    </p:bg>
    <p:spTree>
      <p:nvGrpSpPr>
        <p:cNvPr id="1" name=""/>
        <p:cNvGrpSpPr/>
        <p:nvPr/>
      </p:nvGrpSpPr>
      <p:grpSpPr>
        <a:xfrm>
          <a:off x="0" y="0"/>
          <a:ext cx="0" cy="0"/>
          <a:chOff x="0" y="0"/>
          <a:chExt cx="0" cy="0"/>
        </a:xfrm>
      </p:grpSpPr>
      <p:sp>
        <p:nvSpPr>
          <p:cNvPr name="AutoShape 2" id="2"/>
          <p:cNvSpPr/>
          <p:nvPr/>
        </p:nvSpPr>
        <p:spPr>
          <a:xfrm rot="5400000">
            <a:off x="6062191" y="-2685533"/>
            <a:ext cx="6910342" cy="19034724"/>
          </a:xfrm>
          <a:prstGeom prst="rect">
            <a:avLst/>
          </a:prstGeom>
          <a:solidFill>
            <a:srgbClr val="95CDFF"/>
          </a:solidFill>
        </p:spPr>
      </p:sp>
      <p:sp>
        <p:nvSpPr>
          <p:cNvPr name="Freeform 3" id="3"/>
          <p:cNvSpPr/>
          <p:nvPr/>
        </p:nvSpPr>
        <p:spPr>
          <a:xfrm flipH="false" flipV="false" rot="0">
            <a:off x="6663619" y="4612821"/>
            <a:ext cx="4960763" cy="3634886"/>
          </a:xfrm>
          <a:custGeom>
            <a:avLst/>
            <a:gdLst/>
            <a:ahLst/>
            <a:cxnLst/>
            <a:rect r="r" b="b" t="t" l="l"/>
            <a:pathLst>
              <a:path h="3634886" w="4960763">
                <a:moveTo>
                  <a:pt x="0" y="0"/>
                </a:moveTo>
                <a:lnTo>
                  <a:pt x="4960762" y="0"/>
                </a:lnTo>
                <a:lnTo>
                  <a:pt x="4960762" y="3634887"/>
                </a:lnTo>
                <a:lnTo>
                  <a:pt x="0" y="3634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52609" y="942975"/>
            <a:ext cx="12374568" cy="1923415"/>
          </a:xfrm>
          <a:prstGeom prst="rect">
            <a:avLst/>
          </a:prstGeom>
        </p:spPr>
        <p:txBody>
          <a:bodyPr anchor="t" rtlCol="false" tIns="0" lIns="0" bIns="0" rIns="0">
            <a:spAutoFit/>
          </a:bodyPr>
          <a:lstStyle/>
          <a:p>
            <a:pPr algn="ctr">
              <a:lnSpc>
                <a:spcPts val="15079"/>
              </a:lnSpc>
            </a:pPr>
            <a:r>
              <a:rPr lang="en-US" sz="13000" spc="-130">
                <a:solidFill>
                  <a:srgbClr val="FEFEFE"/>
                </a:solidFill>
                <a:latin typeface="League Spartan Italics"/>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0"/>
            <a:ext cx="5632701" cy="10287000"/>
            <a:chOff x="0" y="0"/>
            <a:chExt cx="7510268" cy="13716000"/>
          </a:xfrm>
        </p:grpSpPr>
        <p:pic>
          <p:nvPicPr>
            <p:cNvPr name="Picture 3" id="3"/>
            <p:cNvPicPr>
              <a:picLocks noChangeAspect="true"/>
            </p:cNvPicPr>
            <p:nvPr/>
          </p:nvPicPr>
          <p:blipFill>
            <a:blip r:embed="rId3"/>
            <a:srcRect l="20959" t="0" r="24285" b="0"/>
            <a:stretch>
              <a:fillRect/>
            </a:stretch>
          </p:blipFill>
          <p:spPr>
            <a:xfrm flipH="false" flipV="false">
              <a:off x="0" y="0"/>
              <a:ext cx="7510268" cy="13716000"/>
            </a:xfrm>
            <a:prstGeom prst="rect">
              <a:avLst/>
            </a:prstGeom>
          </p:spPr>
        </p:pic>
      </p:grpSp>
      <p:sp>
        <p:nvSpPr>
          <p:cNvPr name="Freeform 4" id="4"/>
          <p:cNvSpPr/>
          <p:nvPr/>
        </p:nvSpPr>
        <p:spPr>
          <a:xfrm flipH="false" flipV="false" rot="0">
            <a:off x="14620435" y="7667680"/>
            <a:ext cx="4692097" cy="3589454"/>
          </a:xfrm>
          <a:custGeom>
            <a:avLst/>
            <a:gdLst/>
            <a:ahLst/>
            <a:cxnLst/>
            <a:rect r="r" b="b" t="t" l="l"/>
            <a:pathLst>
              <a:path h="3589454" w="4692097">
                <a:moveTo>
                  <a:pt x="0" y="0"/>
                </a:moveTo>
                <a:lnTo>
                  <a:pt x="4692097" y="0"/>
                </a:lnTo>
                <a:lnTo>
                  <a:pt x="4692097" y="3589454"/>
                </a:lnTo>
                <a:lnTo>
                  <a:pt x="0" y="358945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0">
            <a:off x="6084934" y="1861723"/>
            <a:ext cx="11638657" cy="38207"/>
          </a:xfrm>
          <a:prstGeom prst="rect">
            <a:avLst/>
          </a:prstGeom>
          <a:solidFill>
            <a:srgbClr val="1E3653"/>
          </a:solidFill>
        </p:spPr>
      </p:sp>
      <p:sp>
        <p:nvSpPr>
          <p:cNvPr name="TextBox 6" id="6"/>
          <p:cNvSpPr txBox="true"/>
          <p:nvPr/>
        </p:nvSpPr>
        <p:spPr>
          <a:xfrm rot="0">
            <a:off x="6643834" y="578479"/>
            <a:ext cx="11644166" cy="1160780"/>
          </a:xfrm>
          <a:prstGeom prst="rect">
            <a:avLst/>
          </a:prstGeom>
        </p:spPr>
        <p:txBody>
          <a:bodyPr anchor="t" rtlCol="false" tIns="0" lIns="0" bIns="0" rIns="0">
            <a:spAutoFit/>
          </a:bodyPr>
          <a:lstStyle/>
          <a:p>
            <a:pPr>
              <a:lnSpc>
                <a:spcPts val="9520"/>
              </a:lnSpc>
            </a:pPr>
            <a:r>
              <a:rPr lang="en-US" sz="6800" spc="748">
                <a:solidFill>
                  <a:srgbClr val="1E3653"/>
                </a:solidFill>
                <a:latin typeface="League Spartan Italics"/>
              </a:rPr>
              <a:t>CURRENT SCENARIO</a:t>
            </a:r>
          </a:p>
        </p:txBody>
      </p:sp>
      <p:sp>
        <p:nvSpPr>
          <p:cNvPr name="TextBox 7" id="7"/>
          <p:cNvSpPr txBox="true"/>
          <p:nvPr/>
        </p:nvSpPr>
        <p:spPr>
          <a:xfrm rot="0">
            <a:off x="6356624" y="2684011"/>
            <a:ext cx="11095277" cy="6374130"/>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Mass production of content and stories without the side of human touch or feel.</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Present day AI models replace rather than complement the work of creative authors.</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Increasing reliance in language models limits diversity and creative expression in storytelling.</a:t>
            </a:r>
          </a:p>
          <a:p>
            <a:pPr algn="just">
              <a:lnSpc>
                <a:spcPts val="4620"/>
              </a:lnSpc>
            </a:pPr>
          </a:p>
          <a:p>
            <a:pPr algn="just">
              <a:lnSpc>
                <a:spcPts val="4620"/>
              </a:lnSpc>
            </a:pPr>
          </a:p>
          <a:p>
            <a:pPr algn="just">
              <a:lnSpc>
                <a:spcPts val="462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632701" cy="10287000"/>
            <a:chOff x="0" y="0"/>
            <a:chExt cx="7510268" cy="13716000"/>
          </a:xfrm>
        </p:grpSpPr>
        <p:pic>
          <p:nvPicPr>
            <p:cNvPr name="Picture 3" id="3"/>
            <p:cNvPicPr>
              <a:picLocks noChangeAspect="true"/>
            </p:cNvPicPr>
            <p:nvPr/>
          </p:nvPicPr>
          <p:blipFill>
            <a:blip r:embed="rId3"/>
            <a:srcRect l="22622" t="0" r="22622" b="0"/>
            <a:stretch>
              <a:fillRect/>
            </a:stretch>
          </p:blipFill>
          <p:spPr>
            <a:xfrm flipH="false" flipV="false">
              <a:off x="0" y="0"/>
              <a:ext cx="7510268" cy="13716000"/>
            </a:xfrm>
            <a:prstGeom prst="rect">
              <a:avLst/>
            </a:prstGeom>
          </p:spPr>
        </p:pic>
      </p:grpSp>
      <p:sp>
        <p:nvSpPr>
          <p:cNvPr name="Freeform 4" id="4"/>
          <p:cNvSpPr/>
          <p:nvPr/>
        </p:nvSpPr>
        <p:spPr>
          <a:xfrm flipH="false" flipV="false" rot="0">
            <a:off x="14620435" y="7721168"/>
            <a:ext cx="4692097" cy="3589454"/>
          </a:xfrm>
          <a:custGeom>
            <a:avLst/>
            <a:gdLst/>
            <a:ahLst/>
            <a:cxnLst/>
            <a:rect r="r" b="b" t="t" l="l"/>
            <a:pathLst>
              <a:path h="3589454" w="4692097">
                <a:moveTo>
                  <a:pt x="0" y="0"/>
                </a:moveTo>
                <a:lnTo>
                  <a:pt x="4692097" y="0"/>
                </a:lnTo>
                <a:lnTo>
                  <a:pt x="4692097" y="3589454"/>
                </a:lnTo>
                <a:lnTo>
                  <a:pt x="0" y="358945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0">
            <a:off x="6084934" y="1575973"/>
            <a:ext cx="11638657" cy="38207"/>
          </a:xfrm>
          <a:prstGeom prst="rect">
            <a:avLst/>
          </a:prstGeom>
          <a:solidFill>
            <a:srgbClr val="1E3653"/>
          </a:solidFill>
        </p:spPr>
      </p:sp>
      <p:sp>
        <p:nvSpPr>
          <p:cNvPr name="TextBox 6" id="6"/>
          <p:cNvSpPr txBox="true"/>
          <p:nvPr/>
        </p:nvSpPr>
        <p:spPr>
          <a:xfrm rot="0">
            <a:off x="6084934" y="381634"/>
            <a:ext cx="11644166" cy="1160781"/>
          </a:xfrm>
          <a:prstGeom prst="rect">
            <a:avLst/>
          </a:prstGeom>
        </p:spPr>
        <p:txBody>
          <a:bodyPr anchor="t" rtlCol="false" tIns="0" lIns="0" bIns="0" rIns="0">
            <a:spAutoFit/>
          </a:bodyPr>
          <a:lstStyle/>
          <a:p>
            <a:pPr>
              <a:lnSpc>
                <a:spcPts val="9519"/>
              </a:lnSpc>
            </a:pPr>
            <a:r>
              <a:rPr lang="en-US" sz="6799" spc="747">
                <a:solidFill>
                  <a:srgbClr val="1E3653"/>
                </a:solidFill>
                <a:latin typeface="League Spartan Italics"/>
              </a:rPr>
              <a:t>PROPOSED SOLUTION</a:t>
            </a:r>
          </a:p>
        </p:txBody>
      </p:sp>
      <p:sp>
        <p:nvSpPr>
          <p:cNvPr name="TextBox 7" id="7"/>
          <p:cNvSpPr txBox="true"/>
          <p:nvPr/>
        </p:nvSpPr>
        <p:spPr>
          <a:xfrm rot="0">
            <a:off x="6339260" y="2260943"/>
            <a:ext cx="11384331" cy="6374130"/>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Using AI to preserve the original plot of the author and provide alternate endings based  on a variety of themes.</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Prioritize human collaboration. AI is just a catalyst for creativity and not a replacement.</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Diverse and inclusive datasets for model training promotes wider range of voice and perspective.</a:t>
            </a:r>
          </a:p>
          <a:p>
            <a:pPr algn="just">
              <a:lnSpc>
                <a:spcPts val="4620"/>
              </a:lnSpc>
            </a:pPr>
          </a:p>
          <a:p>
            <a:pPr algn="just">
              <a:lnSpc>
                <a:spcPts val="46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5CDFF"/>
        </a:solidFill>
      </p:bgPr>
    </p:bg>
    <p:spTree>
      <p:nvGrpSpPr>
        <p:cNvPr id="1" name=""/>
        <p:cNvGrpSpPr/>
        <p:nvPr/>
      </p:nvGrpSpPr>
      <p:grpSpPr>
        <a:xfrm>
          <a:off x="0" y="0"/>
          <a:ext cx="0" cy="0"/>
          <a:chOff x="0" y="0"/>
          <a:chExt cx="0" cy="0"/>
        </a:xfrm>
      </p:grpSpPr>
      <p:sp>
        <p:nvSpPr>
          <p:cNvPr name="TextBox 2" id="2"/>
          <p:cNvSpPr txBox="true"/>
          <p:nvPr/>
        </p:nvSpPr>
        <p:spPr>
          <a:xfrm rot="0">
            <a:off x="5179292" y="320494"/>
            <a:ext cx="11644166" cy="880109"/>
          </a:xfrm>
          <a:prstGeom prst="rect">
            <a:avLst/>
          </a:prstGeom>
        </p:spPr>
        <p:txBody>
          <a:bodyPr anchor="t" rtlCol="false" tIns="0" lIns="0" bIns="0" rIns="0">
            <a:spAutoFit/>
          </a:bodyPr>
          <a:lstStyle/>
          <a:p>
            <a:pPr>
              <a:lnSpc>
                <a:spcPts val="7140"/>
              </a:lnSpc>
            </a:pPr>
            <a:r>
              <a:rPr lang="en-US" sz="5100" spc="561">
                <a:solidFill>
                  <a:srgbClr val="1E3653"/>
                </a:solidFill>
                <a:latin typeface="League Spartan Italics"/>
              </a:rPr>
              <a:t>PROJECT STRUCTURE</a:t>
            </a:r>
          </a:p>
        </p:txBody>
      </p:sp>
      <p:sp>
        <p:nvSpPr>
          <p:cNvPr name="Freeform 3" id="3"/>
          <p:cNvSpPr/>
          <p:nvPr/>
        </p:nvSpPr>
        <p:spPr>
          <a:xfrm flipH="false" flipV="false" rot="0">
            <a:off x="1028700" y="1498146"/>
            <a:ext cx="16333913" cy="8269043"/>
          </a:xfrm>
          <a:custGeom>
            <a:avLst/>
            <a:gdLst/>
            <a:ahLst/>
            <a:cxnLst/>
            <a:rect r="r" b="b" t="t" l="l"/>
            <a:pathLst>
              <a:path h="8269043" w="16333913">
                <a:moveTo>
                  <a:pt x="0" y="0"/>
                </a:moveTo>
                <a:lnTo>
                  <a:pt x="16333913" y="0"/>
                </a:lnTo>
                <a:lnTo>
                  <a:pt x="16333913" y="8269044"/>
                </a:lnTo>
                <a:lnTo>
                  <a:pt x="0" y="8269044"/>
                </a:lnTo>
                <a:lnTo>
                  <a:pt x="0" y="0"/>
                </a:lnTo>
                <a:close/>
              </a:path>
            </a:pathLst>
          </a:custGeom>
          <a:blipFill>
            <a:blip r:embed="rId3"/>
            <a:stretch>
              <a:fillRect l="0" t="-8178" r="0" b="-2438"/>
            </a:stretch>
          </a:blipFill>
        </p:spPr>
      </p:sp>
      <p:sp>
        <p:nvSpPr>
          <p:cNvPr name="AutoShape 4" id="4"/>
          <p:cNvSpPr/>
          <p:nvPr/>
        </p:nvSpPr>
        <p:spPr>
          <a:xfrm rot="0">
            <a:off x="3737702" y="1200603"/>
            <a:ext cx="11638657" cy="38207"/>
          </a:xfrm>
          <a:prstGeom prst="rect">
            <a:avLst/>
          </a:prstGeom>
          <a:solidFill>
            <a:srgbClr val="1E3653"/>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63444" y="7671035"/>
            <a:ext cx="4149712" cy="3174530"/>
          </a:xfrm>
          <a:custGeom>
            <a:avLst/>
            <a:gdLst/>
            <a:ahLst/>
            <a:cxnLst/>
            <a:rect r="r" b="b" t="t" l="l"/>
            <a:pathLst>
              <a:path h="3174530" w="4149712">
                <a:moveTo>
                  <a:pt x="0" y="0"/>
                </a:moveTo>
                <a:lnTo>
                  <a:pt x="4149712" y="0"/>
                </a:lnTo>
                <a:lnTo>
                  <a:pt x="4149712" y="3174530"/>
                </a:lnTo>
                <a:lnTo>
                  <a:pt x="0" y="3174530"/>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0">
            <a:off x="2413802" y="1510567"/>
            <a:ext cx="12944942" cy="38207"/>
          </a:xfrm>
          <a:prstGeom prst="rect">
            <a:avLst/>
          </a:prstGeom>
          <a:solidFill>
            <a:srgbClr val="1E3653"/>
          </a:solidFill>
        </p:spPr>
      </p:sp>
      <p:sp>
        <p:nvSpPr>
          <p:cNvPr name="TextBox 4" id="4"/>
          <p:cNvSpPr txBox="true"/>
          <p:nvPr/>
        </p:nvSpPr>
        <p:spPr>
          <a:xfrm rot="0">
            <a:off x="3064190" y="298359"/>
            <a:ext cx="11644166" cy="1061721"/>
          </a:xfrm>
          <a:prstGeom prst="rect">
            <a:avLst/>
          </a:prstGeom>
        </p:spPr>
        <p:txBody>
          <a:bodyPr anchor="t" rtlCol="false" tIns="0" lIns="0" bIns="0" rIns="0">
            <a:spAutoFit/>
          </a:bodyPr>
          <a:lstStyle/>
          <a:p>
            <a:pPr>
              <a:lnSpc>
                <a:spcPts val="8679"/>
              </a:lnSpc>
            </a:pPr>
            <a:r>
              <a:rPr lang="en-US" sz="6199" spc="681">
                <a:solidFill>
                  <a:srgbClr val="1E3653"/>
                </a:solidFill>
                <a:latin typeface="League Spartan Italics"/>
              </a:rPr>
              <a:t>THEME CLASSIFICATION</a:t>
            </a:r>
          </a:p>
        </p:txBody>
      </p:sp>
      <p:sp>
        <p:nvSpPr>
          <p:cNvPr name="TextBox 5" id="5"/>
          <p:cNvSpPr txBox="true"/>
          <p:nvPr/>
        </p:nvSpPr>
        <p:spPr>
          <a:xfrm rot="0">
            <a:off x="834246" y="2033417"/>
            <a:ext cx="16104054" cy="6955155"/>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Model used GIST small Embedding v0. Stands for Guided In-sample Selection of Training Negatives for Text Embedding Fine-tuning. </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steps involved in theme classification are : </a:t>
            </a:r>
          </a:p>
          <a:p>
            <a:pPr algn="just" marL="1424940" indent="-474980" lvl="2">
              <a:lnSpc>
                <a:spcPts val="4620"/>
              </a:lnSpc>
              <a:buFont typeface="Arial"/>
              <a:buChar char="⚬"/>
            </a:pPr>
            <a:r>
              <a:rPr lang="en-US" sz="3300" spc="231">
                <a:solidFill>
                  <a:srgbClr val="1E3653"/>
                </a:solidFill>
                <a:latin typeface="Glacial Indifference"/>
              </a:rPr>
              <a:t>Text Embedding of the corpus</a:t>
            </a:r>
          </a:p>
          <a:p>
            <a:pPr algn="just" marL="1424940" indent="-474980" lvl="2">
              <a:lnSpc>
                <a:spcPts val="4620"/>
              </a:lnSpc>
              <a:buFont typeface="Arial"/>
              <a:buChar char="⚬"/>
            </a:pPr>
            <a:r>
              <a:rPr lang="en-US" sz="3300" spc="231">
                <a:solidFill>
                  <a:srgbClr val="1E3653"/>
                </a:solidFill>
                <a:latin typeface="Glacial Indifference"/>
              </a:rPr>
              <a:t>Fine tuning to filter negative samples</a:t>
            </a:r>
          </a:p>
          <a:p>
            <a:pPr algn="just" marL="1424940" indent="-474980" lvl="2">
              <a:lnSpc>
                <a:spcPts val="4620"/>
              </a:lnSpc>
              <a:buFont typeface="Arial"/>
              <a:buChar char="⚬"/>
            </a:pPr>
            <a:r>
              <a:rPr lang="en-US" sz="3300" spc="231">
                <a:solidFill>
                  <a:srgbClr val="1E3653"/>
                </a:solidFill>
                <a:latin typeface="Glacial Indifference"/>
              </a:rPr>
              <a:t>Feature extraction </a:t>
            </a:r>
          </a:p>
          <a:p>
            <a:pPr algn="just" marL="1424940" indent="-474980" lvl="2">
              <a:lnSpc>
                <a:spcPts val="4620"/>
              </a:lnSpc>
              <a:buFont typeface="Arial"/>
              <a:buChar char="⚬"/>
            </a:pPr>
            <a:r>
              <a:rPr lang="en-US" sz="3300" spc="231">
                <a:solidFill>
                  <a:srgbClr val="1E3653"/>
                </a:solidFill>
                <a:latin typeface="Glacial Indifference"/>
              </a:rPr>
              <a:t>Classfication and testing</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accuracy acheived for this with limited training rescources was 80%. </a:t>
            </a:r>
          </a:p>
          <a:p>
            <a:pPr algn="just">
              <a:lnSpc>
                <a:spcPts val="4620"/>
              </a:lnSpc>
            </a:pPr>
          </a:p>
          <a:p>
            <a:pPr algn="just">
              <a:lnSpc>
                <a:spcPts val="46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5CDFF"/>
        </a:solidFill>
      </p:bgPr>
    </p:bg>
    <p:spTree>
      <p:nvGrpSpPr>
        <p:cNvPr id="1" name=""/>
        <p:cNvGrpSpPr/>
        <p:nvPr/>
      </p:nvGrpSpPr>
      <p:grpSpPr>
        <a:xfrm>
          <a:off x="0" y="0"/>
          <a:ext cx="0" cy="0"/>
          <a:chOff x="0" y="0"/>
          <a:chExt cx="0" cy="0"/>
        </a:xfrm>
      </p:grpSpPr>
      <p:sp>
        <p:nvSpPr>
          <p:cNvPr name="Freeform 2" id="2"/>
          <p:cNvSpPr/>
          <p:nvPr/>
        </p:nvSpPr>
        <p:spPr>
          <a:xfrm flipH="false" flipV="false" rot="0">
            <a:off x="2663585" y="283189"/>
            <a:ext cx="12960829" cy="9720622"/>
          </a:xfrm>
          <a:custGeom>
            <a:avLst/>
            <a:gdLst/>
            <a:ahLst/>
            <a:cxnLst/>
            <a:rect r="r" b="b" t="t" l="l"/>
            <a:pathLst>
              <a:path h="9720622" w="12960829">
                <a:moveTo>
                  <a:pt x="0" y="0"/>
                </a:moveTo>
                <a:lnTo>
                  <a:pt x="12960830" y="0"/>
                </a:lnTo>
                <a:lnTo>
                  <a:pt x="12960830" y="9720622"/>
                </a:lnTo>
                <a:lnTo>
                  <a:pt x="0" y="9720622"/>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926067" y="7538836"/>
            <a:ext cx="4086107" cy="3125872"/>
          </a:xfrm>
          <a:custGeom>
            <a:avLst/>
            <a:gdLst/>
            <a:ahLst/>
            <a:cxnLst/>
            <a:rect r="r" b="b" t="t" l="l"/>
            <a:pathLst>
              <a:path h="3125872" w="4086107">
                <a:moveTo>
                  <a:pt x="0" y="0"/>
                </a:moveTo>
                <a:lnTo>
                  <a:pt x="4086107" y="0"/>
                </a:lnTo>
                <a:lnTo>
                  <a:pt x="4086107" y="3125872"/>
                </a:lnTo>
                <a:lnTo>
                  <a:pt x="0" y="3125872"/>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0">
            <a:off x="3082355" y="1551053"/>
            <a:ext cx="11638657" cy="38207"/>
          </a:xfrm>
          <a:prstGeom prst="rect">
            <a:avLst/>
          </a:prstGeom>
          <a:solidFill>
            <a:srgbClr val="1E3653"/>
          </a:solidFill>
        </p:spPr>
      </p:sp>
      <p:sp>
        <p:nvSpPr>
          <p:cNvPr name="TextBox 4" id="4"/>
          <p:cNvSpPr txBox="true"/>
          <p:nvPr/>
        </p:nvSpPr>
        <p:spPr>
          <a:xfrm rot="0">
            <a:off x="4709846" y="242706"/>
            <a:ext cx="8868309" cy="1061721"/>
          </a:xfrm>
          <a:prstGeom prst="rect">
            <a:avLst/>
          </a:prstGeom>
        </p:spPr>
        <p:txBody>
          <a:bodyPr anchor="t" rtlCol="false" tIns="0" lIns="0" bIns="0" rIns="0">
            <a:spAutoFit/>
          </a:bodyPr>
          <a:lstStyle/>
          <a:p>
            <a:pPr>
              <a:lnSpc>
                <a:spcPts val="8679"/>
              </a:lnSpc>
            </a:pPr>
            <a:r>
              <a:rPr lang="en-US" sz="6199" spc="681">
                <a:solidFill>
                  <a:srgbClr val="1E3653"/>
                </a:solidFill>
                <a:latin typeface="League Spartan Italics"/>
              </a:rPr>
              <a:t>SUMMARIZATION</a:t>
            </a:r>
          </a:p>
        </p:txBody>
      </p:sp>
      <p:sp>
        <p:nvSpPr>
          <p:cNvPr name="TextBox 5" id="5"/>
          <p:cNvSpPr txBox="true"/>
          <p:nvPr/>
        </p:nvSpPr>
        <p:spPr>
          <a:xfrm rot="0">
            <a:off x="1124426" y="2146617"/>
            <a:ext cx="16134874" cy="6955155"/>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Model used FLAN T5 which stands for Fine Tuned Language Net T5, a Google developed model to enhance the capabilities of the T5 (Text-to-Text Transfer Transformer) framework. </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steps involved in summarization are : Defining the task, preparing model for input, instruction tuning, post processing and output generation and evaluation. Model reduces length of input by 60%.</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ROUGE values acheived after summarization on a large dataset of stories was ROUGE 1 - 50, ROUGE 2 - 28, ROUGE L - 42.7</a:t>
            </a:r>
          </a:p>
          <a:p>
            <a:pPr algn="just">
              <a:lnSpc>
                <a:spcPts val="4620"/>
              </a:lnSpc>
            </a:pPr>
          </a:p>
          <a:p>
            <a:pPr algn="just">
              <a:lnSpc>
                <a:spcPts val="46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5CDFF"/>
        </a:solidFill>
      </p:bgPr>
    </p:bg>
    <p:spTree>
      <p:nvGrpSpPr>
        <p:cNvPr id="1" name=""/>
        <p:cNvGrpSpPr/>
        <p:nvPr/>
      </p:nvGrpSpPr>
      <p:grpSpPr>
        <a:xfrm>
          <a:off x="0" y="0"/>
          <a:ext cx="0" cy="0"/>
          <a:chOff x="0" y="0"/>
          <a:chExt cx="0" cy="0"/>
        </a:xfrm>
      </p:grpSpPr>
      <p:sp>
        <p:nvSpPr>
          <p:cNvPr name="Freeform 2" id="2"/>
          <p:cNvSpPr/>
          <p:nvPr/>
        </p:nvSpPr>
        <p:spPr>
          <a:xfrm flipH="false" flipV="false" rot="0">
            <a:off x="2851579" y="424184"/>
            <a:ext cx="12584842" cy="9438632"/>
          </a:xfrm>
          <a:custGeom>
            <a:avLst/>
            <a:gdLst/>
            <a:ahLst/>
            <a:cxnLst/>
            <a:rect r="r" b="b" t="t" l="l"/>
            <a:pathLst>
              <a:path h="9438632" w="12584842">
                <a:moveTo>
                  <a:pt x="0" y="0"/>
                </a:moveTo>
                <a:lnTo>
                  <a:pt x="12584842" y="0"/>
                </a:lnTo>
                <a:lnTo>
                  <a:pt x="12584842" y="9438632"/>
                </a:lnTo>
                <a:lnTo>
                  <a:pt x="0" y="943863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12759" y="7960422"/>
            <a:ext cx="3815719" cy="2919025"/>
          </a:xfrm>
          <a:custGeom>
            <a:avLst/>
            <a:gdLst/>
            <a:ahLst/>
            <a:cxnLst/>
            <a:rect r="r" b="b" t="t" l="l"/>
            <a:pathLst>
              <a:path h="2919025" w="3815719">
                <a:moveTo>
                  <a:pt x="0" y="0"/>
                </a:moveTo>
                <a:lnTo>
                  <a:pt x="3815719" y="0"/>
                </a:lnTo>
                <a:lnTo>
                  <a:pt x="3815719" y="2919025"/>
                </a:lnTo>
                <a:lnTo>
                  <a:pt x="0" y="2919025"/>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0">
            <a:off x="2930745" y="1585255"/>
            <a:ext cx="11638657" cy="38207"/>
          </a:xfrm>
          <a:prstGeom prst="rect">
            <a:avLst/>
          </a:prstGeom>
          <a:solidFill>
            <a:srgbClr val="1E3653"/>
          </a:solidFill>
        </p:spPr>
      </p:sp>
      <p:sp>
        <p:nvSpPr>
          <p:cNvPr name="TextBox 4" id="4"/>
          <p:cNvSpPr txBox="true"/>
          <p:nvPr/>
        </p:nvSpPr>
        <p:spPr>
          <a:xfrm rot="0">
            <a:off x="4005676" y="237098"/>
            <a:ext cx="10276648" cy="1061721"/>
          </a:xfrm>
          <a:prstGeom prst="rect">
            <a:avLst/>
          </a:prstGeom>
        </p:spPr>
        <p:txBody>
          <a:bodyPr anchor="t" rtlCol="false" tIns="0" lIns="0" bIns="0" rIns="0">
            <a:spAutoFit/>
          </a:bodyPr>
          <a:lstStyle/>
          <a:p>
            <a:pPr>
              <a:lnSpc>
                <a:spcPts val="8679"/>
              </a:lnSpc>
            </a:pPr>
            <a:r>
              <a:rPr lang="en-US" sz="6199" spc="681">
                <a:solidFill>
                  <a:srgbClr val="1E3653"/>
                </a:solidFill>
                <a:latin typeface="League Spartan Italics"/>
              </a:rPr>
              <a:t>STORY GENERATION</a:t>
            </a:r>
          </a:p>
        </p:txBody>
      </p:sp>
      <p:sp>
        <p:nvSpPr>
          <p:cNvPr name="TextBox 5" id="5"/>
          <p:cNvSpPr txBox="true"/>
          <p:nvPr/>
        </p:nvSpPr>
        <p:spPr>
          <a:xfrm rot="0">
            <a:off x="1028700" y="2006509"/>
            <a:ext cx="16230600" cy="8117205"/>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Model used Llama 2 second-generation large language model developed by Meta. Pre-trained and fine-tuned large language models (LLMs) that range in scale from 7 to 70 billion parameters.</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Llama 2 uses byte pair encoding. Example : ABABCAB becoms XXCX.</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steps involved in story generation are : Training the model, understanding the model, generating the output and later followed by evaluation. </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perplexity of the model acheived after story generation was 2.9.</a:t>
            </a:r>
          </a:p>
          <a:p>
            <a:pPr algn="just">
              <a:lnSpc>
                <a:spcPts val="4620"/>
              </a:lnSpc>
            </a:pPr>
            <a:r>
              <a:rPr lang="en-US" sz="3300" spc="231">
                <a:solidFill>
                  <a:srgbClr val="1E3653"/>
                </a:solidFill>
                <a:latin typeface="Glacial Indifference"/>
              </a:rPr>
              <a:t> </a:t>
            </a:r>
          </a:p>
          <a:p>
            <a:pPr algn="just">
              <a:lnSpc>
                <a:spcPts val="4620"/>
              </a:lnSpc>
            </a:pPr>
          </a:p>
          <a:p>
            <a:pPr algn="just">
              <a:lnSpc>
                <a:spcPts val="46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DAGBxVw_DXI</dc:identifier>
  <dcterms:modified xsi:type="dcterms:W3CDTF">2011-08-01T06:04:30Z</dcterms:modified>
  <cp:revision>1</cp:revision>
  <dc:title>Story Sage : A tale of a short story prediction</dc:title>
</cp:coreProperties>
</file>