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983413" cy="92694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89" autoAdjust="0"/>
  </p:normalViewPr>
  <p:slideViewPr>
    <p:cSldViewPr>
      <p:cViewPr varScale="1">
        <p:scale>
          <a:sx n="47" d="100"/>
          <a:sy n="47" d="100"/>
        </p:scale>
        <p:origin x="138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F5F4ED41-0313-4435-BC4D-8AAB096A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95FF70F4-F937-47DA-B53F-7A2077B7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46BB235A-301E-4829-BB08-762DBD96F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02D6E2F-092E-462A-96AC-435D486B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0E364E1-7894-42BC-BB34-7ACCE9606E0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FA7A5F5-4F8F-4B3F-8B24-A9B80ED7FF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62400" y="0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0968672F-CFD2-4B86-814E-2C8F3251C41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85800"/>
            <a:ext cx="4667250" cy="3498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46531A82-0EA0-405B-9270-EE8CA6372E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419600"/>
            <a:ext cx="5099050" cy="418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EF19BE5-A3E4-4E86-8692-394EDCA1A7B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37613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F905B15D-17A3-4106-B6AD-8073698F30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8837613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18CF6006-14DE-413C-B57D-8B29C54D17A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DCE0D153-CCA6-4F92-B68D-684DDFD9AD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51543F-3128-450E-A10A-B3225C0F0258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C4BE6163-B821-4DA3-A60B-DDE8A891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EDC27669-716C-44D3-8155-678586CC9F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  <a:endParaRPr lang="en-US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>
            <a:extLst>
              <a:ext uri="{FF2B5EF4-FFF2-40B4-BE49-F238E27FC236}">
                <a16:creationId xmlns:a16="http://schemas.microsoft.com/office/drawing/2014/main" id="{0E54185D-D340-48A3-B9D3-0F9BDE9BC2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2E2D3F-29C9-4EA5-B874-4928D91357AC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9219" name="Text Box 1">
            <a:extLst>
              <a:ext uri="{FF2B5EF4-FFF2-40B4-BE49-F238E27FC236}">
                <a16:creationId xmlns:a16="http://schemas.microsoft.com/office/drawing/2014/main" id="{CECBA647-F182-4429-9076-1EF7E436E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ECDF44D-0212-4E0D-8FE5-878DF080818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>
            <a:extLst>
              <a:ext uri="{FF2B5EF4-FFF2-40B4-BE49-F238E27FC236}">
                <a16:creationId xmlns:a16="http://schemas.microsoft.com/office/drawing/2014/main" id="{58746A7F-B0A6-4A5D-8136-6B8A05639C8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A365ED-876D-4CCB-BD0B-C074503D262E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8032E086-341A-472C-8D45-3CADCA32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FBAE4A5-FAA6-435B-AF73-9B5326E0143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b="0" dirty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>
            <a:extLst>
              <a:ext uri="{FF2B5EF4-FFF2-40B4-BE49-F238E27FC236}">
                <a16:creationId xmlns:a16="http://schemas.microsoft.com/office/drawing/2014/main" id="{224D101B-C8B7-4DFD-B630-438F4B846A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EAD5A2-C0C8-4FF3-BC58-44429C131BDA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11267" name="Text Box 1">
            <a:extLst>
              <a:ext uri="{FF2B5EF4-FFF2-40B4-BE49-F238E27FC236}">
                <a16:creationId xmlns:a16="http://schemas.microsoft.com/office/drawing/2014/main" id="{072FCE9F-FBE6-453F-8A24-C734B947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F11014D-EB2B-4C8B-A130-5033FF47ED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b="0" dirty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>
            <a:extLst>
              <a:ext uri="{FF2B5EF4-FFF2-40B4-BE49-F238E27FC236}">
                <a16:creationId xmlns:a16="http://schemas.microsoft.com/office/drawing/2014/main" id="{94D9055D-4512-48B9-B844-E83372F6D1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3D07F9-D8A3-42A0-9832-A753B2E2F01C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3315" name="Text Box 1">
            <a:extLst>
              <a:ext uri="{FF2B5EF4-FFF2-40B4-BE49-F238E27FC236}">
                <a16:creationId xmlns:a16="http://schemas.microsoft.com/office/drawing/2014/main" id="{A9264E11-A609-4487-B68E-6056EF758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CA18C50-E483-46A7-A21F-514C09896DD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>
            <a:extLst>
              <a:ext uri="{FF2B5EF4-FFF2-40B4-BE49-F238E27FC236}">
                <a16:creationId xmlns:a16="http://schemas.microsoft.com/office/drawing/2014/main" id="{48B7E397-3D03-4FEA-ACB1-E54177A446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0769F2-E784-4F21-A8C5-2CF8F067F025}" type="slidenum">
              <a:rPr lang="en-GB" altLang="en-US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5018B405-EC9C-4742-A2D3-3223DD8A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880FBEB-A764-4528-AF79-7F769F28DD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</a:t>
            </a:r>
            <a:endParaRPr lang="en-GB" altLang="en-US" sz="1200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>
            <a:extLst>
              <a:ext uri="{FF2B5EF4-FFF2-40B4-BE49-F238E27FC236}">
                <a16:creationId xmlns:a16="http://schemas.microsoft.com/office/drawing/2014/main" id="{C44E1519-7139-4447-AA81-AE0FBF1BD9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2A4983C-DC4B-4A36-BBD1-3EE8D9BC0AB8}" type="slidenum">
              <a:rPr lang="en-GB" altLang="en-US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94FDFA20-ED23-4561-9035-AFFAD7BE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E95DC10-7BA0-4C71-8C6A-AD9CC132F17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716165D0-9181-470C-B8FC-6FB6713997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B61A46-5189-45E1-847B-217C3AC2AB8D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9459" name="Text Box 1">
            <a:extLst>
              <a:ext uri="{FF2B5EF4-FFF2-40B4-BE49-F238E27FC236}">
                <a16:creationId xmlns:a16="http://schemas.microsoft.com/office/drawing/2014/main" id="{12292346-3826-4B10-977E-D5F796ECE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1456F91F-0B14-4035-BA29-F2FFF2522D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10B05-80FA-4E75-A162-FE4DF199DD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57CE7-1C02-4842-887E-D5841FF677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2C602-87BC-4056-9FE7-5F32366F7EC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7C4B1D9B-5BEF-4323-B387-C87C19D55B1C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66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F3E62F-5BE1-48A5-A4DB-8A51898045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DBA734-A5C1-4494-BEB2-F2EC184399B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07E763-AED6-4E09-8E76-CF7FA45625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47647959-409C-4C47-9656-4E0DB933652B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7393E-ED3B-4ADC-B306-912298639C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9291F-6528-4634-8ADD-E13D6C59C1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7B9CD-5385-4C5D-A6C8-9CA86DFEB2A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E51D7292-C7CF-4B7A-AC00-0EB013D06E78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87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41512" cy="548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80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26651-3696-40C0-ACC4-2545EBE683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26E38-F212-4CF3-8A77-B1366B2D84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CE60A-292E-49A3-887F-8AD3E49F8E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944F9E1A-798E-4255-9745-FEBB382ACF86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09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08E03-7A39-44B1-957D-DF2F0F3B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36EF-A02F-4B70-BD20-851E04B5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071D-2920-44D7-B835-FFE3C1FB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30E30-5740-4F76-BEAD-9E8245DA36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941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FAF1-DC2F-47C4-86D0-954BF86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E8F0-8725-448E-A71E-100B84F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DB-D0C5-4213-BA98-49D1A6AF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6D4F2-1406-4066-A39A-9CD11E514D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237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174C-DCA5-4ED9-B1B5-147FE211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3435-E322-4185-9EEE-B3CA6396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DBA6-3D2C-4B3E-81CA-5424D637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75BA-DE5C-43C8-A558-8503E08042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59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D72B-6D2A-402B-BE86-4B3EA0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8507CB-D822-4BF9-BAAD-C1F4737A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7D8919-9248-4B44-B7C7-205E5ED6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A264-8959-422D-8DFD-FEA9776A93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92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E60E55-6C98-4700-9EA1-F1ED112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328D9B-8336-41AB-979F-C376A87F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9E10F2-D4A4-4637-96AD-4BD3239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A5C9-0A1B-4D5C-B6C5-0DE2D65C35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318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88ACA2-0CC0-470C-A5FB-68315C1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2EEA80-FCDC-4A63-9640-04C8BF0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CFFC00-6BC6-40AA-A810-05978BFB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56F3-E415-4D78-BFCE-895EA616D8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6339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87C23D-F00D-4704-A757-87C0F6E7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0DEF09-215A-4B84-802F-EAF8F53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24CAC2-EAFF-405E-9429-5D792983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D5785-D671-44E3-A9E1-7E11F5B8CB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008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6886-F98D-49C6-9722-887EA6758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3B22D-B307-46D2-9C16-3B21290BEC3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9B9B3-0267-40C6-B5CC-03C984EBDF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50F3909B-E48C-4C53-850D-F6BFFDE44E1E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80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1E8577-27AA-4BF5-8B28-9F03FF14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DE09D9-341E-4F5A-9EED-BB786D0F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EA4AAA-EBDB-4433-8DAF-66A9805E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3EDB2-17CD-46DC-A068-7B69EA659D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58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657390-494D-4AA3-86FC-C2C3C3C1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267928-4678-4482-8178-7874F2DE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3C3469-B7CC-4AEF-AC5D-F1A485E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C2610-1FF0-4265-992F-01603DE6BE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987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A7D1-6D9A-4C80-B908-5FC30FB1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07EA-B9E2-4461-A443-022EB8E4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AEC0-0C73-4489-AB93-B6A7D5C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5CE65-B5F9-4142-BA98-9B00C03DAF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8291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6A60-6361-4D9A-A4F8-F9123A4B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AE9D-E955-4089-8CCC-B6EBB7D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2FD8-4F78-4F6F-925D-2FF3DC6A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18D9-81E0-49CE-BDDB-8F438C0B649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9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913402-F2F0-4962-8D10-C160E348A3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CC5F61-B21E-4F31-9DE6-D1438A30E7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6FE4C1-DCA6-4A16-A8E9-2D22EBF3B30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452AC31A-85E1-4A63-BE40-909F28440C0E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5765A-EDDF-4E66-87AE-83AB6974CD6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CC9AD-B0B3-49F5-B178-48A7A1E3AE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3FE29-DC69-467D-8D93-F114771EB1E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4CE9772A-1110-497C-9CB9-42D92E37BF09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48A058-0FBF-4BFC-8AEE-0FE38FB939A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70706A-FF11-480C-8477-917C842C64D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C428B3C-6CBD-4FBF-A418-FF200B3F23D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A084C6E0-ACBA-4961-8C87-385091B2C44A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8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AFD451-982F-4B9B-BEFC-95F322BD42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88B7F8-2A7A-47A1-B537-A38F9E9138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9DE1C52-21E7-4ADA-9D68-25B4691D074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E617EE0C-8D20-420C-B43E-E6CBEDAFCC9A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37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BE873F-765B-4B9E-84E5-EF3403DDF3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DA40-C893-4868-86F3-EDFF2CDF88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D73C0-95FA-429A-AFF9-C4A28F8AC38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C296EDA0-A8A0-4C1A-84FA-BD2C9995454A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10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F8B111A-65B2-479F-8AE8-6C7AAF3373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0FC262-2D8E-4F51-98E5-6675E7FA0E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647D24-F858-4A06-B0B7-6E081535585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D72ED539-97FE-450B-AB92-F3FBD499AEDE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1E9A59-465C-4435-A699-CEB0C87A42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16D01A-D636-4DF5-B3CF-7786639C4CD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193DCB-F4D5-48BF-83A9-827CEECB9DC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24DC1C81-9201-4C34-9669-5F6A5E34F437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2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0324CA-4695-46AD-B4A9-267D14B8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60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330848C-4E39-496C-96DF-BA8235278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56DA4B-7AFE-4949-AC55-A5B588D1DB1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AF5696-E4D3-4F42-9F45-0F9E28581DB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700338" y="6300788"/>
            <a:ext cx="28892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3744B6-B597-45C2-B1A1-C9D80DF511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580063" y="6248400"/>
            <a:ext cx="2871787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GB" altLang="en-US"/>
              <a:t>Language Elements –</a:t>
            </a:r>
            <a:fld id="{AD1387A8-29A2-4985-9E9A-5CFF57CCD54C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58DBAA1-2DED-43F6-87AE-143259081A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C7BDBA8-5B6E-4DB8-B239-5F854AA29E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4660-B3B3-4A74-89B1-B8A80B32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9D79-6DE4-4BAC-8505-134525DA3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22C7-FBC4-417F-91E0-2B304185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2BA76FAB-96A9-4F2D-9C59-F41DACB0858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A17872E7-1FCD-49DC-9E67-3AD827C6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50F20DE8-7882-4C5D-BBB7-D2DD6ECA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26E1F466-5843-4B8D-95B0-08D5EE96DDF2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</a:t>
            </a:fld>
            <a:r>
              <a:rPr lang="en-GB" altLang="en-US" sz="1400"/>
              <a:t> </a:t>
            </a:r>
          </a:p>
        </p:txBody>
      </p:sp>
      <p:sp>
        <p:nvSpPr>
          <p:cNvPr id="4101" name="Rectangle 1">
            <a:extLst>
              <a:ext uri="{FF2B5EF4-FFF2-40B4-BE49-F238E27FC236}">
                <a16:creationId xmlns:a16="http://schemas.microsoft.com/office/drawing/2014/main" id="{A52BE734-07F8-4D4B-9563-70083378A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4000" b="1"/>
              <a:t>Syntactic elements</a:t>
            </a:r>
          </a:p>
        </p:txBody>
      </p:sp>
      <p:sp>
        <p:nvSpPr>
          <p:cNvPr id="4102" name="Text Box 2">
            <a:extLst>
              <a:ext uri="{FF2B5EF4-FFF2-40B4-BE49-F238E27FC236}">
                <a16:creationId xmlns:a16="http://schemas.microsoft.com/office/drawing/2014/main" id="{3BA56341-2AC5-4327-AACE-E154DB20E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en-GB" altLang="en-US" b="1"/>
              <a:t>Keywords</a:t>
            </a:r>
            <a:r>
              <a:rPr lang="en-GB" altLang="en-US" sz="2800" b="1"/>
              <a:t> and Reserved Words</a:t>
            </a:r>
            <a:r>
              <a:rPr lang="en-GB" altLang="en-US" sz="2800"/>
              <a:t> ?</a:t>
            </a:r>
          </a:p>
          <a:p>
            <a:pPr lvl="1" eaLnBrk="1" hangingPunct="1"/>
            <a:r>
              <a:rPr lang="en-GB" altLang="en-US"/>
              <a:t>What are they?</a:t>
            </a:r>
          </a:p>
          <a:p>
            <a:pPr lvl="1" eaLnBrk="1" hangingPunct="1"/>
            <a:r>
              <a:rPr lang="en-GB" altLang="en-US"/>
              <a:t>Is there any difference between these two?</a:t>
            </a:r>
          </a:p>
          <a:p>
            <a:pPr lvl="1" eaLnBrk="1" hangingPunct="1"/>
            <a:r>
              <a:rPr lang="en-GB" altLang="en-US"/>
              <a:t>Why we need them?</a:t>
            </a:r>
          </a:p>
        </p:txBody>
      </p:sp>
    </p:spTree>
  </p:cSld>
  <p:clrMapOvr>
    <a:masterClrMapping/>
  </p:clrMapOvr>
  <p:transition spd="med" advTm="2432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D833-B8BB-4012-90FC-8BF389CB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766050" cy="1136650"/>
          </a:xfrm>
        </p:spPr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3D8F-D800-4D59-91B7-AC6FBA24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2776"/>
            <a:ext cx="7766050" cy="4676874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Keywords are typically</a:t>
            </a:r>
            <a:r>
              <a:rPr lang="en-GB" altLang="en-US" b="1" dirty="0"/>
              <a:t> </a:t>
            </a:r>
            <a:r>
              <a:rPr lang="en-GB" altLang="en-US" dirty="0"/>
              <a:t>used to name various parts of programs and actions to be performed.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/>
              <a:t>By naming actions to be performed the programs can be made more readable.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</a:pPr>
            <a:r>
              <a:rPr lang="en-GB" altLang="en-US" sz="2000" dirty="0"/>
              <a:t>In c many names are predefined in libraries. Access to names that are predefined in libraries are made available to the compiler through header files.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Times New Roman" panose="02020603050405020304" pitchFamily="18" charset="0"/>
              <a:buNone/>
            </a:pPr>
            <a:endParaRPr lang="en-GB" altLang="en-US" sz="2000" dirty="0"/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None/>
            </a:pPr>
            <a:r>
              <a:rPr lang="en-GB" altLang="en-US" sz="2800" dirty="0"/>
              <a:t>	Keywords provide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GB" altLang="en-US" sz="2400" dirty="0"/>
              <a:t>Visual structure that can guide the reader of a program.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</a:pPr>
            <a:r>
              <a:rPr lang="en-GB" altLang="en-US" sz="2400" dirty="0"/>
              <a:t>Make the work of a compiler much easier.</a:t>
            </a:r>
          </a:p>
          <a:p>
            <a:endParaRPr lang="en-US" dirty="0"/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28C879D8-A7E2-46D1-A7B9-5D59EA5D183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41AA70F6-B904-47F4-99D4-2F00211F87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6471E765-52B1-4B61-9BAA-9A9E21233569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</a:t>
            </a:fld>
            <a:r>
              <a:rPr lang="en-GB" altLang="en-US" sz="1400"/>
              <a:t> </a:t>
            </a:r>
          </a:p>
        </p:txBody>
      </p:sp>
    </p:spTree>
  </p:cSld>
  <p:clrMapOvr>
    <a:masterClrMapping/>
  </p:clrMapOvr>
  <p:transition spd="med" advTm="7281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>
            <a:extLst>
              <a:ext uri="{FF2B5EF4-FFF2-40B4-BE49-F238E27FC236}">
                <a16:creationId xmlns:a16="http://schemas.microsoft.com/office/drawing/2014/main" id="{A70EFA8E-A2E3-46E3-A2E7-323810E11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66050" cy="11366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Keywords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68B233-54F0-4093-9494-6CCF06C7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</a:pPr>
            <a:r>
              <a:rPr lang="en-GB" altLang="en-US" dirty="0"/>
              <a:t>A word that has a special meaning only in certain contexts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b="1" dirty="0"/>
              <a:t>	</a:t>
            </a:r>
            <a:r>
              <a:rPr lang="en-GB" altLang="en-US" i="1" dirty="0"/>
              <a:t>Example In FORTRAN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None/>
            </a:pPr>
            <a:r>
              <a:rPr lang="en-GB" altLang="en-US" dirty="0"/>
              <a:t>	</a:t>
            </a:r>
            <a:r>
              <a:rPr lang="en-GB" altLang="en-US" i="1" dirty="0"/>
              <a:t>REAL APPLE		</a:t>
            </a:r>
            <a:r>
              <a:rPr lang="en-GB" altLang="en-US" sz="2800" i="1" dirty="0"/>
              <a:t>REAL is a Keyword</a:t>
            </a:r>
          </a:p>
          <a:p>
            <a:pPr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None/>
            </a:pPr>
            <a:r>
              <a:rPr lang="en-GB" altLang="en-US" i="1" dirty="0"/>
              <a:t>	REAL = 3.4		</a:t>
            </a:r>
            <a:r>
              <a:rPr lang="en-GB" altLang="en-US" sz="3600" i="1" dirty="0"/>
              <a:t>R</a:t>
            </a:r>
            <a:r>
              <a:rPr lang="en-GB" altLang="en-US" sz="2800" i="1" dirty="0"/>
              <a:t>EAL is a variable Name</a:t>
            </a:r>
          </a:p>
          <a:p>
            <a:endParaRPr lang="en-US" dirty="0"/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CE676A5C-95FA-451B-8562-B0EE3D096A8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B6DE69AC-CB5E-4CA4-A7EB-C634E2CD6FD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8EA56D29-B1BA-4C24-B1E3-DBA35864B94C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</a:t>
            </a:fld>
            <a:r>
              <a:rPr lang="en-GB" altLang="en-US" sz="1400"/>
              <a:t> </a:t>
            </a:r>
          </a:p>
        </p:txBody>
      </p:sp>
    </p:spTree>
  </p:cSld>
  <p:clrMapOvr>
    <a:masterClrMapping/>
  </p:clrMapOvr>
  <p:transition spd="med" advTm="9607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64164CA3-E0F3-4964-984C-4910EEAE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1A26DE31-D9CE-46B0-9D51-61B7BF96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28EB3B4D-3FE1-4B9F-BADF-B856EB6A1DD4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</a:t>
            </a:fld>
            <a:r>
              <a:rPr lang="en-GB" altLang="en-US" sz="1400"/>
              <a:t> </a:t>
            </a:r>
          </a:p>
        </p:txBody>
      </p:sp>
      <p:sp>
        <p:nvSpPr>
          <p:cNvPr id="10245" name="Text Box 1">
            <a:extLst>
              <a:ext uri="{FF2B5EF4-FFF2-40B4-BE49-F238E27FC236}">
                <a16:creationId xmlns:a16="http://schemas.microsoft.com/office/drawing/2014/main" id="{FC8A27DF-BCD1-437A-8CE9-865DEC9D4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</a:t>
            </a:r>
            <a:r>
              <a:rPr lang="en-GB" altLang="en-US" b="1" dirty="0"/>
              <a:t>Reserved words</a:t>
            </a:r>
            <a:r>
              <a:rPr lang="en-GB" altLang="en-US" dirty="0"/>
              <a:t> : Is a keyword that cannot be used as a programmer chosen identifier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GB" altLang="en-US" dirty="0"/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</a:t>
            </a:r>
            <a:r>
              <a:rPr lang="en-GB" altLang="en-US" b="1" dirty="0"/>
              <a:t>Language</a:t>
            </a:r>
            <a:r>
              <a:rPr lang="en-GB" altLang="en-US" dirty="0"/>
              <a:t>	</a:t>
            </a:r>
            <a:r>
              <a:rPr lang="en-GB" altLang="en-US" sz="2800" dirty="0"/>
              <a:t> </a:t>
            </a:r>
            <a:r>
              <a:rPr lang="en-GB" altLang="en-US" sz="2800" b="1" dirty="0"/>
              <a:t>Number of Reserved words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sz="2800" dirty="0"/>
              <a:t>		C				25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sz="2800" dirty="0"/>
              <a:t>		COBOL			400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sz="2800" dirty="0"/>
              <a:t>		Pure PROLOG		NONE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GB" altLang="en-US" sz="2800" dirty="0"/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sz="2800" dirty="0"/>
              <a:t>	What are the implication of reserved words and their number on languages? </a:t>
            </a:r>
          </a:p>
        </p:txBody>
      </p:sp>
    </p:spTree>
  </p:cSld>
  <p:clrMapOvr>
    <a:masterClrMapping/>
  </p:clrMapOvr>
  <p:transition spd="med" advTm="7229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254522A4-BF0D-467D-A327-8A3168D2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5E98A482-BE9C-4250-BF86-30A8C9E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A7CC8CBF-50B8-4B10-B865-E91268C80458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</a:t>
            </a:fld>
            <a:r>
              <a:rPr lang="en-GB" altLang="en-US" sz="1400"/>
              <a:t> </a:t>
            </a:r>
          </a:p>
        </p:txBody>
      </p:sp>
      <p:sp>
        <p:nvSpPr>
          <p:cNvPr id="12293" name="Text Box 1">
            <a:extLst>
              <a:ext uri="{FF2B5EF4-FFF2-40B4-BE49-F238E27FC236}">
                <a16:creationId xmlns:a16="http://schemas.microsoft.com/office/drawing/2014/main" id="{324B5833-DCA7-44F3-8397-FC0999CA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/>
              <a:t>	</a:t>
            </a:r>
            <a:r>
              <a:rPr lang="en-GB" altLang="en-US" b="1"/>
              <a:t>Reserved words</a:t>
            </a:r>
            <a:r>
              <a:rPr lang="en-GB" altLang="en-US"/>
              <a:t> ....................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/>
              <a:t>	</a:t>
            </a:r>
            <a:r>
              <a:rPr lang="en-GB" altLang="en-US" b="1"/>
              <a:t>C Vs COBOL</a:t>
            </a:r>
          </a:p>
          <a:p>
            <a:pPr eaLnBrk="1" hangingPunct="1">
              <a:spcBef>
                <a:spcPts val="225"/>
              </a:spcBef>
              <a:buFont typeface="Times New Roman" panose="02020603050405020304" pitchFamily="18" charset="0"/>
              <a:buNone/>
            </a:pPr>
            <a:r>
              <a:rPr lang="en-GB" altLang="en-US" sz="2800"/>
              <a:t>	</a:t>
            </a:r>
            <a:r>
              <a:rPr lang="en-GB" altLang="en-US" sz="2400"/>
              <a:t>if (salary)</a:t>
            </a:r>
            <a:r>
              <a:rPr lang="ar-SA" altLang="en-US" sz="2400"/>
              <a:t>‏</a:t>
            </a:r>
            <a:endParaRPr lang="en-GB" altLang="en-US" sz="2400"/>
          </a:p>
          <a:p>
            <a:pPr eaLnBrk="1" hangingPunct="1">
              <a:spcBef>
                <a:spcPts val="225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       	amount = 40 * payrate;</a:t>
            </a:r>
          </a:p>
          <a:p>
            <a:pPr eaLnBrk="1" hangingPunct="1">
              <a:spcBef>
                <a:spcPts val="225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	else</a:t>
            </a:r>
          </a:p>
          <a:p>
            <a:pPr eaLnBrk="1" hangingPunct="1">
              <a:spcBef>
                <a:spcPts val="225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  	 	amount = hours * payrate;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GB" altLang="en-US" sz="2400"/>
          </a:p>
          <a:p>
            <a:pPr eaLnBrk="1" hangingPunct="1">
              <a:spcBef>
                <a:spcPts val="513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	IF Salary THEN</a:t>
            </a:r>
          </a:p>
          <a:p>
            <a:pPr eaLnBrk="1" hangingPunct="1">
              <a:spcBef>
                <a:spcPts val="513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        MULTIPLY Payrate BY 40 GIVING Amount</a:t>
            </a:r>
          </a:p>
          <a:p>
            <a:pPr eaLnBrk="1" hangingPunct="1">
              <a:spcBef>
                <a:spcPts val="513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	ELSE</a:t>
            </a:r>
          </a:p>
          <a:p>
            <a:pPr eaLnBrk="1" hangingPunct="1">
              <a:spcBef>
                <a:spcPts val="513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        MULTIPLY Payrate BY Hours GIVING Amount</a:t>
            </a:r>
          </a:p>
          <a:p>
            <a:pPr eaLnBrk="1" hangingPunct="1">
              <a:spcBef>
                <a:spcPts val="513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	END-IF.</a:t>
            </a:r>
          </a:p>
        </p:txBody>
      </p:sp>
    </p:spTree>
  </p:cSld>
  <p:clrMapOvr>
    <a:masterClrMapping/>
  </p:clrMapOvr>
  <p:transition spd="med" advTm="3537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E6131352-A429-40D0-928C-2622C685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D9E2D915-EBB5-4CA7-B943-51B8974F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91719B04-34DE-49B7-8C49-7F09EE1DC67E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6</a:t>
            </a:fld>
            <a:r>
              <a:rPr lang="en-GB" altLang="en-US" sz="1400"/>
              <a:t> </a:t>
            </a:r>
          </a:p>
        </p:txBody>
      </p:sp>
      <p:sp>
        <p:nvSpPr>
          <p:cNvPr id="14341" name="Text Box 1">
            <a:extLst>
              <a:ext uri="{FF2B5EF4-FFF2-40B4-BE49-F238E27FC236}">
                <a16:creationId xmlns:a16="http://schemas.microsoft.com/office/drawing/2014/main" id="{823023B9-69BC-4B82-B962-1E545277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</a:t>
            </a:r>
            <a:r>
              <a:rPr lang="en-GB" altLang="en-US" b="1" dirty="0"/>
              <a:t>Reserved words .............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/>
              <a:t>When a language has a large number of reserved words (e.g. COBOL) it is not easy to remember all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en-US" dirty="0"/>
              <a:t>reserved names may be used as identifier names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/>
              <a:t>Addition of a new reserved word is difficult.</a:t>
            </a:r>
          </a:p>
          <a:p>
            <a:pPr lvl="3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This new name may have been used as an identifier in existing programs.</a:t>
            </a:r>
          </a:p>
          <a:p>
            <a:pPr lvl="2" eaLnBrk="1" hangingPunct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GB" altLang="en-US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/>
              <a:t>T</a:t>
            </a:r>
            <a:r>
              <a:rPr lang="en-GB" altLang="en-US" sz="2400" dirty="0"/>
              <a:t>he number of reserved words in a language has little to do with how “powerful” a language is.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Why so many keywords in COBOL?</a:t>
            </a:r>
          </a:p>
          <a:p>
            <a:pPr lvl="2" eaLnBrk="1" hangingPunct="1">
              <a:lnSpc>
                <a:spcPct val="80000"/>
              </a:lnSpc>
              <a:spcBef>
                <a:spcPts val="700"/>
              </a:spcBef>
            </a:pPr>
            <a:r>
              <a:rPr lang="en-GB" altLang="en-US" dirty="0"/>
              <a:t>COBOL was designed  to be self-documenting using English-like structural elements.</a:t>
            </a:r>
          </a:p>
        </p:txBody>
      </p:sp>
    </p:spTree>
  </p:cSld>
  <p:clrMapOvr>
    <a:masterClrMapping/>
  </p:clrMapOvr>
  <p:transition spd="med" advTm="4905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94EACE25-E17D-4526-84B6-83D6056E70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400"/>
              <a:t>05-May-09</a:t>
            </a:r>
            <a:endParaRPr lang="en-GB" altLang="en-US" sz="1400"/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A427BAC3-0535-46FB-A292-7A30B4C1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C526CDB9-DEE6-4C7B-BF07-0DECD892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A07F729F-CE49-4545-AF44-BDF986CB12FB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7</a:t>
            </a:fld>
            <a:r>
              <a:rPr lang="en-GB" altLang="en-US" sz="1400"/>
              <a:t> </a:t>
            </a:r>
          </a:p>
        </p:txBody>
      </p:sp>
      <p:sp>
        <p:nvSpPr>
          <p:cNvPr id="16389" name="Text Box 1">
            <a:extLst>
              <a:ext uri="{FF2B5EF4-FFF2-40B4-BE49-F238E27FC236}">
                <a16:creationId xmlns:a16="http://schemas.microsoft.com/office/drawing/2014/main" id="{D3542112-E3FF-4A7A-BA5E-A95E0137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In some languages Keywords are not reserved.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/>
              <a:t>Distinguishing keywords from identifiers may not be easy.</a:t>
            </a:r>
          </a:p>
          <a:p>
            <a:pPr lvl="1" eaLnBrk="1" hangingPunct="1">
              <a:lnSpc>
                <a:spcPct val="80000"/>
              </a:lnSpc>
              <a:buFont typeface="Times New Roman" panose="02020603050405020304" pitchFamily="18" charset="0"/>
              <a:buNone/>
            </a:pPr>
            <a:r>
              <a:rPr lang="en-GB" altLang="en-US" dirty="0"/>
              <a:t>Example : In PL/I</a:t>
            </a:r>
          </a:p>
          <a:p>
            <a:pPr lvl="1" eaLnBrk="1" hangingPunct="1">
              <a:lnSpc>
                <a:spcPct val="80000"/>
              </a:lnSpc>
              <a:buFont typeface="Times New Roman" panose="02020603050405020304" pitchFamily="18" charset="0"/>
              <a:buNone/>
            </a:pPr>
            <a:endParaRPr lang="en-GB" altLang="en-US" dirty="0"/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Times New Roman" panose="02020603050405020304" pitchFamily="18" charset="0"/>
              <a:buNone/>
            </a:pPr>
            <a:r>
              <a:rPr lang="en-GB" altLang="en-US" sz="2000" dirty="0">
                <a:solidFill>
                  <a:srgbClr val="FF0000"/>
                </a:solidFill>
              </a:rPr>
              <a:t>IF</a:t>
            </a:r>
            <a:r>
              <a:rPr lang="en-GB" altLang="en-US" sz="2000" dirty="0"/>
              <a:t> THEN </a:t>
            </a:r>
            <a:r>
              <a:rPr lang="en-GB" altLang="en-US" sz="2000" dirty="0">
                <a:solidFill>
                  <a:srgbClr val="FF0000"/>
                </a:solidFill>
              </a:rPr>
              <a:t>THEN</a:t>
            </a:r>
            <a:r>
              <a:rPr lang="en-GB" altLang="en-US" sz="2000" dirty="0"/>
              <a:t> THEN = ELSE; </a:t>
            </a:r>
            <a:r>
              <a:rPr lang="en-GB" altLang="en-US" sz="2000" dirty="0">
                <a:solidFill>
                  <a:srgbClr val="FF0000"/>
                </a:solidFill>
              </a:rPr>
              <a:t>ELSE</a:t>
            </a:r>
            <a:r>
              <a:rPr lang="en-GB" altLang="en-US" sz="2000" dirty="0"/>
              <a:t> </a:t>
            </a:r>
            <a:r>
              <a:rPr lang="en-GB" altLang="en-US" sz="2000" dirty="0" err="1"/>
              <a:t>ELSE</a:t>
            </a:r>
            <a:r>
              <a:rPr lang="en-GB" altLang="en-US" sz="2000" dirty="0"/>
              <a:t> = THEN;</a:t>
            </a:r>
          </a:p>
        </p:txBody>
      </p:sp>
    </p:spTree>
  </p:cSld>
  <p:clrMapOvr>
    <a:masterClrMapping/>
  </p:clrMapOvr>
  <p:transition spd="med" advTm="5473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B26C9831-88E1-4941-9597-A7A1EC7FD1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400"/>
              <a:t>05-May-09</a:t>
            </a:r>
            <a:endParaRPr lang="en-GB" altLang="en-US" sz="1400"/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7D29C3E7-8766-467B-B019-87FD5377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365EEE99-2D43-450D-BD66-D9EA25BD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698D121A-6C79-4A52-B5D2-75778A37B327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8</a:t>
            </a:fld>
            <a:r>
              <a:rPr lang="en-GB" altLang="en-US" sz="1400"/>
              <a:t> </a:t>
            </a:r>
          </a:p>
        </p:txBody>
      </p:sp>
      <p:sp>
        <p:nvSpPr>
          <p:cNvPr id="18437" name="Text Box 1">
            <a:extLst>
              <a:ext uri="{FF2B5EF4-FFF2-40B4-BE49-F238E27FC236}">
                <a16:creationId xmlns:a16="http://schemas.microsoft.com/office/drawing/2014/main" id="{D8B73C51-64C5-44C1-921E-307F7BE2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/>
              <a:t>	In programming languages reserved words are preferred over keywords.</a:t>
            </a:r>
          </a:p>
          <a:p>
            <a:pPr lvl="1" eaLnBrk="1" hangingPunct="1"/>
            <a:r>
              <a:rPr lang="en-GB" altLang="en-US"/>
              <a:t>The ability to redefine keywords can lead to readability problems.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GB" altLang="en-US"/>
              <a:t>	e.g. Consider the following  FORTRAN statements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GB" altLang="en-US"/>
              <a:t>	</a:t>
            </a:r>
            <a:r>
              <a:rPr lang="en-GB" altLang="en-US" i="1"/>
              <a:t>INTEGER REAL : the program variable REAL is declared as of INTEGER type.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GB" altLang="en-US" i="1"/>
              <a:t>	REAL INTEGER : the program variable INTEGER is declared as of REAL type.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endParaRPr lang="en-GB" altLang="en-US" i="1"/>
          </a:p>
        </p:txBody>
      </p:sp>
    </p:spTree>
  </p:cSld>
  <p:clrMapOvr>
    <a:masterClrMapping/>
  </p:clrMapOvr>
  <p:transition spd="med" advTm="32239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518</Words>
  <Application>Microsoft Office PowerPoint</Application>
  <PresentationFormat>On-screen Show 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Custom Design</vt:lpstr>
      <vt:lpstr>Syntactic elements</vt:lpstr>
      <vt:lpstr>Keywords</vt:lpstr>
      <vt:lpstr>Keywords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CUSTOMER</dc:creator>
  <cp:lastModifiedBy>Admin</cp:lastModifiedBy>
  <cp:revision>30</cp:revision>
  <dcterms:modified xsi:type="dcterms:W3CDTF">2021-06-26T01:51:52Z</dcterms:modified>
</cp:coreProperties>
</file>