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9" r:id="rId3"/>
    <p:sldId id="260" r:id="rId4"/>
    <p:sldId id="261" r:id="rId5"/>
    <p:sldId id="262" r:id="rId6"/>
    <p:sldId id="265" r:id="rId7"/>
    <p:sldId id="266" r:id="rId8"/>
    <p:sldId id="264" r:id="rId9"/>
    <p:sldId id="267"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6844E0-8CE4-4C5C-8161-8AF6BC3C5F11}"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226720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844E0-8CE4-4C5C-8161-8AF6BC3C5F11}" type="datetimeFigureOut">
              <a:rPr lang="en-IN" smtClean="0"/>
              <a:t>05-04-2020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19791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6844E0-8CE4-4C5C-8161-8AF6BC3C5F11}"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2359257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6844E0-8CE4-4C5C-8161-8AF6BC3C5F11}"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C96B5-B0FF-433C-B606-B346B859E4C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28470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844E0-8CE4-4C5C-8161-8AF6BC3C5F11}"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3044460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6844E0-8CE4-4C5C-8161-8AF6BC3C5F11}" type="datetimeFigureOut">
              <a:rPr lang="en-IN" smtClean="0"/>
              <a:t>05-04-2020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147797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6844E0-8CE4-4C5C-8161-8AF6BC3C5F11}" type="datetimeFigureOut">
              <a:rPr lang="en-IN" smtClean="0"/>
              <a:t>05-04-2020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2970679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6844E0-8CE4-4C5C-8161-8AF6BC3C5F11}"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3034705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6844E0-8CE4-4C5C-8161-8AF6BC3C5F11}"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133993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6844E0-8CE4-4C5C-8161-8AF6BC3C5F11}"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83271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844E0-8CE4-4C5C-8161-8AF6BC3C5F11}"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313639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6844E0-8CE4-4C5C-8161-8AF6BC3C5F11}" type="datetimeFigureOut">
              <a:rPr lang="en-IN" smtClean="0"/>
              <a:t>05-04-2020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40666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6844E0-8CE4-4C5C-8161-8AF6BC3C5F11}" type="datetimeFigureOut">
              <a:rPr lang="en-IN" smtClean="0"/>
              <a:t>05-04-2020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3295444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66844E0-8CE4-4C5C-8161-8AF6BC3C5F11}" type="datetimeFigureOut">
              <a:rPr lang="en-IN" smtClean="0"/>
              <a:t>05-04-2020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22216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6844E0-8CE4-4C5C-8161-8AF6BC3C5F11}" type="datetimeFigureOut">
              <a:rPr lang="en-IN" smtClean="0"/>
              <a:t>05-04-2020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162862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66844E0-8CE4-4C5C-8161-8AF6BC3C5F11}" type="datetimeFigureOut">
              <a:rPr lang="en-IN" smtClean="0"/>
              <a:t>05-04-2020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118685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844E0-8CE4-4C5C-8161-8AF6BC3C5F11}" type="datetimeFigureOut">
              <a:rPr lang="en-IN" smtClean="0"/>
              <a:t>05-04-2020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938931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6844E0-8CE4-4C5C-8161-8AF6BC3C5F11}" type="datetimeFigureOut">
              <a:rPr lang="en-IN" smtClean="0"/>
              <a:t>05-04-2020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A5C96B5-B0FF-433C-B606-B346B859E4C9}" type="slidenum">
              <a:rPr lang="en-IN" smtClean="0"/>
              <a:t>‹#›</a:t>
            </a:fld>
            <a:endParaRPr lang="en-IN"/>
          </a:p>
        </p:txBody>
      </p:sp>
    </p:spTree>
    <p:extLst>
      <p:ext uri="{BB962C8B-B14F-4D97-AF65-F5344CB8AC3E}">
        <p14:creationId xmlns:p14="http://schemas.microsoft.com/office/powerpoint/2010/main" val="93381694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FACULTY PERFORMANCE INFORMATION (MIS)</a:t>
            </a:r>
          </a:p>
        </p:txBody>
      </p:sp>
      <p:sp>
        <p:nvSpPr>
          <p:cNvPr id="3" name="Subtitle 2"/>
          <p:cNvSpPr>
            <a:spLocks noGrp="1"/>
          </p:cNvSpPr>
          <p:nvPr>
            <p:ph type="subTitle" idx="1"/>
          </p:nvPr>
        </p:nvSpPr>
        <p:spPr/>
        <p:txBody>
          <a:bodyPr>
            <a:noAutofit/>
          </a:bodyPr>
          <a:lstStyle/>
          <a:p>
            <a:r>
              <a:rPr lang="en-IN" sz="1800" dirty="0">
                <a:solidFill>
                  <a:schemeClr val="tx1"/>
                </a:solidFill>
              </a:rPr>
              <a:t>E025: DHWANI SHAH</a:t>
            </a:r>
          </a:p>
          <a:p>
            <a:r>
              <a:rPr lang="en-IN" sz="1800" dirty="0">
                <a:solidFill>
                  <a:schemeClr val="tx1"/>
                </a:solidFill>
              </a:rPr>
              <a:t>E030: NISHEE SHELAT</a:t>
            </a:r>
          </a:p>
          <a:p>
            <a:r>
              <a:rPr lang="en-IN" sz="1800" dirty="0">
                <a:solidFill>
                  <a:schemeClr val="tx1"/>
                </a:solidFill>
              </a:rPr>
              <a:t>E041: YASHESH SORATHIA</a:t>
            </a:r>
          </a:p>
        </p:txBody>
      </p:sp>
    </p:spTree>
    <p:extLst>
      <p:ext uri="{BB962C8B-B14F-4D97-AF65-F5344CB8AC3E}">
        <p14:creationId xmlns:p14="http://schemas.microsoft.com/office/powerpoint/2010/main" val="1605256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C6A8D-4450-4C1C-8845-396E61A3ED08}"/>
              </a:ext>
            </a:extLst>
          </p:cNvPr>
          <p:cNvSpPr>
            <a:spLocks noGrp="1"/>
          </p:cNvSpPr>
          <p:nvPr>
            <p:ph type="title"/>
          </p:nvPr>
        </p:nvSpPr>
        <p:spPr>
          <a:xfrm>
            <a:off x="838200" y="365126"/>
            <a:ext cx="10515600" cy="1055712"/>
          </a:xfrm>
        </p:spPr>
        <p:txBody>
          <a:bodyPr/>
          <a:lstStyle/>
          <a:p>
            <a:pPr algn="ctr"/>
            <a:r>
              <a:rPr lang="en-US" dirty="0"/>
              <a:t>CONCLUSION</a:t>
            </a:r>
          </a:p>
        </p:txBody>
      </p:sp>
      <p:sp>
        <p:nvSpPr>
          <p:cNvPr id="3" name="Content Placeholder 2">
            <a:extLst>
              <a:ext uri="{FF2B5EF4-FFF2-40B4-BE49-F238E27FC236}">
                <a16:creationId xmlns:a16="http://schemas.microsoft.com/office/drawing/2014/main" id="{2419E02D-3B5D-476B-ACE7-A297BDEC13EF}"/>
              </a:ext>
            </a:extLst>
          </p:cNvPr>
          <p:cNvSpPr>
            <a:spLocks noGrp="1"/>
          </p:cNvSpPr>
          <p:nvPr>
            <p:ph idx="1"/>
          </p:nvPr>
        </p:nvSpPr>
        <p:spPr>
          <a:xfrm>
            <a:off x="838200" y="1420838"/>
            <a:ext cx="10515600" cy="5233180"/>
          </a:xfrm>
        </p:spPr>
        <p:txBody>
          <a:bodyPr>
            <a:normAutofit/>
          </a:bodyPr>
          <a:lstStyle/>
          <a:p>
            <a:pPr marL="0" indent="0">
              <a:buNone/>
            </a:pPr>
            <a:r>
              <a:rPr lang="en-IN" dirty="0"/>
              <a:t>Thus, we have successfully developed a management system that very well categorises and securely stores, the data of faculty members belonging to a particular university and have linked it to Python for firing queries efficiently. Python plays a vital role to store and display information as and when needed. </a:t>
            </a:r>
          </a:p>
          <a:p>
            <a:pPr marL="0" indent="0">
              <a:buNone/>
            </a:pPr>
            <a:r>
              <a:rPr lang="en-US" dirty="0"/>
              <a:t>We have also successfully implemented all the functionalities of DB Browser and made utmost use of Python GUI Tkinter to the best of our knowledge to develop a database system for the personal progress of the faculty members in a university.</a:t>
            </a:r>
          </a:p>
          <a:p>
            <a:pPr marL="0" indent="0">
              <a:buNone/>
            </a:pPr>
            <a:r>
              <a:rPr lang="en-IN" dirty="0"/>
              <a:t>Its further scope could be to make a login page which creates a layer of security for authoritative people to modify the data in the database system. This login would be used only by Administrators and Faculty if required to provide the needed protection of data. </a:t>
            </a:r>
            <a:endParaRPr lang="en-US" dirty="0"/>
          </a:p>
          <a:p>
            <a:pPr marL="0" indent="0">
              <a:buNone/>
            </a:pPr>
            <a:endParaRPr lang="en-US" dirty="0"/>
          </a:p>
        </p:txBody>
      </p:sp>
    </p:spTree>
    <p:extLst>
      <p:ext uri="{BB962C8B-B14F-4D97-AF65-F5344CB8AC3E}">
        <p14:creationId xmlns:p14="http://schemas.microsoft.com/office/powerpoint/2010/main" val="203842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F71E-CB9D-4254-AA6C-3EB13626174E}"/>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62EA2C3E-F044-43FA-B12C-D9147EA53FF1}"/>
              </a:ext>
            </a:extLst>
          </p:cNvPr>
          <p:cNvSpPr>
            <a:spLocks noGrp="1"/>
          </p:cNvSpPr>
          <p:nvPr>
            <p:ph idx="1"/>
          </p:nvPr>
        </p:nvSpPr>
        <p:spPr/>
        <p:txBody>
          <a:bodyPr>
            <a:normAutofit/>
          </a:bodyPr>
          <a:lstStyle/>
          <a:p>
            <a:pPr marL="0" indent="0">
              <a:buNone/>
            </a:pPr>
            <a:r>
              <a:rPr lang="en-IN" dirty="0"/>
              <a:t>The faculty performance information portal would need a database to store the necessary data about a particular faculty and their accomplishments. </a:t>
            </a:r>
            <a:r>
              <a:rPr lang="en-US" dirty="0"/>
              <a:t>The database used in this project consists of multiple tables of professional and personal parameters that help us understand and view the performance of a faculty in the way we desire to. The major professional table consists of books, articles, conferences, papers, patents, projects, etc. whereas the personal table include faculty’s name, age, experience of years, address, email and contact information.</a:t>
            </a:r>
          </a:p>
          <a:p>
            <a:pPr marL="0" indent="0">
              <a:buNone/>
            </a:pPr>
            <a:r>
              <a:rPr lang="en-US" dirty="0"/>
              <a:t>A system like this requires an impressive User-Interface that catches the eye of the viewer and also be appropriate and user-oriented so as to be used on a daily basis </a:t>
            </a:r>
          </a:p>
          <a:p>
            <a:endParaRPr lang="en-US" dirty="0"/>
          </a:p>
        </p:txBody>
      </p:sp>
    </p:spTree>
    <p:extLst>
      <p:ext uri="{BB962C8B-B14F-4D97-AF65-F5344CB8AC3E}">
        <p14:creationId xmlns:p14="http://schemas.microsoft.com/office/powerpoint/2010/main" val="273818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296B-5F61-41B2-BFED-8D30D9CE9CF1}"/>
              </a:ext>
            </a:extLst>
          </p:cNvPr>
          <p:cNvSpPr>
            <a:spLocks noGrp="1"/>
          </p:cNvSpPr>
          <p:nvPr>
            <p:ph type="title"/>
          </p:nvPr>
        </p:nvSpPr>
        <p:spPr>
          <a:xfrm>
            <a:off x="646111" y="452718"/>
            <a:ext cx="9404723" cy="911848"/>
          </a:xfrm>
        </p:spPr>
        <p:txBody>
          <a:bodyPr/>
          <a:lstStyle/>
          <a:p>
            <a:pPr algn="ctr"/>
            <a:r>
              <a:rPr lang="en-US" dirty="0"/>
              <a:t>LAYOUT</a:t>
            </a:r>
          </a:p>
        </p:txBody>
      </p:sp>
      <p:sp>
        <p:nvSpPr>
          <p:cNvPr id="7" name="TextBox 6">
            <a:extLst>
              <a:ext uri="{FF2B5EF4-FFF2-40B4-BE49-F238E27FC236}">
                <a16:creationId xmlns:a16="http://schemas.microsoft.com/office/drawing/2014/main" id="{30506AFF-517A-4499-9D29-DBE94F5FE5BA}"/>
              </a:ext>
            </a:extLst>
          </p:cNvPr>
          <p:cNvSpPr txBox="1"/>
          <p:nvPr/>
        </p:nvSpPr>
        <p:spPr>
          <a:xfrm>
            <a:off x="1889760" y="1149122"/>
            <a:ext cx="1780095" cy="430887"/>
          </a:xfrm>
          <a:prstGeom prst="rect">
            <a:avLst/>
          </a:prstGeom>
          <a:noFill/>
        </p:spPr>
        <p:txBody>
          <a:bodyPr wrap="square" rtlCol="0">
            <a:spAutoFit/>
          </a:bodyPr>
          <a:lstStyle/>
          <a:p>
            <a:r>
              <a:rPr lang="en-US" sz="2200" dirty="0"/>
              <a:t>Front</a:t>
            </a:r>
            <a:r>
              <a:rPr lang="en-US" sz="2000" dirty="0"/>
              <a:t> Page</a:t>
            </a:r>
          </a:p>
        </p:txBody>
      </p:sp>
      <p:pic>
        <p:nvPicPr>
          <p:cNvPr id="9" name="Picture 8">
            <a:extLst>
              <a:ext uri="{FF2B5EF4-FFF2-40B4-BE49-F238E27FC236}">
                <a16:creationId xmlns:a16="http://schemas.microsoft.com/office/drawing/2014/main" id="{4347BD53-EC57-4D94-924F-D29874139AAB}"/>
              </a:ext>
            </a:extLst>
          </p:cNvPr>
          <p:cNvPicPr/>
          <p:nvPr/>
        </p:nvPicPr>
        <p:blipFill rotWithShape="1">
          <a:blip r:embed="rId2">
            <a:extLst>
              <a:ext uri="{28A0092B-C50C-407E-A947-70E740481C1C}">
                <a14:useLocalDpi xmlns:a14="http://schemas.microsoft.com/office/drawing/2010/main" val="0"/>
              </a:ext>
            </a:extLst>
          </a:blip>
          <a:srcRect r="19399" b="4827"/>
          <a:stretch/>
        </p:blipFill>
        <p:spPr bwMode="auto">
          <a:xfrm>
            <a:off x="1889760" y="1702191"/>
            <a:ext cx="8412480" cy="515580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282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601A-2E43-46AF-8A51-1EC8022C9B07}"/>
              </a:ext>
            </a:extLst>
          </p:cNvPr>
          <p:cNvSpPr>
            <a:spLocks noGrp="1"/>
          </p:cNvSpPr>
          <p:nvPr>
            <p:ph type="title"/>
          </p:nvPr>
        </p:nvSpPr>
        <p:spPr/>
        <p:txBody>
          <a:bodyPr/>
          <a:lstStyle/>
          <a:p>
            <a:pPr algn="ctr"/>
            <a:r>
              <a:rPr lang="en-US" dirty="0"/>
              <a:t>TECHNICAL CONTENT</a:t>
            </a:r>
          </a:p>
        </p:txBody>
      </p:sp>
      <p:sp>
        <p:nvSpPr>
          <p:cNvPr id="3" name="Content Placeholder 2">
            <a:extLst>
              <a:ext uri="{FF2B5EF4-FFF2-40B4-BE49-F238E27FC236}">
                <a16:creationId xmlns:a16="http://schemas.microsoft.com/office/drawing/2014/main" id="{DB4F4F74-7343-4860-8FDD-CEB8E5DE23B7}"/>
              </a:ext>
            </a:extLst>
          </p:cNvPr>
          <p:cNvSpPr>
            <a:spLocks noGrp="1"/>
          </p:cNvSpPr>
          <p:nvPr>
            <p:ph idx="1"/>
          </p:nvPr>
        </p:nvSpPr>
        <p:spPr/>
        <p:txBody>
          <a:bodyPr/>
          <a:lstStyle/>
          <a:p>
            <a:pPr marL="0" indent="0">
              <a:buNone/>
            </a:pPr>
            <a:r>
              <a:rPr lang="en-US" dirty="0"/>
              <a:t>For the front-end part, Python code was written in IDLE 3.7 32-bit. We have imported python libraries like Tkinter (for GUI), sqlite3 (for database), PIL (for displaying images), matplotlib (for pie charts). The following libraries were used to make the foundation of our project as well as to make it visually appealing. </a:t>
            </a:r>
          </a:p>
          <a:p>
            <a:pPr marL="0" indent="0">
              <a:buNone/>
            </a:pPr>
            <a:endParaRPr lang="en-US" dirty="0"/>
          </a:p>
          <a:p>
            <a:pPr marL="0" indent="0">
              <a:buNone/>
            </a:pPr>
            <a:r>
              <a:rPr lang="en-US" dirty="0"/>
              <a:t>For the back-end database, we have used DB Brower to store our details about Faculty ( personal/professional ) in tables. These tables are then accessed by the help of sqlite3 library in Python to run queries. </a:t>
            </a:r>
          </a:p>
          <a:p>
            <a:endParaRPr lang="en-US" dirty="0"/>
          </a:p>
        </p:txBody>
      </p:sp>
    </p:spTree>
    <p:extLst>
      <p:ext uri="{BB962C8B-B14F-4D97-AF65-F5344CB8AC3E}">
        <p14:creationId xmlns:p14="http://schemas.microsoft.com/office/powerpoint/2010/main" val="142562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140E-CB56-4E82-B4EF-AE0F76FC8EAF}"/>
              </a:ext>
            </a:extLst>
          </p:cNvPr>
          <p:cNvSpPr>
            <a:spLocks noGrp="1"/>
          </p:cNvSpPr>
          <p:nvPr>
            <p:ph type="title"/>
          </p:nvPr>
        </p:nvSpPr>
        <p:spPr/>
        <p:txBody>
          <a:bodyPr/>
          <a:lstStyle/>
          <a:p>
            <a:pPr algn="ctr"/>
            <a:r>
              <a:rPr lang="en-US" dirty="0"/>
              <a:t>LINKING AND IMPLEMNETATION WITH DEMO</a:t>
            </a:r>
          </a:p>
        </p:txBody>
      </p:sp>
      <p:sp>
        <p:nvSpPr>
          <p:cNvPr id="3" name="Content Placeholder 2">
            <a:extLst>
              <a:ext uri="{FF2B5EF4-FFF2-40B4-BE49-F238E27FC236}">
                <a16:creationId xmlns:a16="http://schemas.microsoft.com/office/drawing/2014/main" id="{6339C929-02AC-461F-9C7D-767F45114BEB}"/>
              </a:ext>
            </a:extLst>
          </p:cNvPr>
          <p:cNvSpPr>
            <a:spLocks noGrp="1"/>
          </p:cNvSpPr>
          <p:nvPr>
            <p:ph idx="1"/>
          </p:nvPr>
        </p:nvSpPr>
        <p:spPr>
          <a:xfrm>
            <a:off x="211016" y="2052918"/>
            <a:ext cx="11844996" cy="4195481"/>
          </a:xfrm>
        </p:spPr>
        <p:txBody>
          <a:bodyPr/>
          <a:lstStyle/>
          <a:p>
            <a:pPr marL="0" indent="0">
              <a:buNone/>
            </a:pPr>
            <a:r>
              <a:rPr lang="en-US" dirty="0"/>
              <a:t>Personal Information</a:t>
            </a:r>
          </a:p>
          <a:p>
            <a:endParaRPr lang="en-US" dirty="0"/>
          </a:p>
        </p:txBody>
      </p:sp>
      <p:pic>
        <p:nvPicPr>
          <p:cNvPr id="4" name="Picture 3">
            <a:extLst>
              <a:ext uri="{FF2B5EF4-FFF2-40B4-BE49-F238E27FC236}">
                <a16:creationId xmlns:a16="http://schemas.microsoft.com/office/drawing/2014/main" id="{694CC514-E937-44EB-935E-A66170CB482D}"/>
              </a:ext>
            </a:extLst>
          </p:cNvPr>
          <p:cNvPicPr>
            <a:picLocks noChangeAspect="1"/>
          </p:cNvPicPr>
          <p:nvPr/>
        </p:nvPicPr>
        <p:blipFill>
          <a:blip r:embed="rId2"/>
          <a:stretch>
            <a:fillRect/>
          </a:stretch>
        </p:blipFill>
        <p:spPr>
          <a:xfrm>
            <a:off x="211016" y="2495600"/>
            <a:ext cx="5746677" cy="4194223"/>
          </a:xfrm>
          <a:prstGeom prst="rect">
            <a:avLst/>
          </a:prstGeom>
        </p:spPr>
      </p:pic>
      <p:sp>
        <p:nvSpPr>
          <p:cNvPr id="5" name="Rectangle 4">
            <a:extLst>
              <a:ext uri="{FF2B5EF4-FFF2-40B4-BE49-F238E27FC236}">
                <a16:creationId xmlns:a16="http://schemas.microsoft.com/office/drawing/2014/main" id="{3B38AD6E-BC41-49AE-96C9-B1DF41BE0E83}"/>
              </a:ext>
            </a:extLst>
          </p:cNvPr>
          <p:cNvSpPr/>
          <p:nvPr/>
        </p:nvSpPr>
        <p:spPr>
          <a:xfrm>
            <a:off x="6234309" y="2052918"/>
            <a:ext cx="3486466" cy="369332"/>
          </a:xfrm>
          <a:prstGeom prst="rect">
            <a:avLst/>
          </a:prstGeom>
        </p:spPr>
        <p:txBody>
          <a:bodyPr wrap="square">
            <a:spAutoFit/>
          </a:bodyPr>
          <a:lstStyle/>
          <a:p>
            <a:r>
              <a:rPr lang="en-US" dirty="0"/>
              <a:t>Professional Information</a:t>
            </a:r>
          </a:p>
        </p:txBody>
      </p:sp>
      <p:pic>
        <p:nvPicPr>
          <p:cNvPr id="8" name="Picture 7">
            <a:extLst>
              <a:ext uri="{FF2B5EF4-FFF2-40B4-BE49-F238E27FC236}">
                <a16:creationId xmlns:a16="http://schemas.microsoft.com/office/drawing/2014/main" id="{F629B74C-814C-4800-9A2D-857C231EEB93}"/>
              </a:ext>
            </a:extLst>
          </p:cNvPr>
          <p:cNvPicPr/>
          <p:nvPr/>
        </p:nvPicPr>
        <p:blipFill rotWithShape="1">
          <a:blip r:embed="rId3">
            <a:extLst>
              <a:ext uri="{28A0092B-C50C-407E-A947-70E740481C1C}">
                <a14:useLocalDpi xmlns:a14="http://schemas.microsoft.com/office/drawing/2010/main" val="0"/>
              </a:ext>
            </a:extLst>
          </a:blip>
          <a:srcRect r="77399" b="70739"/>
          <a:stretch/>
        </p:blipFill>
        <p:spPr bwMode="auto">
          <a:xfrm>
            <a:off x="6234310" y="2495600"/>
            <a:ext cx="5146454" cy="419422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1412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BCD8-414F-4F7C-AA6B-FDF7AC007588}"/>
              </a:ext>
            </a:extLst>
          </p:cNvPr>
          <p:cNvSpPr>
            <a:spLocks noGrp="1"/>
          </p:cNvSpPr>
          <p:nvPr>
            <p:ph type="title"/>
          </p:nvPr>
        </p:nvSpPr>
        <p:spPr/>
        <p:txBody>
          <a:bodyPr/>
          <a:lstStyle/>
          <a:p>
            <a:pPr algn="ctr"/>
            <a:r>
              <a:rPr lang="en-US" dirty="0"/>
              <a:t>LINKING AND IMPLEMNETATION WITH DEMO</a:t>
            </a:r>
          </a:p>
        </p:txBody>
      </p:sp>
      <p:sp>
        <p:nvSpPr>
          <p:cNvPr id="3" name="Content Placeholder 2">
            <a:extLst>
              <a:ext uri="{FF2B5EF4-FFF2-40B4-BE49-F238E27FC236}">
                <a16:creationId xmlns:a16="http://schemas.microsoft.com/office/drawing/2014/main" id="{4885880E-FA42-4CAD-81F4-DCD2101713C1}"/>
              </a:ext>
            </a:extLst>
          </p:cNvPr>
          <p:cNvSpPr>
            <a:spLocks noGrp="1"/>
          </p:cNvSpPr>
          <p:nvPr>
            <p:ph idx="1"/>
          </p:nvPr>
        </p:nvSpPr>
        <p:spPr>
          <a:xfrm>
            <a:off x="1103312" y="2052919"/>
            <a:ext cx="9771014" cy="437064"/>
          </a:xfrm>
        </p:spPr>
        <p:txBody>
          <a:bodyPr/>
          <a:lstStyle/>
          <a:p>
            <a:pPr marL="0" indent="0" algn="ctr">
              <a:buNone/>
            </a:pPr>
            <a:r>
              <a:rPr lang="en-US" dirty="0"/>
              <a:t>Search by Year</a:t>
            </a:r>
          </a:p>
          <a:p>
            <a:endParaRPr lang="en-US" dirty="0"/>
          </a:p>
        </p:txBody>
      </p:sp>
      <p:pic>
        <p:nvPicPr>
          <p:cNvPr id="4" name="Picture 3">
            <a:extLst>
              <a:ext uri="{FF2B5EF4-FFF2-40B4-BE49-F238E27FC236}">
                <a16:creationId xmlns:a16="http://schemas.microsoft.com/office/drawing/2014/main" id="{D327298B-721A-4CB8-9D2F-45D3DEF0B74C}"/>
              </a:ext>
            </a:extLst>
          </p:cNvPr>
          <p:cNvPicPr/>
          <p:nvPr/>
        </p:nvPicPr>
        <p:blipFill rotWithShape="1">
          <a:blip r:embed="rId2">
            <a:extLst>
              <a:ext uri="{28A0092B-C50C-407E-A947-70E740481C1C}">
                <a14:useLocalDpi xmlns:a14="http://schemas.microsoft.com/office/drawing/2010/main" val="0"/>
              </a:ext>
            </a:extLst>
          </a:blip>
          <a:srcRect l="2666" t="3987" r="83292" b="66095"/>
          <a:stretch/>
        </p:blipFill>
        <p:spPr bwMode="auto">
          <a:xfrm>
            <a:off x="1103311" y="2883877"/>
            <a:ext cx="2765303" cy="3364522"/>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07A9EB54-C830-40A5-9C85-0A5FEBDA558F}"/>
              </a:ext>
            </a:extLst>
          </p:cNvPr>
          <p:cNvPicPr/>
          <p:nvPr/>
        </p:nvPicPr>
        <p:blipFill rotWithShape="1">
          <a:blip r:embed="rId3">
            <a:extLst>
              <a:ext uri="{28A0092B-C50C-407E-A947-70E740481C1C}">
                <a14:useLocalDpi xmlns:a14="http://schemas.microsoft.com/office/drawing/2010/main" val="0"/>
              </a:ext>
            </a:extLst>
          </a:blip>
          <a:srcRect r="57622" b="60985"/>
          <a:stretch/>
        </p:blipFill>
        <p:spPr bwMode="auto">
          <a:xfrm>
            <a:off x="4937760" y="2883876"/>
            <a:ext cx="5936566" cy="336452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473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0928-5CD9-483B-B80E-E3B1A21EA82D}"/>
              </a:ext>
            </a:extLst>
          </p:cNvPr>
          <p:cNvSpPr>
            <a:spLocks noGrp="1"/>
          </p:cNvSpPr>
          <p:nvPr>
            <p:ph type="title"/>
          </p:nvPr>
        </p:nvSpPr>
        <p:spPr>
          <a:xfrm>
            <a:off x="646111" y="112542"/>
            <a:ext cx="9404723" cy="1202787"/>
          </a:xfrm>
        </p:spPr>
        <p:txBody>
          <a:bodyPr/>
          <a:lstStyle/>
          <a:p>
            <a:pPr algn="ctr"/>
            <a:r>
              <a:rPr lang="en-US" dirty="0"/>
              <a:t>LINKING AND IMPLEMNETATION WITH DEMO</a:t>
            </a:r>
          </a:p>
        </p:txBody>
      </p:sp>
      <p:sp>
        <p:nvSpPr>
          <p:cNvPr id="3" name="Content Placeholder 2">
            <a:extLst>
              <a:ext uri="{FF2B5EF4-FFF2-40B4-BE49-F238E27FC236}">
                <a16:creationId xmlns:a16="http://schemas.microsoft.com/office/drawing/2014/main" id="{4F4D7B6E-82B7-4263-A950-E9AA717E956C}"/>
              </a:ext>
            </a:extLst>
          </p:cNvPr>
          <p:cNvSpPr>
            <a:spLocks noGrp="1"/>
          </p:cNvSpPr>
          <p:nvPr>
            <p:ph idx="1"/>
          </p:nvPr>
        </p:nvSpPr>
        <p:spPr>
          <a:xfrm>
            <a:off x="379827" y="1504484"/>
            <a:ext cx="4594103" cy="324522"/>
          </a:xfrm>
        </p:spPr>
        <p:txBody>
          <a:bodyPr>
            <a:normAutofit fontScale="92500" lnSpcReduction="20000"/>
          </a:bodyPr>
          <a:lstStyle/>
          <a:p>
            <a:pPr marL="0" indent="0">
              <a:buNone/>
            </a:pPr>
            <a:r>
              <a:rPr lang="en-US" dirty="0"/>
              <a:t>Search by Professional Parameter</a:t>
            </a:r>
          </a:p>
        </p:txBody>
      </p:sp>
      <p:pic>
        <p:nvPicPr>
          <p:cNvPr id="4" name="Picture 3">
            <a:extLst>
              <a:ext uri="{FF2B5EF4-FFF2-40B4-BE49-F238E27FC236}">
                <a16:creationId xmlns:a16="http://schemas.microsoft.com/office/drawing/2014/main" id="{DA2D3807-7DA7-44F6-A134-D133D17A5C9A}"/>
              </a:ext>
            </a:extLst>
          </p:cNvPr>
          <p:cNvPicPr/>
          <p:nvPr/>
        </p:nvPicPr>
        <p:blipFill rotWithShape="1">
          <a:blip r:embed="rId2">
            <a:extLst>
              <a:ext uri="{28A0092B-C50C-407E-A947-70E740481C1C}">
                <a14:useLocalDpi xmlns:a14="http://schemas.microsoft.com/office/drawing/2010/main" val="0"/>
              </a:ext>
            </a:extLst>
          </a:blip>
          <a:srcRect l="6418" t="10057" r="71535" b="41206"/>
          <a:stretch/>
        </p:blipFill>
        <p:spPr bwMode="auto">
          <a:xfrm>
            <a:off x="4726744" y="1504484"/>
            <a:ext cx="3375074" cy="3713665"/>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083C7BEC-4A2C-4222-A518-543AE40CB82D}"/>
              </a:ext>
            </a:extLst>
          </p:cNvPr>
          <p:cNvPicPr/>
          <p:nvPr/>
        </p:nvPicPr>
        <p:blipFill rotWithShape="1">
          <a:blip r:embed="rId3">
            <a:extLst>
              <a:ext uri="{28A0092B-C50C-407E-A947-70E740481C1C}">
                <a14:useLocalDpi xmlns:a14="http://schemas.microsoft.com/office/drawing/2010/main" val="0"/>
              </a:ext>
            </a:extLst>
          </a:blip>
          <a:srcRect l="7977" t="13300" r="7766" b="72808"/>
          <a:stretch/>
        </p:blipFill>
        <p:spPr bwMode="auto">
          <a:xfrm>
            <a:off x="379828" y="5218149"/>
            <a:ext cx="11704320" cy="158968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2677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028-379C-44EF-8510-BD8D39F4633C}"/>
              </a:ext>
            </a:extLst>
          </p:cNvPr>
          <p:cNvSpPr>
            <a:spLocks noGrp="1"/>
          </p:cNvSpPr>
          <p:nvPr>
            <p:ph type="title"/>
          </p:nvPr>
        </p:nvSpPr>
        <p:spPr>
          <a:xfrm>
            <a:off x="646111" y="188914"/>
            <a:ext cx="9404723" cy="1330398"/>
          </a:xfrm>
        </p:spPr>
        <p:txBody>
          <a:bodyPr/>
          <a:lstStyle/>
          <a:p>
            <a:pPr algn="ctr"/>
            <a:r>
              <a:rPr lang="en-US" dirty="0"/>
              <a:t>LINKING AND IMPLEMNETATION WITH DEMO</a:t>
            </a:r>
          </a:p>
        </p:txBody>
      </p:sp>
      <p:pic>
        <p:nvPicPr>
          <p:cNvPr id="4" name="Content Placeholder 3">
            <a:extLst>
              <a:ext uri="{FF2B5EF4-FFF2-40B4-BE49-F238E27FC236}">
                <a16:creationId xmlns:a16="http://schemas.microsoft.com/office/drawing/2014/main" id="{9C65B0D3-AC2E-4B50-8544-4018A9685B6E}"/>
              </a:ext>
            </a:extLst>
          </p:cNvPr>
          <p:cNvPicPr>
            <a:picLocks noGrp="1" noChangeAspect="1"/>
          </p:cNvPicPr>
          <p:nvPr>
            <p:ph idx="1"/>
          </p:nvPr>
        </p:nvPicPr>
        <p:blipFill>
          <a:blip r:embed="rId2"/>
          <a:stretch>
            <a:fillRect/>
          </a:stretch>
        </p:blipFill>
        <p:spPr>
          <a:xfrm>
            <a:off x="3199888" y="2592387"/>
            <a:ext cx="5429250" cy="4076700"/>
          </a:xfrm>
          <a:prstGeom prst="rect">
            <a:avLst/>
          </a:prstGeom>
        </p:spPr>
      </p:pic>
      <p:sp>
        <p:nvSpPr>
          <p:cNvPr id="5" name="TextBox 4">
            <a:extLst>
              <a:ext uri="{FF2B5EF4-FFF2-40B4-BE49-F238E27FC236}">
                <a16:creationId xmlns:a16="http://schemas.microsoft.com/office/drawing/2014/main" id="{11958203-E89F-4347-BD82-0DA522370890}"/>
              </a:ext>
            </a:extLst>
          </p:cNvPr>
          <p:cNvSpPr txBox="1"/>
          <p:nvPr/>
        </p:nvSpPr>
        <p:spPr>
          <a:xfrm>
            <a:off x="3199888" y="1855794"/>
            <a:ext cx="5429250" cy="400110"/>
          </a:xfrm>
          <a:prstGeom prst="rect">
            <a:avLst/>
          </a:prstGeom>
          <a:noFill/>
        </p:spPr>
        <p:txBody>
          <a:bodyPr wrap="square" rtlCol="0">
            <a:spAutoFit/>
          </a:bodyPr>
          <a:lstStyle/>
          <a:p>
            <a:pPr algn="ctr"/>
            <a:r>
              <a:rPr lang="en-US" sz="2000" dirty="0"/>
              <a:t>Statistical data</a:t>
            </a:r>
          </a:p>
        </p:txBody>
      </p:sp>
    </p:spTree>
    <p:extLst>
      <p:ext uri="{BB962C8B-B14F-4D97-AF65-F5344CB8AC3E}">
        <p14:creationId xmlns:p14="http://schemas.microsoft.com/office/powerpoint/2010/main" val="261559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C1C7-2625-4F88-B4B3-B20F4EF90D74}"/>
              </a:ext>
            </a:extLst>
          </p:cNvPr>
          <p:cNvSpPr>
            <a:spLocks noGrp="1"/>
          </p:cNvSpPr>
          <p:nvPr>
            <p:ph type="title"/>
          </p:nvPr>
        </p:nvSpPr>
        <p:spPr>
          <a:xfrm>
            <a:off x="646111" y="98474"/>
            <a:ext cx="9404723" cy="1252024"/>
          </a:xfrm>
        </p:spPr>
        <p:txBody>
          <a:bodyPr/>
          <a:lstStyle/>
          <a:p>
            <a:pPr algn="ctr"/>
            <a:r>
              <a:rPr lang="en-US" dirty="0"/>
              <a:t>LINKING AND IMPLEMNETATION WITH DEMO</a:t>
            </a:r>
          </a:p>
        </p:txBody>
      </p:sp>
      <p:pic>
        <p:nvPicPr>
          <p:cNvPr id="4" name="Content Placeholder 3">
            <a:extLst>
              <a:ext uri="{FF2B5EF4-FFF2-40B4-BE49-F238E27FC236}">
                <a16:creationId xmlns:a16="http://schemas.microsoft.com/office/drawing/2014/main" id="{2F92DE89-33B7-4D24-A0F8-7954601DBD27}"/>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44161" b="13990"/>
          <a:stretch/>
        </p:blipFill>
        <p:spPr bwMode="auto">
          <a:xfrm>
            <a:off x="2522806" y="2214843"/>
            <a:ext cx="7352714" cy="4643157"/>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0A69F06E-A1A3-4ADD-9218-542CA100B6B7}"/>
              </a:ext>
            </a:extLst>
          </p:cNvPr>
          <p:cNvSpPr txBox="1"/>
          <p:nvPr/>
        </p:nvSpPr>
        <p:spPr>
          <a:xfrm>
            <a:off x="2522806" y="1582615"/>
            <a:ext cx="7146388" cy="400110"/>
          </a:xfrm>
          <a:prstGeom prst="rect">
            <a:avLst/>
          </a:prstGeom>
          <a:noFill/>
        </p:spPr>
        <p:txBody>
          <a:bodyPr wrap="square" rtlCol="0">
            <a:spAutoFit/>
          </a:bodyPr>
          <a:lstStyle/>
          <a:p>
            <a:pPr algn="ctr"/>
            <a:r>
              <a:rPr lang="en-US" sz="2000" dirty="0"/>
              <a:t>Gallery</a:t>
            </a:r>
          </a:p>
        </p:txBody>
      </p:sp>
    </p:spTree>
    <p:extLst>
      <p:ext uri="{BB962C8B-B14F-4D97-AF65-F5344CB8AC3E}">
        <p14:creationId xmlns:p14="http://schemas.microsoft.com/office/powerpoint/2010/main" val="1076385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573</TotalTime>
  <Words>437</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FACULTY PERFORMANCE INFORMATION (MIS)</vt:lpstr>
      <vt:lpstr>INTRODUCTION</vt:lpstr>
      <vt:lpstr>LAYOUT</vt:lpstr>
      <vt:lpstr>TECHNICAL CONTENT</vt:lpstr>
      <vt:lpstr>LINKING AND IMPLEMNETATION WITH DEMO</vt:lpstr>
      <vt:lpstr>LINKING AND IMPLEMNETATION WITH DEMO</vt:lpstr>
      <vt:lpstr>LINKING AND IMPLEMNETATION WITH DEMO</vt:lpstr>
      <vt:lpstr>LINKING AND IMPLEMNETATION WITH DEMO</vt:lpstr>
      <vt:lpstr>LINKING AND IMPLEMNETATION WITH DEMO</vt:lpstr>
      <vt:lpstr>CONCLUSION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OF THE MINI PROJECT</dc:title>
  <dc:creator>Ameyaa Biwalkar</dc:creator>
  <cp:lastModifiedBy>Nishee Shelat</cp:lastModifiedBy>
  <cp:revision>28</cp:revision>
  <dcterms:created xsi:type="dcterms:W3CDTF">2019-01-25T09:27:56Z</dcterms:created>
  <dcterms:modified xsi:type="dcterms:W3CDTF">2020-04-05T14:49:07Z</dcterms:modified>
</cp:coreProperties>
</file>