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68" r:id="rId5"/>
    <p:sldId id="271" r:id="rId6"/>
    <p:sldId id="276" r:id="rId7"/>
    <p:sldId id="284" r:id="rId8"/>
    <p:sldId id="278" r:id="rId9"/>
    <p:sldId id="286" r:id="rId10"/>
    <p:sldId id="279" r:id="rId11"/>
    <p:sldId id="285" r:id="rId12"/>
    <p:sldId id="282" r:id="rId13"/>
    <p:sldId id="283" r:id="rId14"/>
    <p:sldId id="277" r:id="rId15"/>
    <p:sldId id="257"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2" autoAdjust="0"/>
  </p:normalViewPr>
  <p:slideViewPr>
    <p:cSldViewPr snapToGrid="0">
      <p:cViewPr varScale="1">
        <p:scale>
          <a:sx n="78" d="100"/>
          <a:sy n="78" d="100"/>
        </p:scale>
        <p:origin x="630"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8/14/2021</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8/14/2021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E9C5B8E7-E4E4-4B5A-9AC6-6C9085924A32}" type="datetime2">
              <a:rPr lang="en-US" noProof="0" smtClean="0"/>
              <a:t>Saturday, August 14, 2021</a:t>
            </a:fld>
            <a:endParaRPr lang="en-US" noProof="0" dirty="0"/>
          </a:p>
        </p:txBody>
      </p:sp>
      <p:sp>
        <p:nvSpPr>
          <p:cNvPr id="5" name="Footer Placeholder 4"/>
          <p:cNvSpPr>
            <a:spLocks noGrp="1"/>
          </p:cNvSpPr>
          <p:nvPr>
            <p:ph type="ftr" sz="quarter" idx="11"/>
          </p:nvPr>
        </p:nvSpPr>
        <p:spPr/>
        <p:txBody>
          <a:bodyPr/>
          <a:lstStyle/>
          <a:p>
            <a:r>
              <a:rPr lang="en-US" noProof="0" dirty="0"/>
              <a:t>Kantipur City College</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740A7B09-0415-4728-A206-4CF7AB0020D4}" type="datetime2">
              <a:rPr lang="en-US" noProof="0" smtClean="0"/>
              <a:t>Saturday, August 14, 2021</a:t>
            </a:fld>
            <a:endParaRPr lang="en-US" noProof="0" dirty="0"/>
          </a:p>
        </p:txBody>
      </p:sp>
      <p:sp>
        <p:nvSpPr>
          <p:cNvPr id="5" name="Footer Placeholder 4"/>
          <p:cNvSpPr>
            <a:spLocks noGrp="1"/>
          </p:cNvSpPr>
          <p:nvPr>
            <p:ph type="ftr" sz="quarter" idx="11"/>
          </p:nvPr>
        </p:nvSpPr>
        <p:spPr/>
        <p:txBody>
          <a:bodyPr/>
          <a:lstStyle/>
          <a:p>
            <a:r>
              <a:rPr lang="en-US" noProof="0" dirty="0"/>
              <a:t>Kantipur City College</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3D88375-B0AE-44E2-8F00-DD8F9207895C}" type="datetime2">
              <a:rPr lang="en-US" noProof="0" smtClean="0"/>
              <a:t>Saturday, August 14, 2021</a:t>
            </a:fld>
            <a:endParaRPr lang="en-US" noProof="0" dirty="0"/>
          </a:p>
        </p:txBody>
      </p:sp>
      <p:sp>
        <p:nvSpPr>
          <p:cNvPr id="4" name="Footer Placeholder 3"/>
          <p:cNvSpPr>
            <a:spLocks noGrp="1"/>
          </p:cNvSpPr>
          <p:nvPr>
            <p:ph type="ftr" sz="quarter" idx="11"/>
          </p:nvPr>
        </p:nvSpPr>
        <p:spPr/>
        <p:txBody>
          <a:bodyPr/>
          <a:lstStyle/>
          <a:p>
            <a:r>
              <a:rPr lang="en-US" noProof="0" dirty="0"/>
              <a:t>Kantipur City College</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348999-2817-498D-BF28-771D9F944B32}" type="datetime2">
              <a:rPr lang="en-US" noProof="0" smtClean="0"/>
              <a:t>Saturday, August 14, 2021</a:t>
            </a:fld>
            <a:endParaRPr lang="en-US" noProof="0" dirty="0"/>
          </a:p>
        </p:txBody>
      </p:sp>
      <p:sp>
        <p:nvSpPr>
          <p:cNvPr id="3" name="Footer Placeholder 2"/>
          <p:cNvSpPr>
            <a:spLocks noGrp="1"/>
          </p:cNvSpPr>
          <p:nvPr>
            <p:ph type="ftr" sz="quarter" idx="11"/>
          </p:nvPr>
        </p:nvSpPr>
        <p:spPr/>
        <p:txBody>
          <a:bodyPr/>
          <a:lstStyle/>
          <a:p>
            <a:r>
              <a:rPr lang="en-US" noProof="0" dirty="0"/>
              <a:t>Kantipur City College</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1EDB1C94-F2E4-4A8C-A362-53850DB9A69B}" type="datetime2">
              <a:rPr lang="en-US" noProof="0" smtClean="0"/>
              <a:t>Saturday, August 14, 2021</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Kantipur City College</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3E8EAA6-96A9-4F40-AA1E-9BF4CA5627C1}" type="datetime2">
              <a:rPr lang="en-US" noProof="0" smtClean="0"/>
              <a:t>Saturday, August 14, 2021</a:t>
            </a:fld>
            <a:endParaRPr lang="en-US" noProof="0" dirty="0"/>
          </a:p>
        </p:txBody>
      </p:sp>
      <p:sp>
        <p:nvSpPr>
          <p:cNvPr id="6" name="Footer Placeholder 5"/>
          <p:cNvSpPr>
            <a:spLocks noGrp="1"/>
          </p:cNvSpPr>
          <p:nvPr>
            <p:ph type="ftr" sz="quarter" idx="11"/>
          </p:nvPr>
        </p:nvSpPr>
        <p:spPr/>
        <p:txBody>
          <a:bodyPr/>
          <a:lstStyle/>
          <a:p>
            <a:r>
              <a:rPr lang="en-US" noProof="0" dirty="0"/>
              <a:t>Kantipur City College</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7A41B74C-955F-4518-8F2C-4905F8DBAAA9}" type="datetime2">
              <a:rPr lang="en-US" noProof="0" smtClean="0"/>
              <a:t>Saturday, August 14, 2021</a:t>
            </a:fld>
            <a:endParaRPr lang="en-US" noProof="0" dirty="0"/>
          </a:p>
        </p:txBody>
      </p:sp>
      <p:sp>
        <p:nvSpPr>
          <p:cNvPr id="8" name="Footer Placeholder 7"/>
          <p:cNvSpPr>
            <a:spLocks noGrp="1"/>
          </p:cNvSpPr>
          <p:nvPr>
            <p:ph type="ftr" sz="quarter" idx="11"/>
          </p:nvPr>
        </p:nvSpPr>
        <p:spPr/>
        <p:txBody>
          <a:bodyPr/>
          <a:lstStyle/>
          <a:p>
            <a:r>
              <a:rPr lang="en-US" noProof="0" dirty="0"/>
              <a:t>Kantipur City College</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75A514E9-F3B3-4D2D-BFC9-D58188E09348}" type="datetime2">
              <a:rPr lang="en-US" noProof="0" smtClean="0"/>
              <a:t>Saturday, August 14, 2021</a:t>
            </a:fld>
            <a:endParaRPr lang="en-US" noProof="0" dirty="0"/>
          </a:p>
        </p:txBody>
      </p:sp>
      <p:sp>
        <p:nvSpPr>
          <p:cNvPr id="6" name="Footer Placeholder 5"/>
          <p:cNvSpPr>
            <a:spLocks noGrp="1"/>
          </p:cNvSpPr>
          <p:nvPr>
            <p:ph type="ftr" sz="quarter" idx="11"/>
          </p:nvPr>
        </p:nvSpPr>
        <p:spPr/>
        <p:txBody>
          <a:bodyPr/>
          <a:lstStyle/>
          <a:p>
            <a:r>
              <a:rPr lang="en-US" noProof="0" dirty="0"/>
              <a:t>Kantipur City College</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3F051F6-7FA1-4DD0-B0EF-BB4A56457E65}" type="datetime2">
              <a:rPr lang="en-US" noProof="0" smtClean="0"/>
              <a:t>Saturday, August 14, 2021</a:t>
            </a:fld>
            <a:endParaRPr lang="en-US" noProof="0" dirty="0"/>
          </a:p>
        </p:txBody>
      </p:sp>
      <p:sp>
        <p:nvSpPr>
          <p:cNvPr id="6" name="Footer Placeholder 5"/>
          <p:cNvSpPr>
            <a:spLocks noGrp="1"/>
          </p:cNvSpPr>
          <p:nvPr>
            <p:ph type="ftr" sz="quarter" idx="11"/>
          </p:nvPr>
        </p:nvSpPr>
        <p:spPr/>
        <p:txBody>
          <a:bodyPr/>
          <a:lstStyle/>
          <a:p>
            <a:r>
              <a:rPr lang="en-US" noProof="0" dirty="0"/>
              <a:t>Kantipur City College</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0271532F-E449-4E7F-A808-C90D8D761872}" type="datetime2">
              <a:rPr lang="en-US" noProof="0" smtClean="0"/>
              <a:t>Saturday, August 14, 2021</a:t>
            </a:fld>
            <a:endParaRPr lang="en-US" noProof="0" dirty="0"/>
          </a:p>
        </p:txBody>
      </p:sp>
      <p:sp>
        <p:nvSpPr>
          <p:cNvPr id="5" name="Footer Placeholder 4"/>
          <p:cNvSpPr>
            <a:spLocks noGrp="1"/>
          </p:cNvSpPr>
          <p:nvPr>
            <p:ph type="ftr" sz="quarter" idx="11"/>
          </p:nvPr>
        </p:nvSpPr>
        <p:spPr/>
        <p:txBody>
          <a:bodyPr/>
          <a:lstStyle/>
          <a:p>
            <a:r>
              <a:rPr lang="en-US" noProof="0" dirty="0"/>
              <a:t>Kantipur City College</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5335B7EF-3B01-4F14-9B02-9B7347776D47}" type="datetime2">
              <a:rPr lang="en-US" noProof="0" smtClean="0"/>
              <a:t>Saturday, August 14, 2021</a:t>
            </a:fld>
            <a:endParaRPr lang="en-US" noProof="0" dirty="0"/>
          </a:p>
        </p:txBody>
      </p:sp>
      <p:sp>
        <p:nvSpPr>
          <p:cNvPr id="8" name="Footer Placeholder 7"/>
          <p:cNvSpPr>
            <a:spLocks noGrp="1"/>
          </p:cNvSpPr>
          <p:nvPr>
            <p:ph type="ftr" sz="quarter" idx="11"/>
          </p:nvPr>
        </p:nvSpPr>
        <p:spPr/>
        <p:txBody>
          <a:bodyPr/>
          <a:lstStyle/>
          <a:p>
            <a:r>
              <a:rPr lang="en-US" noProof="0" dirty="0"/>
              <a:t>Kantipur City College</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6230D6C-106C-4A48-BAA3-3CC33CAA0F84}" type="datetime2">
              <a:rPr lang="en-US" noProof="0" smtClean="0"/>
              <a:t>Saturday, August 14, 2021</a:t>
            </a:fld>
            <a:endParaRPr lang="en-US" noProof="0" dirty="0"/>
          </a:p>
        </p:txBody>
      </p:sp>
      <p:sp>
        <p:nvSpPr>
          <p:cNvPr id="6" name="Footer Placeholder 5"/>
          <p:cNvSpPr>
            <a:spLocks noGrp="1"/>
          </p:cNvSpPr>
          <p:nvPr>
            <p:ph type="ftr" sz="quarter" idx="11"/>
          </p:nvPr>
        </p:nvSpPr>
        <p:spPr/>
        <p:txBody>
          <a:bodyPr/>
          <a:lstStyle/>
          <a:p>
            <a:r>
              <a:rPr lang="en-US" noProof="0" dirty="0"/>
              <a:t>Kantipur City College</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C7C14D-2652-4C08-8C39-1D449CC0701D}" type="datetime2">
              <a:rPr lang="en-US" noProof="0" smtClean="0"/>
              <a:t>Saturday, August 14, 2021</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Kantipur City College</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1884317" y="2123950"/>
            <a:ext cx="9479606" cy="1319498"/>
          </a:xfrm>
        </p:spPr>
        <p:txBody>
          <a:bodyPr>
            <a:normAutofit/>
          </a:bodyPr>
          <a:lstStyle/>
          <a:p>
            <a:r>
              <a:rPr lang="en-US" b="1" i="1" dirty="0">
                <a:effectLst>
                  <a:outerShdw blurRad="38100" dist="38100" dir="2700000" algn="tl">
                    <a:srgbClr val="000000">
                      <a:alpha val="43137"/>
                    </a:srgbClr>
                  </a:outerShdw>
                </a:effectLst>
              </a:rPr>
              <a:t>Banking management system</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9600639" y="4226628"/>
            <a:ext cx="2472471" cy="2444137"/>
          </a:xfrm>
        </p:spPr>
        <p:txBody>
          <a:bodyPr>
            <a:normAutofit/>
          </a:bodyPr>
          <a:lstStyle/>
          <a:p>
            <a:r>
              <a:rPr lang="en-US" u="sng" dirty="0"/>
              <a:t>Presented by</a:t>
            </a:r>
          </a:p>
          <a:p>
            <a:r>
              <a:rPr lang="en-US" dirty="0"/>
              <a:t> nima dawa Sherpa</a:t>
            </a:r>
          </a:p>
          <a:p>
            <a:r>
              <a:rPr lang="en-US" dirty="0"/>
              <a:t>subash pandey </a:t>
            </a:r>
          </a:p>
          <a:p>
            <a:r>
              <a:rPr lang="en-US" dirty="0"/>
              <a:t>laxman basnet</a:t>
            </a:r>
          </a:p>
        </p:txBody>
      </p:sp>
      <p:pic>
        <p:nvPicPr>
          <p:cNvPr id="5" name="Picture 4">
            <a:extLst>
              <a:ext uri="{FF2B5EF4-FFF2-40B4-BE49-F238E27FC236}">
                <a16:creationId xmlns:a16="http://schemas.microsoft.com/office/drawing/2014/main" id="{5188BAEB-30C3-46BF-908A-8F44954FBD37}"/>
              </a:ext>
            </a:extLst>
          </p:cNvPr>
          <p:cNvPicPr>
            <a:picLocks noChangeAspect="1"/>
          </p:cNvPicPr>
          <p:nvPr/>
        </p:nvPicPr>
        <p:blipFill>
          <a:blip r:embed="rId2"/>
          <a:stretch>
            <a:fillRect/>
          </a:stretch>
        </p:blipFill>
        <p:spPr>
          <a:xfrm>
            <a:off x="9860692" y="1039612"/>
            <a:ext cx="1952367" cy="1484371"/>
          </a:xfrm>
          <a:prstGeom prst="rect">
            <a:avLst/>
          </a:prstGeom>
        </p:spPr>
      </p:pic>
      <p:sp>
        <p:nvSpPr>
          <p:cNvPr id="4" name="Date Placeholder 3"/>
          <p:cNvSpPr>
            <a:spLocks noGrp="1"/>
          </p:cNvSpPr>
          <p:nvPr>
            <p:ph type="dt" sz="half" idx="10"/>
          </p:nvPr>
        </p:nvSpPr>
        <p:spPr>
          <a:xfrm>
            <a:off x="9106931" y="5870575"/>
            <a:ext cx="2966180" cy="800190"/>
          </a:xfrm>
        </p:spPr>
        <p:txBody>
          <a:bodyPr/>
          <a:lstStyle/>
          <a:p>
            <a:fld id="{7E887D6A-6E7F-416A-8253-0D76EFEEED1A}" type="datetime2">
              <a:rPr lang="en-US" sz="1800" noProof="0" smtClean="0">
                <a:solidFill>
                  <a:srgbClr val="92D050"/>
                </a:solidFill>
              </a:rPr>
              <a:pPr/>
              <a:t>Saturday, August 14, 2021</a:t>
            </a:fld>
            <a:endParaRPr lang="en-US" sz="1200" noProof="0" dirty="0">
              <a:solidFill>
                <a:srgbClr val="92D050"/>
              </a:solidFill>
            </a:endParaRPr>
          </a:p>
        </p:txBody>
      </p:sp>
      <p:sp>
        <p:nvSpPr>
          <p:cNvPr id="6" name="Footer Placeholder 5"/>
          <p:cNvSpPr>
            <a:spLocks noGrp="1"/>
          </p:cNvSpPr>
          <p:nvPr>
            <p:ph type="ftr" sz="quarter" idx="11"/>
          </p:nvPr>
        </p:nvSpPr>
        <p:spPr>
          <a:xfrm>
            <a:off x="618308" y="5782491"/>
            <a:ext cx="2412275" cy="888274"/>
          </a:xfrm>
        </p:spPr>
        <p:txBody>
          <a:bodyPr/>
          <a:lstStyle/>
          <a:p>
            <a:r>
              <a:rPr lang="en-US" sz="1800" noProof="0" dirty="0">
                <a:solidFill>
                  <a:srgbClr val="92D050"/>
                </a:solidFill>
              </a:rPr>
              <a:t>Kantipur City College</a:t>
            </a:r>
          </a:p>
        </p:txBody>
      </p:sp>
      <p:sp>
        <p:nvSpPr>
          <p:cNvPr id="7" name="Slide Number Placeholder 6"/>
          <p:cNvSpPr>
            <a:spLocks noGrp="1"/>
          </p:cNvSpPr>
          <p:nvPr>
            <p:ph type="sldNum" sz="quarter" idx="12"/>
          </p:nvPr>
        </p:nvSpPr>
        <p:spPr>
          <a:xfrm>
            <a:off x="9797144" y="191590"/>
            <a:ext cx="1566780" cy="557348"/>
          </a:xfrm>
        </p:spPr>
        <p:txBody>
          <a:bodyPr/>
          <a:lstStyle/>
          <a:p>
            <a:fld id="{5D99DD2A-B520-4620-9B43-64B657BA2D42}" type="slidenum">
              <a:rPr lang="en-US" sz="2800" noProof="0" smtClean="0">
                <a:solidFill>
                  <a:schemeClr val="accent4">
                    <a:lumMod val="60000"/>
                    <a:lumOff val="40000"/>
                  </a:schemeClr>
                </a:solidFill>
              </a:rPr>
              <a:t>1</a:t>
            </a:fld>
            <a:endParaRPr lang="en-US" sz="2800" noProof="0" dirty="0">
              <a:solidFill>
                <a:schemeClr val="accent4">
                  <a:lumMod val="60000"/>
                  <a:lumOff val="40000"/>
                </a:schemeClr>
              </a:solidFill>
            </a:endParaRP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a:xfrm>
            <a:off x="513805" y="304800"/>
            <a:ext cx="11012910" cy="783772"/>
          </a:xfrm>
        </p:spPr>
        <p:txBody>
          <a:bodyPr/>
          <a:lstStyle/>
          <a:p>
            <a:r>
              <a:rPr lang="en-US" dirty="0"/>
              <a:t>Gantt chart</a:t>
            </a:r>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1" y="1869600"/>
            <a:ext cx="7098955" cy="3921601"/>
          </a:xfrm>
        </p:spPr>
        <p:txBody>
          <a:bodyPr/>
          <a:lstStyle/>
          <a:p>
            <a:pPr marL="0" indent="0">
              <a:buNone/>
            </a:pPr>
            <a:br>
              <a:rPr lang="en-US" dirty="0"/>
            </a:br>
            <a:endParaRPr lang="en-US" dirty="0"/>
          </a:p>
        </p:txBody>
      </p:sp>
      <p:graphicFrame>
        <p:nvGraphicFramePr>
          <p:cNvPr id="4" name="Table 3">
            <a:extLst>
              <a:ext uri="{FF2B5EF4-FFF2-40B4-BE49-F238E27FC236}">
                <a16:creationId xmlns:a16="http://schemas.microsoft.com/office/drawing/2014/main" id="{06B6CC3C-442F-4A84-A1F0-886B5D473A19}"/>
              </a:ext>
            </a:extLst>
          </p:cNvPr>
          <p:cNvGraphicFramePr>
            <a:graphicFrameLocks noGrp="1"/>
          </p:cNvGraphicFramePr>
          <p:nvPr>
            <p:extLst>
              <p:ext uri="{D42A27DB-BD31-4B8C-83A1-F6EECF244321}">
                <p14:modId xmlns:p14="http://schemas.microsoft.com/office/powerpoint/2010/main" val="3617994380"/>
              </p:ext>
            </p:extLst>
          </p:nvPr>
        </p:nvGraphicFramePr>
        <p:xfrm>
          <a:off x="559986" y="1254100"/>
          <a:ext cx="10920548" cy="4647317"/>
        </p:xfrm>
        <a:graphic>
          <a:graphicData uri="http://schemas.openxmlformats.org/drawingml/2006/table">
            <a:tbl>
              <a:tblPr firstRow="1" firstCol="1" bandRow="1">
                <a:tableStyleId>{F5AB1C69-6EDB-4FF4-983F-18BD219EF322}</a:tableStyleId>
              </a:tblPr>
              <a:tblGrid>
                <a:gridCol w="487681">
                  <a:extLst>
                    <a:ext uri="{9D8B030D-6E8A-4147-A177-3AD203B41FA5}">
                      <a16:colId xmlns:a16="http://schemas.microsoft.com/office/drawing/2014/main" val="315253108"/>
                    </a:ext>
                  </a:extLst>
                </a:gridCol>
                <a:gridCol w="2693861">
                  <a:extLst>
                    <a:ext uri="{9D8B030D-6E8A-4147-A177-3AD203B41FA5}">
                      <a16:colId xmlns:a16="http://schemas.microsoft.com/office/drawing/2014/main" val="1818333806"/>
                    </a:ext>
                  </a:extLst>
                </a:gridCol>
                <a:gridCol w="1196232">
                  <a:extLst>
                    <a:ext uri="{9D8B030D-6E8A-4147-A177-3AD203B41FA5}">
                      <a16:colId xmlns:a16="http://schemas.microsoft.com/office/drawing/2014/main" val="1901484419"/>
                    </a:ext>
                  </a:extLst>
                </a:gridCol>
                <a:gridCol w="1239336">
                  <a:extLst>
                    <a:ext uri="{9D8B030D-6E8A-4147-A177-3AD203B41FA5}">
                      <a16:colId xmlns:a16="http://schemas.microsoft.com/office/drawing/2014/main" val="2293646707"/>
                    </a:ext>
                  </a:extLst>
                </a:gridCol>
                <a:gridCol w="1398382">
                  <a:extLst>
                    <a:ext uri="{9D8B030D-6E8A-4147-A177-3AD203B41FA5}">
                      <a16:colId xmlns:a16="http://schemas.microsoft.com/office/drawing/2014/main" val="2884839270"/>
                    </a:ext>
                  </a:extLst>
                </a:gridCol>
                <a:gridCol w="1345205">
                  <a:extLst>
                    <a:ext uri="{9D8B030D-6E8A-4147-A177-3AD203B41FA5}">
                      <a16:colId xmlns:a16="http://schemas.microsoft.com/office/drawing/2014/main" val="1489070538"/>
                    </a:ext>
                  </a:extLst>
                </a:gridCol>
                <a:gridCol w="1345205">
                  <a:extLst>
                    <a:ext uri="{9D8B030D-6E8A-4147-A177-3AD203B41FA5}">
                      <a16:colId xmlns:a16="http://schemas.microsoft.com/office/drawing/2014/main" val="1119600580"/>
                    </a:ext>
                  </a:extLst>
                </a:gridCol>
                <a:gridCol w="1214646">
                  <a:extLst>
                    <a:ext uri="{9D8B030D-6E8A-4147-A177-3AD203B41FA5}">
                      <a16:colId xmlns:a16="http://schemas.microsoft.com/office/drawing/2014/main" val="3522550480"/>
                    </a:ext>
                  </a:extLst>
                </a:gridCol>
              </a:tblGrid>
              <a:tr h="1140824">
                <a:tc>
                  <a:txBody>
                    <a:bodyPr/>
                    <a:lstStyle/>
                    <a:p>
                      <a:pPr marL="0" marR="0">
                        <a:lnSpc>
                          <a:spcPct val="107000"/>
                        </a:lnSpc>
                        <a:spcBef>
                          <a:spcPts val="0"/>
                        </a:spcBef>
                        <a:spcAft>
                          <a:spcPts val="15"/>
                        </a:spcAft>
                      </a:pPr>
                      <a:r>
                        <a:rPr lang="en-US" sz="1400" dirty="0">
                          <a:effectLst/>
                        </a:rPr>
                        <a:t>S.n</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0"/>
                        </a:spcAft>
                      </a:pPr>
                      <a:r>
                        <a:rPr lang="en-US" sz="1400" dirty="0">
                          <a:effectLst/>
                        </a:rPr>
                        <a:t> </a:t>
                      </a:r>
                      <a:endParaRPr lang="en-US" sz="1000" dirty="0">
                        <a:effectLst/>
                      </a:endParaRPr>
                    </a:p>
                    <a:p>
                      <a:pPr marL="0" marR="0">
                        <a:lnSpc>
                          <a:spcPct val="107000"/>
                        </a:lnSpc>
                        <a:spcBef>
                          <a:spcPts val="0"/>
                        </a:spcBef>
                        <a:spcAft>
                          <a:spcPts val="0"/>
                        </a:spcAft>
                      </a:pPr>
                      <a:r>
                        <a:rPr lang="en-US" sz="1400" dirty="0">
                          <a:effectLst/>
                        </a:rPr>
                        <a:t>           </a:t>
                      </a:r>
                      <a:r>
                        <a:rPr lang="en-US" sz="1800" dirty="0">
                          <a:effectLst/>
                        </a:rPr>
                        <a:t>Week</a:t>
                      </a:r>
                      <a:endParaRPr lang="en-US" sz="1000" dirty="0">
                        <a:effectLst/>
                      </a:endParaRPr>
                    </a:p>
                    <a:p>
                      <a:pPr marL="0" marR="0">
                        <a:lnSpc>
                          <a:spcPct val="107000"/>
                        </a:lnSpc>
                        <a:spcBef>
                          <a:spcPts val="0"/>
                        </a:spcBef>
                        <a:spcAft>
                          <a:spcPts val="0"/>
                        </a:spcAft>
                      </a:pPr>
                      <a:r>
                        <a:rPr lang="en-US" sz="1400" dirty="0">
                          <a:effectLst/>
                        </a:rPr>
                        <a:t>         </a:t>
                      </a:r>
                      <a:r>
                        <a:rPr lang="en-US" sz="1800" dirty="0">
                          <a:effectLst/>
                        </a:rPr>
                        <a:t>strategies</a:t>
                      </a:r>
                    </a:p>
                    <a:p>
                      <a:pPr marL="0" marR="0" lvl="0" indent="0" algn="l" defTabSz="457200" rtl="0" eaLnBrk="1" fontAlgn="auto" latinLnBrk="0" hangingPunct="1">
                        <a:lnSpc>
                          <a:spcPct val="107000"/>
                        </a:lnSpc>
                        <a:spcBef>
                          <a:spcPts val="0"/>
                        </a:spcBef>
                        <a:spcAft>
                          <a:spcPts val="0"/>
                        </a:spcAft>
                        <a:buClrTx/>
                        <a:buSzTx/>
                        <a:buFontTx/>
                        <a:buNone/>
                        <a:tabLst/>
                        <a:defRPr/>
                      </a:pP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800" dirty="0">
                        <a:effectLst/>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800" dirty="0">
                          <a:effectLst/>
                        </a:rPr>
                        <a:t>1</a:t>
                      </a:r>
                      <a:r>
                        <a:rPr lang="en-US" sz="1800" baseline="30000" dirty="0">
                          <a:effectLst/>
                        </a:rPr>
                        <a:t>st</a:t>
                      </a:r>
                      <a:r>
                        <a:rPr lang="en-US" sz="1800" dirty="0">
                          <a:effectLst/>
                        </a:rPr>
                        <a:t> week</a:t>
                      </a:r>
                      <a:r>
                        <a:rPr lang="en-US" sz="1800" baseline="0" dirty="0">
                          <a:effectLst/>
                          <a:latin typeface="Calibri" panose="020F0502020204030204" pitchFamily="34" charset="0"/>
                          <a:ea typeface="Calibri" panose="020F0502020204030204" pitchFamily="34" charset="0"/>
                          <a:cs typeface="Mangal" panose="02040503050203030202" pitchFamily="18" charset="0"/>
                        </a:rPr>
                        <a:t> (2021-05-15)</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endParaRPr lang="en-US" sz="1800" dirty="0">
                        <a:effectLst/>
                      </a:endParaRPr>
                    </a:p>
                    <a:p>
                      <a:pPr marL="0" marR="0">
                        <a:lnSpc>
                          <a:spcPct val="107000"/>
                        </a:lnSpc>
                        <a:spcBef>
                          <a:spcPts val="0"/>
                        </a:spcBef>
                        <a:spcAft>
                          <a:spcPts val="15"/>
                        </a:spcAft>
                      </a:pPr>
                      <a:r>
                        <a:rPr lang="en-US" sz="1800" dirty="0">
                          <a:effectLst/>
                        </a:rPr>
                        <a:t>  2</a:t>
                      </a:r>
                      <a:r>
                        <a:rPr lang="en-US" sz="1800" baseline="30000" dirty="0">
                          <a:effectLst/>
                        </a:rPr>
                        <a:t>nd</a:t>
                      </a:r>
                      <a:r>
                        <a:rPr lang="en-US" sz="1800" dirty="0">
                          <a:effectLst/>
                        </a:rPr>
                        <a:t> week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endParaRPr lang="en-US" sz="1800" dirty="0">
                        <a:effectLst/>
                      </a:endParaRPr>
                    </a:p>
                    <a:p>
                      <a:pPr marL="0" marR="0">
                        <a:lnSpc>
                          <a:spcPct val="107000"/>
                        </a:lnSpc>
                        <a:spcBef>
                          <a:spcPts val="0"/>
                        </a:spcBef>
                        <a:spcAft>
                          <a:spcPts val="15"/>
                        </a:spcAft>
                      </a:pPr>
                      <a:r>
                        <a:rPr lang="en-US" sz="1800" dirty="0">
                          <a:effectLst/>
                        </a:rPr>
                        <a:t>  3</a:t>
                      </a:r>
                      <a:r>
                        <a:rPr lang="en-US" sz="1800" baseline="30000" dirty="0">
                          <a:effectLst/>
                        </a:rPr>
                        <a:t>rd</a:t>
                      </a:r>
                      <a:r>
                        <a:rPr lang="en-US" sz="1800" dirty="0">
                          <a:effectLst/>
                        </a:rPr>
                        <a:t> week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endParaRPr lang="en-US" sz="1800" dirty="0">
                        <a:effectLst/>
                      </a:endParaRPr>
                    </a:p>
                    <a:p>
                      <a:pPr marL="0" marR="0">
                        <a:lnSpc>
                          <a:spcPct val="107000"/>
                        </a:lnSpc>
                        <a:spcBef>
                          <a:spcPts val="0"/>
                        </a:spcBef>
                        <a:spcAft>
                          <a:spcPts val="15"/>
                        </a:spcAft>
                      </a:pPr>
                      <a:r>
                        <a:rPr lang="en-US" sz="1800" dirty="0">
                          <a:effectLst/>
                        </a:rPr>
                        <a:t>  4</a:t>
                      </a:r>
                      <a:r>
                        <a:rPr lang="en-US" sz="1800" baseline="30000" dirty="0">
                          <a:effectLst/>
                        </a:rPr>
                        <a:t>th</a:t>
                      </a:r>
                      <a:r>
                        <a:rPr lang="en-US" sz="1800" dirty="0">
                          <a:effectLst/>
                        </a:rPr>
                        <a:t>   week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endParaRPr lang="en-US" sz="1800" dirty="0">
                        <a:effectLst/>
                      </a:endParaRPr>
                    </a:p>
                    <a:p>
                      <a:pPr marL="0" marR="0">
                        <a:lnSpc>
                          <a:spcPct val="107000"/>
                        </a:lnSpc>
                        <a:spcBef>
                          <a:spcPts val="0"/>
                        </a:spcBef>
                        <a:spcAft>
                          <a:spcPts val="15"/>
                        </a:spcAft>
                      </a:pPr>
                      <a:r>
                        <a:rPr lang="en-US" sz="1800" dirty="0">
                          <a:effectLst/>
                        </a:rPr>
                        <a:t>  5</a:t>
                      </a:r>
                      <a:r>
                        <a:rPr lang="en-US" sz="1800" baseline="30000" dirty="0">
                          <a:effectLst/>
                        </a:rPr>
                        <a:t>th</a:t>
                      </a:r>
                      <a:r>
                        <a:rPr lang="en-US" sz="1800" dirty="0">
                          <a:effectLst/>
                        </a:rPr>
                        <a:t>  week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endParaRPr lang="en-US" sz="1800" dirty="0">
                        <a:effectLst/>
                      </a:endParaRPr>
                    </a:p>
                    <a:p>
                      <a:pPr marL="0" marR="0">
                        <a:lnSpc>
                          <a:spcPct val="107000"/>
                        </a:lnSpc>
                        <a:spcBef>
                          <a:spcPts val="0"/>
                        </a:spcBef>
                        <a:spcAft>
                          <a:spcPts val="15"/>
                        </a:spcAft>
                      </a:pPr>
                      <a:r>
                        <a:rPr lang="en-US" sz="1800" dirty="0">
                          <a:effectLst/>
                        </a:rPr>
                        <a:t>  6</a:t>
                      </a:r>
                      <a:r>
                        <a:rPr lang="en-US" sz="1800" baseline="30000" dirty="0">
                          <a:effectLst/>
                        </a:rPr>
                        <a:t>th</a:t>
                      </a:r>
                      <a:r>
                        <a:rPr lang="en-US" sz="1800" dirty="0">
                          <a:effectLst/>
                        </a:rPr>
                        <a:t>   week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extLst>
                  <a:ext uri="{0D108BD9-81ED-4DB2-BD59-A6C34878D82A}">
                    <a16:rowId xmlns:a16="http://schemas.microsoft.com/office/drawing/2014/main" val="3173906370"/>
                  </a:ext>
                </a:extLst>
              </a:tr>
              <a:tr h="506110">
                <a:tc>
                  <a:txBody>
                    <a:bodyPr/>
                    <a:lstStyle/>
                    <a:p>
                      <a:pPr marL="0" marR="0">
                        <a:lnSpc>
                          <a:spcPct val="107000"/>
                        </a:lnSpc>
                        <a:spcBef>
                          <a:spcPts val="0"/>
                        </a:spcBef>
                        <a:spcAft>
                          <a:spcPts val="15"/>
                        </a:spcAft>
                      </a:pPr>
                      <a:r>
                        <a:rPr lang="en-US" sz="1400" dirty="0">
                          <a:effectLst/>
                        </a:rPr>
                        <a:t>1)</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600" b="1" dirty="0">
                          <a:solidFill>
                            <a:schemeClr val="bg1"/>
                          </a:solidFill>
                          <a:effectLst/>
                        </a:rPr>
                        <a:t>Problem identification</a:t>
                      </a:r>
                      <a:endParaRPr lang="en-US" sz="1050" b="1"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FFC000"/>
                    </a:solidFill>
                  </a:tcPr>
                </a:tc>
                <a:tc>
                  <a:txBody>
                    <a:bodyPr/>
                    <a:lstStyle/>
                    <a:p>
                      <a:pPr marL="0" marR="0">
                        <a:lnSpc>
                          <a:spcPct val="107000"/>
                        </a:lnSpc>
                        <a:spcBef>
                          <a:spcPts val="0"/>
                        </a:spcBef>
                        <a:spcAft>
                          <a:spcPts val="15"/>
                        </a:spcAft>
                      </a:pPr>
                      <a:r>
                        <a:rPr lang="en-US" sz="1400">
                          <a:effectLst/>
                        </a:rPr>
                        <a:t> </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a:effectLst/>
                        </a:rPr>
                        <a:t> </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a:effectLst/>
                        </a:rPr>
                        <a:t> </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extLst>
                  <a:ext uri="{0D108BD9-81ED-4DB2-BD59-A6C34878D82A}">
                    <a16:rowId xmlns:a16="http://schemas.microsoft.com/office/drawing/2014/main" val="2896050305"/>
                  </a:ext>
                </a:extLst>
              </a:tr>
              <a:tr h="547547">
                <a:tc>
                  <a:txBody>
                    <a:bodyPr/>
                    <a:lstStyle/>
                    <a:p>
                      <a:pPr marL="0" marR="0">
                        <a:lnSpc>
                          <a:spcPct val="107000"/>
                        </a:lnSpc>
                        <a:spcBef>
                          <a:spcPts val="0"/>
                        </a:spcBef>
                        <a:spcAft>
                          <a:spcPts val="15"/>
                        </a:spcAft>
                      </a:pPr>
                      <a:r>
                        <a:rPr lang="en-US" sz="1400">
                          <a:effectLst/>
                        </a:rPr>
                        <a:t>2)</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600" b="1" dirty="0">
                          <a:solidFill>
                            <a:schemeClr val="bg1"/>
                          </a:solidFill>
                          <a:effectLst/>
                        </a:rPr>
                        <a:t>Research and analysis</a:t>
                      </a:r>
                      <a:endParaRPr lang="en-US" sz="1050" b="1"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chemeClr val="bg2">
                        <a:lumMod val="10000"/>
                        <a:lumOff val="90000"/>
                      </a:schemeClr>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00B05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00B05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00B05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extLst>
                  <a:ext uri="{0D108BD9-81ED-4DB2-BD59-A6C34878D82A}">
                    <a16:rowId xmlns:a16="http://schemas.microsoft.com/office/drawing/2014/main" val="2263894529"/>
                  </a:ext>
                </a:extLst>
              </a:tr>
              <a:tr h="517025">
                <a:tc>
                  <a:txBody>
                    <a:bodyPr/>
                    <a:lstStyle/>
                    <a:p>
                      <a:pPr marL="0" marR="0">
                        <a:lnSpc>
                          <a:spcPct val="107000"/>
                        </a:lnSpc>
                        <a:spcBef>
                          <a:spcPts val="0"/>
                        </a:spcBef>
                        <a:spcAft>
                          <a:spcPts val="15"/>
                        </a:spcAft>
                      </a:pPr>
                      <a:r>
                        <a:rPr lang="en-US" sz="1400">
                          <a:effectLst/>
                        </a:rPr>
                        <a:t>3)</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600" b="1" dirty="0">
                          <a:solidFill>
                            <a:schemeClr val="bg1"/>
                          </a:solidFill>
                          <a:effectLst/>
                        </a:rPr>
                        <a:t>Design</a:t>
                      </a:r>
                      <a:endParaRPr lang="en-US" sz="1050" b="1"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92D05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92D05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92D05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92D05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extLst>
                  <a:ext uri="{0D108BD9-81ED-4DB2-BD59-A6C34878D82A}">
                    <a16:rowId xmlns:a16="http://schemas.microsoft.com/office/drawing/2014/main" val="2830266109"/>
                  </a:ext>
                </a:extLst>
              </a:tr>
              <a:tr h="524463">
                <a:tc>
                  <a:txBody>
                    <a:bodyPr/>
                    <a:lstStyle/>
                    <a:p>
                      <a:pPr marL="0" marR="0">
                        <a:lnSpc>
                          <a:spcPct val="107000"/>
                        </a:lnSpc>
                        <a:spcBef>
                          <a:spcPts val="0"/>
                        </a:spcBef>
                        <a:spcAft>
                          <a:spcPts val="15"/>
                        </a:spcAft>
                      </a:pPr>
                      <a:r>
                        <a:rPr lang="en-US" sz="1400">
                          <a:effectLst/>
                        </a:rPr>
                        <a:t>4)</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600" b="1" dirty="0">
                          <a:solidFill>
                            <a:schemeClr val="bg1"/>
                          </a:solidFill>
                          <a:effectLst/>
                        </a:rPr>
                        <a:t>Coding </a:t>
                      </a:r>
                      <a:endParaRPr lang="en-US" sz="1050" b="1"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00B0F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00B0F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00B0F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00B0F0"/>
                    </a:solidFill>
                  </a:tcPr>
                </a:tc>
                <a:extLst>
                  <a:ext uri="{0D108BD9-81ED-4DB2-BD59-A6C34878D82A}">
                    <a16:rowId xmlns:a16="http://schemas.microsoft.com/office/drawing/2014/main" val="443703376"/>
                  </a:ext>
                </a:extLst>
              </a:tr>
              <a:tr h="502040">
                <a:tc>
                  <a:txBody>
                    <a:bodyPr/>
                    <a:lstStyle/>
                    <a:p>
                      <a:pPr marL="0" marR="0">
                        <a:lnSpc>
                          <a:spcPct val="107000"/>
                        </a:lnSpc>
                        <a:spcBef>
                          <a:spcPts val="0"/>
                        </a:spcBef>
                        <a:spcAft>
                          <a:spcPts val="15"/>
                        </a:spcAft>
                      </a:pPr>
                      <a:r>
                        <a:rPr lang="en-US" sz="1400">
                          <a:effectLst/>
                        </a:rPr>
                        <a:t>5)</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600" b="1" dirty="0">
                          <a:solidFill>
                            <a:schemeClr val="bg1"/>
                          </a:solidFill>
                          <a:effectLst/>
                        </a:rPr>
                        <a:t>Implementation &amp; testing</a:t>
                      </a:r>
                      <a:endParaRPr lang="en-US" sz="1050" b="1"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chemeClr val="accent1">
                        <a:lumMod val="40000"/>
                        <a:lumOff val="60000"/>
                      </a:schemeClr>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chemeClr val="accent1">
                        <a:lumMod val="40000"/>
                        <a:lumOff val="60000"/>
                      </a:schemeClr>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chemeClr val="accent1">
                        <a:lumMod val="40000"/>
                        <a:lumOff val="60000"/>
                      </a:schemeClr>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chemeClr val="accent1">
                        <a:lumMod val="40000"/>
                        <a:lumOff val="60000"/>
                      </a:schemeClr>
                    </a:solidFill>
                  </a:tcPr>
                </a:tc>
                <a:extLst>
                  <a:ext uri="{0D108BD9-81ED-4DB2-BD59-A6C34878D82A}">
                    <a16:rowId xmlns:a16="http://schemas.microsoft.com/office/drawing/2014/main" val="1996321276"/>
                  </a:ext>
                </a:extLst>
              </a:tr>
              <a:tr h="554491">
                <a:tc>
                  <a:txBody>
                    <a:bodyPr/>
                    <a:lstStyle/>
                    <a:p>
                      <a:pPr marL="0" marR="0">
                        <a:lnSpc>
                          <a:spcPct val="107000"/>
                        </a:lnSpc>
                        <a:spcBef>
                          <a:spcPts val="0"/>
                        </a:spcBef>
                        <a:spcAft>
                          <a:spcPts val="15"/>
                        </a:spcAft>
                      </a:pPr>
                      <a:r>
                        <a:rPr lang="en-US" sz="1400">
                          <a:effectLst/>
                        </a:rPr>
                        <a:t>6)</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600" b="1" dirty="0">
                          <a:solidFill>
                            <a:schemeClr val="bg1"/>
                          </a:solidFill>
                          <a:effectLst/>
                          <a:latin typeface="+mn-lt"/>
                          <a:ea typeface="+mn-ea"/>
                          <a:cs typeface="+mn-cs"/>
                        </a:rPr>
                        <a:t>Documentation</a:t>
                      </a:r>
                      <a:endParaRPr lang="en-US" sz="1050" b="1"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7030A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7030A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7030A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7030A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7030A0"/>
                    </a:solidFill>
                  </a:tcPr>
                </a:tc>
                <a:tc>
                  <a:txBody>
                    <a:bodyPr/>
                    <a:lstStyle/>
                    <a:p>
                      <a:pPr marL="0" marR="0">
                        <a:lnSpc>
                          <a:spcPct val="107000"/>
                        </a:lnSpc>
                        <a:spcBef>
                          <a:spcPts val="0"/>
                        </a:spcBef>
                        <a:spcAft>
                          <a:spcPts val="15"/>
                        </a:spcAft>
                      </a:pPr>
                      <a:r>
                        <a:rPr lang="en-US" sz="14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solidFill>
                      <a:srgbClr val="7030A0"/>
                    </a:solidFill>
                  </a:tcPr>
                </a:tc>
                <a:extLst>
                  <a:ext uri="{0D108BD9-81ED-4DB2-BD59-A6C34878D82A}">
                    <a16:rowId xmlns:a16="http://schemas.microsoft.com/office/drawing/2014/main" val="3919189019"/>
                  </a:ext>
                </a:extLst>
              </a:tr>
              <a:tr h="334670">
                <a:tc>
                  <a:txBody>
                    <a:bodyPr/>
                    <a:lstStyle/>
                    <a:p>
                      <a:pPr marL="0" marR="0">
                        <a:lnSpc>
                          <a:spcPct val="107000"/>
                        </a:lnSpc>
                        <a:spcBef>
                          <a:spcPts val="0"/>
                        </a:spcBef>
                        <a:spcAft>
                          <a:spcPts val="15"/>
                        </a:spcAft>
                      </a:pPr>
                      <a:r>
                        <a:rPr lang="en-US" sz="1400">
                          <a:effectLst/>
                        </a:rPr>
                        <a:t>7)</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pPr marL="0" marR="0">
                        <a:lnSpc>
                          <a:spcPct val="107000"/>
                        </a:lnSpc>
                        <a:spcBef>
                          <a:spcPts val="0"/>
                        </a:spcBef>
                        <a:spcAft>
                          <a:spcPts val="15"/>
                        </a:spcAft>
                      </a:pPr>
                      <a:r>
                        <a:rPr lang="en-US" sz="1600" b="1" dirty="0">
                          <a:solidFill>
                            <a:schemeClr val="bg1"/>
                          </a:solidFill>
                          <a:effectLst/>
                          <a:latin typeface="+mn-lt"/>
                          <a:ea typeface="+mn-ea"/>
                          <a:cs typeface="+mn-cs"/>
                        </a:rPr>
                        <a:t>Project</a:t>
                      </a:r>
                      <a:r>
                        <a:rPr lang="en-US" sz="1600" b="1" baseline="0" dirty="0">
                          <a:solidFill>
                            <a:schemeClr val="bg1"/>
                          </a:solidFill>
                          <a:effectLst/>
                          <a:latin typeface="+mn-lt"/>
                          <a:ea typeface="+mn-ea"/>
                          <a:cs typeface="+mn-cs"/>
                        </a:rPr>
                        <a:t> Finalization</a:t>
                      </a:r>
                      <a:endParaRPr lang="en-US" sz="1050" b="1"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59823" marR="59823" marT="0" marB="0"/>
                </a:tc>
                <a:tc>
                  <a:txBody>
                    <a:bodyPr/>
                    <a:lstStyle/>
                    <a:p>
                      <a:endParaRPr lang="en-US" dirty="0"/>
                    </a:p>
                  </a:txBody>
                  <a:tcPr marL="59823" marR="59823" marT="0" marB="0">
                    <a:solidFill>
                      <a:schemeClr val="bg2">
                        <a:lumMod val="25000"/>
                        <a:lumOff val="75000"/>
                      </a:schemeClr>
                    </a:solidFill>
                  </a:tcPr>
                </a:tc>
                <a:tc>
                  <a:txBody>
                    <a:bodyPr/>
                    <a:lstStyle/>
                    <a:p>
                      <a:endParaRPr lang="en-US" dirty="0"/>
                    </a:p>
                  </a:txBody>
                  <a:tcPr marL="59823" marR="59823" marT="0" marB="0">
                    <a:solidFill>
                      <a:schemeClr val="bg2">
                        <a:lumMod val="25000"/>
                        <a:lumOff val="75000"/>
                      </a:schemeClr>
                    </a:solidFill>
                  </a:tcPr>
                </a:tc>
                <a:tc>
                  <a:txBody>
                    <a:bodyPr/>
                    <a:lstStyle/>
                    <a:p>
                      <a:endParaRPr lang="en-US" dirty="0"/>
                    </a:p>
                  </a:txBody>
                  <a:tcPr marL="59823" marR="59823" marT="0" marB="0">
                    <a:solidFill>
                      <a:schemeClr val="bg2">
                        <a:lumMod val="25000"/>
                        <a:lumOff val="75000"/>
                      </a:schemeClr>
                    </a:solidFill>
                  </a:tcPr>
                </a:tc>
                <a:tc>
                  <a:txBody>
                    <a:bodyPr/>
                    <a:lstStyle/>
                    <a:p>
                      <a:endParaRPr lang="en-US" dirty="0"/>
                    </a:p>
                  </a:txBody>
                  <a:tcPr marL="59823" marR="59823" marT="0" marB="0">
                    <a:solidFill>
                      <a:schemeClr val="bg2">
                        <a:lumMod val="25000"/>
                        <a:lumOff val="75000"/>
                      </a:schemeClr>
                    </a:solidFill>
                  </a:tcPr>
                </a:tc>
                <a:tc>
                  <a:txBody>
                    <a:bodyPr/>
                    <a:lstStyle/>
                    <a:p>
                      <a:endParaRPr lang="en-US" dirty="0"/>
                    </a:p>
                  </a:txBody>
                  <a:tcPr marL="59823" marR="59823" marT="0" marB="0">
                    <a:solidFill>
                      <a:schemeClr val="bg2">
                        <a:lumMod val="25000"/>
                        <a:lumOff val="75000"/>
                      </a:schemeClr>
                    </a:solidFill>
                  </a:tcPr>
                </a:tc>
                <a:tc>
                  <a:txBody>
                    <a:bodyPr/>
                    <a:lstStyle/>
                    <a:p>
                      <a:endParaRPr lang="en-US" dirty="0"/>
                    </a:p>
                  </a:txBody>
                  <a:tcPr marL="59823" marR="59823" marT="0" marB="0">
                    <a:solidFill>
                      <a:schemeClr val="tx2">
                        <a:lumMod val="50000"/>
                      </a:schemeClr>
                    </a:solidFill>
                  </a:tcPr>
                </a:tc>
                <a:extLst>
                  <a:ext uri="{0D108BD9-81ED-4DB2-BD59-A6C34878D82A}">
                    <a16:rowId xmlns:a16="http://schemas.microsoft.com/office/drawing/2014/main" val="2341591904"/>
                  </a:ext>
                </a:extLst>
              </a:tr>
            </a:tbl>
          </a:graphicData>
        </a:graphic>
      </p:graphicFrame>
      <p:sp>
        <p:nvSpPr>
          <p:cNvPr id="5" name="Date Placeholder 4"/>
          <p:cNvSpPr>
            <a:spLocks noGrp="1"/>
          </p:cNvSpPr>
          <p:nvPr>
            <p:ph type="dt" sz="half" idx="10"/>
          </p:nvPr>
        </p:nvSpPr>
        <p:spPr>
          <a:xfrm>
            <a:off x="8589659" y="6000206"/>
            <a:ext cx="3410752" cy="775063"/>
          </a:xfrm>
        </p:spPr>
        <p:txBody>
          <a:bodyPr/>
          <a:lstStyle/>
          <a:p>
            <a:fld id="{6C9FC7A3-7D9B-4E71-80BF-53997EA47888}" type="datetime2">
              <a:rPr lang="en-US" sz="1800" noProof="0" smtClean="0">
                <a:solidFill>
                  <a:srgbClr val="92D050"/>
                </a:solidFill>
              </a:rPr>
              <a:pPr/>
              <a:t>Saturday, August 14, 2021</a:t>
            </a:fld>
            <a:endParaRPr lang="en-US" noProof="0" dirty="0">
              <a:solidFill>
                <a:srgbClr val="92D050"/>
              </a:solidFill>
            </a:endParaRPr>
          </a:p>
        </p:txBody>
      </p:sp>
      <p:sp>
        <p:nvSpPr>
          <p:cNvPr id="7" name="Footer Placeholder 6"/>
          <p:cNvSpPr>
            <a:spLocks noGrp="1"/>
          </p:cNvSpPr>
          <p:nvPr>
            <p:ph type="ftr" sz="quarter" idx="11"/>
          </p:nvPr>
        </p:nvSpPr>
        <p:spPr>
          <a:xfrm>
            <a:off x="685800" y="5921829"/>
            <a:ext cx="3163389" cy="853440"/>
          </a:xfrm>
        </p:spPr>
        <p:txBody>
          <a:bodyPr/>
          <a:lstStyle/>
          <a:p>
            <a:r>
              <a:rPr lang="en-US" sz="1800" noProof="0" dirty="0">
                <a:solidFill>
                  <a:srgbClr val="92D050"/>
                </a:solidFill>
              </a:rPr>
              <a:t>Kantipur City College</a:t>
            </a:r>
          </a:p>
        </p:txBody>
      </p:sp>
      <p:sp>
        <p:nvSpPr>
          <p:cNvPr id="8" name="Slide Number Placeholder 7"/>
          <p:cNvSpPr>
            <a:spLocks noGrp="1"/>
          </p:cNvSpPr>
          <p:nvPr>
            <p:ph type="sldNum" sz="quarter" idx="12"/>
          </p:nvPr>
        </p:nvSpPr>
        <p:spPr>
          <a:xfrm>
            <a:off x="10258697" y="226424"/>
            <a:ext cx="1268018" cy="879565"/>
          </a:xfrm>
        </p:spPr>
        <p:txBody>
          <a:bodyPr/>
          <a:lstStyle/>
          <a:p>
            <a:fld id="{5D99DD2A-B520-4620-9B43-64B657BA2D42}" type="slidenum">
              <a:rPr lang="en-US" sz="2800" noProof="0" smtClean="0">
                <a:solidFill>
                  <a:srgbClr val="92D050"/>
                </a:solidFill>
              </a:rPr>
              <a:t>10</a:t>
            </a:fld>
            <a:endParaRPr lang="en-US" sz="2800" noProof="0" dirty="0">
              <a:solidFill>
                <a:srgbClr val="92D050"/>
              </a:solidFill>
            </a:endParaRPr>
          </a:p>
        </p:txBody>
      </p:sp>
    </p:spTree>
    <p:extLst>
      <p:ext uri="{BB962C8B-B14F-4D97-AF65-F5344CB8AC3E}">
        <p14:creationId xmlns:p14="http://schemas.microsoft.com/office/powerpoint/2010/main" val="109745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Conclusion</a:t>
            </a:r>
          </a:p>
        </p:txBody>
      </p:sp>
      <p:pic>
        <p:nvPicPr>
          <p:cNvPr id="10" name="Picture 9"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906253" y="634301"/>
            <a:ext cx="1171575" cy="1171575"/>
          </a:xfrm>
          <a:prstGeom prst="rect">
            <a:avLst/>
          </a:prstGeom>
        </p:spPr>
      </p:pic>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1" y="2298357"/>
            <a:ext cx="10632987" cy="3492844"/>
          </a:xfrm>
        </p:spPr>
        <p:txBody>
          <a:bodyPr/>
          <a:lstStyle/>
          <a:p>
            <a:pPr>
              <a:buFont typeface="Wingdings" panose="05000000000000000000" pitchFamily="2" charset="2"/>
              <a:buChar char="§"/>
            </a:pPr>
            <a:r>
              <a:rPr lang="en-US" dirty="0"/>
              <a:t>We finally conclude that using this project we can provide a great interface between the user and the banking environment, thus satisfying the requirements of multiple users. Users can see account holder list, with draw, deposited amount, can also modify their account.so, It provides an efficient way for people to involve in on-line transactions. We are providing a monitoring mechanism for admin which is having the ultimate power. And finally, the users will be satisfied with our service.</a:t>
            </a:r>
          </a:p>
        </p:txBody>
      </p:sp>
      <p:sp>
        <p:nvSpPr>
          <p:cNvPr id="4" name="Date Placeholder 3"/>
          <p:cNvSpPr>
            <a:spLocks noGrp="1"/>
          </p:cNvSpPr>
          <p:nvPr>
            <p:ph type="dt" sz="half" idx="10"/>
          </p:nvPr>
        </p:nvSpPr>
        <p:spPr>
          <a:xfrm>
            <a:off x="8220891" y="5870575"/>
            <a:ext cx="3796938" cy="843734"/>
          </a:xfrm>
        </p:spPr>
        <p:txBody>
          <a:bodyPr/>
          <a:lstStyle/>
          <a:p>
            <a:fld id="{8F38589C-E754-4461-9527-1A27E0666F9B}" type="datetime2">
              <a:rPr lang="en-US" sz="1800" noProof="0" smtClean="0">
                <a:solidFill>
                  <a:srgbClr val="92D050"/>
                </a:solidFill>
              </a:rPr>
              <a:pPr/>
              <a:t>Saturday, August 14, 2021</a:t>
            </a:fld>
            <a:endParaRPr lang="en-US" sz="1800" noProof="0" dirty="0">
              <a:solidFill>
                <a:srgbClr val="92D050"/>
              </a:solidFill>
            </a:endParaRPr>
          </a:p>
        </p:txBody>
      </p:sp>
      <p:sp>
        <p:nvSpPr>
          <p:cNvPr id="5" name="Footer Placeholder 4"/>
          <p:cNvSpPr>
            <a:spLocks noGrp="1"/>
          </p:cNvSpPr>
          <p:nvPr>
            <p:ph type="ftr" sz="quarter" idx="11"/>
          </p:nvPr>
        </p:nvSpPr>
        <p:spPr>
          <a:xfrm>
            <a:off x="685801" y="5870575"/>
            <a:ext cx="2823754" cy="843734"/>
          </a:xfrm>
        </p:spPr>
        <p:txBody>
          <a:bodyPr/>
          <a:lstStyle/>
          <a:p>
            <a:r>
              <a:rPr lang="en-US" sz="1800" noProof="0" dirty="0">
                <a:solidFill>
                  <a:srgbClr val="92D050"/>
                </a:solidFill>
              </a:rPr>
              <a:t>Kantipur City College</a:t>
            </a:r>
          </a:p>
        </p:txBody>
      </p:sp>
      <p:sp>
        <p:nvSpPr>
          <p:cNvPr id="6" name="Slide Number Placeholder 5"/>
          <p:cNvSpPr>
            <a:spLocks noGrp="1"/>
          </p:cNvSpPr>
          <p:nvPr>
            <p:ph type="sldNum" sz="quarter" idx="12"/>
          </p:nvPr>
        </p:nvSpPr>
        <p:spPr>
          <a:xfrm>
            <a:off x="10266059" y="148047"/>
            <a:ext cx="1260655" cy="1132113"/>
          </a:xfrm>
        </p:spPr>
        <p:txBody>
          <a:bodyPr/>
          <a:lstStyle/>
          <a:p>
            <a:fld id="{5D99DD2A-B520-4620-9B43-64B657BA2D42}" type="slidenum">
              <a:rPr lang="en-US" sz="2800" noProof="0" smtClean="0">
                <a:solidFill>
                  <a:srgbClr val="92D050"/>
                </a:solidFill>
              </a:rPr>
              <a:t>11</a:t>
            </a:fld>
            <a:endParaRPr lang="en-US" noProof="0" dirty="0">
              <a:solidFill>
                <a:srgbClr val="92D050"/>
              </a:solidFill>
            </a:endParaRPr>
          </a:p>
        </p:txBody>
      </p:sp>
    </p:spTree>
    <p:extLst>
      <p:ext uri="{BB962C8B-B14F-4D97-AF65-F5344CB8AC3E}">
        <p14:creationId xmlns:p14="http://schemas.microsoft.com/office/powerpoint/2010/main" val="276029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id="{5FC6C278-4035-446A-A94B-030E792FDDF5}"/>
              </a:ext>
            </a:extLst>
          </p:cNvPr>
          <p:cNvSpPr txBox="1"/>
          <p:nvPr/>
        </p:nvSpPr>
        <p:spPr>
          <a:xfrm>
            <a:off x="1169685" y="2368731"/>
            <a:ext cx="9096374" cy="1881052"/>
          </a:xfrm>
          <a:prstGeom prst="rect">
            <a:avLst/>
          </a:prstGeom>
          <a:noFill/>
        </p:spPr>
        <p:txBody>
          <a:bodyPr wrap="square" rtlCol="0">
            <a:noAutofit/>
          </a:bodyPr>
          <a:lstStyle/>
          <a:p>
            <a:pPr algn="ctr"/>
            <a:r>
              <a:rPr lang="en-US" sz="6000" dirty="0"/>
              <a:t>Thank You.</a:t>
            </a:r>
          </a:p>
        </p:txBody>
      </p:sp>
      <p:sp>
        <p:nvSpPr>
          <p:cNvPr id="2" name="Date Placeholder 1"/>
          <p:cNvSpPr>
            <a:spLocks noGrp="1"/>
          </p:cNvSpPr>
          <p:nvPr>
            <p:ph type="dt" sz="half" idx="10"/>
          </p:nvPr>
        </p:nvSpPr>
        <p:spPr>
          <a:xfrm>
            <a:off x="8847909" y="5870574"/>
            <a:ext cx="3169920" cy="800191"/>
          </a:xfrm>
        </p:spPr>
        <p:txBody>
          <a:bodyPr/>
          <a:lstStyle/>
          <a:p>
            <a:fld id="{CD0E020E-C504-4352-B497-FEC534849F76}" type="datetime2">
              <a:rPr lang="en-US" sz="1800" noProof="0" smtClean="0">
                <a:solidFill>
                  <a:srgbClr val="92D050"/>
                </a:solidFill>
              </a:rPr>
              <a:pPr/>
              <a:t>Saturday, August 14, 2021</a:t>
            </a:fld>
            <a:endParaRPr lang="en-US" sz="1800" noProof="0" dirty="0">
              <a:solidFill>
                <a:srgbClr val="92D050"/>
              </a:solidFill>
            </a:endParaRPr>
          </a:p>
        </p:txBody>
      </p:sp>
      <p:sp>
        <p:nvSpPr>
          <p:cNvPr id="3" name="Footer Placeholder 2"/>
          <p:cNvSpPr>
            <a:spLocks noGrp="1"/>
          </p:cNvSpPr>
          <p:nvPr>
            <p:ph type="ftr" sz="quarter" idx="11"/>
          </p:nvPr>
        </p:nvSpPr>
        <p:spPr>
          <a:xfrm>
            <a:off x="685800" y="5870575"/>
            <a:ext cx="2553789" cy="800190"/>
          </a:xfrm>
        </p:spPr>
        <p:txBody>
          <a:bodyPr/>
          <a:lstStyle/>
          <a:p>
            <a:r>
              <a:rPr lang="en-US" sz="1800" noProof="0" dirty="0">
                <a:solidFill>
                  <a:srgbClr val="92D050"/>
                </a:solidFill>
              </a:rPr>
              <a:t>Kantipur City College</a:t>
            </a:r>
          </a:p>
        </p:txBody>
      </p:sp>
      <p:sp>
        <p:nvSpPr>
          <p:cNvPr id="4" name="Slide Number Placeholder 3"/>
          <p:cNvSpPr>
            <a:spLocks noGrp="1"/>
          </p:cNvSpPr>
          <p:nvPr>
            <p:ph type="sldNum" sz="quarter" idx="12"/>
          </p:nvPr>
        </p:nvSpPr>
        <p:spPr>
          <a:xfrm>
            <a:off x="10266059" y="261257"/>
            <a:ext cx="1260655" cy="862149"/>
          </a:xfrm>
        </p:spPr>
        <p:txBody>
          <a:bodyPr/>
          <a:lstStyle/>
          <a:p>
            <a:fld id="{5D99DD2A-B520-4620-9B43-64B657BA2D42}" type="slidenum">
              <a:rPr lang="en-US" sz="2800" noProof="0" smtClean="0">
                <a:solidFill>
                  <a:srgbClr val="92D050"/>
                </a:solidFill>
              </a:rPr>
              <a:t>12</a:t>
            </a:fld>
            <a:endParaRPr lang="en-US" sz="2800" noProof="0" dirty="0">
              <a:solidFill>
                <a:srgbClr val="92D050"/>
              </a:solidFill>
            </a:endParaRPr>
          </a:p>
        </p:txBody>
      </p:sp>
    </p:spTree>
    <p:extLst>
      <p:ext uri="{BB962C8B-B14F-4D97-AF65-F5344CB8AC3E}">
        <p14:creationId xmlns:p14="http://schemas.microsoft.com/office/powerpoint/2010/main" val="239459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noAutofit/>
          </a:bodyPr>
          <a:lstStyle/>
          <a:p>
            <a:pPr algn="ctr"/>
            <a:r>
              <a:rPr lang="en-US" sz="6000" dirty="0"/>
              <a:t>Any Question.</a:t>
            </a:r>
          </a:p>
        </p:txBody>
      </p:sp>
      <p:sp>
        <p:nvSpPr>
          <p:cNvPr id="2" name="Date Placeholder 1"/>
          <p:cNvSpPr>
            <a:spLocks noGrp="1"/>
          </p:cNvSpPr>
          <p:nvPr>
            <p:ph type="dt" sz="half" idx="10"/>
          </p:nvPr>
        </p:nvSpPr>
        <p:spPr>
          <a:xfrm>
            <a:off x="9156357" y="5870574"/>
            <a:ext cx="2870180" cy="756649"/>
          </a:xfrm>
        </p:spPr>
        <p:txBody>
          <a:bodyPr/>
          <a:lstStyle/>
          <a:p>
            <a:fld id="{6B663516-0D76-44EC-9EB6-DE4858685A58}" type="datetime2">
              <a:rPr lang="en-US" sz="1800" noProof="0" smtClean="0">
                <a:solidFill>
                  <a:srgbClr val="92D050"/>
                </a:solidFill>
              </a:rPr>
              <a:pPr/>
              <a:t>Saturday, August 14, 2021</a:t>
            </a:fld>
            <a:endParaRPr lang="en-US" noProof="0" dirty="0">
              <a:solidFill>
                <a:srgbClr val="92D050"/>
              </a:solidFill>
            </a:endParaRPr>
          </a:p>
        </p:txBody>
      </p:sp>
      <p:sp>
        <p:nvSpPr>
          <p:cNvPr id="3" name="Footer Placeholder 2"/>
          <p:cNvSpPr>
            <a:spLocks noGrp="1"/>
          </p:cNvSpPr>
          <p:nvPr>
            <p:ph type="ftr" sz="quarter" idx="11"/>
          </p:nvPr>
        </p:nvSpPr>
        <p:spPr>
          <a:xfrm>
            <a:off x="685801" y="5870575"/>
            <a:ext cx="2518954" cy="756648"/>
          </a:xfrm>
        </p:spPr>
        <p:txBody>
          <a:bodyPr/>
          <a:lstStyle/>
          <a:p>
            <a:r>
              <a:rPr lang="en-US" sz="1800" noProof="0" dirty="0">
                <a:solidFill>
                  <a:srgbClr val="92D050"/>
                </a:solidFill>
              </a:rPr>
              <a:t>Kantipur City College</a:t>
            </a:r>
          </a:p>
        </p:txBody>
      </p:sp>
      <p:sp>
        <p:nvSpPr>
          <p:cNvPr id="4" name="Slide Number Placeholder 3"/>
          <p:cNvSpPr>
            <a:spLocks noGrp="1"/>
          </p:cNvSpPr>
          <p:nvPr>
            <p:ph type="sldNum" sz="quarter" idx="12"/>
          </p:nvPr>
        </p:nvSpPr>
        <p:spPr>
          <a:xfrm>
            <a:off x="10266059" y="121921"/>
            <a:ext cx="1260655" cy="1201782"/>
          </a:xfrm>
        </p:spPr>
        <p:txBody>
          <a:bodyPr/>
          <a:lstStyle/>
          <a:p>
            <a:fld id="{5D99DD2A-B520-4620-9B43-64B657BA2D42}" type="slidenum">
              <a:rPr lang="en-US" sz="2800" noProof="0" smtClean="0">
                <a:solidFill>
                  <a:srgbClr val="92D050"/>
                </a:solidFill>
              </a:rPr>
              <a:t>13</a:t>
            </a:fld>
            <a:endParaRPr lang="en-US" sz="2800" noProof="0" dirty="0">
              <a:solidFill>
                <a:srgbClr val="92D050"/>
              </a:solidFill>
            </a:endParaRPr>
          </a:p>
        </p:txBody>
      </p:sp>
    </p:spTree>
    <p:extLst>
      <p:ext uri="{BB962C8B-B14F-4D97-AF65-F5344CB8AC3E}">
        <p14:creationId xmlns:p14="http://schemas.microsoft.com/office/powerpoint/2010/main" val="241585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a:xfrm>
            <a:off x="685800" y="621823"/>
            <a:ext cx="10840914" cy="1260000"/>
          </a:xfrm>
        </p:spPr>
        <p:txBody>
          <a:bodyPr/>
          <a:lstStyle/>
          <a:p>
            <a:r>
              <a:rPr lang="en-US" dirty="0"/>
              <a:t>Table of content</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915106" y="1881823"/>
            <a:ext cx="10167469" cy="3777571"/>
          </a:xfrm>
        </p:spPr>
        <p:txBody>
          <a:bodyPr/>
          <a:lstStyle/>
          <a:p>
            <a:pPr marL="342900" indent="-342900">
              <a:buFont typeface="Wingdings" panose="05000000000000000000" pitchFamily="2" charset="2"/>
              <a:buChar char="q"/>
            </a:pPr>
            <a:r>
              <a:rPr lang="en-US" sz="2400" dirty="0"/>
              <a:t>Introduction</a:t>
            </a:r>
          </a:p>
          <a:p>
            <a:pPr marL="342900" indent="-342900">
              <a:buFont typeface="Wingdings" panose="05000000000000000000" pitchFamily="2" charset="2"/>
              <a:buChar char="q"/>
            </a:pPr>
            <a:r>
              <a:rPr lang="en-US" sz="2400" dirty="0"/>
              <a:t>Problem Statement</a:t>
            </a:r>
          </a:p>
          <a:p>
            <a:pPr marL="342900" indent="-342900">
              <a:buFont typeface="Wingdings" panose="05000000000000000000" pitchFamily="2" charset="2"/>
              <a:buChar char="q"/>
            </a:pPr>
            <a:r>
              <a:rPr lang="en-US" sz="2400" dirty="0"/>
              <a:t>Literature Review</a:t>
            </a:r>
          </a:p>
          <a:p>
            <a:pPr marL="342900" indent="-342900">
              <a:buFont typeface="Wingdings" panose="05000000000000000000" pitchFamily="2" charset="2"/>
              <a:buChar char="q"/>
            </a:pPr>
            <a:r>
              <a:rPr lang="en-US" sz="2400" dirty="0"/>
              <a:t>Features</a:t>
            </a:r>
          </a:p>
          <a:p>
            <a:pPr marL="342900" indent="-342900">
              <a:buFont typeface="Wingdings" panose="05000000000000000000" pitchFamily="2" charset="2"/>
              <a:buChar char="q"/>
            </a:pPr>
            <a:r>
              <a:rPr lang="en-US" sz="2400" dirty="0"/>
              <a:t>Objectives</a:t>
            </a:r>
          </a:p>
          <a:p>
            <a:pPr marL="342900" indent="-342900">
              <a:buFont typeface="Wingdings" panose="05000000000000000000" pitchFamily="2" charset="2"/>
              <a:buChar char="q"/>
            </a:pPr>
            <a:r>
              <a:rPr lang="en-US" sz="2400" dirty="0"/>
              <a:t>Limitations </a:t>
            </a:r>
          </a:p>
          <a:p>
            <a:pPr marL="342900" indent="-342900">
              <a:buFont typeface="Wingdings" panose="05000000000000000000" pitchFamily="2" charset="2"/>
              <a:buChar char="q"/>
            </a:pPr>
            <a:r>
              <a:rPr lang="en-US" sz="2400" dirty="0"/>
              <a:t>Conclusion</a:t>
            </a:r>
          </a:p>
          <a:p>
            <a:endParaRPr lang="en-US" dirty="0"/>
          </a:p>
          <a:p>
            <a:endParaRPr lang="en-US" dirty="0"/>
          </a:p>
          <a:p>
            <a:endParaRPr lang="en-US" dirty="0"/>
          </a:p>
        </p:txBody>
      </p:sp>
      <p:sp>
        <p:nvSpPr>
          <p:cNvPr id="13" name="Oval 11" descr="decorative element">
            <a:extLst>
              <a:ext uri="{FF2B5EF4-FFF2-40B4-BE49-F238E27FC236}">
                <a16:creationId xmlns:a16="http://schemas.microsoft.com/office/drawing/2014/main" id="{D62D13F9-C589-486F-8D76-6D51992A2E08}"/>
              </a:ext>
              <a:ext uri="{C183D7F6-B498-43B3-948B-1728B52AA6E4}">
                <adec:decorative xmlns:adec="http://schemas.microsoft.com/office/drawing/2017/decorative" val="1"/>
              </a:ext>
            </a:extLst>
          </p:cNvPr>
          <p:cNvSpPr>
            <a:spLocks noChangeArrowheads="1"/>
          </p:cNvSpPr>
          <p:nvPr/>
        </p:nvSpPr>
        <p:spPr bwMode="auto">
          <a:xfrm>
            <a:off x="10059449" y="4782234"/>
            <a:ext cx="288000" cy="288000"/>
          </a:xfrm>
          <a:prstGeom prst="ellipse">
            <a:avLst/>
          </a:prstGeom>
          <a:solidFill>
            <a:schemeClr val="bg1">
              <a:lumMod val="50000"/>
              <a:lumOff val="50000"/>
            </a:schemeClr>
          </a:solidFill>
          <a:ln w="15875">
            <a:solidFill>
              <a:schemeClr val="bg2">
                <a:lumMod val="50000"/>
                <a:lumOff val="50000"/>
              </a:schemeClr>
            </a:solidFill>
          </a:ln>
          <a:effectLst>
            <a:glow rad="101600">
              <a:schemeClr val="bg2">
                <a:lumMod val="75000"/>
                <a:lumOff val="25000"/>
                <a:alpha val="60000"/>
              </a:schemeClr>
            </a:glow>
          </a:effectLst>
        </p:spPr>
        <p:txBody>
          <a:bodyPr/>
          <a:lstStyle/>
          <a:p>
            <a:pPr eaLnBrk="1" fontAlgn="auto" hangingPunct="1">
              <a:spcBef>
                <a:spcPts val="0"/>
              </a:spcBef>
              <a:spcAft>
                <a:spcPts val="0"/>
              </a:spcAft>
              <a:defRPr/>
            </a:pPr>
            <a:endParaRPr lang="en-US" dirty="0">
              <a:latin typeface="+mj-lt"/>
            </a:endParaRPr>
          </a:p>
        </p:txBody>
      </p:sp>
      <p:sp>
        <p:nvSpPr>
          <p:cNvPr id="4" name="Date Placeholder 3"/>
          <p:cNvSpPr>
            <a:spLocks noGrp="1"/>
          </p:cNvSpPr>
          <p:nvPr>
            <p:ph type="dt" sz="half" idx="10"/>
          </p:nvPr>
        </p:nvSpPr>
        <p:spPr>
          <a:xfrm>
            <a:off x="8589659" y="5870575"/>
            <a:ext cx="3419461" cy="713105"/>
          </a:xfrm>
        </p:spPr>
        <p:txBody>
          <a:bodyPr/>
          <a:lstStyle/>
          <a:p>
            <a:fld id="{8FB5CFB5-04C0-43FF-946D-B1D3C4185D4E}" type="datetime2">
              <a:rPr lang="en-US" sz="1800" noProof="0" smtClean="0">
                <a:solidFill>
                  <a:srgbClr val="92D050"/>
                </a:solidFill>
              </a:rPr>
              <a:pPr/>
              <a:t>Saturday, August 14, 2021</a:t>
            </a:fld>
            <a:endParaRPr lang="en-US" noProof="0" dirty="0">
              <a:solidFill>
                <a:srgbClr val="92D050"/>
              </a:solidFill>
            </a:endParaRPr>
          </a:p>
        </p:txBody>
      </p:sp>
      <p:sp>
        <p:nvSpPr>
          <p:cNvPr id="5" name="Footer Placeholder 4"/>
          <p:cNvSpPr>
            <a:spLocks noGrp="1"/>
          </p:cNvSpPr>
          <p:nvPr>
            <p:ph type="ftr" sz="quarter" idx="11"/>
          </p:nvPr>
        </p:nvSpPr>
        <p:spPr>
          <a:xfrm>
            <a:off x="685801" y="5870574"/>
            <a:ext cx="2579914" cy="713105"/>
          </a:xfrm>
        </p:spPr>
        <p:txBody>
          <a:bodyPr/>
          <a:lstStyle/>
          <a:p>
            <a:r>
              <a:rPr lang="en-US" sz="1800" noProof="0" dirty="0">
                <a:solidFill>
                  <a:srgbClr val="92D050"/>
                </a:solidFill>
              </a:rPr>
              <a:t>Kantipur City College</a:t>
            </a:r>
          </a:p>
        </p:txBody>
      </p:sp>
      <p:sp>
        <p:nvSpPr>
          <p:cNvPr id="6" name="Slide Number Placeholder 5"/>
          <p:cNvSpPr>
            <a:spLocks noGrp="1"/>
          </p:cNvSpPr>
          <p:nvPr>
            <p:ph type="sldNum" sz="quarter" idx="12"/>
          </p:nvPr>
        </p:nvSpPr>
        <p:spPr>
          <a:xfrm>
            <a:off x="9936480" y="351857"/>
            <a:ext cx="1590232" cy="539931"/>
          </a:xfrm>
        </p:spPr>
        <p:txBody>
          <a:bodyPr/>
          <a:lstStyle/>
          <a:p>
            <a:fld id="{5D99DD2A-B520-4620-9B43-64B657BA2D42}" type="slidenum">
              <a:rPr lang="en-US" sz="2800" noProof="0" smtClean="0">
                <a:solidFill>
                  <a:schemeClr val="accent4">
                    <a:lumMod val="60000"/>
                    <a:lumOff val="40000"/>
                  </a:schemeClr>
                </a:solidFill>
              </a:rPr>
              <a:t>2</a:t>
            </a:fld>
            <a:endParaRPr lang="en-US" sz="2800" noProof="0" dirty="0">
              <a:solidFill>
                <a:schemeClr val="accent4">
                  <a:lumMod val="60000"/>
                  <a:lumOff val="40000"/>
                </a:schemeClr>
              </a:solidFill>
            </a:endParaRPr>
          </a:p>
        </p:txBody>
      </p:sp>
    </p:spTree>
    <p:extLst>
      <p:ext uri="{BB962C8B-B14F-4D97-AF65-F5344CB8AC3E}">
        <p14:creationId xmlns:p14="http://schemas.microsoft.com/office/powerpoint/2010/main" val="53704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1" y="1869600"/>
            <a:ext cx="10324069" cy="4000974"/>
          </a:xfrm>
        </p:spPr>
        <p:txBody>
          <a:bodyPr>
            <a:noAutofit/>
          </a:bodyPr>
          <a:lstStyle/>
          <a:p>
            <a:pPr>
              <a:buFont typeface="Wingdings" panose="05000000000000000000" pitchFamily="2" charset="2"/>
              <a:buChar char="§"/>
            </a:pPr>
            <a:r>
              <a:rPr lang="en-US" dirty="0"/>
              <a:t>Banking Management System is the simple project associated with the bank. </a:t>
            </a:r>
          </a:p>
          <a:p>
            <a:pPr>
              <a:buFont typeface="Wingdings" panose="05000000000000000000" pitchFamily="2" charset="2"/>
              <a:buChar char="§"/>
            </a:pPr>
            <a:r>
              <a:rPr lang="en-US" dirty="0"/>
              <a:t>This System is Built For Admin And Accountant.</a:t>
            </a:r>
          </a:p>
          <a:p>
            <a:pPr>
              <a:buFont typeface="Wingdings" panose="05000000000000000000" pitchFamily="2" charset="2"/>
              <a:buChar char="§"/>
            </a:pPr>
            <a:r>
              <a:rPr lang="en-US" dirty="0"/>
              <a:t>Keeps the records of accountants ,managing all the activities of accountant.</a:t>
            </a:r>
          </a:p>
          <a:p>
            <a:pPr>
              <a:buFont typeface="Wingdings" panose="05000000000000000000" pitchFamily="2" charset="2"/>
              <a:buChar char="§"/>
            </a:pPr>
            <a:r>
              <a:rPr lang="en-US" dirty="0"/>
              <a:t>The User can perform all the tasks like creating an account, deposit amount, withdraw amount, check balance, view all account holders detail, close an account and modify an account.</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a:xfrm>
            <a:off x="8978537" y="5870574"/>
            <a:ext cx="3065417" cy="747940"/>
          </a:xfrm>
        </p:spPr>
        <p:txBody>
          <a:bodyPr/>
          <a:lstStyle/>
          <a:p>
            <a:fld id="{24540FC4-DE4C-4AA0-85FF-8D423938F46A}" type="datetime2">
              <a:rPr lang="en-US" sz="1800" noProof="0" smtClean="0">
                <a:solidFill>
                  <a:srgbClr val="92D050"/>
                </a:solidFill>
              </a:rPr>
              <a:pPr/>
              <a:t>Saturday, August 14, 2021</a:t>
            </a:fld>
            <a:endParaRPr lang="en-US" noProof="0" dirty="0">
              <a:solidFill>
                <a:srgbClr val="92D050"/>
              </a:solidFill>
            </a:endParaRPr>
          </a:p>
        </p:txBody>
      </p:sp>
      <p:sp>
        <p:nvSpPr>
          <p:cNvPr id="5" name="Footer Placeholder 4"/>
          <p:cNvSpPr>
            <a:spLocks noGrp="1"/>
          </p:cNvSpPr>
          <p:nvPr>
            <p:ph type="ftr" sz="quarter" idx="11"/>
          </p:nvPr>
        </p:nvSpPr>
        <p:spPr>
          <a:xfrm>
            <a:off x="685801" y="5870575"/>
            <a:ext cx="3093720" cy="747939"/>
          </a:xfrm>
        </p:spPr>
        <p:txBody>
          <a:bodyPr/>
          <a:lstStyle/>
          <a:p>
            <a:r>
              <a:rPr lang="en-US" sz="1800" noProof="0" dirty="0">
                <a:solidFill>
                  <a:srgbClr val="92D050"/>
                </a:solidFill>
              </a:rPr>
              <a:t>Kantipur City College</a:t>
            </a:r>
          </a:p>
        </p:txBody>
      </p:sp>
      <p:sp>
        <p:nvSpPr>
          <p:cNvPr id="6" name="Slide Number Placeholder 5"/>
          <p:cNvSpPr>
            <a:spLocks noGrp="1"/>
          </p:cNvSpPr>
          <p:nvPr>
            <p:ph type="sldNum" sz="quarter" idx="12"/>
          </p:nvPr>
        </p:nvSpPr>
        <p:spPr>
          <a:xfrm>
            <a:off x="10266059" y="165463"/>
            <a:ext cx="1260656" cy="1027611"/>
          </a:xfrm>
        </p:spPr>
        <p:txBody>
          <a:bodyPr/>
          <a:lstStyle/>
          <a:p>
            <a:fld id="{5D99DD2A-B520-4620-9B43-64B657BA2D42}" type="slidenum">
              <a:rPr lang="en-US" sz="2800" noProof="0" smtClean="0">
                <a:solidFill>
                  <a:srgbClr val="92D050"/>
                </a:solidFill>
              </a:rPr>
              <a:t>3</a:t>
            </a:fld>
            <a:endParaRPr lang="en-US" sz="2800" noProof="0" dirty="0">
              <a:solidFill>
                <a:srgbClr val="92D050"/>
              </a:solidFill>
            </a:endParaRPr>
          </a:p>
        </p:txBody>
      </p:sp>
    </p:spTree>
    <p:extLst>
      <p:ext uri="{BB962C8B-B14F-4D97-AF65-F5344CB8AC3E}">
        <p14:creationId xmlns:p14="http://schemas.microsoft.com/office/powerpoint/2010/main" val="133014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1" y="1869600"/>
            <a:ext cx="10324069" cy="3921601"/>
          </a:xfrm>
        </p:spPr>
        <p:txBody>
          <a:bodyPr>
            <a:no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First of  our team members started designing and among them we select the best design and the started to program.</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Programming, we use different resources like Programming books,social media and different websites and collected idea about them.</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Shared the idea of each members and implement our ideas in the project.</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Some problems were occurring in the past which gives us trouble which is handle by observing of some errors in our program.</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Still Some errors were occurred but with case study of errors,we found the solution for this problem.</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8589659" y="5870575"/>
            <a:ext cx="3428169" cy="819221"/>
          </a:xfrm>
        </p:spPr>
        <p:txBody>
          <a:bodyPr/>
          <a:lstStyle/>
          <a:p>
            <a:fld id="{8EAF736E-966C-45F7-A473-114286F89291}" type="datetime2">
              <a:rPr lang="en-US" sz="1800" noProof="0" smtClean="0">
                <a:solidFill>
                  <a:srgbClr val="92D050"/>
                </a:solidFill>
              </a:rPr>
              <a:pPr/>
              <a:t>Saturday, August 14, 2021</a:t>
            </a:fld>
            <a:endParaRPr lang="en-US" noProof="0" dirty="0">
              <a:solidFill>
                <a:srgbClr val="92D050"/>
              </a:solidFill>
            </a:endParaRPr>
          </a:p>
        </p:txBody>
      </p:sp>
      <p:sp>
        <p:nvSpPr>
          <p:cNvPr id="5" name="Footer Placeholder 4"/>
          <p:cNvSpPr>
            <a:spLocks noGrp="1"/>
          </p:cNvSpPr>
          <p:nvPr>
            <p:ph type="ftr" sz="quarter" idx="11"/>
          </p:nvPr>
        </p:nvSpPr>
        <p:spPr>
          <a:xfrm>
            <a:off x="685800" y="5870574"/>
            <a:ext cx="2919549" cy="819222"/>
          </a:xfrm>
        </p:spPr>
        <p:txBody>
          <a:bodyPr/>
          <a:lstStyle/>
          <a:p>
            <a:r>
              <a:rPr lang="en-US" sz="1800" noProof="0" dirty="0">
                <a:solidFill>
                  <a:srgbClr val="92D050"/>
                </a:solidFill>
              </a:rPr>
              <a:t>Kantipur City College</a:t>
            </a:r>
          </a:p>
        </p:txBody>
      </p:sp>
      <p:sp>
        <p:nvSpPr>
          <p:cNvPr id="6" name="Slide Number Placeholder 5"/>
          <p:cNvSpPr>
            <a:spLocks noGrp="1"/>
          </p:cNvSpPr>
          <p:nvPr>
            <p:ph type="sldNum" sz="quarter" idx="12"/>
          </p:nvPr>
        </p:nvSpPr>
        <p:spPr>
          <a:xfrm>
            <a:off x="10266061" y="248195"/>
            <a:ext cx="1194420" cy="722810"/>
          </a:xfrm>
        </p:spPr>
        <p:txBody>
          <a:bodyPr/>
          <a:lstStyle/>
          <a:p>
            <a:fld id="{5D99DD2A-B520-4620-9B43-64B657BA2D42}" type="slidenum">
              <a:rPr lang="en-US" sz="2800" noProof="0" smtClean="0">
                <a:solidFill>
                  <a:srgbClr val="92D050"/>
                </a:solidFill>
              </a:rPr>
              <a:t>4</a:t>
            </a:fld>
            <a:endParaRPr lang="en-US" sz="2800" noProof="0" dirty="0">
              <a:solidFill>
                <a:srgbClr val="92D050"/>
              </a:solidFill>
            </a:endParaRPr>
          </a:p>
        </p:txBody>
      </p:sp>
    </p:spTree>
    <p:extLst>
      <p:ext uri="{BB962C8B-B14F-4D97-AF65-F5344CB8AC3E}">
        <p14:creationId xmlns:p14="http://schemas.microsoft.com/office/powerpoint/2010/main" val="156492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2" y="1869600"/>
            <a:ext cx="8816544" cy="3921601"/>
          </a:xfrm>
        </p:spPr>
        <p:txBody>
          <a:bodyPr>
            <a:normAutofit/>
          </a:bodyPr>
          <a:lstStyle/>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Add account</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Update account details</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Close account</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List all current account</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Check balance </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Withdraw balance </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Deposit balance</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Modify account holder name</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Print transaction slips of amount deposit and withdraw </a:t>
            </a:r>
          </a:p>
        </p:txBody>
      </p:sp>
      <p:sp>
        <p:nvSpPr>
          <p:cNvPr id="4" name="Date Placeholder 3"/>
          <p:cNvSpPr>
            <a:spLocks noGrp="1"/>
          </p:cNvSpPr>
          <p:nvPr>
            <p:ph type="dt" sz="half" idx="10"/>
          </p:nvPr>
        </p:nvSpPr>
        <p:spPr>
          <a:xfrm>
            <a:off x="8589660" y="5870575"/>
            <a:ext cx="3410751" cy="774065"/>
          </a:xfrm>
        </p:spPr>
        <p:txBody>
          <a:bodyPr/>
          <a:lstStyle/>
          <a:p>
            <a:fld id="{FDF41538-4356-4F5B-AEF8-7EFE9A6DC3F7}" type="datetime2">
              <a:rPr lang="en-US" sz="1800" noProof="0" smtClean="0">
                <a:solidFill>
                  <a:srgbClr val="92D050"/>
                </a:solidFill>
              </a:rPr>
              <a:pPr/>
              <a:t>Saturday, August 14, 2021</a:t>
            </a:fld>
            <a:endParaRPr lang="en-US" noProof="0" dirty="0">
              <a:solidFill>
                <a:srgbClr val="92D050"/>
              </a:solidFill>
            </a:endParaRPr>
          </a:p>
        </p:txBody>
      </p:sp>
      <p:sp>
        <p:nvSpPr>
          <p:cNvPr id="5" name="Footer Placeholder 4"/>
          <p:cNvSpPr>
            <a:spLocks noGrp="1"/>
          </p:cNvSpPr>
          <p:nvPr>
            <p:ph type="ftr" sz="quarter" idx="11"/>
          </p:nvPr>
        </p:nvSpPr>
        <p:spPr>
          <a:xfrm>
            <a:off x="685800" y="5870574"/>
            <a:ext cx="2405743" cy="774065"/>
          </a:xfrm>
        </p:spPr>
        <p:txBody>
          <a:bodyPr/>
          <a:lstStyle/>
          <a:p>
            <a:r>
              <a:rPr lang="en-US" sz="1800" noProof="0" dirty="0">
                <a:solidFill>
                  <a:srgbClr val="92D050"/>
                </a:solidFill>
              </a:rPr>
              <a:t>Kantipur City College</a:t>
            </a:r>
          </a:p>
        </p:txBody>
      </p:sp>
      <p:sp>
        <p:nvSpPr>
          <p:cNvPr id="6" name="Slide Number Placeholder 5"/>
          <p:cNvSpPr>
            <a:spLocks noGrp="1"/>
          </p:cNvSpPr>
          <p:nvPr>
            <p:ph type="sldNum" sz="quarter" idx="12"/>
          </p:nvPr>
        </p:nvSpPr>
        <p:spPr>
          <a:xfrm>
            <a:off x="10266059" y="209007"/>
            <a:ext cx="1260656" cy="870856"/>
          </a:xfrm>
        </p:spPr>
        <p:txBody>
          <a:bodyPr/>
          <a:lstStyle/>
          <a:p>
            <a:fld id="{5D99DD2A-B520-4620-9B43-64B657BA2D42}" type="slidenum">
              <a:rPr lang="en-US" sz="2800" noProof="0" smtClean="0">
                <a:solidFill>
                  <a:srgbClr val="92D050"/>
                </a:solidFill>
              </a:rPr>
              <a:t>5</a:t>
            </a:fld>
            <a:endParaRPr lang="en-US" sz="2800" noProof="0" dirty="0">
              <a:solidFill>
                <a:srgbClr val="92D050"/>
              </a:solidFill>
            </a:endParaRPr>
          </a:p>
        </p:txBody>
      </p:sp>
    </p:spTree>
    <p:extLst>
      <p:ext uri="{BB962C8B-B14F-4D97-AF65-F5344CB8AC3E}">
        <p14:creationId xmlns:p14="http://schemas.microsoft.com/office/powerpoint/2010/main" val="44040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significances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2" y="1869600"/>
            <a:ext cx="8816544" cy="3921601"/>
          </a:xfrm>
        </p:spPr>
        <p:txBody>
          <a:bodyPr>
            <a:normAutofit/>
          </a:bodyPr>
          <a:lstStyle/>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User can use this software without taking extra training with using our provided user manual.</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This software consumed less storage and RAM to install.</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In this software Admin can control Accountant account and can access day to day transaction.</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List all current account</a:t>
            </a:r>
          </a:p>
          <a:p>
            <a:pPr marR="0" lvl="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In this software Accountant can control account holder’s account and modify.</a:t>
            </a:r>
          </a:p>
        </p:txBody>
      </p:sp>
      <p:sp>
        <p:nvSpPr>
          <p:cNvPr id="4" name="Date Placeholder 3"/>
          <p:cNvSpPr>
            <a:spLocks noGrp="1"/>
          </p:cNvSpPr>
          <p:nvPr>
            <p:ph type="dt" sz="half" idx="10"/>
          </p:nvPr>
        </p:nvSpPr>
        <p:spPr>
          <a:xfrm>
            <a:off x="8589660" y="5870575"/>
            <a:ext cx="3410751" cy="774065"/>
          </a:xfrm>
        </p:spPr>
        <p:txBody>
          <a:bodyPr/>
          <a:lstStyle/>
          <a:p>
            <a:fld id="{FDF41538-4356-4F5B-AEF8-7EFE9A6DC3F7}" type="datetime2">
              <a:rPr lang="en-US" sz="1800" noProof="0" smtClean="0">
                <a:solidFill>
                  <a:srgbClr val="92D050"/>
                </a:solidFill>
              </a:rPr>
              <a:pPr/>
              <a:t>Saturday, August 14, 2021</a:t>
            </a:fld>
            <a:endParaRPr lang="en-US" noProof="0" dirty="0">
              <a:solidFill>
                <a:srgbClr val="92D050"/>
              </a:solidFill>
            </a:endParaRPr>
          </a:p>
        </p:txBody>
      </p:sp>
      <p:sp>
        <p:nvSpPr>
          <p:cNvPr id="5" name="Footer Placeholder 4"/>
          <p:cNvSpPr>
            <a:spLocks noGrp="1"/>
          </p:cNvSpPr>
          <p:nvPr>
            <p:ph type="ftr" sz="quarter" idx="11"/>
          </p:nvPr>
        </p:nvSpPr>
        <p:spPr>
          <a:xfrm>
            <a:off x="685800" y="5870574"/>
            <a:ext cx="2405743" cy="774065"/>
          </a:xfrm>
        </p:spPr>
        <p:txBody>
          <a:bodyPr/>
          <a:lstStyle/>
          <a:p>
            <a:r>
              <a:rPr lang="en-US" sz="1800" noProof="0" dirty="0">
                <a:solidFill>
                  <a:srgbClr val="92D050"/>
                </a:solidFill>
              </a:rPr>
              <a:t>Kantipur City College</a:t>
            </a:r>
          </a:p>
        </p:txBody>
      </p:sp>
      <p:sp>
        <p:nvSpPr>
          <p:cNvPr id="6" name="Slide Number Placeholder 5"/>
          <p:cNvSpPr>
            <a:spLocks noGrp="1"/>
          </p:cNvSpPr>
          <p:nvPr>
            <p:ph type="sldNum" sz="quarter" idx="12"/>
          </p:nvPr>
        </p:nvSpPr>
        <p:spPr>
          <a:xfrm>
            <a:off x="10266059" y="209007"/>
            <a:ext cx="1260656" cy="870856"/>
          </a:xfrm>
        </p:spPr>
        <p:txBody>
          <a:bodyPr/>
          <a:lstStyle/>
          <a:p>
            <a:fld id="{5D99DD2A-B520-4620-9B43-64B657BA2D42}" type="slidenum">
              <a:rPr lang="en-US" sz="2800" noProof="0" smtClean="0">
                <a:solidFill>
                  <a:srgbClr val="92D050"/>
                </a:solidFill>
              </a:rPr>
              <a:t>6</a:t>
            </a:fld>
            <a:endParaRPr lang="en-US" sz="2800" noProof="0" dirty="0">
              <a:solidFill>
                <a:srgbClr val="92D050"/>
              </a:solidFill>
            </a:endParaRPr>
          </a:p>
        </p:txBody>
      </p:sp>
    </p:spTree>
    <p:extLst>
      <p:ext uri="{BB962C8B-B14F-4D97-AF65-F5344CB8AC3E}">
        <p14:creationId xmlns:p14="http://schemas.microsoft.com/office/powerpoint/2010/main" val="10547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effectLst/>
                <a:latin typeface="Times New Roman" panose="02020603050405020304" pitchFamily="18" charset="0"/>
                <a:ea typeface="Times New Roman" panose="02020603050405020304" pitchFamily="18" charset="0"/>
              </a:rPr>
              <a:t> objectives</a:t>
            </a:r>
            <a:r>
              <a:rPr lang="en-US" sz="2000" dirty="0">
                <a:effectLst/>
                <a:latin typeface="Times New Roman" panose="02020603050405020304" pitchFamily="18" charset="0"/>
                <a:ea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2" y="1869600"/>
            <a:ext cx="9891582" cy="3921601"/>
          </a:xfrm>
        </p:spPr>
        <p:txBody>
          <a:bodyPr/>
          <a:lstStyle/>
          <a:p>
            <a:pPr marL="0" indent="0">
              <a:buNone/>
            </a:pPr>
            <a:endParaRPr lang="en-US" dirty="0"/>
          </a:p>
          <a:p>
            <a:pPr marR="0" lvl="0" algn="just">
              <a:lnSpc>
                <a:spcPct val="150000"/>
              </a:lnSpc>
              <a:spcBef>
                <a:spcPts val="0"/>
              </a:spcBef>
              <a:spcAft>
                <a:spcPts val="13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To provide digital platform to make day to day work easy, increase the paper-less transaction and increase the employee performances.</a:t>
            </a:r>
          </a:p>
          <a:p>
            <a:pPr marR="0" lvl="0" algn="just">
              <a:lnSpc>
                <a:spcPct val="150000"/>
              </a:lnSpc>
              <a:spcBef>
                <a:spcPts val="0"/>
              </a:spcBef>
              <a:spcAft>
                <a:spcPts val="13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marge admin and accountant platform in same software with different login system..</a:t>
            </a:r>
          </a:p>
          <a:p>
            <a:pPr marL="0" indent="0">
              <a:buNone/>
            </a:pPr>
            <a:endParaRPr lang="en-US" dirty="0"/>
          </a:p>
        </p:txBody>
      </p:sp>
      <p:sp>
        <p:nvSpPr>
          <p:cNvPr id="4" name="Date Placeholder 3"/>
          <p:cNvSpPr>
            <a:spLocks noGrp="1"/>
          </p:cNvSpPr>
          <p:nvPr>
            <p:ph type="dt" sz="half" idx="10"/>
          </p:nvPr>
        </p:nvSpPr>
        <p:spPr>
          <a:xfrm>
            <a:off x="8589660" y="5870575"/>
            <a:ext cx="3445586" cy="756648"/>
          </a:xfrm>
        </p:spPr>
        <p:txBody>
          <a:bodyPr/>
          <a:lstStyle/>
          <a:p>
            <a:fld id="{43C86E75-5EA2-472F-A86A-9C506AEB8CB3}" type="datetime2">
              <a:rPr lang="en-US" sz="1800" noProof="0" smtClean="0">
                <a:solidFill>
                  <a:srgbClr val="92D050"/>
                </a:solidFill>
              </a:rPr>
              <a:pPr/>
              <a:t>Saturday, August 14, 2021</a:t>
            </a:fld>
            <a:endParaRPr lang="en-US" noProof="0" dirty="0">
              <a:solidFill>
                <a:srgbClr val="92D050"/>
              </a:solidFill>
            </a:endParaRPr>
          </a:p>
        </p:txBody>
      </p:sp>
      <p:sp>
        <p:nvSpPr>
          <p:cNvPr id="5" name="Footer Placeholder 4"/>
          <p:cNvSpPr>
            <a:spLocks noGrp="1"/>
          </p:cNvSpPr>
          <p:nvPr>
            <p:ph type="ftr" sz="quarter" idx="11"/>
          </p:nvPr>
        </p:nvSpPr>
        <p:spPr>
          <a:xfrm>
            <a:off x="685800" y="5870575"/>
            <a:ext cx="2492829" cy="756648"/>
          </a:xfrm>
        </p:spPr>
        <p:txBody>
          <a:bodyPr/>
          <a:lstStyle/>
          <a:p>
            <a:r>
              <a:rPr lang="en-US" sz="1800" noProof="0" dirty="0">
                <a:solidFill>
                  <a:srgbClr val="92D050"/>
                </a:solidFill>
              </a:rPr>
              <a:t>Kantipur City College</a:t>
            </a:r>
          </a:p>
        </p:txBody>
      </p:sp>
      <p:sp>
        <p:nvSpPr>
          <p:cNvPr id="6" name="Slide Number Placeholder 5"/>
          <p:cNvSpPr>
            <a:spLocks noGrp="1"/>
          </p:cNvSpPr>
          <p:nvPr>
            <p:ph type="sldNum" sz="quarter" idx="12"/>
          </p:nvPr>
        </p:nvSpPr>
        <p:spPr>
          <a:xfrm>
            <a:off x="10266059" y="174172"/>
            <a:ext cx="1260656" cy="1071154"/>
          </a:xfrm>
        </p:spPr>
        <p:txBody>
          <a:bodyPr/>
          <a:lstStyle/>
          <a:p>
            <a:fld id="{5D99DD2A-B520-4620-9B43-64B657BA2D42}" type="slidenum">
              <a:rPr lang="en-US" sz="2800" noProof="0" smtClean="0">
                <a:solidFill>
                  <a:srgbClr val="92D050"/>
                </a:solidFill>
              </a:rPr>
              <a:t>7</a:t>
            </a:fld>
            <a:endParaRPr lang="en-US" sz="2800" noProof="0" dirty="0">
              <a:solidFill>
                <a:srgbClr val="92D050"/>
              </a:solidFill>
            </a:endParaRPr>
          </a:p>
        </p:txBody>
      </p:sp>
    </p:spTree>
    <p:extLst>
      <p:ext uri="{BB962C8B-B14F-4D97-AF65-F5344CB8AC3E}">
        <p14:creationId xmlns:p14="http://schemas.microsoft.com/office/powerpoint/2010/main" val="81617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2" y="1680754"/>
            <a:ext cx="9891582" cy="4110447"/>
          </a:xfrm>
        </p:spPr>
        <p:txBody>
          <a:bodyPr>
            <a:normAutofit/>
          </a:bodyPr>
          <a:lstStyle/>
          <a:p>
            <a:pPr marL="0" indent="0">
              <a:buNone/>
            </a:pPr>
            <a:endParaRPr lang="en-US" dirty="0"/>
          </a:p>
          <a:p>
            <a:pPr marR="0" lvl="0" algn="just">
              <a:lnSpc>
                <a:spcPct val="150000"/>
              </a:lnSpc>
              <a:spcBef>
                <a:spcPts val="0"/>
              </a:spcBef>
              <a:spcAft>
                <a:spcPts val="1300"/>
              </a:spcAft>
              <a:buFont typeface="Wingdings" panose="05000000000000000000" pitchFamily="2" charset="2"/>
              <a:buChar char="§"/>
            </a:pPr>
            <a:r>
              <a:rPr lang="en-US" sz="1900" dirty="0">
                <a:effectLst/>
                <a:latin typeface="Times New Roman" panose="02020603050405020304" pitchFamily="18" charset="0"/>
                <a:ea typeface="Times New Roman" panose="02020603050405020304" pitchFamily="18" charset="0"/>
              </a:rPr>
              <a:t>Only current account can create, other account types features are not available.</a:t>
            </a:r>
          </a:p>
          <a:p>
            <a:pPr marR="0" lvl="0" algn="just">
              <a:lnSpc>
                <a:spcPct val="150000"/>
              </a:lnSpc>
              <a:spcBef>
                <a:spcPts val="0"/>
              </a:spcBef>
              <a:spcAft>
                <a:spcPts val="1300"/>
              </a:spcAft>
              <a:buFont typeface="Wingdings" panose="05000000000000000000" pitchFamily="2" charset="2"/>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Only Admin can create new Accountant ID and Only Accountant can create, modify, transact amount and close Account.</a:t>
            </a:r>
          </a:p>
          <a:p>
            <a:pPr marR="0" lvl="0" algn="just">
              <a:lnSpc>
                <a:spcPct val="150000"/>
              </a:lnSpc>
              <a:spcBef>
                <a:spcPts val="0"/>
              </a:spcBef>
              <a:spcAft>
                <a:spcPts val="1300"/>
              </a:spcAft>
              <a:buFont typeface="Wingdings" panose="05000000000000000000" pitchFamily="2" charset="2"/>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Interest rate features is not available.</a:t>
            </a:r>
          </a:p>
          <a:p>
            <a:pPr marR="0" lvl="0" algn="just">
              <a:lnSpc>
                <a:spcPct val="150000"/>
              </a:lnSpc>
              <a:spcBef>
                <a:spcPts val="0"/>
              </a:spcBef>
              <a:spcAft>
                <a:spcPts val="1300"/>
              </a:spcAf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Balance can not transfer without withdraw and deposit.</a:t>
            </a:r>
            <a:endParaRPr lang="en-US" dirty="0"/>
          </a:p>
        </p:txBody>
      </p:sp>
      <p:sp>
        <p:nvSpPr>
          <p:cNvPr id="4" name="Date Placeholder 3"/>
          <p:cNvSpPr>
            <a:spLocks noGrp="1"/>
          </p:cNvSpPr>
          <p:nvPr>
            <p:ph type="dt" sz="half" idx="10"/>
          </p:nvPr>
        </p:nvSpPr>
        <p:spPr>
          <a:xfrm>
            <a:off x="8589660" y="5870575"/>
            <a:ext cx="3445586" cy="756648"/>
          </a:xfrm>
        </p:spPr>
        <p:txBody>
          <a:bodyPr/>
          <a:lstStyle/>
          <a:p>
            <a:fld id="{43C86E75-5EA2-472F-A86A-9C506AEB8CB3}" type="datetime2">
              <a:rPr lang="en-US" sz="1800" noProof="0" smtClean="0">
                <a:solidFill>
                  <a:srgbClr val="92D050"/>
                </a:solidFill>
              </a:rPr>
              <a:pPr/>
              <a:t>Saturday, August 14, 2021</a:t>
            </a:fld>
            <a:endParaRPr lang="en-US" noProof="0" dirty="0">
              <a:solidFill>
                <a:srgbClr val="92D050"/>
              </a:solidFill>
            </a:endParaRPr>
          </a:p>
        </p:txBody>
      </p:sp>
      <p:sp>
        <p:nvSpPr>
          <p:cNvPr id="5" name="Footer Placeholder 4"/>
          <p:cNvSpPr>
            <a:spLocks noGrp="1"/>
          </p:cNvSpPr>
          <p:nvPr>
            <p:ph type="ftr" sz="quarter" idx="11"/>
          </p:nvPr>
        </p:nvSpPr>
        <p:spPr>
          <a:xfrm>
            <a:off x="685800" y="5870575"/>
            <a:ext cx="2492829" cy="756648"/>
          </a:xfrm>
        </p:spPr>
        <p:txBody>
          <a:bodyPr/>
          <a:lstStyle/>
          <a:p>
            <a:r>
              <a:rPr lang="en-US" sz="1800" noProof="0" dirty="0">
                <a:solidFill>
                  <a:srgbClr val="92D050"/>
                </a:solidFill>
              </a:rPr>
              <a:t>Kantipur City College</a:t>
            </a:r>
          </a:p>
        </p:txBody>
      </p:sp>
      <p:sp>
        <p:nvSpPr>
          <p:cNvPr id="6" name="Slide Number Placeholder 5"/>
          <p:cNvSpPr>
            <a:spLocks noGrp="1"/>
          </p:cNvSpPr>
          <p:nvPr>
            <p:ph type="sldNum" sz="quarter" idx="12"/>
          </p:nvPr>
        </p:nvSpPr>
        <p:spPr>
          <a:xfrm>
            <a:off x="10266059" y="174172"/>
            <a:ext cx="1260656" cy="1071154"/>
          </a:xfrm>
        </p:spPr>
        <p:txBody>
          <a:bodyPr/>
          <a:lstStyle/>
          <a:p>
            <a:fld id="{5D99DD2A-B520-4620-9B43-64B657BA2D42}" type="slidenum">
              <a:rPr lang="en-US" sz="2800" noProof="0" smtClean="0">
                <a:solidFill>
                  <a:srgbClr val="92D050"/>
                </a:solidFill>
              </a:rPr>
              <a:t>8</a:t>
            </a:fld>
            <a:endParaRPr lang="en-US" sz="2800" noProof="0" dirty="0">
              <a:solidFill>
                <a:srgbClr val="92D050"/>
              </a:solidFill>
            </a:endParaRPr>
          </a:p>
        </p:txBody>
      </p:sp>
    </p:spTree>
    <p:extLst>
      <p:ext uri="{BB962C8B-B14F-4D97-AF65-F5344CB8AC3E}">
        <p14:creationId xmlns:p14="http://schemas.microsoft.com/office/powerpoint/2010/main" val="243793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Further enhancement</a:t>
            </a:r>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0" y="2063578"/>
            <a:ext cx="10469879" cy="3727623"/>
          </a:xfrm>
        </p:spPr>
        <p:txBody>
          <a:bodyPr/>
          <a:lstStyle/>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Forgot password, username function can be added with implement OTP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system.This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system can modify as increase the high-level manager (CE0, MD) can also able to run this system.</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software can made in other different language like python, java,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etc. to implement which features is limited in C++ language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the futures if any new facilities came in banking system can be implemented and linked.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9109166" y="5870575"/>
            <a:ext cx="2873828" cy="800191"/>
          </a:xfrm>
        </p:spPr>
        <p:txBody>
          <a:bodyPr/>
          <a:lstStyle/>
          <a:p>
            <a:fld id="{401FF1A3-19A2-44CC-B76F-709ED3B1789D}" type="datetime2">
              <a:rPr lang="en-US" sz="1800" noProof="0" smtClean="0">
                <a:solidFill>
                  <a:srgbClr val="92D050"/>
                </a:solidFill>
              </a:rPr>
              <a:pPr/>
              <a:t>Saturday, August 14, 2021</a:t>
            </a:fld>
            <a:endParaRPr lang="en-US" noProof="0" dirty="0">
              <a:solidFill>
                <a:srgbClr val="92D050"/>
              </a:solidFill>
            </a:endParaRPr>
          </a:p>
        </p:txBody>
      </p:sp>
      <p:sp>
        <p:nvSpPr>
          <p:cNvPr id="5" name="Footer Placeholder 4"/>
          <p:cNvSpPr>
            <a:spLocks noGrp="1"/>
          </p:cNvSpPr>
          <p:nvPr>
            <p:ph type="ftr" sz="quarter" idx="11"/>
          </p:nvPr>
        </p:nvSpPr>
        <p:spPr>
          <a:xfrm>
            <a:off x="685800" y="5870575"/>
            <a:ext cx="2431869" cy="800191"/>
          </a:xfrm>
        </p:spPr>
        <p:txBody>
          <a:bodyPr/>
          <a:lstStyle/>
          <a:p>
            <a:r>
              <a:rPr lang="en-US" sz="1800" noProof="0" dirty="0">
                <a:solidFill>
                  <a:srgbClr val="92D050"/>
                </a:solidFill>
              </a:rPr>
              <a:t>Kantipur City College</a:t>
            </a:r>
          </a:p>
        </p:txBody>
      </p:sp>
      <p:sp>
        <p:nvSpPr>
          <p:cNvPr id="6" name="Slide Number Placeholder 5"/>
          <p:cNvSpPr>
            <a:spLocks noGrp="1"/>
          </p:cNvSpPr>
          <p:nvPr>
            <p:ph type="sldNum" sz="quarter" idx="12"/>
          </p:nvPr>
        </p:nvSpPr>
        <p:spPr>
          <a:xfrm>
            <a:off x="10266059" y="200296"/>
            <a:ext cx="1260656" cy="1001487"/>
          </a:xfrm>
        </p:spPr>
        <p:txBody>
          <a:bodyPr/>
          <a:lstStyle/>
          <a:p>
            <a:fld id="{5D99DD2A-B520-4620-9B43-64B657BA2D42}" type="slidenum">
              <a:rPr lang="en-US" sz="2800" noProof="0" smtClean="0">
                <a:solidFill>
                  <a:srgbClr val="92D050"/>
                </a:solidFill>
              </a:rPr>
              <a:t>9</a:t>
            </a:fld>
            <a:endParaRPr lang="en-US" sz="2800" noProof="0" dirty="0">
              <a:solidFill>
                <a:srgbClr val="92D050"/>
              </a:solidFill>
            </a:endParaRPr>
          </a:p>
        </p:txBody>
      </p:sp>
    </p:spTree>
    <p:extLst>
      <p:ext uri="{BB962C8B-B14F-4D97-AF65-F5344CB8AC3E}">
        <p14:creationId xmlns:p14="http://schemas.microsoft.com/office/powerpoint/2010/main" val="766258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2.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C94942-C689-461B-8649-1FD863C6BA2B}">
  <ds:schemaRefs>
    <ds:schemaRef ds:uri="http://purl.org/dc/dcmitype/"/>
    <ds:schemaRef ds:uri="http://purl.org/dc/terms/"/>
    <ds:schemaRef ds:uri="http://schemas.microsoft.com/office/2006/documentManagement/types"/>
    <ds:schemaRef ds:uri="http://www.w3.org/XML/1998/namespace"/>
    <ds:schemaRef ds:uri="http://schemas.microsoft.com/office/2006/metadata/properties"/>
    <ds:schemaRef ds:uri="71af3243-3dd4-4a8d-8c0d-dd76da1f02a5"/>
    <ds:schemaRef ds:uri="16c05727-aa75-4e4a-9b5f-8a80a1165891"/>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717</Words>
  <Application>Microsoft Office PowerPoint</Application>
  <PresentationFormat>Widescreen</PresentationFormat>
  <Paragraphs>166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Times New Roman</vt:lpstr>
      <vt:lpstr>Wingdings</vt:lpstr>
      <vt:lpstr>Celestial</vt:lpstr>
      <vt:lpstr>Banking management system</vt:lpstr>
      <vt:lpstr>Table of content</vt:lpstr>
      <vt:lpstr>introduction</vt:lpstr>
      <vt:lpstr>Literature Review</vt:lpstr>
      <vt:lpstr>features</vt:lpstr>
      <vt:lpstr> significances </vt:lpstr>
      <vt:lpstr> objectives </vt:lpstr>
      <vt:lpstr>limitation</vt:lpstr>
      <vt:lpstr>Further enhancement</vt:lpstr>
      <vt:lpstr>Gantt chart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2021-06-17T02:47:11Z</dcterms:created>
  <dcterms:modified xsi:type="dcterms:W3CDTF">2021-08-14T04:39:36Z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