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78" r:id="rId5"/>
    <p:sldId id="259" r:id="rId6"/>
    <p:sldId id="277" r:id="rId7"/>
    <p:sldId id="276" r:id="rId8"/>
    <p:sldId id="266" r:id="rId9"/>
    <p:sldId id="267" r:id="rId10"/>
    <p:sldId id="268" r:id="rId11"/>
    <p:sldId id="279" r:id="rId12"/>
    <p:sldId id="269" r:id="rId13"/>
    <p:sldId id="270" r:id="rId14"/>
    <p:sldId id="271" r:id="rId15"/>
    <p:sldId id="272" r:id="rId16"/>
    <p:sldId id="280" r:id="rId17"/>
    <p:sldId id="273" r:id="rId18"/>
    <p:sldId id="274" r:id="rId19"/>
    <p:sldId id="275" r:id="rId20"/>
    <p:sldId id="260" r:id="rId21"/>
    <p:sldId id="265" r:id="rId22"/>
  </p:sldIdLst>
  <p:sldSz cx="18288000" cy="10287000"/>
  <p:notesSz cx="6858000" cy="9144000"/>
  <p:embeddedFontLst>
    <p:embeddedFont>
      <p:font typeface="Calibri" panose="020F0502020204030204" pitchFamily="34" charset="0"/>
      <p:regular r:id="rId23"/>
      <p:bold r:id="rId24"/>
      <p:italic r:id="rId25"/>
      <p:boldItalic r:id="rId26"/>
    </p:embeddedFont>
    <p:embeddedFont>
      <p:font typeface="Canva Sans Bold" panose="020B0604020202020204" charset="0"/>
      <p:regular r:id="rId27"/>
    </p:embeddedFont>
    <p:embeddedFont>
      <p:font typeface="Codec Pro Bold" panose="020B0604020202020204" charset="0"/>
      <p:regular r:id="rId28"/>
    </p:embeddedFont>
    <p:embeddedFont>
      <p:font typeface="Codec Pro Ultra-Bold" panose="020B0604020202020204" charset="0"/>
      <p:regular r:id="rId29"/>
    </p:embeddedFont>
    <p:embeddedFont>
      <p:font typeface="Segoe UI Semibold" panose="020B0702040204020203" pitchFamily="34" charset="0"/>
      <p:bold r:id="rId30"/>
      <p:boldItalic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83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3317" autoAdjust="0"/>
  </p:normalViewPr>
  <p:slideViewPr>
    <p:cSldViewPr>
      <p:cViewPr varScale="1">
        <p:scale>
          <a:sx n="54" d="100"/>
          <a:sy n="54" d="100"/>
        </p:scale>
        <p:origin x="754" y="10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14.svg"/><Relationship Id="rId7" Type="http://schemas.openxmlformats.org/officeDocument/2006/relationships/image" Target="../media/image20.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25.sv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3.sv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14.svg"/><Relationship Id="rId7" Type="http://schemas.openxmlformats.org/officeDocument/2006/relationships/image" Target="../media/image20.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25.sv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34.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20.sv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20.sv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20.sv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3.sv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20.sv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image" Target="../media/image20.sv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39.png"/><Relationship Id="rId5" Type="http://schemas.openxmlformats.org/officeDocument/2006/relationships/image" Target="../media/image20.sv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0.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12.svg"/><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2.svg"/><Relationship Id="rId7" Type="http://schemas.openxmlformats.org/officeDocument/2006/relationships/image" Target="../media/image23.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2.png"/><Relationship Id="rId11" Type="http://schemas.openxmlformats.org/officeDocument/2006/relationships/image" Target="../media/image10.svg"/><Relationship Id="rId5" Type="http://schemas.openxmlformats.org/officeDocument/2006/relationships/image" Target="../media/image43.svg"/><Relationship Id="rId10" Type="http://schemas.openxmlformats.org/officeDocument/2006/relationships/image" Target="../media/image9.png"/><Relationship Id="rId4" Type="http://schemas.openxmlformats.org/officeDocument/2006/relationships/image" Target="../media/image42.png"/><Relationship Id="rId9" Type="http://schemas.openxmlformats.org/officeDocument/2006/relationships/image" Target="../media/image45.svg"/></Relationships>
</file>

<file path=ppt/slides/_rels/slide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sv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sv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3.svg"/><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4.svg"/><Relationship Id="rId7" Type="http://schemas.openxmlformats.org/officeDocument/2006/relationships/image" Target="../media/image20.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25.sv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4.svg"/><Relationship Id="rId7" Type="http://schemas.openxmlformats.org/officeDocument/2006/relationships/image" Target="../media/image20.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25.sv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4.svg"/><Relationship Id="rId7" Type="http://schemas.openxmlformats.org/officeDocument/2006/relationships/image" Target="../media/image20.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25.sv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4.svg"/><Relationship Id="rId7" Type="http://schemas.openxmlformats.org/officeDocument/2006/relationships/image" Target="../media/image20.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25.sv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14.svg"/><Relationship Id="rId7" Type="http://schemas.openxmlformats.org/officeDocument/2006/relationships/image" Target="../media/image20.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25.sv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37ECE"/>
        </a:solidFill>
        <a:effectLst/>
      </p:bgPr>
    </p:bg>
    <p:spTree>
      <p:nvGrpSpPr>
        <p:cNvPr id="1" name=""/>
        <p:cNvGrpSpPr/>
        <p:nvPr/>
      </p:nvGrpSpPr>
      <p:grpSpPr>
        <a:xfrm>
          <a:off x="0" y="0"/>
          <a:ext cx="0" cy="0"/>
          <a:chOff x="0" y="0"/>
          <a:chExt cx="0" cy="0"/>
        </a:xfrm>
      </p:grpSpPr>
      <p:grpSp>
        <p:nvGrpSpPr>
          <p:cNvPr id="2" name="Group 2"/>
          <p:cNvGrpSpPr/>
          <p:nvPr/>
        </p:nvGrpSpPr>
        <p:grpSpPr>
          <a:xfrm>
            <a:off x="-502846" y="-224350"/>
            <a:ext cx="19293692" cy="10735699"/>
            <a:chOff x="0" y="0"/>
            <a:chExt cx="25724923" cy="14314266"/>
          </a:xfrm>
        </p:grpSpPr>
        <p:sp>
          <p:nvSpPr>
            <p:cNvPr id="3" name="Freeform 3"/>
            <p:cNvSpPr/>
            <p:nvPr/>
          </p:nvSpPr>
          <p:spPr>
            <a:xfrm>
              <a:off x="0" y="0"/>
              <a:ext cx="14314266" cy="14314266"/>
            </a:xfrm>
            <a:custGeom>
              <a:avLst/>
              <a:gdLst/>
              <a:ahLst/>
              <a:cxnLst/>
              <a:rect l="l" t="t" r="r" b="b"/>
              <a:pathLst>
                <a:path w="14314266" h="14314266">
                  <a:moveTo>
                    <a:pt x="0" y="0"/>
                  </a:moveTo>
                  <a:lnTo>
                    <a:pt x="14314266" y="0"/>
                  </a:lnTo>
                  <a:lnTo>
                    <a:pt x="14314266" y="14314266"/>
                  </a:lnTo>
                  <a:lnTo>
                    <a:pt x="0" y="14314266"/>
                  </a:lnTo>
                  <a:lnTo>
                    <a:pt x="0" y="0"/>
                  </a:lnTo>
                  <a:close/>
                </a:path>
              </a:pathLst>
            </a:custGeom>
            <a:blipFill>
              <a:blip r:embed="rId2">
                <a:alphaModFix amt="5000"/>
                <a:extLst>
                  <a:ext uri="{96DAC541-7B7A-43D3-8B79-37D633B846F1}">
                    <asvg:svgBlip xmlns:asvg="http://schemas.microsoft.com/office/drawing/2016/SVG/main" r:embed="rId3"/>
                  </a:ext>
                </a:extLst>
              </a:blip>
              <a:stretch>
                <a:fillRect/>
              </a:stretch>
            </a:blipFill>
          </p:spPr>
        </p:sp>
        <p:sp>
          <p:nvSpPr>
            <p:cNvPr id="4" name="Freeform 4"/>
            <p:cNvSpPr/>
            <p:nvPr/>
          </p:nvSpPr>
          <p:spPr>
            <a:xfrm>
              <a:off x="11410657" y="0"/>
              <a:ext cx="14314266" cy="14314266"/>
            </a:xfrm>
            <a:custGeom>
              <a:avLst/>
              <a:gdLst/>
              <a:ahLst/>
              <a:cxnLst/>
              <a:rect l="l" t="t" r="r" b="b"/>
              <a:pathLst>
                <a:path w="14314266" h="14314266">
                  <a:moveTo>
                    <a:pt x="0" y="0"/>
                  </a:moveTo>
                  <a:lnTo>
                    <a:pt x="14314266" y="0"/>
                  </a:lnTo>
                  <a:lnTo>
                    <a:pt x="14314266" y="14314266"/>
                  </a:lnTo>
                  <a:lnTo>
                    <a:pt x="0" y="14314266"/>
                  </a:lnTo>
                  <a:lnTo>
                    <a:pt x="0" y="0"/>
                  </a:lnTo>
                  <a:close/>
                </a:path>
              </a:pathLst>
            </a:custGeom>
            <a:blipFill>
              <a:blip r:embed="rId2">
                <a:alphaModFix amt="5000"/>
                <a:extLst>
                  <a:ext uri="{96DAC541-7B7A-43D3-8B79-37D633B846F1}">
                    <asvg:svgBlip xmlns:asvg="http://schemas.microsoft.com/office/drawing/2016/SVG/main" r:embed="rId3"/>
                  </a:ext>
                </a:extLst>
              </a:blip>
              <a:stretch>
                <a:fillRect/>
              </a:stretch>
            </a:blipFill>
          </p:spPr>
          <p:txBody>
            <a:bodyPr/>
            <a:lstStyle/>
            <a:p>
              <a:endParaRPr lang="en-IN" dirty="0"/>
            </a:p>
          </p:txBody>
        </p:sp>
      </p:grpSp>
      <p:sp>
        <p:nvSpPr>
          <p:cNvPr id="5" name="Freeform 5"/>
          <p:cNvSpPr/>
          <p:nvPr/>
        </p:nvSpPr>
        <p:spPr>
          <a:xfrm flipH="1">
            <a:off x="12616571" y="2017962"/>
            <a:ext cx="7126946" cy="9223107"/>
          </a:xfrm>
          <a:custGeom>
            <a:avLst/>
            <a:gdLst/>
            <a:ahLst/>
            <a:cxnLst/>
            <a:rect l="l" t="t" r="r" b="b"/>
            <a:pathLst>
              <a:path w="7126946" h="9223107">
                <a:moveTo>
                  <a:pt x="7126946" y="0"/>
                </a:moveTo>
                <a:lnTo>
                  <a:pt x="0" y="0"/>
                </a:lnTo>
                <a:lnTo>
                  <a:pt x="0" y="9223107"/>
                </a:lnTo>
                <a:lnTo>
                  <a:pt x="7126946" y="9223107"/>
                </a:lnTo>
                <a:lnTo>
                  <a:pt x="7126946"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flipH="1">
            <a:off x="5080344" y="4358774"/>
            <a:ext cx="8614265" cy="10622973"/>
          </a:xfrm>
          <a:custGeom>
            <a:avLst/>
            <a:gdLst/>
            <a:ahLst/>
            <a:cxnLst/>
            <a:rect l="l" t="t" r="r" b="b"/>
            <a:pathLst>
              <a:path w="8614265" h="10622973">
                <a:moveTo>
                  <a:pt x="8614265" y="0"/>
                </a:moveTo>
                <a:lnTo>
                  <a:pt x="0" y="0"/>
                </a:lnTo>
                <a:lnTo>
                  <a:pt x="0" y="10622973"/>
                </a:lnTo>
                <a:lnTo>
                  <a:pt x="8614265" y="10622973"/>
                </a:lnTo>
                <a:lnTo>
                  <a:pt x="8614265"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rot="4216709">
            <a:off x="1079511" y="3018884"/>
            <a:ext cx="4212509" cy="9456653"/>
          </a:xfrm>
          <a:custGeom>
            <a:avLst/>
            <a:gdLst/>
            <a:ahLst/>
            <a:cxnLst/>
            <a:rect l="l" t="t" r="r" b="b"/>
            <a:pathLst>
              <a:path w="4212509" h="9456653">
                <a:moveTo>
                  <a:pt x="0" y="0"/>
                </a:moveTo>
                <a:lnTo>
                  <a:pt x="4212509" y="0"/>
                </a:lnTo>
                <a:lnTo>
                  <a:pt x="4212509" y="9456654"/>
                </a:lnTo>
                <a:lnTo>
                  <a:pt x="0" y="945665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8" name="Freeform 8"/>
          <p:cNvSpPr/>
          <p:nvPr/>
        </p:nvSpPr>
        <p:spPr>
          <a:xfrm rot="-275595">
            <a:off x="8225249" y="-1629663"/>
            <a:ext cx="8166456" cy="3325975"/>
          </a:xfrm>
          <a:custGeom>
            <a:avLst/>
            <a:gdLst/>
            <a:ahLst/>
            <a:cxnLst/>
            <a:rect l="l" t="t" r="r" b="b"/>
            <a:pathLst>
              <a:path w="8166456" h="3325975">
                <a:moveTo>
                  <a:pt x="0" y="0"/>
                </a:moveTo>
                <a:lnTo>
                  <a:pt x="8166456" y="0"/>
                </a:lnTo>
                <a:lnTo>
                  <a:pt x="8166456" y="3325974"/>
                </a:lnTo>
                <a:lnTo>
                  <a:pt x="0" y="332597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9" name="TextBox 9"/>
          <p:cNvSpPr txBox="1"/>
          <p:nvPr/>
        </p:nvSpPr>
        <p:spPr>
          <a:xfrm>
            <a:off x="1028700" y="1204620"/>
            <a:ext cx="11144649" cy="5364482"/>
          </a:xfrm>
          <a:prstGeom prst="rect">
            <a:avLst/>
          </a:prstGeom>
        </p:spPr>
        <p:txBody>
          <a:bodyPr lIns="0" tIns="0" rIns="0" bIns="0" rtlCol="0" anchor="t">
            <a:spAutoFit/>
          </a:bodyPr>
          <a:lstStyle/>
          <a:p>
            <a:pPr algn="l">
              <a:lnSpc>
                <a:spcPts val="10160"/>
              </a:lnSpc>
            </a:pPr>
            <a:r>
              <a:rPr lang="en-US" sz="12000" b="1" spc="-398" dirty="0">
                <a:solidFill>
                  <a:srgbClr val="FCFAEE"/>
                </a:solidFill>
                <a:latin typeface="Codec Pro Ultra-Bold"/>
                <a:ea typeface="Codec Pro Ultra-Bold"/>
                <a:cs typeface="Codec Pro Ultra-Bold"/>
                <a:sym typeface="Codec Pro Ultra-Bold"/>
              </a:rPr>
              <a:t>Music </a:t>
            </a:r>
          </a:p>
          <a:p>
            <a:pPr algn="l">
              <a:lnSpc>
                <a:spcPts val="10160"/>
              </a:lnSpc>
            </a:pPr>
            <a:r>
              <a:rPr lang="en-US" sz="12000" b="1" spc="-398" dirty="0">
                <a:solidFill>
                  <a:srgbClr val="FCFAEE"/>
                </a:solidFill>
                <a:latin typeface="Codec Pro Ultra-Bold"/>
                <a:ea typeface="Codec Pro Ultra-Bold"/>
                <a:cs typeface="Codec Pro Ultra-Bold"/>
                <a:sym typeface="Codec Pro Ultra-Bold"/>
              </a:rPr>
              <a:t>Store Sales </a:t>
            </a:r>
          </a:p>
          <a:p>
            <a:pPr algn="l">
              <a:lnSpc>
                <a:spcPts val="10160"/>
              </a:lnSpc>
            </a:pPr>
            <a:r>
              <a:rPr lang="en-US" sz="12000" b="1" spc="-398" dirty="0">
                <a:solidFill>
                  <a:srgbClr val="FCFAEE"/>
                </a:solidFill>
                <a:latin typeface="Codec Pro Ultra-Bold"/>
                <a:ea typeface="Codec Pro Ultra-Bold"/>
                <a:cs typeface="Codec Pro Ultra-Bold"/>
                <a:sym typeface="Codec Pro Ultra-Bold"/>
              </a:rPr>
              <a:t>Analysis</a:t>
            </a:r>
          </a:p>
          <a:p>
            <a:pPr algn="l">
              <a:lnSpc>
                <a:spcPts val="10160"/>
              </a:lnSpc>
            </a:pPr>
            <a:endParaRPr lang="en-US" sz="13730" b="1" spc="-398" dirty="0">
              <a:solidFill>
                <a:srgbClr val="FCFAEE"/>
              </a:solidFill>
              <a:latin typeface="Codec Pro Ultra-Bold"/>
              <a:ea typeface="Codec Pro Ultra-Bold"/>
              <a:cs typeface="Codec Pro Ultra-Bold"/>
              <a:sym typeface="Codec Pro Ultra-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CFAEE"/>
        </a:solidFill>
        <a:effectLst/>
      </p:bgPr>
    </p:bg>
    <p:spTree>
      <p:nvGrpSpPr>
        <p:cNvPr id="1" name=""/>
        <p:cNvGrpSpPr/>
        <p:nvPr/>
      </p:nvGrpSpPr>
      <p:grpSpPr>
        <a:xfrm>
          <a:off x="0" y="0"/>
          <a:ext cx="0" cy="0"/>
          <a:chOff x="0" y="0"/>
          <a:chExt cx="0" cy="0"/>
        </a:xfrm>
      </p:grpSpPr>
      <p:grpSp>
        <p:nvGrpSpPr>
          <p:cNvPr id="2" name="Group 2"/>
          <p:cNvGrpSpPr/>
          <p:nvPr/>
        </p:nvGrpSpPr>
        <p:grpSpPr>
          <a:xfrm>
            <a:off x="-502846" y="-224350"/>
            <a:ext cx="19293693" cy="10735699"/>
            <a:chOff x="0" y="0"/>
            <a:chExt cx="25724923" cy="14314266"/>
          </a:xfrm>
        </p:grpSpPr>
        <p:sp>
          <p:nvSpPr>
            <p:cNvPr id="3" name="Freeform 3"/>
            <p:cNvSpPr/>
            <p:nvPr/>
          </p:nvSpPr>
          <p:spPr>
            <a:xfrm>
              <a:off x="0" y="0"/>
              <a:ext cx="14314266" cy="14314266"/>
            </a:xfrm>
            <a:custGeom>
              <a:avLst/>
              <a:gdLst/>
              <a:ahLst/>
              <a:cxnLst/>
              <a:rect l="l" t="t" r="r" b="b"/>
              <a:pathLst>
                <a:path w="14314266" h="14314266">
                  <a:moveTo>
                    <a:pt x="0" y="0"/>
                  </a:moveTo>
                  <a:lnTo>
                    <a:pt x="14314266" y="0"/>
                  </a:lnTo>
                  <a:lnTo>
                    <a:pt x="14314266" y="14314266"/>
                  </a:lnTo>
                  <a:lnTo>
                    <a:pt x="0" y="14314266"/>
                  </a:lnTo>
                  <a:lnTo>
                    <a:pt x="0" y="0"/>
                  </a:lnTo>
                  <a:close/>
                </a:path>
              </a:pathLst>
            </a:custGeom>
            <a:blipFill>
              <a:blip r:embed="rId2">
                <a:alphaModFix amt="5000"/>
                <a:extLst>
                  <a:ext uri="{96DAC541-7B7A-43D3-8B79-37D633B846F1}">
                    <asvg:svgBlip xmlns:asvg="http://schemas.microsoft.com/office/drawing/2016/SVG/main" r:embed="rId3"/>
                  </a:ext>
                </a:extLst>
              </a:blip>
              <a:stretch>
                <a:fillRect/>
              </a:stretch>
            </a:blipFill>
          </p:spPr>
          <p:txBody>
            <a:bodyPr/>
            <a:lstStyle/>
            <a:p>
              <a:endParaRPr lang="en-IN" dirty="0"/>
            </a:p>
          </p:txBody>
        </p:sp>
        <p:sp>
          <p:nvSpPr>
            <p:cNvPr id="4" name="Freeform 4"/>
            <p:cNvSpPr/>
            <p:nvPr/>
          </p:nvSpPr>
          <p:spPr>
            <a:xfrm>
              <a:off x="11410657" y="0"/>
              <a:ext cx="14314266" cy="14314266"/>
            </a:xfrm>
            <a:custGeom>
              <a:avLst/>
              <a:gdLst/>
              <a:ahLst/>
              <a:cxnLst/>
              <a:rect l="l" t="t" r="r" b="b"/>
              <a:pathLst>
                <a:path w="14314266" h="14314266">
                  <a:moveTo>
                    <a:pt x="0" y="0"/>
                  </a:moveTo>
                  <a:lnTo>
                    <a:pt x="14314266" y="0"/>
                  </a:lnTo>
                  <a:lnTo>
                    <a:pt x="14314266" y="14314266"/>
                  </a:lnTo>
                  <a:lnTo>
                    <a:pt x="0" y="14314266"/>
                  </a:lnTo>
                  <a:lnTo>
                    <a:pt x="0" y="0"/>
                  </a:lnTo>
                  <a:close/>
                </a:path>
              </a:pathLst>
            </a:custGeom>
            <a:blipFill>
              <a:blip r:embed="rId2">
                <a:alphaModFix amt="5000"/>
                <a:extLst>
                  <a:ext uri="{96DAC541-7B7A-43D3-8B79-37D633B846F1}">
                    <asvg:svgBlip xmlns:asvg="http://schemas.microsoft.com/office/drawing/2016/SVG/main" r:embed="rId3"/>
                  </a:ext>
                </a:extLst>
              </a:blip>
              <a:stretch>
                <a:fillRect/>
              </a:stretch>
            </a:blipFill>
          </p:spPr>
          <p:txBody>
            <a:bodyPr/>
            <a:lstStyle/>
            <a:p>
              <a:endParaRPr lang="en-IN" dirty="0"/>
            </a:p>
          </p:txBody>
        </p:sp>
      </p:grpSp>
      <p:sp>
        <p:nvSpPr>
          <p:cNvPr id="5" name="Freeform 5"/>
          <p:cNvSpPr/>
          <p:nvPr/>
        </p:nvSpPr>
        <p:spPr>
          <a:xfrm rot="-265236">
            <a:off x="13631965" y="2883031"/>
            <a:ext cx="6379375" cy="10082346"/>
          </a:xfrm>
          <a:custGeom>
            <a:avLst/>
            <a:gdLst/>
            <a:ahLst/>
            <a:cxnLst/>
            <a:rect l="l" t="t" r="r" b="b"/>
            <a:pathLst>
              <a:path w="6379375" h="10082346">
                <a:moveTo>
                  <a:pt x="0" y="0"/>
                </a:moveTo>
                <a:lnTo>
                  <a:pt x="6379376" y="0"/>
                </a:lnTo>
                <a:lnTo>
                  <a:pt x="6379376" y="10082346"/>
                </a:lnTo>
                <a:lnTo>
                  <a:pt x="0" y="1008234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392355">
            <a:off x="11055476" y="-674773"/>
            <a:ext cx="7737035" cy="3207926"/>
          </a:xfrm>
          <a:custGeom>
            <a:avLst/>
            <a:gdLst/>
            <a:ahLst/>
            <a:cxnLst/>
            <a:rect l="l" t="t" r="r" b="b"/>
            <a:pathLst>
              <a:path w="8283376" h="3207926">
                <a:moveTo>
                  <a:pt x="0" y="0"/>
                </a:moveTo>
                <a:lnTo>
                  <a:pt x="8283376" y="0"/>
                </a:lnTo>
                <a:lnTo>
                  <a:pt x="8283376" y="3207926"/>
                </a:lnTo>
                <a:lnTo>
                  <a:pt x="0" y="320792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TextBox 9"/>
          <p:cNvSpPr txBox="1"/>
          <p:nvPr/>
        </p:nvSpPr>
        <p:spPr>
          <a:xfrm>
            <a:off x="198345" y="685507"/>
            <a:ext cx="10735699" cy="1247008"/>
          </a:xfrm>
          <a:prstGeom prst="rect">
            <a:avLst/>
          </a:prstGeom>
        </p:spPr>
        <p:txBody>
          <a:bodyPr wrap="square" lIns="0" tIns="0" rIns="0" bIns="0" rtlCol="0" anchor="t">
            <a:spAutoFit/>
          </a:bodyPr>
          <a:lstStyle/>
          <a:p>
            <a:pPr>
              <a:lnSpc>
                <a:spcPts val="11565"/>
              </a:lnSpc>
            </a:pPr>
            <a:r>
              <a:rPr lang="en-US" sz="4000" b="0" i="0" dirty="0">
                <a:solidFill>
                  <a:srgbClr val="1183D1"/>
                </a:solidFill>
                <a:effectLst/>
                <a:latin typeface="Segoe UI Semibold" panose="020B0702040204020203" pitchFamily="34" charset="0"/>
                <a:cs typeface="Segoe UI Semibold" panose="020B0702040204020203" pitchFamily="34" charset="0"/>
              </a:rPr>
              <a:t>Which city has the best customers?</a:t>
            </a:r>
            <a:endParaRPr lang="en-US" sz="4000" b="1" spc="-381" dirty="0">
              <a:solidFill>
                <a:srgbClr val="1183D1"/>
              </a:solidFill>
              <a:latin typeface="Segoe UI Semibold" panose="020B0702040204020203" pitchFamily="34" charset="0"/>
              <a:ea typeface="Codec Pro Bold"/>
              <a:cs typeface="Segoe UI Semibold" panose="020B0702040204020203" pitchFamily="34" charset="0"/>
              <a:sym typeface="Codec Pro Bold"/>
            </a:endParaRPr>
          </a:p>
        </p:txBody>
      </p:sp>
      <p:sp>
        <p:nvSpPr>
          <p:cNvPr id="10" name="TextBox 10"/>
          <p:cNvSpPr txBox="1"/>
          <p:nvPr/>
        </p:nvSpPr>
        <p:spPr>
          <a:xfrm>
            <a:off x="807354" y="2493141"/>
            <a:ext cx="8115300" cy="2358723"/>
          </a:xfrm>
          <a:prstGeom prst="rect">
            <a:avLst/>
          </a:prstGeom>
        </p:spPr>
        <p:txBody>
          <a:bodyPr lIns="0" tIns="0" rIns="0" bIns="0" rtlCol="0" anchor="t">
            <a:spAutoFit/>
          </a:bodyPr>
          <a:lstStyle/>
          <a:p>
            <a:pPr>
              <a:lnSpc>
                <a:spcPts val="3080"/>
              </a:lnSpc>
              <a:spcBef>
                <a:spcPct val="0"/>
              </a:spcBef>
            </a:pPr>
            <a:r>
              <a:rPr lang="en-US" sz="2200" b="1" dirty="0">
                <a:solidFill>
                  <a:srgbClr val="545454"/>
                </a:solidFill>
                <a:latin typeface="Canva Sans Bold"/>
                <a:ea typeface="Canva Sans Bold"/>
                <a:cs typeface="Canva Sans Bold"/>
                <a:sym typeface="Canva Sans Bold"/>
              </a:rPr>
              <a:t>SELECT     </a:t>
            </a:r>
            <a:r>
              <a:rPr lang="en-US" sz="2200" b="1" dirty="0" err="1">
                <a:solidFill>
                  <a:srgbClr val="545454"/>
                </a:solidFill>
                <a:latin typeface="Canva Sans Bold"/>
                <a:ea typeface="Canva Sans Bold"/>
                <a:cs typeface="Canva Sans Bold"/>
                <a:sym typeface="Canva Sans Bold"/>
              </a:rPr>
              <a:t>Billing_City</a:t>
            </a:r>
            <a:r>
              <a:rPr lang="en-US" sz="2200" b="1" dirty="0">
                <a:solidFill>
                  <a:srgbClr val="545454"/>
                </a:solidFill>
                <a:latin typeface="Canva Sans Bold"/>
                <a:ea typeface="Canva Sans Bold"/>
                <a:cs typeface="Canva Sans Bold"/>
                <a:sym typeface="Canva Sans Bold"/>
              </a:rPr>
              <a:t>, </a:t>
            </a:r>
          </a:p>
          <a:p>
            <a:pPr>
              <a:lnSpc>
                <a:spcPts val="3080"/>
              </a:lnSpc>
              <a:spcBef>
                <a:spcPct val="0"/>
              </a:spcBef>
            </a:pPr>
            <a:r>
              <a:rPr lang="en-US" sz="2200" b="1" dirty="0">
                <a:solidFill>
                  <a:srgbClr val="545454"/>
                </a:solidFill>
                <a:latin typeface="Canva Sans Bold"/>
                <a:ea typeface="Canva Sans Bold"/>
                <a:cs typeface="Canva Sans Bold"/>
                <a:sym typeface="Canva Sans Bold"/>
              </a:rPr>
              <a:t>                    SUM(total) AS </a:t>
            </a:r>
            <a:r>
              <a:rPr lang="en-US" sz="2200" b="1" dirty="0" err="1">
                <a:solidFill>
                  <a:srgbClr val="545454"/>
                </a:solidFill>
                <a:latin typeface="Canva Sans Bold"/>
                <a:ea typeface="Canva Sans Bold"/>
                <a:cs typeface="Canva Sans Bold"/>
                <a:sym typeface="Canva Sans Bold"/>
              </a:rPr>
              <a:t>Total_Invoice</a:t>
            </a:r>
            <a:endParaRPr lang="en-US" sz="2200" b="1" dirty="0">
              <a:solidFill>
                <a:srgbClr val="545454"/>
              </a:solidFill>
              <a:latin typeface="Canva Sans Bold"/>
              <a:ea typeface="Canva Sans Bold"/>
              <a:cs typeface="Canva Sans Bold"/>
              <a:sym typeface="Canva Sans Bold"/>
            </a:endParaRPr>
          </a:p>
          <a:p>
            <a:pPr>
              <a:lnSpc>
                <a:spcPts val="3080"/>
              </a:lnSpc>
              <a:spcBef>
                <a:spcPct val="0"/>
              </a:spcBef>
            </a:pPr>
            <a:r>
              <a:rPr lang="en-US" sz="2200" b="1" dirty="0">
                <a:solidFill>
                  <a:srgbClr val="545454"/>
                </a:solidFill>
                <a:latin typeface="Canva Sans Bold"/>
                <a:ea typeface="Canva Sans Bold"/>
                <a:cs typeface="Canva Sans Bold"/>
                <a:sym typeface="Canva Sans Bold"/>
              </a:rPr>
              <a:t> FROM    invoice</a:t>
            </a:r>
          </a:p>
          <a:p>
            <a:pPr>
              <a:lnSpc>
                <a:spcPts val="3080"/>
              </a:lnSpc>
              <a:spcBef>
                <a:spcPct val="0"/>
              </a:spcBef>
            </a:pPr>
            <a:r>
              <a:rPr lang="en-US" sz="2200" b="1" dirty="0">
                <a:solidFill>
                  <a:srgbClr val="545454"/>
                </a:solidFill>
                <a:latin typeface="Canva Sans Bold"/>
                <a:ea typeface="Canva Sans Bold"/>
                <a:cs typeface="Canva Sans Bold"/>
                <a:sym typeface="Canva Sans Bold"/>
              </a:rPr>
              <a:t>GROUP BY </a:t>
            </a:r>
            <a:r>
              <a:rPr lang="en-US" sz="2200" b="1" dirty="0" err="1">
                <a:solidFill>
                  <a:srgbClr val="545454"/>
                </a:solidFill>
                <a:latin typeface="Canva Sans Bold"/>
                <a:ea typeface="Canva Sans Bold"/>
                <a:cs typeface="Canva Sans Bold"/>
                <a:sym typeface="Canva Sans Bold"/>
              </a:rPr>
              <a:t>Billing_City</a:t>
            </a:r>
            <a:endParaRPr lang="en-US" sz="2200" b="1" dirty="0">
              <a:solidFill>
                <a:srgbClr val="545454"/>
              </a:solidFill>
              <a:latin typeface="Canva Sans Bold"/>
              <a:ea typeface="Canva Sans Bold"/>
              <a:cs typeface="Canva Sans Bold"/>
              <a:sym typeface="Canva Sans Bold"/>
            </a:endParaRPr>
          </a:p>
          <a:p>
            <a:pPr>
              <a:lnSpc>
                <a:spcPts val="3080"/>
              </a:lnSpc>
              <a:spcBef>
                <a:spcPct val="0"/>
              </a:spcBef>
            </a:pPr>
            <a:r>
              <a:rPr lang="en-US" sz="2200" b="1" dirty="0">
                <a:solidFill>
                  <a:srgbClr val="545454"/>
                </a:solidFill>
                <a:latin typeface="Canva Sans Bold"/>
                <a:ea typeface="Canva Sans Bold"/>
                <a:cs typeface="Canva Sans Bold"/>
                <a:sym typeface="Canva Sans Bold"/>
              </a:rPr>
              <a:t>ORDER BY </a:t>
            </a:r>
            <a:r>
              <a:rPr lang="en-US" sz="2200" b="1" dirty="0" err="1">
                <a:solidFill>
                  <a:srgbClr val="545454"/>
                </a:solidFill>
                <a:latin typeface="Canva Sans Bold"/>
                <a:ea typeface="Canva Sans Bold"/>
                <a:cs typeface="Canva Sans Bold"/>
                <a:sym typeface="Canva Sans Bold"/>
              </a:rPr>
              <a:t>Total_Invoice</a:t>
            </a:r>
            <a:r>
              <a:rPr lang="en-US" sz="2200" b="1" dirty="0">
                <a:solidFill>
                  <a:srgbClr val="545454"/>
                </a:solidFill>
                <a:latin typeface="Canva Sans Bold"/>
                <a:ea typeface="Canva Sans Bold"/>
                <a:cs typeface="Canva Sans Bold"/>
                <a:sym typeface="Canva Sans Bold"/>
              </a:rPr>
              <a:t> DESC</a:t>
            </a:r>
          </a:p>
          <a:p>
            <a:pPr>
              <a:lnSpc>
                <a:spcPts val="3080"/>
              </a:lnSpc>
              <a:spcBef>
                <a:spcPct val="0"/>
              </a:spcBef>
            </a:pPr>
            <a:r>
              <a:rPr lang="en-US" sz="2200" b="1" dirty="0">
                <a:solidFill>
                  <a:srgbClr val="545454"/>
                </a:solidFill>
                <a:latin typeface="Canva Sans Bold"/>
                <a:ea typeface="Canva Sans Bold"/>
                <a:cs typeface="Canva Sans Bold"/>
                <a:sym typeface="Canva Sans Bold"/>
              </a:rPr>
              <a:t>LIMIT 5; </a:t>
            </a:r>
          </a:p>
        </p:txBody>
      </p:sp>
      <p:pic>
        <p:nvPicPr>
          <p:cNvPr id="8" name="Picture 7">
            <a:extLst>
              <a:ext uri="{FF2B5EF4-FFF2-40B4-BE49-F238E27FC236}">
                <a16:creationId xmlns:a16="http://schemas.microsoft.com/office/drawing/2014/main" id="{42973C93-EB32-4688-8D5A-0BAB302C36E5}"/>
              </a:ext>
            </a:extLst>
          </p:cNvPr>
          <p:cNvPicPr>
            <a:picLocks noChangeAspect="1"/>
          </p:cNvPicPr>
          <p:nvPr/>
        </p:nvPicPr>
        <p:blipFill>
          <a:blip r:embed="rId8"/>
          <a:stretch>
            <a:fillRect/>
          </a:stretch>
        </p:blipFill>
        <p:spPr>
          <a:xfrm>
            <a:off x="5998603" y="4152900"/>
            <a:ext cx="3145397" cy="2041406"/>
          </a:xfrm>
          <a:prstGeom prst="rect">
            <a:avLst/>
          </a:prstGeom>
        </p:spPr>
      </p:pic>
    </p:spTree>
    <p:extLst>
      <p:ext uri="{BB962C8B-B14F-4D97-AF65-F5344CB8AC3E}">
        <p14:creationId xmlns:p14="http://schemas.microsoft.com/office/powerpoint/2010/main" val="4130617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37ECE"/>
        </a:solidFill>
        <a:effectLst/>
      </p:bgPr>
    </p:bg>
    <p:spTree>
      <p:nvGrpSpPr>
        <p:cNvPr id="1" name=""/>
        <p:cNvGrpSpPr/>
        <p:nvPr/>
      </p:nvGrpSpPr>
      <p:grpSpPr>
        <a:xfrm>
          <a:off x="0" y="0"/>
          <a:ext cx="0" cy="0"/>
          <a:chOff x="0" y="0"/>
          <a:chExt cx="0" cy="0"/>
        </a:xfrm>
      </p:grpSpPr>
      <p:grpSp>
        <p:nvGrpSpPr>
          <p:cNvPr id="2" name="Group 2"/>
          <p:cNvGrpSpPr/>
          <p:nvPr/>
        </p:nvGrpSpPr>
        <p:grpSpPr>
          <a:xfrm>
            <a:off x="-38100" y="-1104900"/>
            <a:ext cx="19293692" cy="10735699"/>
            <a:chOff x="0" y="0"/>
            <a:chExt cx="25724923" cy="14314266"/>
          </a:xfrm>
        </p:grpSpPr>
        <p:sp>
          <p:nvSpPr>
            <p:cNvPr id="3" name="Freeform 3"/>
            <p:cNvSpPr/>
            <p:nvPr/>
          </p:nvSpPr>
          <p:spPr>
            <a:xfrm>
              <a:off x="0" y="0"/>
              <a:ext cx="14314266" cy="14314266"/>
            </a:xfrm>
            <a:custGeom>
              <a:avLst/>
              <a:gdLst/>
              <a:ahLst/>
              <a:cxnLst/>
              <a:rect l="l" t="t" r="r" b="b"/>
              <a:pathLst>
                <a:path w="14314266" h="14314266">
                  <a:moveTo>
                    <a:pt x="0" y="0"/>
                  </a:moveTo>
                  <a:lnTo>
                    <a:pt x="14314266" y="0"/>
                  </a:lnTo>
                  <a:lnTo>
                    <a:pt x="14314266" y="14314266"/>
                  </a:lnTo>
                  <a:lnTo>
                    <a:pt x="0" y="14314266"/>
                  </a:lnTo>
                  <a:lnTo>
                    <a:pt x="0" y="0"/>
                  </a:lnTo>
                  <a:close/>
                </a:path>
              </a:pathLst>
            </a:custGeom>
            <a:blipFill>
              <a:blip r:embed="rId2">
                <a:alphaModFix amt="5000"/>
                <a:extLst>
                  <a:ext uri="{96DAC541-7B7A-43D3-8B79-37D633B846F1}">
                    <asvg:svgBlip xmlns:asvg="http://schemas.microsoft.com/office/drawing/2016/SVG/main" r:embed="rId3"/>
                  </a:ext>
                </a:extLst>
              </a:blip>
              <a:stretch>
                <a:fillRect/>
              </a:stretch>
            </a:blipFill>
          </p:spPr>
        </p:sp>
        <p:sp>
          <p:nvSpPr>
            <p:cNvPr id="4" name="Freeform 4"/>
            <p:cNvSpPr/>
            <p:nvPr/>
          </p:nvSpPr>
          <p:spPr>
            <a:xfrm>
              <a:off x="11410657" y="0"/>
              <a:ext cx="14314266" cy="14314266"/>
            </a:xfrm>
            <a:custGeom>
              <a:avLst/>
              <a:gdLst/>
              <a:ahLst/>
              <a:cxnLst/>
              <a:rect l="l" t="t" r="r" b="b"/>
              <a:pathLst>
                <a:path w="14314266" h="14314266">
                  <a:moveTo>
                    <a:pt x="0" y="0"/>
                  </a:moveTo>
                  <a:lnTo>
                    <a:pt x="14314266" y="0"/>
                  </a:lnTo>
                  <a:lnTo>
                    <a:pt x="14314266" y="14314266"/>
                  </a:lnTo>
                  <a:lnTo>
                    <a:pt x="0" y="14314266"/>
                  </a:lnTo>
                  <a:lnTo>
                    <a:pt x="0" y="0"/>
                  </a:lnTo>
                  <a:close/>
                </a:path>
              </a:pathLst>
            </a:custGeom>
            <a:blipFill>
              <a:blip r:embed="rId2">
                <a:alphaModFix amt="5000"/>
                <a:extLst>
                  <a:ext uri="{96DAC541-7B7A-43D3-8B79-37D633B846F1}">
                    <asvg:svgBlip xmlns:asvg="http://schemas.microsoft.com/office/drawing/2016/SVG/main" r:embed="rId3"/>
                  </a:ext>
                </a:extLst>
              </a:blip>
              <a:stretch>
                <a:fillRect/>
              </a:stretch>
            </a:blipFill>
          </p:spPr>
        </p:sp>
      </p:grpSp>
      <p:sp>
        <p:nvSpPr>
          <p:cNvPr id="6" name="Freeform 6"/>
          <p:cNvSpPr/>
          <p:nvPr/>
        </p:nvSpPr>
        <p:spPr>
          <a:xfrm>
            <a:off x="13258800" y="4838700"/>
            <a:ext cx="6476955" cy="7437004"/>
          </a:xfrm>
          <a:custGeom>
            <a:avLst/>
            <a:gdLst/>
            <a:ahLst/>
            <a:cxnLst/>
            <a:rect l="l" t="t" r="r" b="b"/>
            <a:pathLst>
              <a:path w="6476955" h="7437004">
                <a:moveTo>
                  <a:pt x="0" y="0"/>
                </a:moveTo>
                <a:lnTo>
                  <a:pt x="6476954" y="0"/>
                </a:lnTo>
                <a:lnTo>
                  <a:pt x="6476954" y="7437004"/>
                </a:lnTo>
                <a:lnTo>
                  <a:pt x="0" y="743700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TextBox 9"/>
          <p:cNvSpPr txBox="1"/>
          <p:nvPr/>
        </p:nvSpPr>
        <p:spPr>
          <a:xfrm>
            <a:off x="3826476" y="190500"/>
            <a:ext cx="10294391" cy="1634678"/>
          </a:xfrm>
          <a:prstGeom prst="rect">
            <a:avLst/>
          </a:prstGeom>
        </p:spPr>
        <p:txBody>
          <a:bodyPr lIns="0" tIns="0" rIns="0" bIns="0" rtlCol="0" anchor="t">
            <a:spAutoFit/>
          </a:bodyPr>
          <a:lstStyle/>
          <a:p>
            <a:pPr algn="ctr">
              <a:lnSpc>
                <a:spcPts val="14689"/>
              </a:lnSpc>
            </a:pPr>
            <a:r>
              <a:rPr lang="en-US" sz="6600" b="1" spc="-484" dirty="0">
                <a:solidFill>
                  <a:srgbClr val="FCFAEE"/>
                </a:solidFill>
                <a:latin typeface="Codec Pro Bold"/>
                <a:ea typeface="Codec Pro Bold"/>
                <a:cs typeface="Codec Pro Bold"/>
                <a:sym typeface="Codec Pro Bold"/>
              </a:rPr>
              <a:t>Moderate Problems</a:t>
            </a:r>
          </a:p>
        </p:txBody>
      </p:sp>
      <p:sp>
        <p:nvSpPr>
          <p:cNvPr id="11" name="TextBox 10">
            <a:extLst>
              <a:ext uri="{FF2B5EF4-FFF2-40B4-BE49-F238E27FC236}">
                <a16:creationId xmlns:a16="http://schemas.microsoft.com/office/drawing/2014/main" id="{6F927D7C-CD68-493A-B9A6-9903F400D2D5}"/>
              </a:ext>
            </a:extLst>
          </p:cNvPr>
          <p:cNvSpPr txBox="1"/>
          <p:nvPr/>
        </p:nvSpPr>
        <p:spPr>
          <a:xfrm>
            <a:off x="1371601" y="2400300"/>
            <a:ext cx="12344400" cy="5816977"/>
          </a:xfrm>
          <a:prstGeom prst="rect">
            <a:avLst/>
          </a:prstGeom>
          <a:noFill/>
        </p:spPr>
        <p:txBody>
          <a:bodyPr wrap="square">
            <a:spAutoFit/>
          </a:bodyPr>
          <a:lstStyle/>
          <a:p>
            <a:pPr marL="457200" indent="-457200" algn="l">
              <a:lnSpc>
                <a:spcPct val="150000"/>
              </a:lnSpc>
              <a:buFont typeface="Wingdings" panose="05000000000000000000" pitchFamily="2" charset="2"/>
              <a:buChar char="Ø"/>
            </a:pPr>
            <a:r>
              <a:rPr lang="en-US" sz="2800" b="0" i="0" dirty="0">
                <a:effectLst/>
              </a:rPr>
              <a:t>Write query to return the email, first name, last name, &amp; Genre of all Rock Music listeners. Return your list ordered alphabetically by email starting with A.</a:t>
            </a:r>
          </a:p>
          <a:p>
            <a:pPr marL="457200" indent="-457200" algn="l">
              <a:lnSpc>
                <a:spcPct val="150000"/>
              </a:lnSpc>
              <a:buFont typeface="Wingdings" panose="05000000000000000000" pitchFamily="2" charset="2"/>
              <a:buChar char="Ø"/>
            </a:pPr>
            <a:r>
              <a:rPr lang="en-US" sz="2800" b="0" i="0" dirty="0">
                <a:effectLst/>
              </a:rPr>
              <a:t>Let's invite the artists who have written the most rock music in our dataset. Write a query that returns the Artist name and total track count of the top 10 rock bands</a:t>
            </a:r>
          </a:p>
          <a:p>
            <a:pPr marL="457200" indent="-457200" algn="l">
              <a:lnSpc>
                <a:spcPct val="150000"/>
              </a:lnSpc>
              <a:buFont typeface="Wingdings" panose="05000000000000000000" pitchFamily="2" charset="2"/>
              <a:buChar char="Ø"/>
            </a:pPr>
            <a:r>
              <a:rPr lang="en-US" sz="2800" b="0" i="0" dirty="0">
                <a:effectLst/>
              </a:rPr>
              <a:t>Return all the track names that have a song length longer than the average song length. Return the Name and Milliseconds for each track. Order by the song length with the longest songs listed first</a:t>
            </a:r>
          </a:p>
          <a:p>
            <a:br>
              <a:rPr lang="en-US" dirty="0"/>
            </a:br>
            <a:endParaRPr lang="en-IN" dirty="0"/>
          </a:p>
        </p:txBody>
      </p:sp>
    </p:spTree>
    <p:extLst>
      <p:ext uri="{BB962C8B-B14F-4D97-AF65-F5344CB8AC3E}">
        <p14:creationId xmlns:p14="http://schemas.microsoft.com/office/powerpoint/2010/main" val="972248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CFAEE"/>
        </a:solidFill>
        <a:effectLst/>
      </p:bgPr>
    </p:bg>
    <p:spTree>
      <p:nvGrpSpPr>
        <p:cNvPr id="1" name=""/>
        <p:cNvGrpSpPr/>
        <p:nvPr/>
      </p:nvGrpSpPr>
      <p:grpSpPr>
        <a:xfrm>
          <a:off x="0" y="0"/>
          <a:ext cx="0" cy="0"/>
          <a:chOff x="0" y="0"/>
          <a:chExt cx="0" cy="0"/>
        </a:xfrm>
      </p:grpSpPr>
      <p:grpSp>
        <p:nvGrpSpPr>
          <p:cNvPr id="2" name="Group 2"/>
          <p:cNvGrpSpPr/>
          <p:nvPr/>
        </p:nvGrpSpPr>
        <p:grpSpPr>
          <a:xfrm>
            <a:off x="-502846" y="-224350"/>
            <a:ext cx="19293693" cy="10735699"/>
            <a:chOff x="0" y="0"/>
            <a:chExt cx="25724923" cy="14314266"/>
          </a:xfrm>
        </p:grpSpPr>
        <p:sp>
          <p:nvSpPr>
            <p:cNvPr id="3" name="Freeform 3"/>
            <p:cNvSpPr/>
            <p:nvPr/>
          </p:nvSpPr>
          <p:spPr>
            <a:xfrm>
              <a:off x="0" y="0"/>
              <a:ext cx="14314266" cy="14314266"/>
            </a:xfrm>
            <a:custGeom>
              <a:avLst/>
              <a:gdLst/>
              <a:ahLst/>
              <a:cxnLst/>
              <a:rect l="l" t="t" r="r" b="b"/>
              <a:pathLst>
                <a:path w="14314266" h="14314266">
                  <a:moveTo>
                    <a:pt x="0" y="0"/>
                  </a:moveTo>
                  <a:lnTo>
                    <a:pt x="14314266" y="0"/>
                  </a:lnTo>
                  <a:lnTo>
                    <a:pt x="14314266" y="14314266"/>
                  </a:lnTo>
                  <a:lnTo>
                    <a:pt x="0" y="14314266"/>
                  </a:lnTo>
                  <a:lnTo>
                    <a:pt x="0" y="0"/>
                  </a:lnTo>
                  <a:close/>
                </a:path>
              </a:pathLst>
            </a:custGeom>
            <a:blipFill>
              <a:blip r:embed="rId2">
                <a:alphaModFix amt="5000"/>
                <a:extLst>
                  <a:ext uri="{96DAC541-7B7A-43D3-8B79-37D633B846F1}">
                    <asvg:svgBlip xmlns:asvg="http://schemas.microsoft.com/office/drawing/2016/SVG/main" r:embed="rId3"/>
                  </a:ext>
                </a:extLst>
              </a:blip>
              <a:stretch>
                <a:fillRect/>
              </a:stretch>
            </a:blipFill>
          </p:spPr>
          <p:txBody>
            <a:bodyPr/>
            <a:lstStyle/>
            <a:p>
              <a:endParaRPr lang="en-IN" dirty="0"/>
            </a:p>
          </p:txBody>
        </p:sp>
        <p:sp>
          <p:nvSpPr>
            <p:cNvPr id="4" name="Freeform 4"/>
            <p:cNvSpPr/>
            <p:nvPr/>
          </p:nvSpPr>
          <p:spPr>
            <a:xfrm>
              <a:off x="11410657" y="0"/>
              <a:ext cx="14314266" cy="14314266"/>
            </a:xfrm>
            <a:custGeom>
              <a:avLst/>
              <a:gdLst/>
              <a:ahLst/>
              <a:cxnLst/>
              <a:rect l="l" t="t" r="r" b="b"/>
              <a:pathLst>
                <a:path w="14314266" h="14314266">
                  <a:moveTo>
                    <a:pt x="0" y="0"/>
                  </a:moveTo>
                  <a:lnTo>
                    <a:pt x="14314266" y="0"/>
                  </a:lnTo>
                  <a:lnTo>
                    <a:pt x="14314266" y="14314266"/>
                  </a:lnTo>
                  <a:lnTo>
                    <a:pt x="0" y="14314266"/>
                  </a:lnTo>
                  <a:lnTo>
                    <a:pt x="0" y="0"/>
                  </a:lnTo>
                  <a:close/>
                </a:path>
              </a:pathLst>
            </a:custGeom>
            <a:blipFill>
              <a:blip r:embed="rId2">
                <a:alphaModFix amt="5000"/>
                <a:extLst>
                  <a:ext uri="{96DAC541-7B7A-43D3-8B79-37D633B846F1}">
                    <asvg:svgBlip xmlns:asvg="http://schemas.microsoft.com/office/drawing/2016/SVG/main" r:embed="rId3"/>
                  </a:ext>
                </a:extLst>
              </a:blip>
              <a:stretch>
                <a:fillRect/>
              </a:stretch>
            </a:blipFill>
          </p:spPr>
          <p:txBody>
            <a:bodyPr/>
            <a:lstStyle/>
            <a:p>
              <a:endParaRPr lang="en-IN" dirty="0"/>
            </a:p>
          </p:txBody>
        </p:sp>
      </p:grpSp>
      <p:sp>
        <p:nvSpPr>
          <p:cNvPr id="5" name="Freeform 5"/>
          <p:cNvSpPr/>
          <p:nvPr/>
        </p:nvSpPr>
        <p:spPr>
          <a:xfrm rot="-265236">
            <a:off x="13631965" y="2883031"/>
            <a:ext cx="6379375" cy="10082346"/>
          </a:xfrm>
          <a:custGeom>
            <a:avLst/>
            <a:gdLst/>
            <a:ahLst/>
            <a:cxnLst/>
            <a:rect l="l" t="t" r="r" b="b"/>
            <a:pathLst>
              <a:path w="6379375" h="10082346">
                <a:moveTo>
                  <a:pt x="0" y="0"/>
                </a:moveTo>
                <a:lnTo>
                  <a:pt x="6379376" y="0"/>
                </a:lnTo>
                <a:lnTo>
                  <a:pt x="6379376" y="10082346"/>
                </a:lnTo>
                <a:lnTo>
                  <a:pt x="0" y="1008234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392355">
            <a:off x="11055476" y="-674773"/>
            <a:ext cx="7737035" cy="3207926"/>
          </a:xfrm>
          <a:custGeom>
            <a:avLst/>
            <a:gdLst/>
            <a:ahLst/>
            <a:cxnLst/>
            <a:rect l="l" t="t" r="r" b="b"/>
            <a:pathLst>
              <a:path w="8283376" h="3207926">
                <a:moveTo>
                  <a:pt x="0" y="0"/>
                </a:moveTo>
                <a:lnTo>
                  <a:pt x="8283376" y="0"/>
                </a:lnTo>
                <a:lnTo>
                  <a:pt x="8283376" y="3207926"/>
                </a:lnTo>
                <a:lnTo>
                  <a:pt x="0" y="320792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TextBox 9"/>
          <p:cNvSpPr txBox="1"/>
          <p:nvPr/>
        </p:nvSpPr>
        <p:spPr>
          <a:xfrm>
            <a:off x="198345" y="685507"/>
            <a:ext cx="10735699" cy="1247008"/>
          </a:xfrm>
          <a:prstGeom prst="rect">
            <a:avLst/>
          </a:prstGeom>
        </p:spPr>
        <p:txBody>
          <a:bodyPr wrap="square" lIns="0" tIns="0" rIns="0" bIns="0" rtlCol="0" anchor="t">
            <a:spAutoFit/>
          </a:bodyPr>
          <a:lstStyle/>
          <a:p>
            <a:pPr>
              <a:lnSpc>
                <a:spcPts val="11565"/>
              </a:lnSpc>
            </a:pPr>
            <a:r>
              <a:rPr lang="en-US" sz="4000" b="0" i="0" dirty="0">
                <a:solidFill>
                  <a:srgbClr val="1183D1"/>
                </a:solidFill>
                <a:effectLst/>
                <a:latin typeface="Segoe UI Semibold" panose="020B0702040204020203" pitchFamily="34" charset="0"/>
                <a:cs typeface="Segoe UI Semibold" panose="020B0702040204020203" pitchFamily="34" charset="0"/>
              </a:rPr>
              <a:t>Who is the best customer?</a:t>
            </a:r>
            <a:endParaRPr lang="en-US" sz="4000" b="1" spc="-381" dirty="0">
              <a:solidFill>
                <a:srgbClr val="1183D1"/>
              </a:solidFill>
              <a:latin typeface="Segoe UI Semibold" panose="020B0702040204020203" pitchFamily="34" charset="0"/>
              <a:ea typeface="Codec Pro Bold"/>
              <a:cs typeface="Segoe UI Semibold" panose="020B0702040204020203" pitchFamily="34" charset="0"/>
              <a:sym typeface="Codec Pro Bold"/>
            </a:endParaRPr>
          </a:p>
        </p:txBody>
      </p:sp>
      <p:sp>
        <p:nvSpPr>
          <p:cNvPr id="10" name="TextBox 10"/>
          <p:cNvSpPr txBox="1"/>
          <p:nvPr/>
        </p:nvSpPr>
        <p:spPr>
          <a:xfrm>
            <a:off x="807354" y="2493141"/>
            <a:ext cx="8115300" cy="3551357"/>
          </a:xfrm>
          <a:prstGeom prst="rect">
            <a:avLst/>
          </a:prstGeom>
        </p:spPr>
        <p:txBody>
          <a:bodyPr lIns="0" tIns="0" rIns="0" bIns="0" rtlCol="0" anchor="t">
            <a:spAutoFit/>
          </a:bodyPr>
          <a:lstStyle/>
          <a:p>
            <a:pPr>
              <a:lnSpc>
                <a:spcPts val="3080"/>
              </a:lnSpc>
              <a:spcBef>
                <a:spcPct val="0"/>
              </a:spcBef>
            </a:pPr>
            <a:r>
              <a:rPr lang="en-US" sz="2200" b="1" dirty="0">
                <a:solidFill>
                  <a:srgbClr val="545454"/>
                </a:solidFill>
                <a:latin typeface="Canva Sans Bold"/>
                <a:ea typeface="Canva Sans Bold"/>
                <a:cs typeface="Canva Sans Bold"/>
                <a:sym typeface="Canva Sans Bold"/>
              </a:rPr>
              <a:t>SELECT    </a:t>
            </a:r>
            <a:r>
              <a:rPr lang="en-US" sz="2200" b="1" dirty="0" err="1">
                <a:solidFill>
                  <a:srgbClr val="545454"/>
                </a:solidFill>
                <a:latin typeface="Canva Sans Bold"/>
                <a:ea typeface="Canva Sans Bold"/>
                <a:cs typeface="Canva Sans Bold"/>
                <a:sym typeface="Canva Sans Bold"/>
              </a:rPr>
              <a:t>c.customer_id</a:t>
            </a:r>
            <a:r>
              <a:rPr lang="en-US" sz="2200" b="1" dirty="0">
                <a:solidFill>
                  <a:srgbClr val="545454"/>
                </a:solidFill>
                <a:latin typeface="Canva Sans Bold"/>
                <a:ea typeface="Canva Sans Bold"/>
                <a:cs typeface="Canva Sans Bold"/>
                <a:sym typeface="Canva Sans Bold"/>
              </a:rPr>
              <a:t>, </a:t>
            </a:r>
          </a:p>
          <a:p>
            <a:pPr>
              <a:lnSpc>
                <a:spcPts val="3080"/>
              </a:lnSpc>
              <a:spcBef>
                <a:spcPct val="0"/>
              </a:spcBef>
            </a:pPr>
            <a:r>
              <a:rPr lang="en-US" sz="2200" b="1" dirty="0">
                <a:solidFill>
                  <a:srgbClr val="545454"/>
                </a:solidFill>
                <a:latin typeface="Canva Sans Bold"/>
                <a:ea typeface="Canva Sans Bold"/>
                <a:cs typeface="Canva Sans Bold"/>
                <a:sym typeface="Canva Sans Bold"/>
              </a:rPr>
              <a:t>                    </a:t>
            </a:r>
            <a:r>
              <a:rPr lang="en-US" sz="2200" b="1" dirty="0" err="1">
                <a:solidFill>
                  <a:srgbClr val="545454"/>
                </a:solidFill>
                <a:latin typeface="Canva Sans Bold"/>
                <a:ea typeface="Canva Sans Bold"/>
                <a:cs typeface="Canva Sans Bold"/>
                <a:sym typeface="Canva Sans Bold"/>
              </a:rPr>
              <a:t>c.first_name</a:t>
            </a:r>
            <a:r>
              <a:rPr lang="en-US" sz="2200" b="1" dirty="0">
                <a:solidFill>
                  <a:srgbClr val="545454"/>
                </a:solidFill>
                <a:latin typeface="Canva Sans Bold"/>
                <a:ea typeface="Canva Sans Bold"/>
                <a:cs typeface="Canva Sans Bold"/>
                <a:sym typeface="Canva Sans Bold"/>
              </a:rPr>
              <a:t>,  </a:t>
            </a:r>
          </a:p>
          <a:p>
            <a:pPr>
              <a:lnSpc>
                <a:spcPts val="3080"/>
              </a:lnSpc>
              <a:spcBef>
                <a:spcPct val="0"/>
              </a:spcBef>
            </a:pPr>
            <a:r>
              <a:rPr lang="en-US" sz="2200" b="1" dirty="0">
                <a:solidFill>
                  <a:srgbClr val="545454"/>
                </a:solidFill>
                <a:latin typeface="Canva Sans Bold"/>
                <a:ea typeface="Canva Sans Bold"/>
                <a:cs typeface="Canva Sans Bold"/>
                <a:sym typeface="Canva Sans Bold"/>
              </a:rPr>
              <a:t>                    </a:t>
            </a:r>
            <a:r>
              <a:rPr lang="en-US" sz="2200" b="1" dirty="0" err="1">
                <a:solidFill>
                  <a:srgbClr val="545454"/>
                </a:solidFill>
                <a:latin typeface="Canva Sans Bold"/>
                <a:ea typeface="Canva Sans Bold"/>
                <a:cs typeface="Canva Sans Bold"/>
                <a:sym typeface="Canva Sans Bold"/>
              </a:rPr>
              <a:t>c.last_name</a:t>
            </a:r>
            <a:r>
              <a:rPr lang="en-US" sz="2200" b="1" dirty="0">
                <a:solidFill>
                  <a:srgbClr val="545454"/>
                </a:solidFill>
                <a:latin typeface="Canva Sans Bold"/>
                <a:ea typeface="Canva Sans Bold"/>
                <a:cs typeface="Canva Sans Bold"/>
                <a:sym typeface="Canva Sans Bold"/>
              </a:rPr>
              <a:t>,  </a:t>
            </a:r>
          </a:p>
          <a:p>
            <a:pPr>
              <a:lnSpc>
                <a:spcPts val="3080"/>
              </a:lnSpc>
              <a:spcBef>
                <a:spcPct val="0"/>
              </a:spcBef>
            </a:pPr>
            <a:r>
              <a:rPr lang="en-US" sz="2200" b="1" dirty="0">
                <a:solidFill>
                  <a:srgbClr val="545454"/>
                </a:solidFill>
                <a:latin typeface="Canva Sans Bold"/>
                <a:ea typeface="Canva Sans Bold"/>
                <a:cs typeface="Canva Sans Bold"/>
                <a:sym typeface="Canva Sans Bold"/>
              </a:rPr>
              <a:t>                    SUM(total) AS </a:t>
            </a:r>
            <a:r>
              <a:rPr lang="en-US" sz="2200" b="1" dirty="0" err="1">
                <a:solidFill>
                  <a:srgbClr val="545454"/>
                </a:solidFill>
                <a:latin typeface="Canva Sans Bold"/>
                <a:ea typeface="Canva Sans Bold"/>
                <a:cs typeface="Canva Sans Bold"/>
                <a:sym typeface="Canva Sans Bold"/>
              </a:rPr>
              <a:t>Total_Spent</a:t>
            </a:r>
            <a:endParaRPr lang="en-US" sz="2200" b="1" dirty="0">
              <a:solidFill>
                <a:srgbClr val="545454"/>
              </a:solidFill>
              <a:latin typeface="Canva Sans Bold"/>
              <a:ea typeface="Canva Sans Bold"/>
              <a:cs typeface="Canva Sans Bold"/>
              <a:sym typeface="Canva Sans Bold"/>
            </a:endParaRPr>
          </a:p>
          <a:p>
            <a:pPr>
              <a:lnSpc>
                <a:spcPts val="3080"/>
              </a:lnSpc>
              <a:spcBef>
                <a:spcPct val="0"/>
              </a:spcBef>
            </a:pPr>
            <a:r>
              <a:rPr lang="en-US" sz="2200" b="1" dirty="0">
                <a:solidFill>
                  <a:srgbClr val="545454"/>
                </a:solidFill>
                <a:latin typeface="Canva Sans Bold"/>
                <a:ea typeface="Canva Sans Bold"/>
                <a:cs typeface="Canva Sans Bold"/>
                <a:sym typeface="Canva Sans Bold"/>
              </a:rPr>
              <a:t>FROM    invoice AS </a:t>
            </a:r>
            <a:r>
              <a:rPr lang="en-US" sz="2200" b="1" dirty="0" err="1">
                <a:solidFill>
                  <a:srgbClr val="545454"/>
                </a:solidFill>
                <a:latin typeface="Canva Sans Bold"/>
                <a:ea typeface="Canva Sans Bold"/>
                <a:cs typeface="Canva Sans Bold"/>
                <a:sym typeface="Canva Sans Bold"/>
              </a:rPr>
              <a:t>i</a:t>
            </a:r>
            <a:r>
              <a:rPr lang="en-US" sz="2200" b="1" dirty="0">
                <a:solidFill>
                  <a:srgbClr val="545454"/>
                </a:solidFill>
                <a:latin typeface="Canva Sans Bold"/>
                <a:ea typeface="Canva Sans Bold"/>
                <a:cs typeface="Canva Sans Bold"/>
                <a:sym typeface="Canva Sans Bold"/>
              </a:rPr>
              <a:t>        </a:t>
            </a:r>
          </a:p>
          <a:p>
            <a:pPr>
              <a:lnSpc>
                <a:spcPts val="3080"/>
              </a:lnSpc>
              <a:spcBef>
                <a:spcPct val="0"/>
              </a:spcBef>
            </a:pPr>
            <a:r>
              <a:rPr lang="en-US" sz="2200" b="1" dirty="0">
                <a:solidFill>
                  <a:srgbClr val="545454"/>
                </a:solidFill>
                <a:latin typeface="Canva Sans Bold"/>
                <a:ea typeface="Canva Sans Bold"/>
                <a:cs typeface="Canva Sans Bold"/>
                <a:sym typeface="Canva Sans Bold"/>
              </a:rPr>
              <a:t>JOIN    customer AS c ON </a:t>
            </a:r>
            <a:r>
              <a:rPr lang="en-US" sz="2200" b="1" dirty="0" err="1">
                <a:solidFill>
                  <a:srgbClr val="545454"/>
                </a:solidFill>
                <a:latin typeface="Canva Sans Bold"/>
                <a:ea typeface="Canva Sans Bold"/>
                <a:cs typeface="Canva Sans Bold"/>
                <a:sym typeface="Canva Sans Bold"/>
              </a:rPr>
              <a:t>i.customer_id</a:t>
            </a:r>
            <a:r>
              <a:rPr lang="en-US" sz="2200" b="1" dirty="0">
                <a:solidFill>
                  <a:srgbClr val="545454"/>
                </a:solidFill>
                <a:latin typeface="Canva Sans Bold"/>
                <a:ea typeface="Canva Sans Bold"/>
                <a:cs typeface="Canva Sans Bold"/>
                <a:sym typeface="Canva Sans Bold"/>
              </a:rPr>
              <a:t> = </a:t>
            </a:r>
            <a:r>
              <a:rPr lang="en-US" sz="2200" b="1" dirty="0" err="1">
                <a:solidFill>
                  <a:srgbClr val="545454"/>
                </a:solidFill>
                <a:latin typeface="Canva Sans Bold"/>
                <a:ea typeface="Canva Sans Bold"/>
                <a:cs typeface="Canva Sans Bold"/>
                <a:sym typeface="Canva Sans Bold"/>
              </a:rPr>
              <a:t>c.customer_id</a:t>
            </a:r>
            <a:endParaRPr lang="en-US" sz="2200" b="1" dirty="0">
              <a:solidFill>
                <a:srgbClr val="545454"/>
              </a:solidFill>
              <a:latin typeface="Canva Sans Bold"/>
              <a:ea typeface="Canva Sans Bold"/>
              <a:cs typeface="Canva Sans Bold"/>
              <a:sym typeface="Canva Sans Bold"/>
            </a:endParaRPr>
          </a:p>
          <a:p>
            <a:pPr>
              <a:lnSpc>
                <a:spcPts val="3080"/>
              </a:lnSpc>
              <a:spcBef>
                <a:spcPct val="0"/>
              </a:spcBef>
            </a:pPr>
            <a:r>
              <a:rPr lang="en-US" sz="2200" b="1" dirty="0">
                <a:solidFill>
                  <a:srgbClr val="545454"/>
                </a:solidFill>
                <a:latin typeface="Canva Sans Bold"/>
                <a:ea typeface="Canva Sans Bold"/>
                <a:cs typeface="Canva Sans Bold"/>
                <a:sym typeface="Canva Sans Bold"/>
              </a:rPr>
              <a:t>GROUP BY </a:t>
            </a:r>
            <a:r>
              <a:rPr lang="en-US" sz="2200" b="1" dirty="0" err="1">
                <a:solidFill>
                  <a:srgbClr val="545454"/>
                </a:solidFill>
                <a:latin typeface="Canva Sans Bold"/>
                <a:ea typeface="Canva Sans Bold"/>
                <a:cs typeface="Canva Sans Bold"/>
                <a:sym typeface="Canva Sans Bold"/>
              </a:rPr>
              <a:t>c.customer_id</a:t>
            </a:r>
            <a:endParaRPr lang="en-US" sz="2200" b="1" dirty="0">
              <a:solidFill>
                <a:srgbClr val="545454"/>
              </a:solidFill>
              <a:latin typeface="Canva Sans Bold"/>
              <a:ea typeface="Canva Sans Bold"/>
              <a:cs typeface="Canva Sans Bold"/>
              <a:sym typeface="Canva Sans Bold"/>
            </a:endParaRPr>
          </a:p>
          <a:p>
            <a:pPr>
              <a:lnSpc>
                <a:spcPts val="3080"/>
              </a:lnSpc>
              <a:spcBef>
                <a:spcPct val="0"/>
              </a:spcBef>
            </a:pPr>
            <a:r>
              <a:rPr lang="en-US" sz="2200" b="1" dirty="0">
                <a:solidFill>
                  <a:srgbClr val="545454"/>
                </a:solidFill>
                <a:latin typeface="Canva Sans Bold"/>
                <a:ea typeface="Canva Sans Bold"/>
                <a:cs typeface="Canva Sans Bold"/>
                <a:sym typeface="Canva Sans Bold"/>
              </a:rPr>
              <a:t>ORDER BY </a:t>
            </a:r>
            <a:r>
              <a:rPr lang="en-US" sz="2200" b="1" dirty="0" err="1">
                <a:solidFill>
                  <a:srgbClr val="545454"/>
                </a:solidFill>
                <a:latin typeface="Canva Sans Bold"/>
                <a:ea typeface="Canva Sans Bold"/>
                <a:cs typeface="Canva Sans Bold"/>
                <a:sym typeface="Canva Sans Bold"/>
              </a:rPr>
              <a:t>Total_spent</a:t>
            </a:r>
            <a:r>
              <a:rPr lang="en-US" sz="2200" b="1" dirty="0">
                <a:solidFill>
                  <a:srgbClr val="545454"/>
                </a:solidFill>
                <a:latin typeface="Canva Sans Bold"/>
                <a:ea typeface="Canva Sans Bold"/>
                <a:cs typeface="Canva Sans Bold"/>
                <a:sym typeface="Canva Sans Bold"/>
              </a:rPr>
              <a:t> DESC</a:t>
            </a:r>
          </a:p>
          <a:p>
            <a:pPr>
              <a:lnSpc>
                <a:spcPts val="3080"/>
              </a:lnSpc>
              <a:spcBef>
                <a:spcPct val="0"/>
              </a:spcBef>
            </a:pPr>
            <a:r>
              <a:rPr lang="en-US" sz="2200" b="1" dirty="0">
                <a:solidFill>
                  <a:srgbClr val="545454"/>
                </a:solidFill>
                <a:latin typeface="Canva Sans Bold"/>
                <a:ea typeface="Canva Sans Bold"/>
                <a:cs typeface="Canva Sans Bold"/>
                <a:sym typeface="Canva Sans Bold"/>
              </a:rPr>
              <a:t>LIMIT 1; </a:t>
            </a:r>
          </a:p>
        </p:txBody>
      </p:sp>
      <p:pic>
        <p:nvPicPr>
          <p:cNvPr id="11" name="Picture 10">
            <a:extLst>
              <a:ext uri="{FF2B5EF4-FFF2-40B4-BE49-F238E27FC236}">
                <a16:creationId xmlns:a16="http://schemas.microsoft.com/office/drawing/2014/main" id="{7B5BB9AE-D05A-4D67-9A74-CDD185D8BB34}"/>
              </a:ext>
            </a:extLst>
          </p:cNvPr>
          <p:cNvPicPr>
            <a:picLocks noChangeAspect="1"/>
          </p:cNvPicPr>
          <p:nvPr/>
        </p:nvPicPr>
        <p:blipFill>
          <a:blip r:embed="rId8"/>
          <a:stretch>
            <a:fillRect/>
          </a:stretch>
        </p:blipFill>
        <p:spPr>
          <a:xfrm>
            <a:off x="6666574" y="5224834"/>
            <a:ext cx="4986752" cy="1380290"/>
          </a:xfrm>
          <a:prstGeom prst="rect">
            <a:avLst/>
          </a:prstGeom>
        </p:spPr>
      </p:pic>
    </p:spTree>
    <p:extLst>
      <p:ext uri="{BB962C8B-B14F-4D97-AF65-F5344CB8AC3E}">
        <p14:creationId xmlns:p14="http://schemas.microsoft.com/office/powerpoint/2010/main" val="4219410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CFAEE"/>
        </a:solidFill>
        <a:effectLst/>
      </p:bgPr>
    </p:bg>
    <p:spTree>
      <p:nvGrpSpPr>
        <p:cNvPr id="1" name=""/>
        <p:cNvGrpSpPr/>
        <p:nvPr/>
      </p:nvGrpSpPr>
      <p:grpSpPr>
        <a:xfrm>
          <a:off x="0" y="0"/>
          <a:ext cx="0" cy="0"/>
          <a:chOff x="0" y="0"/>
          <a:chExt cx="0" cy="0"/>
        </a:xfrm>
      </p:grpSpPr>
      <p:grpSp>
        <p:nvGrpSpPr>
          <p:cNvPr id="2" name="Group 2"/>
          <p:cNvGrpSpPr/>
          <p:nvPr/>
        </p:nvGrpSpPr>
        <p:grpSpPr>
          <a:xfrm>
            <a:off x="-502846" y="-224350"/>
            <a:ext cx="19293693" cy="10735699"/>
            <a:chOff x="0" y="0"/>
            <a:chExt cx="25724923" cy="14314266"/>
          </a:xfrm>
        </p:grpSpPr>
        <p:sp>
          <p:nvSpPr>
            <p:cNvPr id="3" name="Freeform 3"/>
            <p:cNvSpPr/>
            <p:nvPr/>
          </p:nvSpPr>
          <p:spPr>
            <a:xfrm>
              <a:off x="0" y="0"/>
              <a:ext cx="14314266" cy="14314266"/>
            </a:xfrm>
            <a:custGeom>
              <a:avLst/>
              <a:gdLst/>
              <a:ahLst/>
              <a:cxnLst/>
              <a:rect l="l" t="t" r="r" b="b"/>
              <a:pathLst>
                <a:path w="14314266" h="14314266">
                  <a:moveTo>
                    <a:pt x="0" y="0"/>
                  </a:moveTo>
                  <a:lnTo>
                    <a:pt x="14314266" y="0"/>
                  </a:lnTo>
                  <a:lnTo>
                    <a:pt x="14314266" y="14314266"/>
                  </a:lnTo>
                  <a:lnTo>
                    <a:pt x="0" y="14314266"/>
                  </a:lnTo>
                  <a:lnTo>
                    <a:pt x="0" y="0"/>
                  </a:lnTo>
                  <a:close/>
                </a:path>
              </a:pathLst>
            </a:custGeom>
            <a:blipFill>
              <a:blip r:embed="rId2">
                <a:alphaModFix amt="5000"/>
                <a:extLst>
                  <a:ext uri="{96DAC541-7B7A-43D3-8B79-37D633B846F1}">
                    <asvg:svgBlip xmlns:asvg="http://schemas.microsoft.com/office/drawing/2016/SVG/main" r:embed="rId3"/>
                  </a:ext>
                </a:extLst>
              </a:blip>
              <a:stretch>
                <a:fillRect/>
              </a:stretch>
            </a:blipFill>
          </p:spPr>
          <p:txBody>
            <a:bodyPr/>
            <a:lstStyle/>
            <a:p>
              <a:endParaRPr lang="en-IN" dirty="0"/>
            </a:p>
          </p:txBody>
        </p:sp>
        <p:sp>
          <p:nvSpPr>
            <p:cNvPr id="4" name="Freeform 4"/>
            <p:cNvSpPr/>
            <p:nvPr/>
          </p:nvSpPr>
          <p:spPr>
            <a:xfrm>
              <a:off x="11410657" y="0"/>
              <a:ext cx="14314266" cy="14314266"/>
            </a:xfrm>
            <a:custGeom>
              <a:avLst/>
              <a:gdLst/>
              <a:ahLst/>
              <a:cxnLst/>
              <a:rect l="l" t="t" r="r" b="b"/>
              <a:pathLst>
                <a:path w="14314266" h="14314266">
                  <a:moveTo>
                    <a:pt x="0" y="0"/>
                  </a:moveTo>
                  <a:lnTo>
                    <a:pt x="14314266" y="0"/>
                  </a:lnTo>
                  <a:lnTo>
                    <a:pt x="14314266" y="14314266"/>
                  </a:lnTo>
                  <a:lnTo>
                    <a:pt x="0" y="14314266"/>
                  </a:lnTo>
                  <a:lnTo>
                    <a:pt x="0" y="0"/>
                  </a:lnTo>
                  <a:close/>
                </a:path>
              </a:pathLst>
            </a:custGeom>
            <a:blipFill>
              <a:blip r:embed="rId2">
                <a:alphaModFix amt="5000"/>
                <a:extLst>
                  <a:ext uri="{96DAC541-7B7A-43D3-8B79-37D633B846F1}">
                    <asvg:svgBlip xmlns:asvg="http://schemas.microsoft.com/office/drawing/2016/SVG/main" r:embed="rId3"/>
                  </a:ext>
                </a:extLst>
              </a:blip>
              <a:stretch>
                <a:fillRect/>
              </a:stretch>
            </a:blipFill>
          </p:spPr>
          <p:txBody>
            <a:bodyPr/>
            <a:lstStyle/>
            <a:p>
              <a:endParaRPr lang="en-IN" dirty="0"/>
            </a:p>
          </p:txBody>
        </p:sp>
      </p:grpSp>
      <p:sp>
        <p:nvSpPr>
          <p:cNvPr id="7" name="Freeform 7"/>
          <p:cNvSpPr/>
          <p:nvPr/>
        </p:nvSpPr>
        <p:spPr>
          <a:xfrm rot="-392355">
            <a:off x="11055476" y="-674773"/>
            <a:ext cx="7737035" cy="3207926"/>
          </a:xfrm>
          <a:custGeom>
            <a:avLst/>
            <a:gdLst/>
            <a:ahLst/>
            <a:cxnLst/>
            <a:rect l="l" t="t" r="r" b="b"/>
            <a:pathLst>
              <a:path w="8283376" h="3207926">
                <a:moveTo>
                  <a:pt x="0" y="0"/>
                </a:moveTo>
                <a:lnTo>
                  <a:pt x="8283376" y="0"/>
                </a:lnTo>
                <a:lnTo>
                  <a:pt x="8283376" y="3207926"/>
                </a:lnTo>
                <a:lnTo>
                  <a:pt x="0" y="320792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TextBox 9"/>
          <p:cNvSpPr txBox="1"/>
          <p:nvPr/>
        </p:nvSpPr>
        <p:spPr>
          <a:xfrm>
            <a:off x="198345" y="685507"/>
            <a:ext cx="10735699" cy="1247008"/>
          </a:xfrm>
          <a:prstGeom prst="rect">
            <a:avLst/>
          </a:prstGeom>
        </p:spPr>
        <p:txBody>
          <a:bodyPr wrap="square" lIns="0" tIns="0" rIns="0" bIns="0" rtlCol="0" anchor="t">
            <a:spAutoFit/>
          </a:bodyPr>
          <a:lstStyle/>
          <a:p>
            <a:pPr>
              <a:lnSpc>
                <a:spcPts val="11565"/>
              </a:lnSpc>
            </a:pPr>
            <a:r>
              <a:rPr lang="en-US" sz="4000" spc="-381" dirty="0">
                <a:solidFill>
                  <a:srgbClr val="1183D1"/>
                </a:solidFill>
                <a:latin typeface="Segoe UI Semibold" panose="020B0702040204020203" pitchFamily="34" charset="0"/>
                <a:ea typeface="Codec Pro Bold"/>
                <a:cs typeface="Segoe UI Semibold" panose="020B0702040204020203" pitchFamily="34" charset="0"/>
                <a:sym typeface="Codec Pro Bold"/>
              </a:rPr>
              <a:t>Customers with Rock Music Listeners</a:t>
            </a:r>
            <a:endParaRPr lang="en-US" sz="4000" b="1" spc="-381" dirty="0">
              <a:solidFill>
                <a:srgbClr val="1183D1"/>
              </a:solidFill>
              <a:latin typeface="Segoe UI Semibold" panose="020B0702040204020203" pitchFamily="34" charset="0"/>
              <a:ea typeface="Codec Pro Bold"/>
              <a:cs typeface="Segoe UI Semibold" panose="020B0702040204020203" pitchFamily="34" charset="0"/>
              <a:sym typeface="Codec Pro Bold"/>
            </a:endParaRPr>
          </a:p>
        </p:txBody>
      </p:sp>
      <p:sp>
        <p:nvSpPr>
          <p:cNvPr id="10" name="TextBox 10"/>
          <p:cNvSpPr txBox="1"/>
          <p:nvPr/>
        </p:nvSpPr>
        <p:spPr>
          <a:xfrm>
            <a:off x="807354" y="2493141"/>
            <a:ext cx="8115300" cy="4743991"/>
          </a:xfrm>
          <a:prstGeom prst="rect">
            <a:avLst/>
          </a:prstGeom>
        </p:spPr>
        <p:txBody>
          <a:bodyPr lIns="0" tIns="0" rIns="0" bIns="0" rtlCol="0" anchor="t">
            <a:spAutoFit/>
          </a:bodyPr>
          <a:lstStyle/>
          <a:p>
            <a:pPr>
              <a:lnSpc>
                <a:spcPts val="3080"/>
              </a:lnSpc>
              <a:spcBef>
                <a:spcPct val="0"/>
              </a:spcBef>
            </a:pPr>
            <a:r>
              <a:rPr lang="en-US" sz="2200" b="1" dirty="0">
                <a:solidFill>
                  <a:srgbClr val="545454"/>
                </a:solidFill>
                <a:latin typeface="Canva Sans Bold"/>
                <a:ea typeface="Canva Sans Bold"/>
                <a:cs typeface="Canva Sans Bold"/>
                <a:sym typeface="Canva Sans Bold"/>
              </a:rPr>
              <a:t>SELECT DISTINCT    </a:t>
            </a:r>
            <a:r>
              <a:rPr lang="en-US" sz="2200" b="1" dirty="0" err="1">
                <a:solidFill>
                  <a:srgbClr val="545454"/>
                </a:solidFill>
                <a:latin typeface="Canva Sans Bold"/>
                <a:ea typeface="Canva Sans Bold"/>
                <a:cs typeface="Canva Sans Bold"/>
                <a:sym typeface="Canva Sans Bold"/>
              </a:rPr>
              <a:t>first_name</a:t>
            </a:r>
            <a:r>
              <a:rPr lang="en-US" sz="2200" b="1" dirty="0">
                <a:solidFill>
                  <a:srgbClr val="545454"/>
                </a:solidFill>
                <a:latin typeface="Canva Sans Bold"/>
                <a:ea typeface="Canva Sans Bold"/>
                <a:cs typeface="Canva Sans Bold"/>
                <a:sym typeface="Canva Sans Bold"/>
              </a:rPr>
              <a:t>, </a:t>
            </a:r>
          </a:p>
          <a:p>
            <a:pPr>
              <a:lnSpc>
                <a:spcPts val="3080"/>
              </a:lnSpc>
              <a:spcBef>
                <a:spcPct val="0"/>
              </a:spcBef>
            </a:pPr>
            <a:r>
              <a:rPr lang="en-US" sz="2200" b="1" dirty="0" err="1">
                <a:solidFill>
                  <a:srgbClr val="545454"/>
                </a:solidFill>
                <a:latin typeface="Canva Sans Bold"/>
                <a:ea typeface="Canva Sans Bold"/>
                <a:cs typeface="Canva Sans Bold"/>
                <a:sym typeface="Canva Sans Bold"/>
              </a:rPr>
              <a:t>last_name</a:t>
            </a:r>
            <a:r>
              <a:rPr lang="en-US" sz="2200" b="1" dirty="0">
                <a:solidFill>
                  <a:srgbClr val="545454"/>
                </a:solidFill>
                <a:latin typeface="Canva Sans Bold"/>
                <a:ea typeface="Canva Sans Bold"/>
                <a:cs typeface="Canva Sans Bold"/>
                <a:sym typeface="Canva Sans Bold"/>
              </a:rPr>
              <a:t>, </a:t>
            </a:r>
          </a:p>
          <a:p>
            <a:pPr>
              <a:lnSpc>
                <a:spcPts val="3080"/>
              </a:lnSpc>
              <a:spcBef>
                <a:spcPct val="0"/>
              </a:spcBef>
            </a:pPr>
            <a:r>
              <a:rPr lang="en-US" sz="2200" b="1" dirty="0">
                <a:solidFill>
                  <a:srgbClr val="545454"/>
                </a:solidFill>
                <a:latin typeface="Canva Sans Bold"/>
                <a:ea typeface="Canva Sans Bold"/>
                <a:cs typeface="Canva Sans Bold"/>
                <a:sym typeface="Canva Sans Bold"/>
              </a:rPr>
              <a:t>Email</a:t>
            </a:r>
          </a:p>
          <a:p>
            <a:pPr>
              <a:lnSpc>
                <a:spcPts val="3080"/>
              </a:lnSpc>
              <a:spcBef>
                <a:spcPct val="0"/>
              </a:spcBef>
            </a:pPr>
            <a:r>
              <a:rPr lang="en-US" sz="2200" b="1" dirty="0">
                <a:solidFill>
                  <a:srgbClr val="545454"/>
                </a:solidFill>
                <a:latin typeface="Canva Sans Bold"/>
                <a:ea typeface="Canva Sans Bold"/>
                <a:cs typeface="Canva Sans Bold"/>
                <a:sym typeface="Canva Sans Bold"/>
              </a:rPr>
              <a:t>FROM    customer AS c        </a:t>
            </a:r>
          </a:p>
          <a:p>
            <a:pPr>
              <a:lnSpc>
                <a:spcPts val="3080"/>
              </a:lnSpc>
              <a:spcBef>
                <a:spcPct val="0"/>
              </a:spcBef>
            </a:pPr>
            <a:r>
              <a:rPr lang="en-US" sz="2200" b="1" dirty="0">
                <a:solidFill>
                  <a:srgbClr val="545454"/>
                </a:solidFill>
                <a:latin typeface="Canva Sans Bold"/>
                <a:ea typeface="Canva Sans Bold"/>
                <a:cs typeface="Canva Sans Bold"/>
                <a:sym typeface="Canva Sans Bold"/>
              </a:rPr>
              <a:t>JOIN    invoice AS </a:t>
            </a:r>
            <a:r>
              <a:rPr lang="en-US" sz="2200" b="1" dirty="0" err="1">
                <a:solidFill>
                  <a:srgbClr val="545454"/>
                </a:solidFill>
                <a:latin typeface="Canva Sans Bold"/>
                <a:ea typeface="Canva Sans Bold"/>
                <a:cs typeface="Canva Sans Bold"/>
                <a:sym typeface="Canva Sans Bold"/>
              </a:rPr>
              <a:t>i</a:t>
            </a:r>
            <a:r>
              <a:rPr lang="en-US" sz="2200" b="1" dirty="0">
                <a:solidFill>
                  <a:srgbClr val="545454"/>
                </a:solidFill>
                <a:latin typeface="Canva Sans Bold"/>
                <a:ea typeface="Canva Sans Bold"/>
                <a:cs typeface="Canva Sans Bold"/>
                <a:sym typeface="Canva Sans Bold"/>
              </a:rPr>
              <a:t> ON </a:t>
            </a:r>
            <a:r>
              <a:rPr lang="en-US" sz="2200" b="1" dirty="0" err="1">
                <a:solidFill>
                  <a:srgbClr val="545454"/>
                </a:solidFill>
                <a:latin typeface="Canva Sans Bold"/>
                <a:ea typeface="Canva Sans Bold"/>
                <a:cs typeface="Canva Sans Bold"/>
                <a:sym typeface="Canva Sans Bold"/>
              </a:rPr>
              <a:t>c.customer_id</a:t>
            </a:r>
            <a:r>
              <a:rPr lang="en-US" sz="2200" b="1" dirty="0">
                <a:solidFill>
                  <a:srgbClr val="545454"/>
                </a:solidFill>
                <a:latin typeface="Canva Sans Bold"/>
                <a:ea typeface="Canva Sans Bold"/>
                <a:cs typeface="Canva Sans Bold"/>
                <a:sym typeface="Canva Sans Bold"/>
              </a:rPr>
              <a:t> = </a:t>
            </a:r>
            <a:r>
              <a:rPr lang="en-US" sz="2200" b="1" dirty="0" err="1">
                <a:solidFill>
                  <a:srgbClr val="545454"/>
                </a:solidFill>
                <a:latin typeface="Canva Sans Bold"/>
                <a:ea typeface="Canva Sans Bold"/>
                <a:cs typeface="Canva Sans Bold"/>
                <a:sym typeface="Canva Sans Bold"/>
              </a:rPr>
              <a:t>i.customer_id</a:t>
            </a:r>
            <a:r>
              <a:rPr lang="en-US" sz="2200" b="1" dirty="0">
                <a:solidFill>
                  <a:srgbClr val="545454"/>
                </a:solidFill>
                <a:latin typeface="Canva Sans Bold"/>
                <a:ea typeface="Canva Sans Bold"/>
                <a:cs typeface="Canva Sans Bold"/>
                <a:sym typeface="Canva Sans Bold"/>
              </a:rPr>
              <a:t>        JOIN    </a:t>
            </a:r>
            <a:r>
              <a:rPr lang="en-US" sz="2200" b="1" dirty="0" err="1">
                <a:solidFill>
                  <a:srgbClr val="545454"/>
                </a:solidFill>
                <a:latin typeface="Canva Sans Bold"/>
                <a:ea typeface="Canva Sans Bold"/>
                <a:cs typeface="Canva Sans Bold"/>
                <a:sym typeface="Canva Sans Bold"/>
              </a:rPr>
              <a:t>invoice_line</a:t>
            </a:r>
            <a:r>
              <a:rPr lang="en-US" sz="2200" b="1" dirty="0">
                <a:solidFill>
                  <a:srgbClr val="545454"/>
                </a:solidFill>
                <a:latin typeface="Canva Sans Bold"/>
                <a:ea typeface="Canva Sans Bold"/>
                <a:cs typeface="Canva Sans Bold"/>
                <a:sym typeface="Canva Sans Bold"/>
              </a:rPr>
              <a:t> AS il ON </a:t>
            </a:r>
            <a:r>
              <a:rPr lang="en-US" sz="2200" b="1" dirty="0" err="1">
                <a:solidFill>
                  <a:srgbClr val="545454"/>
                </a:solidFill>
                <a:latin typeface="Canva Sans Bold"/>
                <a:ea typeface="Canva Sans Bold"/>
                <a:cs typeface="Canva Sans Bold"/>
                <a:sym typeface="Canva Sans Bold"/>
              </a:rPr>
              <a:t>il.invoice_id</a:t>
            </a:r>
            <a:r>
              <a:rPr lang="en-US" sz="2200" b="1" dirty="0">
                <a:solidFill>
                  <a:srgbClr val="545454"/>
                </a:solidFill>
                <a:latin typeface="Canva Sans Bold"/>
                <a:ea typeface="Canva Sans Bold"/>
                <a:cs typeface="Canva Sans Bold"/>
                <a:sym typeface="Canva Sans Bold"/>
              </a:rPr>
              <a:t> = </a:t>
            </a:r>
            <a:r>
              <a:rPr lang="en-US" sz="2200" b="1" dirty="0" err="1">
                <a:solidFill>
                  <a:srgbClr val="545454"/>
                </a:solidFill>
                <a:latin typeface="Canva Sans Bold"/>
                <a:ea typeface="Canva Sans Bold"/>
                <a:cs typeface="Canva Sans Bold"/>
                <a:sym typeface="Canva Sans Bold"/>
              </a:rPr>
              <a:t>i.invoice_id</a:t>
            </a:r>
            <a:endParaRPr lang="en-US" sz="2200" b="1" dirty="0">
              <a:solidFill>
                <a:srgbClr val="545454"/>
              </a:solidFill>
              <a:latin typeface="Canva Sans Bold"/>
              <a:ea typeface="Canva Sans Bold"/>
              <a:cs typeface="Canva Sans Bold"/>
              <a:sym typeface="Canva Sans Bold"/>
            </a:endParaRPr>
          </a:p>
          <a:p>
            <a:pPr>
              <a:lnSpc>
                <a:spcPts val="3080"/>
              </a:lnSpc>
              <a:spcBef>
                <a:spcPct val="0"/>
              </a:spcBef>
            </a:pPr>
            <a:r>
              <a:rPr lang="en-US" sz="2200" b="1" dirty="0">
                <a:solidFill>
                  <a:srgbClr val="545454"/>
                </a:solidFill>
                <a:latin typeface="Canva Sans Bold"/>
                <a:ea typeface="Canva Sans Bold"/>
                <a:cs typeface="Canva Sans Bold"/>
                <a:sym typeface="Canva Sans Bold"/>
              </a:rPr>
              <a:t>WHERE    </a:t>
            </a:r>
          </a:p>
          <a:p>
            <a:pPr>
              <a:lnSpc>
                <a:spcPts val="3080"/>
              </a:lnSpc>
              <a:spcBef>
                <a:spcPct val="0"/>
              </a:spcBef>
            </a:pPr>
            <a:r>
              <a:rPr lang="en-US" sz="2200" b="1" dirty="0" err="1">
                <a:solidFill>
                  <a:srgbClr val="545454"/>
                </a:solidFill>
                <a:latin typeface="Canva Sans Bold"/>
                <a:ea typeface="Canva Sans Bold"/>
                <a:cs typeface="Canva Sans Bold"/>
                <a:sym typeface="Canva Sans Bold"/>
              </a:rPr>
              <a:t>track_id</a:t>
            </a:r>
            <a:r>
              <a:rPr lang="en-US" sz="2200" b="1" dirty="0">
                <a:solidFill>
                  <a:srgbClr val="545454"/>
                </a:solidFill>
                <a:latin typeface="Canva Sans Bold"/>
                <a:ea typeface="Canva Sans Bold"/>
                <a:cs typeface="Canva Sans Bold"/>
                <a:sym typeface="Canva Sans Bold"/>
              </a:rPr>
              <a:t> IN (SELECT     </a:t>
            </a:r>
            <a:r>
              <a:rPr lang="en-US" sz="2200" b="1" dirty="0" err="1">
                <a:solidFill>
                  <a:srgbClr val="545454"/>
                </a:solidFill>
                <a:latin typeface="Canva Sans Bold"/>
                <a:ea typeface="Canva Sans Bold"/>
                <a:cs typeface="Canva Sans Bold"/>
                <a:sym typeface="Canva Sans Bold"/>
              </a:rPr>
              <a:t>track_id</a:t>
            </a:r>
            <a:r>
              <a:rPr lang="en-US" sz="2200" b="1" dirty="0">
                <a:solidFill>
                  <a:srgbClr val="545454"/>
                </a:solidFill>
                <a:latin typeface="Canva Sans Bold"/>
                <a:ea typeface="Canva Sans Bold"/>
                <a:cs typeface="Canva Sans Bold"/>
                <a:sym typeface="Canva Sans Bold"/>
              </a:rPr>
              <a:t> </a:t>
            </a:r>
          </a:p>
          <a:p>
            <a:pPr>
              <a:lnSpc>
                <a:spcPts val="3080"/>
              </a:lnSpc>
              <a:spcBef>
                <a:spcPct val="0"/>
              </a:spcBef>
            </a:pPr>
            <a:r>
              <a:rPr lang="en-US" sz="2200" b="1" dirty="0">
                <a:solidFill>
                  <a:srgbClr val="545454"/>
                </a:solidFill>
                <a:latin typeface="Canva Sans Bold"/>
                <a:ea typeface="Canva Sans Bold"/>
                <a:cs typeface="Canva Sans Bold"/>
                <a:sym typeface="Canva Sans Bold"/>
              </a:rPr>
              <a:t>                         FROM     track AS t       </a:t>
            </a:r>
          </a:p>
          <a:p>
            <a:pPr>
              <a:lnSpc>
                <a:spcPts val="3080"/>
              </a:lnSpc>
              <a:spcBef>
                <a:spcPct val="0"/>
              </a:spcBef>
            </a:pPr>
            <a:r>
              <a:rPr lang="en-US" sz="2200" b="1" dirty="0">
                <a:solidFill>
                  <a:srgbClr val="545454"/>
                </a:solidFill>
                <a:latin typeface="Canva Sans Bold"/>
                <a:ea typeface="Canva Sans Bold"/>
                <a:cs typeface="Canva Sans Bold"/>
                <a:sym typeface="Canva Sans Bold"/>
              </a:rPr>
              <a:t>                          JOIN      genre AS g ON </a:t>
            </a:r>
            <a:r>
              <a:rPr lang="en-US" sz="2200" b="1" dirty="0" err="1">
                <a:solidFill>
                  <a:srgbClr val="545454"/>
                </a:solidFill>
                <a:latin typeface="Canva Sans Bold"/>
                <a:ea typeface="Canva Sans Bold"/>
                <a:cs typeface="Canva Sans Bold"/>
                <a:sym typeface="Canva Sans Bold"/>
              </a:rPr>
              <a:t>t.genre_id</a:t>
            </a:r>
            <a:r>
              <a:rPr lang="en-US" sz="2200" b="1" dirty="0">
                <a:solidFill>
                  <a:srgbClr val="545454"/>
                </a:solidFill>
                <a:latin typeface="Canva Sans Bold"/>
                <a:ea typeface="Canva Sans Bold"/>
                <a:cs typeface="Canva Sans Bold"/>
                <a:sym typeface="Canva Sans Bold"/>
              </a:rPr>
              <a:t> = </a:t>
            </a:r>
            <a:r>
              <a:rPr lang="en-US" sz="2200" b="1" dirty="0" err="1">
                <a:solidFill>
                  <a:srgbClr val="545454"/>
                </a:solidFill>
                <a:latin typeface="Canva Sans Bold"/>
                <a:ea typeface="Canva Sans Bold"/>
                <a:cs typeface="Canva Sans Bold"/>
                <a:sym typeface="Canva Sans Bold"/>
              </a:rPr>
              <a:t>g.genre_id</a:t>
            </a:r>
            <a:r>
              <a:rPr lang="en-US" sz="2200" b="1" dirty="0">
                <a:solidFill>
                  <a:srgbClr val="545454"/>
                </a:solidFill>
                <a:latin typeface="Canva Sans Bold"/>
                <a:ea typeface="Canva Sans Bold"/>
                <a:cs typeface="Canva Sans Bold"/>
                <a:sym typeface="Canva Sans Bold"/>
              </a:rPr>
              <a:t>        </a:t>
            </a:r>
          </a:p>
          <a:p>
            <a:pPr>
              <a:lnSpc>
                <a:spcPts val="3080"/>
              </a:lnSpc>
              <a:spcBef>
                <a:spcPct val="0"/>
              </a:spcBef>
            </a:pPr>
            <a:r>
              <a:rPr lang="en-US" sz="2200" b="1" dirty="0">
                <a:solidFill>
                  <a:srgbClr val="545454"/>
                </a:solidFill>
                <a:latin typeface="Canva Sans Bold"/>
                <a:ea typeface="Canva Sans Bold"/>
                <a:cs typeface="Canva Sans Bold"/>
                <a:sym typeface="Canva Sans Bold"/>
              </a:rPr>
              <a:t>                          WHERE            name = 'Rock’)</a:t>
            </a:r>
          </a:p>
          <a:p>
            <a:pPr>
              <a:lnSpc>
                <a:spcPts val="3080"/>
              </a:lnSpc>
              <a:spcBef>
                <a:spcPct val="0"/>
              </a:spcBef>
            </a:pPr>
            <a:r>
              <a:rPr lang="en-US" sz="2200" b="1" dirty="0">
                <a:solidFill>
                  <a:srgbClr val="545454"/>
                </a:solidFill>
                <a:latin typeface="Canva Sans Bold"/>
                <a:ea typeface="Canva Sans Bold"/>
                <a:cs typeface="Canva Sans Bold"/>
                <a:sym typeface="Canva Sans Bold"/>
              </a:rPr>
              <a:t>ORDER BY email; </a:t>
            </a:r>
          </a:p>
        </p:txBody>
      </p:sp>
      <p:pic>
        <p:nvPicPr>
          <p:cNvPr id="8" name="Picture 7">
            <a:extLst>
              <a:ext uri="{FF2B5EF4-FFF2-40B4-BE49-F238E27FC236}">
                <a16:creationId xmlns:a16="http://schemas.microsoft.com/office/drawing/2014/main" id="{DB1B1B77-4079-4C81-889D-6FAFADF95360}"/>
              </a:ext>
            </a:extLst>
          </p:cNvPr>
          <p:cNvPicPr>
            <a:picLocks noChangeAspect="1"/>
          </p:cNvPicPr>
          <p:nvPr/>
        </p:nvPicPr>
        <p:blipFill>
          <a:blip r:embed="rId6"/>
          <a:stretch>
            <a:fillRect/>
          </a:stretch>
        </p:blipFill>
        <p:spPr>
          <a:xfrm>
            <a:off x="8763492" y="3478732"/>
            <a:ext cx="4982358" cy="5486400"/>
          </a:xfrm>
          <a:prstGeom prst="rect">
            <a:avLst/>
          </a:prstGeom>
        </p:spPr>
      </p:pic>
      <p:pic>
        <p:nvPicPr>
          <p:cNvPr id="13" name="Picture 12">
            <a:extLst>
              <a:ext uri="{FF2B5EF4-FFF2-40B4-BE49-F238E27FC236}">
                <a16:creationId xmlns:a16="http://schemas.microsoft.com/office/drawing/2014/main" id="{C36718FA-6841-42C8-B22F-D606071B1EF7}"/>
              </a:ext>
            </a:extLst>
          </p:cNvPr>
          <p:cNvPicPr>
            <a:picLocks noChangeAspect="1"/>
          </p:cNvPicPr>
          <p:nvPr/>
        </p:nvPicPr>
        <p:blipFill>
          <a:blip r:embed="rId7"/>
          <a:stretch>
            <a:fillRect/>
          </a:stretch>
        </p:blipFill>
        <p:spPr>
          <a:xfrm>
            <a:off x="13745850" y="3832828"/>
            <a:ext cx="4535388" cy="2910872"/>
          </a:xfrm>
          <a:prstGeom prst="rect">
            <a:avLst/>
          </a:prstGeom>
        </p:spPr>
      </p:pic>
    </p:spTree>
    <p:extLst>
      <p:ext uri="{BB962C8B-B14F-4D97-AF65-F5344CB8AC3E}">
        <p14:creationId xmlns:p14="http://schemas.microsoft.com/office/powerpoint/2010/main" val="970636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CFAEE"/>
        </a:solidFill>
        <a:effectLst/>
      </p:bgPr>
    </p:bg>
    <p:spTree>
      <p:nvGrpSpPr>
        <p:cNvPr id="1" name=""/>
        <p:cNvGrpSpPr/>
        <p:nvPr/>
      </p:nvGrpSpPr>
      <p:grpSpPr>
        <a:xfrm>
          <a:off x="0" y="0"/>
          <a:ext cx="0" cy="0"/>
          <a:chOff x="0" y="0"/>
          <a:chExt cx="0" cy="0"/>
        </a:xfrm>
      </p:grpSpPr>
      <p:grpSp>
        <p:nvGrpSpPr>
          <p:cNvPr id="2" name="Group 2"/>
          <p:cNvGrpSpPr/>
          <p:nvPr/>
        </p:nvGrpSpPr>
        <p:grpSpPr>
          <a:xfrm>
            <a:off x="-502846" y="-224350"/>
            <a:ext cx="19293693" cy="10735699"/>
            <a:chOff x="0" y="0"/>
            <a:chExt cx="25724923" cy="14314266"/>
          </a:xfrm>
        </p:grpSpPr>
        <p:sp>
          <p:nvSpPr>
            <p:cNvPr id="3" name="Freeform 3"/>
            <p:cNvSpPr/>
            <p:nvPr/>
          </p:nvSpPr>
          <p:spPr>
            <a:xfrm>
              <a:off x="0" y="0"/>
              <a:ext cx="14314266" cy="14314266"/>
            </a:xfrm>
            <a:custGeom>
              <a:avLst/>
              <a:gdLst/>
              <a:ahLst/>
              <a:cxnLst/>
              <a:rect l="l" t="t" r="r" b="b"/>
              <a:pathLst>
                <a:path w="14314266" h="14314266">
                  <a:moveTo>
                    <a:pt x="0" y="0"/>
                  </a:moveTo>
                  <a:lnTo>
                    <a:pt x="14314266" y="0"/>
                  </a:lnTo>
                  <a:lnTo>
                    <a:pt x="14314266" y="14314266"/>
                  </a:lnTo>
                  <a:lnTo>
                    <a:pt x="0" y="14314266"/>
                  </a:lnTo>
                  <a:lnTo>
                    <a:pt x="0" y="0"/>
                  </a:lnTo>
                  <a:close/>
                </a:path>
              </a:pathLst>
            </a:custGeom>
            <a:blipFill>
              <a:blip r:embed="rId2">
                <a:alphaModFix amt="5000"/>
                <a:extLst>
                  <a:ext uri="{96DAC541-7B7A-43D3-8B79-37D633B846F1}">
                    <asvg:svgBlip xmlns:asvg="http://schemas.microsoft.com/office/drawing/2016/SVG/main" r:embed="rId3"/>
                  </a:ext>
                </a:extLst>
              </a:blip>
              <a:stretch>
                <a:fillRect/>
              </a:stretch>
            </a:blipFill>
          </p:spPr>
          <p:txBody>
            <a:bodyPr/>
            <a:lstStyle/>
            <a:p>
              <a:endParaRPr lang="en-IN" dirty="0"/>
            </a:p>
          </p:txBody>
        </p:sp>
        <p:sp>
          <p:nvSpPr>
            <p:cNvPr id="4" name="Freeform 4"/>
            <p:cNvSpPr/>
            <p:nvPr/>
          </p:nvSpPr>
          <p:spPr>
            <a:xfrm>
              <a:off x="11410657" y="0"/>
              <a:ext cx="14314266" cy="14314266"/>
            </a:xfrm>
            <a:custGeom>
              <a:avLst/>
              <a:gdLst/>
              <a:ahLst/>
              <a:cxnLst/>
              <a:rect l="l" t="t" r="r" b="b"/>
              <a:pathLst>
                <a:path w="14314266" h="14314266">
                  <a:moveTo>
                    <a:pt x="0" y="0"/>
                  </a:moveTo>
                  <a:lnTo>
                    <a:pt x="14314266" y="0"/>
                  </a:lnTo>
                  <a:lnTo>
                    <a:pt x="14314266" y="14314266"/>
                  </a:lnTo>
                  <a:lnTo>
                    <a:pt x="0" y="14314266"/>
                  </a:lnTo>
                  <a:lnTo>
                    <a:pt x="0" y="0"/>
                  </a:lnTo>
                  <a:close/>
                </a:path>
              </a:pathLst>
            </a:custGeom>
            <a:blipFill>
              <a:blip r:embed="rId2">
                <a:alphaModFix amt="5000"/>
                <a:extLst>
                  <a:ext uri="{96DAC541-7B7A-43D3-8B79-37D633B846F1}">
                    <asvg:svgBlip xmlns:asvg="http://schemas.microsoft.com/office/drawing/2016/SVG/main" r:embed="rId3"/>
                  </a:ext>
                </a:extLst>
              </a:blip>
              <a:stretch>
                <a:fillRect/>
              </a:stretch>
            </a:blipFill>
          </p:spPr>
          <p:txBody>
            <a:bodyPr/>
            <a:lstStyle/>
            <a:p>
              <a:endParaRPr lang="en-IN" dirty="0"/>
            </a:p>
          </p:txBody>
        </p:sp>
      </p:grpSp>
      <p:sp>
        <p:nvSpPr>
          <p:cNvPr id="7" name="Freeform 7"/>
          <p:cNvSpPr/>
          <p:nvPr/>
        </p:nvSpPr>
        <p:spPr>
          <a:xfrm rot="-392355">
            <a:off x="11055476" y="-674773"/>
            <a:ext cx="7737035" cy="3207926"/>
          </a:xfrm>
          <a:custGeom>
            <a:avLst/>
            <a:gdLst/>
            <a:ahLst/>
            <a:cxnLst/>
            <a:rect l="l" t="t" r="r" b="b"/>
            <a:pathLst>
              <a:path w="8283376" h="3207926">
                <a:moveTo>
                  <a:pt x="0" y="0"/>
                </a:moveTo>
                <a:lnTo>
                  <a:pt x="8283376" y="0"/>
                </a:lnTo>
                <a:lnTo>
                  <a:pt x="8283376" y="3207926"/>
                </a:lnTo>
                <a:lnTo>
                  <a:pt x="0" y="320792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TextBox 9"/>
          <p:cNvSpPr txBox="1"/>
          <p:nvPr/>
        </p:nvSpPr>
        <p:spPr>
          <a:xfrm>
            <a:off x="198345" y="685507"/>
            <a:ext cx="10735699" cy="1247008"/>
          </a:xfrm>
          <a:prstGeom prst="rect">
            <a:avLst/>
          </a:prstGeom>
        </p:spPr>
        <p:txBody>
          <a:bodyPr wrap="square" lIns="0" tIns="0" rIns="0" bIns="0" rtlCol="0" anchor="t">
            <a:spAutoFit/>
          </a:bodyPr>
          <a:lstStyle/>
          <a:p>
            <a:pPr>
              <a:lnSpc>
                <a:spcPts val="11565"/>
              </a:lnSpc>
            </a:pPr>
            <a:r>
              <a:rPr lang="en-US" sz="4000" b="1" spc="-381" dirty="0">
                <a:solidFill>
                  <a:srgbClr val="1183D1"/>
                </a:solidFill>
                <a:latin typeface="Segoe UI Semibold" panose="020B0702040204020203" pitchFamily="34" charset="0"/>
                <a:ea typeface="Codec Pro Bold"/>
                <a:cs typeface="Segoe UI Semibold" panose="020B0702040204020203" pitchFamily="34" charset="0"/>
                <a:sym typeface="Codec Pro Bold"/>
              </a:rPr>
              <a:t>Top Rock Music Artists </a:t>
            </a:r>
          </a:p>
        </p:txBody>
      </p:sp>
      <p:sp>
        <p:nvSpPr>
          <p:cNvPr id="10" name="TextBox 10"/>
          <p:cNvSpPr txBox="1"/>
          <p:nvPr/>
        </p:nvSpPr>
        <p:spPr>
          <a:xfrm>
            <a:off x="807354" y="2493141"/>
            <a:ext cx="8115300" cy="3948902"/>
          </a:xfrm>
          <a:prstGeom prst="rect">
            <a:avLst/>
          </a:prstGeom>
        </p:spPr>
        <p:txBody>
          <a:bodyPr lIns="0" tIns="0" rIns="0" bIns="0" rtlCol="0" anchor="t">
            <a:spAutoFit/>
          </a:bodyPr>
          <a:lstStyle/>
          <a:p>
            <a:pPr>
              <a:lnSpc>
                <a:spcPts val="3080"/>
              </a:lnSpc>
              <a:spcBef>
                <a:spcPct val="0"/>
              </a:spcBef>
            </a:pPr>
            <a:r>
              <a:rPr lang="en-US" sz="2200" b="1" dirty="0">
                <a:solidFill>
                  <a:srgbClr val="545454"/>
                </a:solidFill>
                <a:latin typeface="Canva Sans Bold"/>
                <a:ea typeface="Canva Sans Bold"/>
                <a:cs typeface="Canva Sans Bold"/>
                <a:sym typeface="Canva Sans Bold"/>
              </a:rPr>
              <a:t>SELECT     artist.name,</a:t>
            </a:r>
          </a:p>
          <a:p>
            <a:pPr>
              <a:lnSpc>
                <a:spcPts val="3080"/>
              </a:lnSpc>
              <a:spcBef>
                <a:spcPct val="0"/>
              </a:spcBef>
            </a:pPr>
            <a:r>
              <a:rPr lang="en-US" sz="2200" b="1" dirty="0">
                <a:solidFill>
                  <a:srgbClr val="545454"/>
                </a:solidFill>
                <a:latin typeface="Canva Sans Bold"/>
                <a:ea typeface="Canva Sans Bold"/>
                <a:cs typeface="Canva Sans Bold"/>
                <a:sym typeface="Canva Sans Bold"/>
              </a:rPr>
              <a:t>COUNT(</a:t>
            </a:r>
            <a:r>
              <a:rPr lang="en-US" sz="2200" b="1" dirty="0" err="1">
                <a:solidFill>
                  <a:srgbClr val="545454"/>
                </a:solidFill>
                <a:latin typeface="Canva Sans Bold"/>
                <a:ea typeface="Canva Sans Bold"/>
                <a:cs typeface="Canva Sans Bold"/>
                <a:sym typeface="Canva Sans Bold"/>
              </a:rPr>
              <a:t>artist.artist_id</a:t>
            </a:r>
            <a:r>
              <a:rPr lang="en-US" sz="2200" b="1" dirty="0">
                <a:solidFill>
                  <a:srgbClr val="545454"/>
                </a:solidFill>
                <a:latin typeface="Canva Sans Bold"/>
                <a:ea typeface="Canva Sans Bold"/>
                <a:cs typeface="Canva Sans Bold"/>
                <a:sym typeface="Canva Sans Bold"/>
              </a:rPr>
              <a:t>) AS </a:t>
            </a:r>
            <a:r>
              <a:rPr lang="en-US" sz="2200" b="1" dirty="0" err="1">
                <a:solidFill>
                  <a:srgbClr val="545454"/>
                </a:solidFill>
                <a:latin typeface="Canva Sans Bold"/>
                <a:ea typeface="Canva Sans Bold"/>
                <a:cs typeface="Canva Sans Bold"/>
                <a:sym typeface="Canva Sans Bold"/>
              </a:rPr>
              <a:t>num_of_songs</a:t>
            </a:r>
            <a:endParaRPr lang="en-US" sz="2200" b="1" dirty="0">
              <a:solidFill>
                <a:srgbClr val="545454"/>
              </a:solidFill>
              <a:latin typeface="Canva Sans Bold"/>
              <a:ea typeface="Canva Sans Bold"/>
              <a:cs typeface="Canva Sans Bold"/>
              <a:sym typeface="Canva Sans Bold"/>
            </a:endParaRPr>
          </a:p>
          <a:p>
            <a:pPr>
              <a:lnSpc>
                <a:spcPts val="3080"/>
              </a:lnSpc>
              <a:spcBef>
                <a:spcPct val="0"/>
              </a:spcBef>
            </a:pPr>
            <a:r>
              <a:rPr lang="en-US" sz="2200" b="1" dirty="0">
                <a:solidFill>
                  <a:srgbClr val="545454"/>
                </a:solidFill>
                <a:latin typeface="Canva Sans Bold"/>
                <a:ea typeface="Canva Sans Bold"/>
                <a:cs typeface="Canva Sans Bold"/>
                <a:sym typeface="Canva Sans Bold"/>
              </a:rPr>
              <a:t>FROM    artist        </a:t>
            </a:r>
          </a:p>
          <a:p>
            <a:pPr>
              <a:lnSpc>
                <a:spcPts val="3080"/>
              </a:lnSpc>
              <a:spcBef>
                <a:spcPct val="0"/>
              </a:spcBef>
            </a:pPr>
            <a:r>
              <a:rPr lang="en-US" sz="2200" b="1" dirty="0">
                <a:solidFill>
                  <a:srgbClr val="545454"/>
                </a:solidFill>
                <a:latin typeface="Canva Sans Bold"/>
                <a:ea typeface="Canva Sans Bold"/>
                <a:cs typeface="Canva Sans Bold"/>
                <a:sym typeface="Canva Sans Bold"/>
              </a:rPr>
              <a:t>JOIN    album ON </a:t>
            </a:r>
            <a:r>
              <a:rPr lang="en-US" sz="2200" b="1" dirty="0" err="1">
                <a:solidFill>
                  <a:srgbClr val="545454"/>
                </a:solidFill>
                <a:latin typeface="Canva Sans Bold"/>
                <a:ea typeface="Canva Sans Bold"/>
                <a:cs typeface="Canva Sans Bold"/>
                <a:sym typeface="Canva Sans Bold"/>
              </a:rPr>
              <a:t>artist.artist_id</a:t>
            </a:r>
            <a:r>
              <a:rPr lang="en-US" sz="2200" b="1" dirty="0">
                <a:solidFill>
                  <a:srgbClr val="545454"/>
                </a:solidFill>
                <a:latin typeface="Canva Sans Bold"/>
                <a:ea typeface="Canva Sans Bold"/>
                <a:cs typeface="Canva Sans Bold"/>
                <a:sym typeface="Canva Sans Bold"/>
              </a:rPr>
              <a:t> = </a:t>
            </a:r>
            <a:r>
              <a:rPr lang="en-US" sz="2200" b="1" dirty="0" err="1">
                <a:solidFill>
                  <a:srgbClr val="545454"/>
                </a:solidFill>
                <a:latin typeface="Canva Sans Bold"/>
                <a:ea typeface="Canva Sans Bold"/>
                <a:cs typeface="Canva Sans Bold"/>
                <a:sym typeface="Canva Sans Bold"/>
              </a:rPr>
              <a:t>album.artist_id</a:t>
            </a:r>
            <a:r>
              <a:rPr lang="en-US" sz="2200" b="1" dirty="0">
                <a:solidFill>
                  <a:srgbClr val="545454"/>
                </a:solidFill>
                <a:latin typeface="Canva Sans Bold"/>
                <a:ea typeface="Canva Sans Bold"/>
                <a:cs typeface="Canva Sans Bold"/>
                <a:sym typeface="Canva Sans Bold"/>
              </a:rPr>
              <a:t>        </a:t>
            </a:r>
          </a:p>
          <a:p>
            <a:pPr>
              <a:lnSpc>
                <a:spcPts val="3080"/>
              </a:lnSpc>
              <a:spcBef>
                <a:spcPct val="0"/>
              </a:spcBef>
            </a:pPr>
            <a:r>
              <a:rPr lang="en-US" sz="2200" b="1" dirty="0">
                <a:solidFill>
                  <a:srgbClr val="545454"/>
                </a:solidFill>
                <a:latin typeface="Canva Sans Bold"/>
                <a:ea typeface="Canva Sans Bold"/>
                <a:cs typeface="Canva Sans Bold"/>
                <a:sym typeface="Canva Sans Bold"/>
              </a:rPr>
              <a:t>JOIN    track ON </a:t>
            </a:r>
            <a:r>
              <a:rPr lang="en-US" sz="2200" b="1" dirty="0" err="1">
                <a:solidFill>
                  <a:srgbClr val="545454"/>
                </a:solidFill>
                <a:latin typeface="Canva Sans Bold"/>
                <a:ea typeface="Canva Sans Bold"/>
                <a:cs typeface="Canva Sans Bold"/>
                <a:sym typeface="Canva Sans Bold"/>
              </a:rPr>
              <a:t>album.album_id</a:t>
            </a:r>
            <a:r>
              <a:rPr lang="en-US" sz="2200" b="1" dirty="0">
                <a:solidFill>
                  <a:srgbClr val="545454"/>
                </a:solidFill>
                <a:latin typeface="Canva Sans Bold"/>
                <a:ea typeface="Canva Sans Bold"/>
                <a:cs typeface="Canva Sans Bold"/>
                <a:sym typeface="Canva Sans Bold"/>
              </a:rPr>
              <a:t> = </a:t>
            </a:r>
            <a:r>
              <a:rPr lang="en-US" sz="2200" b="1" dirty="0" err="1">
                <a:solidFill>
                  <a:srgbClr val="545454"/>
                </a:solidFill>
                <a:latin typeface="Canva Sans Bold"/>
                <a:ea typeface="Canva Sans Bold"/>
                <a:cs typeface="Canva Sans Bold"/>
                <a:sym typeface="Canva Sans Bold"/>
              </a:rPr>
              <a:t>track.album_id</a:t>
            </a:r>
            <a:r>
              <a:rPr lang="en-US" sz="2200" b="1" dirty="0">
                <a:solidFill>
                  <a:srgbClr val="545454"/>
                </a:solidFill>
                <a:latin typeface="Canva Sans Bold"/>
                <a:ea typeface="Canva Sans Bold"/>
                <a:cs typeface="Canva Sans Bold"/>
                <a:sym typeface="Canva Sans Bold"/>
              </a:rPr>
              <a:t>       </a:t>
            </a:r>
          </a:p>
          <a:p>
            <a:pPr>
              <a:lnSpc>
                <a:spcPts val="3080"/>
              </a:lnSpc>
              <a:spcBef>
                <a:spcPct val="0"/>
              </a:spcBef>
            </a:pPr>
            <a:r>
              <a:rPr lang="en-US" sz="2200" b="1" dirty="0">
                <a:solidFill>
                  <a:srgbClr val="545454"/>
                </a:solidFill>
                <a:latin typeface="Canva Sans Bold"/>
                <a:ea typeface="Canva Sans Bold"/>
                <a:cs typeface="Canva Sans Bold"/>
                <a:sym typeface="Canva Sans Bold"/>
              </a:rPr>
              <a:t>JOIN    genre ON </a:t>
            </a:r>
            <a:r>
              <a:rPr lang="en-US" sz="2200" b="1" dirty="0" err="1">
                <a:solidFill>
                  <a:srgbClr val="545454"/>
                </a:solidFill>
                <a:latin typeface="Canva Sans Bold"/>
                <a:ea typeface="Canva Sans Bold"/>
                <a:cs typeface="Canva Sans Bold"/>
                <a:sym typeface="Canva Sans Bold"/>
              </a:rPr>
              <a:t>track.genre_id</a:t>
            </a:r>
            <a:r>
              <a:rPr lang="en-US" sz="2200" b="1" dirty="0">
                <a:solidFill>
                  <a:srgbClr val="545454"/>
                </a:solidFill>
                <a:latin typeface="Canva Sans Bold"/>
                <a:ea typeface="Canva Sans Bold"/>
                <a:cs typeface="Canva Sans Bold"/>
                <a:sym typeface="Canva Sans Bold"/>
              </a:rPr>
              <a:t> = </a:t>
            </a:r>
            <a:r>
              <a:rPr lang="en-US" sz="2200" b="1" dirty="0" err="1">
                <a:solidFill>
                  <a:srgbClr val="545454"/>
                </a:solidFill>
                <a:latin typeface="Canva Sans Bold"/>
                <a:ea typeface="Canva Sans Bold"/>
                <a:cs typeface="Canva Sans Bold"/>
                <a:sym typeface="Canva Sans Bold"/>
              </a:rPr>
              <a:t>genre.genre_id</a:t>
            </a:r>
            <a:endParaRPr lang="en-US" sz="2200" b="1" dirty="0">
              <a:solidFill>
                <a:srgbClr val="545454"/>
              </a:solidFill>
              <a:latin typeface="Canva Sans Bold"/>
              <a:ea typeface="Canva Sans Bold"/>
              <a:cs typeface="Canva Sans Bold"/>
              <a:sym typeface="Canva Sans Bold"/>
            </a:endParaRPr>
          </a:p>
          <a:p>
            <a:pPr>
              <a:lnSpc>
                <a:spcPts val="3080"/>
              </a:lnSpc>
              <a:spcBef>
                <a:spcPct val="0"/>
              </a:spcBef>
            </a:pPr>
            <a:r>
              <a:rPr lang="en-US" sz="2200" b="1" dirty="0">
                <a:solidFill>
                  <a:srgbClr val="545454"/>
                </a:solidFill>
                <a:latin typeface="Canva Sans Bold"/>
                <a:ea typeface="Canva Sans Bold"/>
                <a:cs typeface="Canva Sans Bold"/>
                <a:sym typeface="Canva Sans Bold"/>
              </a:rPr>
              <a:t>WHERE    genre.name = 'Rock’</a:t>
            </a:r>
          </a:p>
          <a:p>
            <a:pPr>
              <a:lnSpc>
                <a:spcPts val="3080"/>
              </a:lnSpc>
              <a:spcBef>
                <a:spcPct val="0"/>
              </a:spcBef>
            </a:pPr>
            <a:r>
              <a:rPr lang="en-US" sz="2200" b="1" dirty="0">
                <a:solidFill>
                  <a:srgbClr val="545454"/>
                </a:solidFill>
                <a:latin typeface="Canva Sans Bold"/>
                <a:ea typeface="Canva Sans Bold"/>
                <a:cs typeface="Canva Sans Bold"/>
                <a:sym typeface="Canva Sans Bold"/>
              </a:rPr>
              <a:t>GROUP BY </a:t>
            </a:r>
            <a:r>
              <a:rPr lang="en-US" sz="2200" b="1" dirty="0" err="1">
                <a:solidFill>
                  <a:srgbClr val="545454"/>
                </a:solidFill>
                <a:latin typeface="Canva Sans Bold"/>
                <a:ea typeface="Canva Sans Bold"/>
                <a:cs typeface="Canva Sans Bold"/>
                <a:sym typeface="Canva Sans Bold"/>
              </a:rPr>
              <a:t>artist.artist_id</a:t>
            </a:r>
            <a:endParaRPr lang="en-US" sz="2200" b="1" dirty="0">
              <a:solidFill>
                <a:srgbClr val="545454"/>
              </a:solidFill>
              <a:latin typeface="Canva Sans Bold"/>
              <a:ea typeface="Canva Sans Bold"/>
              <a:cs typeface="Canva Sans Bold"/>
              <a:sym typeface="Canva Sans Bold"/>
            </a:endParaRPr>
          </a:p>
          <a:p>
            <a:pPr>
              <a:lnSpc>
                <a:spcPts val="3080"/>
              </a:lnSpc>
              <a:spcBef>
                <a:spcPct val="0"/>
              </a:spcBef>
            </a:pPr>
            <a:r>
              <a:rPr lang="en-US" sz="2200" b="1" dirty="0">
                <a:solidFill>
                  <a:srgbClr val="545454"/>
                </a:solidFill>
                <a:latin typeface="Canva Sans Bold"/>
                <a:ea typeface="Canva Sans Bold"/>
                <a:cs typeface="Canva Sans Bold"/>
                <a:sym typeface="Canva Sans Bold"/>
              </a:rPr>
              <a:t>ORDER BY </a:t>
            </a:r>
            <a:r>
              <a:rPr lang="en-US" sz="2200" b="1" dirty="0" err="1">
                <a:solidFill>
                  <a:srgbClr val="545454"/>
                </a:solidFill>
                <a:latin typeface="Canva Sans Bold"/>
                <a:ea typeface="Canva Sans Bold"/>
                <a:cs typeface="Canva Sans Bold"/>
                <a:sym typeface="Canva Sans Bold"/>
              </a:rPr>
              <a:t>num_of_songs</a:t>
            </a:r>
            <a:r>
              <a:rPr lang="en-US" sz="2200" b="1" dirty="0">
                <a:solidFill>
                  <a:srgbClr val="545454"/>
                </a:solidFill>
                <a:latin typeface="Canva Sans Bold"/>
                <a:ea typeface="Canva Sans Bold"/>
                <a:cs typeface="Canva Sans Bold"/>
                <a:sym typeface="Canva Sans Bold"/>
              </a:rPr>
              <a:t> DESC</a:t>
            </a:r>
          </a:p>
          <a:p>
            <a:pPr>
              <a:lnSpc>
                <a:spcPts val="3080"/>
              </a:lnSpc>
              <a:spcBef>
                <a:spcPct val="0"/>
              </a:spcBef>
            </a:pPr>
            <a:r>
              <a:rPr lang="en-US" sz="2200" b="1" dirty="0">
                <a:solidFill>
                  <a:srgbClr val="545454"/>
                </a:solidFill>
                <a:latin typeface="Canva Sans Bold"/>
                <a:ea typeface="Canva Sans Bold"/>
                <a:cs typeface="Canva Sans Bold"/>
                <a:sym typeface="Canva Sans Bold"/>
              </a:rPr>
              <a:t>LIMIT 10;</a:t>
            </a:r>
          </a:p>
        </p:txBody>
      </p:sp>
      <p:pic>
        <p:nvPicPr>
          <p:cNvPr id="6" name="Picture 5">
            <a:extLst>
              <a:ext uri="{FF2B5EF4-FFF2-40B4-BE49-F238E27FC236}">
                <a16:creationId xmlns:a16="http://schemas.microsoft.com/office/drawing/2014/main" id="{8F83B188-8BE4-4198-B67A-490672DF05A9}"/>
              </a:ext>
            </a:extLst>
          </p:cNvPr>
          <p:cNvPicPr>
            <a:picLocks noChangeAspect="1"/>
          </p:cNvPicPr>
          <p:nvPr/>
        </p:nvPicPr>
        <p:blipFill>
          <a:blip r:embed="rId6"/>
          <a:stretch>
            <a:fillRect/>
          </a:stretch>
        </p:blipFill>
        <p:spPr>
          <a:xfrm>
            <a:off x="8055146" y="3632639"/>
            <a:ext cx="4594053" cy="4330261"/>
          </a:xfrm>
          <a:prstGeom prst="rect">
            <a:avLst/>
          </a:prstGeom>
        </p:spPr>
      </p:pic>
    </p:spTree>
    <p:extLst>
      <p:ext uri="{BB962C8B-B14F-4D97-AF65-F5344CB8AC3E}">
        <p14:creationId xmlns:p14="http://schemas.microsoft.com/office/powerpoint/2010/main" val="1357544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CFAEE"/>
        </a:solidFill>
        <a:effectLst/>
      </p:bgPr>
    </p:bg>
    <p:spTree>
      <p:nvGrpSpPr>
        <p:cNvPr id="1" name=""/>
        <p:cNvGrpSpPr/>
        <p:nvPr/>
      </p:nvGrpSpPr>
      <p:grpSpPr>
        <a:xfrm>
          <a:off x="0" y="0"/>
          <a:ext cx="0" cy="0"/>
          <a:chOff x="0" y="0"/>
          <a:chExt cx="0" cy="0"/>
        </a:xfrm>
      </p:grpSpPr>
      <p:grpSp>
        <p:nvGrpSpPr>
          <p:cNvPr id="2" name="Group 2"/>
          <p:cNvGrpSpPr/>
          <p:nvPr/>
        </p:nvGrpSpPr>
        <p:grpSpPr>
          <a:xfrm>
            <a:off x="-502846" y="-224350"/>
            <a:ext cx="19293693" cy="10735699"/>
            <a:chOff x="0" y="0"/>
            <a:chExt cx="25724923" cy="14314266"/>
          </a:xfrm>
        </p:grpSpPr>
        <p:sp>
          <p:nvSpPr>
            <p:cNvPr id="3" name="Freeform 3"/>
            <p:cNvSpPr/>
            <p:nvPr/>
          </p:nvSpPr>
          <p:spPr>
            <a:xfrm>
              <a:off x="0" y="0"/>
              <a:ext cx="14314266" cy="14314266"/>
            </a:xfrm>
            <a:custGeom>
              <a:avLst/>
              <a:gdLst/>
              <a:ahLst/>
              <a:cxnLst/>
              <a:rect l="l" t="t" r="r" b="b"/>
              <a:pathLst>
                <a:path w="14314266" h="14314266">
                  <a:moveTo>
                    <a:pt x="0" y="0"/>
                  </a:moveTo>
                  <a:lnTo>
                    <a:pt x="14314266" y="0"/>
                  </a:lnTo>
                  <a:lnTo>
                    <a:pt x="14314266" y="14314266"/>
                  </a:lnTo>
                  <a:lnTo>
                    <a:pt x="0" y="14314266"/>
                  </a:lnTo>
                  <a:lnTo>
                    <a:pt x="0" y="0"/>
                  </a:lnTo>
                  <a:close/>
                </a:path>
              </a:pathLst>
            </a:custGeom>
            <a:blipFill>
              <a:blip r:embed="rId2">
                <a:alphaModFix amt="5000"/>
                <a:extLst>
                  <a:ext uri="{96DAC541-7B7A-43D3-8B79-37D633B846F1}">
                    <asvg:svgBlip xmlns:asvg="http://schemas.microsoft.com/office/drawing/2016/SVG/main" r:embed="rId3"/>
                  </a:ext>
                </a:extLst>
              </a:blip>
              <a:stretch>
                <a:fillRect/>
              </a:stretch>
            </a:blipFill>
          </p:spPr>
          <p:txBody>
            <a:bodyPr/>
            <a:lstStyle/>
            <a:p>
              <a:endParaRPr lang="en-IN" dirty="0"/>
            </a:p>
          </p:txBody>
        </p:sp>
        <p:sp>
          <p:nvSpPr>
            <p:cNvPr id="4" name="Freeform 4"/>
            <p:cNvSpPr/>
            <p:nvPr/>
          </p:nvSpPr>
          <p:spPr>
            <a:xfrm>
              <a:off x="11410657" y="0"/>
              <a:ext cx="14314266" cy="14314266"/>
            </a:xfrm>
            <a:custGeom>
              <a:avLst/>
              <a:gdLst/>
              <a:ahLst/>
              <a:cxnLst/>
              <a:rect l="l" t="t" r="r" b="b"/>
              <a:pathLst>
                <a:path w="14314266" h="14314266">
                  <a:moveTo>
                    <a:pt x="0" y="0"/>
                  </a:moveTo>
                  <a:lnTo>
                    <a:pt x="14314266" y="0"/>
                  </a:lnTo>
                  <a:lnTo>
                    <a:pt x="14314266" y="14314266"/>
                  </a:lnTo>
                  <a:lnTo>
                    <a:pt x="0" y="14314266"/>
                  </a:lnTo>
                  <a:lnTo>
                    <a:pt x="0" y="0"/>
                  </a:lnTo>
                  <a:close/>
                </a:path>
              </a:pathLst>
            </a:custGeom>
            <a:blipFill>
              <a:blip r:embed="rId2">
                <a:alphaModFix amt="5000"/>
                <a:extLst>
                  <a:ext uri="{96DAC541-7B7A-43D3-8B79-37D633B846F1}">
                    <asvg:svgBlip xmlns:asvg="http://schemas.microsoft.com/office/drawing/2016/SVG/main" r:embed="rId3"/>
                  </a:ext>
                </a:extLst>
              </a:blip>
              <a:stretch>
                <a:fillRect/>
              </a:stretch>
            </a:blipFill>
          </p:spPr>
          <p:txBody>
            <a:bodyPr/>
            <a:lstStyle/>
            <a:p>
              <a:endParaRPr lang="en-IN" dirty="0"/>
            </a:p>
          </p:txBody>
        </p:sp>
      </p:grpSp>
      <p:sp>
        <p:nvSpPr>
          <p:cNvPr id="7" name="Freeform 7"/>
          <p:cNvSpPr/>
          <p:nvPr/>
        </p:nvSpPr>
        <p:spPr>
          <a:xfrm rot="-392355">
            <a:off x="11055476" y="-674773"/>
            <a:ext cx="7737035" cy="3207926"/>
          </a:xfrm>
          <a:custGeom>
            <a:avLst/>
            <a:gdLst/>
            <a:ahLst/>
            <a:cxnLst/>
            <a:rect l="l" t="t" r="r" b="b"/>
            <a:pathLst>
              <a:path w="8283376" h="3207926">
                <a:moveTo>
                  <a:pt x="0" y="0"/>
                </a:moveTo>
                <a:lnTo>
                  <a:pt x="8283376" y="0"/>
                </a:lnTo>
                <a:lnTo>
                  <a:pt x="8283376" y="3207926"/>
                </a:lnTo>
                <a:lnTo>
                  <a:pt x="0" y="320792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TextBox 9"/>
          <p:cNvSpPr txBox="1"/>
          <p:nvPr/>
        </p:nvSpPr>
        <p:spPr>
          <a:xfrm>
            <a:off x="198345" y="685507"/>
            <a:ext cx="10735699" cy="1231106"/>
          </a:xfrm>
          <a:prstGeom prst="rect">
            <a:avLst/>
          </a:prstGeom>
        </p:spPr>
        <p:txBody>
          <a:bodyPr wrap="square" lIns="0" tIns="0" rIns="0" bIns="0" rtlCol="0" anchor="t">
            <a:spAutoFit/>
          </a:bodyPr>
          <a:lstStyle/>
          <a:p>
            <a:r>
              <a:rPr lang="en-US" sz="4000" b="1" spc="-381" dirty="0">
                <a:solidFill>
                  <a:srgbClr val="1183D1"/>
                </a:solidFill>
                <a:latin typeface="Segoe UI Semibold" panose="020B0702040204020203" pitchFamily="34" charset="0"/>
                <a:ea typeface="Codec Pro Bold"/>
                <a:cs typeface="Segoe UI Semibold" panose="020B0702040204020203" pitchFamily="34" charset="0"/>
                <a:sym typeface="Codec Pro Bold"/>
              </a:rPr>
              <a:t>Top Tracks that have song length greater than average song length</a:t>
            </a:r>
          </a:p>
        </p:txBody>
      </p:sp>
      <p:sp>
        <p:nvSpPr>
          <p:cNvPr id="10" name="TextBox 10"/>
          <p:cNvSpPr txBox="1"/>
          <p:nvPr/>
        </p:nvSpPr>
        <p:spPr>
          <a:xfrm>
            <a:off x="807354" y="2493141"/>
            <a:ext cx="8115300" cy="3551357"/>
          </a:xfrm>
          <a:prstGeom prst="rect">
            <a:avLst/>
          </a:prstGeom>
        </p:spPr>
        <p:txBody>
          <a:bodyPr lIns="0" tIns="0" rIns="0" bIns="0" rtlCol="0" anchor="t">
            <a:spAutoFit/>
          </a:bodyPr>
          <a:lstStyle/>
          <a:p>
            <a:pPr>
              <a:lnSpc>
                <a:spcPts val="3080"/>
              </a:lnSpc>
              <a:spcBef>
                <a:spcPct val="0"/>
              </a:spcBef>
            </a:pPr>
            <a:r>
              <a:rPr lang="en-US" sz="2200" b="1" dirty="0">
                <a:solidFill>
                  <a:srgbClr val="545454"/>
                </a:solidFill>
                <a:latin typeface="Canva Sans Bold"/>
                <a:ea typeface="Canva Sans Bold"/>
                <a:cs typeface="Canva Sans Bold"/>
                <a:sym typeface="Canva Sans Bold"/>
              </a:rPr>
              <a:t>SELECT     </a:t>
            </a:r>
            <a:r>
              <a:rPr lang="en-US" sz="2200" b="1" dirty="0" err="1">
                <a:solidFill>
                  <a:srgbClr val="545454"/>
                </a:solidFill>
                <a:latin typeface="Canva Sans Bold"/>
                <a:ea typeface="Canva Sans Bold"/>
                <a:cs typeface="Canva Sans Bold"/>
                <a:sym typeface="Canva Sans Bold"/>
              </a:rPr>
              <a:t>track_id</a:t>
            </a:r>
            <a:r>
              <a:rPr lang="en-US" sz="2200" b="1" dirty="0">
                <a:solidFill>
                  <a:srgbClr val="545454"/>
                </a:solidFill>
                <a:latin typeface="Canva Sans Bold"/>
                <a:ea typeface="Canva Sans Bold"/>
                <a:cs typeface="Canva Sans Bold"/>
                <a:sym typeface="Canva Sans Bold"/>
              </a:rPr>
              <a:t>,</a:t>
            </a:r>
          </a:p>
          <a:p>
            <a:pPr>
              <a:lnSpc>
                <a:spcPts val="3080"/>
              </a:lnSpc>
              <a:spcBef>
                <a:spcPct val="0"/>
              </a:spcBef>
            </a:pPr>
            <a:r>
              <a:rPr lang="en-US" sz="2200" b="1" dirty="0">
                <a:solidFill>
                  <a:srgbClr val="545454"/>
                </a:solidFill>
                <a:latin typeface="Canva Sans Bold"/>
                <a:ea typeface="Canva Sans Bold"/>
                <a:cs typeface="Canva Sans Bold"/>
                <a:sym typeface="Canva Sans Bold"/>
              </a:rPr>
              <a:t>                    </a:t>
            </a:r>
            <a:r>
              <a:rPr lang="en-US" sz="2200" b="1" dirty="0" err="1">
                <a:solidFill>
                  <a:srgbClr val="545454"/>
                </a:solidFill>
                <a:latin typeface="Canva Sans Bold"/>
                <a:ea typeface="Canva Sans Bold"/>
                <a:cs typeface="Canva Sans Bold"/>
                <a:sym typeface="Canva Sans Bold"/>
              </a:rPr>
              <a:t>a.title</a:t>
            </a:r>
            <a:r>
              <a:rPr lang="en-US" sz="2200" b="1" dirty="0">
                <a:solidFill>
                  <a:srgbClr val="545454"/>
                </a:solidFill>
                <a:latin typeface="Canva Sans Bold"/>
                <a:ea typeface="Canva Sans Bold"/>
                <a:cs typeface="Canva Sans Bold"/>
                <a:sym typeface="Canva Sans Bold"/>
              </a:rPr>
              <a:t>,</a:t>
            </a:r>
          </a:p>
          <a:p>
            <a:pPr>
              <a:lnSpc>
                <a:spcPts val="3080"/>
              </a:lnSpc>
              <a:spcBef>
                <a:spcPct val="0"/>
              </a:spcBef>
            </a:pPr>
            <a:r>
              <a:rPr lang="en-US" sz="2200" b="1" dirty="0">
                <a:solidFill>
                  <a:srgbClr val="545454"/>
                </a:solidFill>
                <a:latin typeface="Canva Sans Bold"/>
                <a:ea typeface="Canva Sans Bold"/>
                <a:cs typeface="Canva Sans Bold"/>
                <a:sym typeface="Canva Sans Bold"/>
              </a:rPr>
              <a:t>                   (milliseconds / 60000) AS Minute</a:t>
            </a:r>
          </a:p>
          <a:p>
            <a:pPr>
              <a:lnSpc>
                <a:spcPts val="3080"/>
              </a:lnSpc>
              <a:spcBef>
                <a:spcPct val="0"/>
              </a:spcBef>
            </a:pPr>
            <a:r>
              <a:rPr lang="en-US" sz="2200" b="1" dirty="0">
                <a:solidFill>
                  <a:srgbClr val="545454"/>
                </a:solidFill>
                <a:latin typeface="Canva Sans Bold"/>
                <a:ea typeface="Canva Sans Bold"/>
                <a:cs typeface="Canva Sans Bold"/>
                <a:sym typeface="Canva Sans Bold"/>
              </a:rPr>
              <a:t>FROM    track        </a:t>
            </a:r>
          </a:p>
          <a:p>
            <a:pPr>
              <a:lnSpc>
                <a:spcPts val="3080"/>
              </a:lnSpc>
              <a:spcBef>
                <a:spcPct val="0"/>
              </a:spcBef>
            </a:pPr>
            <a:r>
              <a:rPr lang="en-US" sz="2200" b="1" dirty="0">
                <a:solidFill>
                  <a:srgbClr val="545454"/>
                </a:solidFill>
                <a:latin typeface="Canva Sans Bold"/>
                <a:ea typeface="Canva Sans Bold"/>
                <a:cs typeface="Canva Sans Bold"/>
                <a:sym typeface="Canva Sans Bold"/>
              </a:rPr>
              <a:t>JOIN    album AS a ON </a:t>
            </a:r>
            <a:r>
              <a:rPr lang="en-US" sz="2200" b="1" dirty="0" err="1">
                <a:solidFill>
                  <a:srgbClr val="545454"/>
                </a:solidFill>
                <a:latin typeface="Canva Sans Bold"/>
                <a:ea typeface="Canva Sans Bold"/>
                <a:cs typeface="Canva Sans Bold"/>
                <a:sym typeface="Canva Sans Bold"/>
              </a:rPr>
              <a:t>track.album_id</a:t>
            </a:r>
            <a:r>
              <a:rPr lang="en-US" sz="2200" b="1" dirty="0">
                <a:solidFill>
                  <a:srgbClr val="545454"/>
                </a:solidFill>
                <a:latin typeface="Canva Sans Bold"/>
                <a:ea typeface="Canva Sans Bold"/>
                <a:cs typeface="Canva Sans Bold"/>
                <a:sym typeface="Canva Sans Bold"/>
              </a:rPr>
              <a:t> = </a:t>
            </a:r>
            <a:r>
              <a:rPr lang="en-US" sz="2200" b="1" dirty="0" err="1">
                <a:solidFill>
                  <a:srgbClr val="545454"/>
                </a:solidFill>
                <a:latin typeface="Canva Sans Bold"/>
                <a:ea typeface="Canva Sans Bold"/>
                <a:cs typeface="Canva Sans Bold"/>
                <a:sym typeface="Canva Sans Bold"/>
              </a:rPr>
              <a:t>a.album_id</a:t>
            </a:r>
            <a:endParaRPr lang="en-US" sz="2200" b="1" dirty="0">
              <a:solidFill>
                <a:srgbClr val="545454"/>
              </a:solidFill>
              <a:latin typeface="Canva Sans Bold"/>
              <a:ea typeface="Canva Sans Bold"/>
              <a:cs typeface="Canva Sans Bold"/>
              <a:sym typeface="Canva Sans Bold"/>
            </a:endParaRPr>
          </a:p>
          <a:p>
            <a:pPr>
              <a:lnSpc>
                <a:spcPts val="3080"/>
              </a:lnSpc>
              <a:spcBef>
                <a:spcPct val="0"/>
              </a:spcBef>
            </a:pPr>
            <a:r>
              <a:rPr lang="en-US" sz="2200" b="1" dirty="0">
                <a:solidFill>
                  <a:srgbClr val="545454"/>
                </a:solidFill>
                <a:latin typeface="Canva Sans Bold"/>
                <a:ea typeface="Canva Sans Bold"/>
                <a:cs typeface="Canva Sans Bold"/>
                <a:sym typeface="Canva Sans Bold"/>
              </a:rPr>
              <a:t>WHERE    milliseconds / 60000 &gt; (SELECT             AVG(milliseconds / 60000)        FROM            track)</a:t>
            </a:r>
          </a:p>
          <a:p>
            <a:pPr>
              <a:lnSpc>
                <a:spcPts val="3080"/>
              </a:lnSpc>
              <a:spcBef>
                <a:spcPct val="0"/>
              </a:spcBef>
            </a:pPr>
            <a:r>
              <a:rPr lang="en-US" sz="2200" b="1" dirty="0">
                <a:solidFill>
                  <a:srgbClr val="545454"/>
                </a:solidFill>
                <a:latin typeface="Canva Sans Bold"/>
                <a:ea typeface="Canva Sans Bold"/>
                <a:cs typeface="Canva Sans Bold"/>
                <a:sym typeface="Canva Sans Bold"/>
              </a:rPr>
              <a:t>ORDER BY milliseconds DESC</a:t>
            </a:r>
          </a:p>
          <a:p>
            <a:pPr>
              <a:lnSpc>
                <a:spcPts val="3080"/>
              </a:lnSpc>
              <a:spcBef>
                <a:spcPct val="0"/>
              </a:spcBef>
            </a:pPr>
            <a:r>
              <a:rPr lang="en-US" sz="2200" b="1" dirty="0">
                <a:solidFill>
                  <a:srgbClr val="545454"/>
                </a:solidFill>
                <a:latin typeface="Canva Sans Bold"/>
                <a:ea typeface="Canva Sans Bold"/>
                <a:cs typeface="Canva Sans Bold"/>
                <a:sym typeface="Canva Sans Bold"/>
              </a:rPr>
              <a:t>LIMIT 10;</a:t>
            </a:r>
          </a:p>
        </p:txBody>
      </p:sp>
      <p:pic>
        <p:nvPicPr>
          <p:cNvPr id="8" name="Picture 7">
            <a:extLst>
              <a:ext uri="{FF2B5EF4-FFF2-40B4-BE49-F238E27FC236}">
                <a16:creationId xmlns:a16="http://schemas.microsoft.com/office/drawing/2014/main" id="{1030A1FE-22B5-414B-8455-B0EDE6CBA394}"/>
              </a:ext>
            </a:extLst>
          </p:cNvPr>
          <p:cNvPicPr>
            <a:picLocks noChangeAspect="1"/>
          </p:cNvPicPr>
          <p:nvPr/>
        </p:nvPicPr>
        <p:blipFill>
          <a:blip r:embed="rId6"/>
          <a:stretch>
            <a:fillRect/>
          </a:stretch>
        </p:blipFill>
        <p:spPr>
          <a:xfrm>
            <a:off x="8922654" y="3450458"/>
            <a:ext cx="5098146" cy="4512441"/>
          </a:xfrm>
          <a:prstGeom prst="rect">
            <a:avLst/>
          </a:prstGeom>
        </p:spPr>
      </p:pic>
    </p:spTree>
    <p:extLst>
      <p:ext uri="{BB962C8B-B14F-4D97-AF65-F5344CB8AC3E}">
        <p14:creationId xmlns:p14="http://schemas.microsoft.com/office/powerpoint/2010/main" val="4057533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37ECE"/>
        </a:solidFill>
        <a:effectLst/>
      </p:bgPr>
    </p:bg>
    <p:spTree>
      <p:nvGrpSpPr>
        <p:cNvPr id="1" name=""/>
        <p:cNvGrpSpPr/>
        <p:nvPr/>
      </p:nvGrpSpPr>
      <p:grpSpPr>
        <a:xfrm>
          <a:off x="0" y="0"/>
          <a:ext cx="0" cy="0"/>
          <a:chOff x="0" y="0"/>
          <a:chExt cx="0" cy="0"/>
        </a:xfrm>
      </p:grpSpPr>
      <p:grpSp>
        <p:nvGrpSpPr>
          <p:cNvPr id="2" name="Group 2"/>
          <p:cNvGrpSpPr/>
          <p:nvPr/>
        </p:nvGrpSpPr>
        <p:grpSpPr>
          <a:xfrm>
            <a:off x="-38100" y="-1104900"/>
            <a:ext cx="19293692" cy="10735699"/>
            <a:chOff x="0" y="0"/>
            <a:chExt cx="25724923" cy="14314266"/>
          </a:xfrm>
        </p:grpSpPr>
        <p:sp>
          <p:nvSpPr>
            <p:cNvPr id="3" name="Freeform 3"/>
            <p:cNvSpPr/>
            <p:nvPr/>
          </p:nvSpPr>
          <p:spPr>
            <a:xfrm>
              <a:off x="0" y="0"/>
              <a:ext cx="14314266" cy="14314266"/>
            </a:xfrm>
            <a:custGeom>
              <a:avLst/>
              <a:gdLst/>
              <a:ahLst/>
              <a:cxnLst/>
              <a:rect l="l" t="t" r="r" b="b"/>
              <a:pathLst>
                <a:path w="14314266" h="14314266">
                  <a:moveTo>
                    <a:pt x="0" y="0"/>
                  </a:moveTo>
                  <a:lnTo>
                    <a:pt x="14314266" y="0"/>
                  </a:lnTo>
                  <a:lnTo>
                    <a:pt x="14314266" y="14314266"/>
                  </a:lnTo>
                  <a:lnTo>
                    <a:pt x="0" y="14314266"/>
                  </a:lnTo>
                  <a:lnTo>
                    <a:pt x="0" y="0"/>
                  </a:lnTo>
                  <a:close/>
                </a:path>
              </a:pathLst>
            </a:custGeom>
            <a:blipFill>
              <a:blip r:embed="rId2">
                <a:alphaModFix amt="5000"/>
                <a:extLst>
                  <a:ext uri="{96DAC541-7B7A-43D3-8B79-37D633B846F1}">
                    <asvg:svgBlip xmlns:asvg="http://schemas.microsoft.com/office/drawing/2016/SVG/main" r:embed="rId3"/>
                  </a:ext>
                </a:extLst>
              </a:blip>
              <a:stretch>
                <a:fillRect/>
              </a:stretch>
            </a:blipFill>
          </p:spPr>
        </p:sp>
        <p:sp>
          <p:nvSpPr>
            <p:cNvPr id="4" name="Freeform 4"/>
            <p:cNvSpPr/>
            <p:nvPr/>
          </p:nvSpPr>
          <p:spPr>
            <a:xfrm>
              <a:off x="11410657" y="0"/>
              <a:ext cx="14314266" cy="14314266"/>
            </a:xfrm>
            <a:custGeom>
              <a:avLst/>
              <a:gdLst/>
              <a:ahLst/>
              <a:cxnLst/>
              <a:rect l="l" t="t" r="r" b="b"/>
              <a:pathLst>
                <a:path w="14314266" h="14314266">
                  <a:moveTo>
                    <a:pt x="0" y="0"/>
                  </a:moveTo>
                  <a:lnTo>
                    <a:pt x="14314266" y="0"/>
                  </a:lnTo>
                  <a:lnTo>
                    <a:pt x="14314266" y="14314266"/>
                  </a:lnTo>
                  <a:lnTo>
                    <a:pt x="0" y="14314266"/>
                  </a:lnTo>
                  <a:lnTo>
                    <a:pt x="0" y="0"/>
                  </a:lnTo>
                  <a:close/>
                </a:path>
              </a:pathLst>
            </a:custGeom>
            <a:blipFill>
              <a:blip r:embed="rId2">
                <a:alphaModFix amt="5000"/>
                <a:extLst>
                  <a:ext uri="{96DAC541-7B7A-43D3-8B79-37D633B846F1}">
                    <asvg:svgBlip xmlns:asvg="http://schemas.microsoft.com/office/drawing/2016/SVG/main" r:embed="rId3"/>
                  </a:ext>
                </a:extLst>
              </a:blip>
              <a:stretch>
                <a:fillRect/>
              </a:stretch>
            </a:blipFill>
          </p:spPr>
        </p:sp>
      </p:grpSp>
      <p:sp>
        <p:nvSpPr>
          <p:cNvPr id="6" name="Freeform 6"/>
          <p:cNvSpPr/>
          <p:nvPr/>
        </p:nvSpPr>
        <p:spPr>
          <a:xfrm>
            <a:off x="13258800" y="4838700"/>
            <a:ext cx="6476955" cy="7437004"/>
          </a:xfrm>
          <a:custGeom>
            <a:avLst/>
            <a:gdLst/>
            <a:ahLst/>
            <a:cxnLst/>
            <a:rect l="l" t="t" r="r" b="b"/>
            <a:pathLst>
              <a:path w="6476955" h="7437004">
                <a:moveTo>
                  <a:pt x="0" y="0"/>
                </a:moveTo>
                <a:lnTo>
                  <a:pt x="6476954" y="0"/>
                </a:lnTo>
                <a:lnTo>
                  <a:pt x="6476954" y="7437004"/>
                </a:lnTo>
                <a:lnTo>
                  <a:pt x="0" y="743700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TextBox 9"/>
          <p:cNvSpPr txBox="1"/>
          <p:nvPr/>
        </p:nvSpPr>
        <p:spPr>
          <a:xfrm>
            <a:off x="3826476" y="190500"/>
            <a:ext cx="10294391" cy="1634678"/>
          </a:xfrm>
          <a:prstGeom prst="rect">
            <a:avLst/>
          </a:prstGeom>
        </p:spPr>
        <p:txBody>
          <a:bodyPr lIns="0" tIns="0" rIns="0" bIns="0" rtlCol="0" anchor="t">
            <a:spAutoFit/>
          </a:bodyPr>
          <a:lstStyle/>
          <a:p>
            <a:pPr algn="ctr">
              <a:lnSpc>
                <a:spcPts val="14689"/>
              </a:lnSpc>
            </a:pPr>
            <a:r>
              <a:rPr lang="en-US" sz="6600" b="1" spc="-484" dirty="0">
                <a:solidFill>
                  <a:srgbClr val="FCFAEE"/>
                </a:solidFill>
                <a:latin typeface="Codec Pro Bold"/>
                <a:ea typeface="Codec Pro Bold"/>
                <a:cs typeface="Codec Pro Bold"/>
                <a:sym typeface="Codec Pro Bold"/>
              </a:rPr>
              <a:t>Advance Problems</a:t>
            </a:r>
          </a:p>
        </p:txBody>
      </p:sp>
      <p:sp>
        <p:nvSpPr>
          <p:cNvPr id="11" name="TextBox 10">
            <a:extLst>
              <a:ext uri="{FF2B5EF4-FFF2-40B4-BE49-F238E27FC236}">
                <a16:creationId xmlns:a16="http://schemas.microsoft.com/office/drawing/2014/main" id="{6F927D7C-CD68-493A-B9A6-9903F400D2D5}"/>
              </a:ext>
            </a:extLst>
          </p:cNvPr>
          <p:cNvSpPr txBox="1"/>
          <p:nvPr/>
        </p:nvSpPr>
        <p:spPr>
          <a:xfrm>
            <a:off x="1371601" y="2400300"/>
            <a:ext cx="12344400" cy="7109639"/>
          </a:xfrm>
          <a:prstGeom prst="rect">
            <a:avLst/>
          </a:prstGeom>
          <a:noFill/>
        </p:spPr>
        <p:txBody>
          <a:bodyPr wrap="square">
            <a:spAutoFit/>
          </a:bodyPr>
          <a:lstStyle/>
          <a:p>
            <a:pPr marL="457200" indent="-457200" algn="l">
              <a:lnSpc>
                <a:spcPct val="150000"/>
              </a:lnSpc>
              <a:buFont typeface="Wingdings" panose="05000000000000000000" pitchFamily="2" charset="2"/>
              <a:buChar char="Ø"/>
            </a:pPr>
            <a:r>
              <a:rPr lang="en-US" sz="2800" b="0" i="0" dirty="0">
                <a:effectLst/>
              </a:rPr>
              <a:t>Find how much amount spent by each customer on artists? Write a query to return customer name, artist name, and total spent</a:t>
            </a:r>
          </a:p>
          <a:p>
            <a:pPr marL="457200" indent="-457200" algn="l">
              <a:lnSpc>
                <a:spcPct val="150000"/>
              </a:lnSpc>
              <a:buFont typeface="Wingdings" panose="05000000000000000000" pitchFamily="2" charset="2"/>
              <a:buChar char="Ø"/>
            </a:pPr>
            <a:r>
              <a:rPr lang="en-US" sz="2800" b="0" i="0" dirty="0">
                <a:effectLst/>
              </a:rPr>
              <a:t>We want to find out the most popular music Genre for each country. We determine the most popular genre as the genre with the highest number of purchases. Write a query that returns each country along with the top Genre. For countries where the maximum number of purchases is shared, return all Genres</a:t>
            </a:r>
          </a:p>
          <a:p>
            <a:pPr marL="457200" indent="-457200" algn="l">
              <a:lnSpc>
                <a:spcPct val="150000"/>
              </a:lnSpc>
              <a:buFont typeface="Wingdings" panose="05000000000000000000" pitchFamily="2" charset="2"/>
              <a:buChar char="Ø"/>
            </a:pPr>
            <a:r>
              <a:rPr lang="en-US" sz="2800" b="0" i="0" dirty="0">
                <a:effectLst/>
              </a:rPr>
              <a:t>.Write a query that determines the customer that has spent the most on music for each country. Write a query that returns the country along with the top customer and how much they spent. For countries where the top amount spent is shared, provide all customers who spent this amount</a:t>
            </a:r>
          </a:p>
          <a:p>
            <a:br>
              <a:rPr lang="en-US" dirty="0"/>
            </a:br>
            <a:endParaRPr lang="en-IN" dirty="0"/>
          </a:p>
        </p:txBody>
      </p:sp>
    </p:spTree>
    <p:extLst>
      <p:ext uri="{BB962C8B-B14F-4D97-AF65-F5344CB8AC3E}">
        <p14:creationId xmlns:p14="http://schemas.microsoft.com/office/powerpoint/2010/main" val="15904417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CFAEE"/>
        </a:solidFill>
        <a:effectLst/>
      </p:bgPr>
    </p:bg>
    <p:spTree>
      <p:nvGrpSpPr>
        <p:cNvPr id="1" name=""/>
        <p:cNvGrpSpPr/>
        <p:nvPr/>
      </p:nvGrpSpPr>
      <p:grpSpPr>
        <a:xfrm>
          <a:off x="0" y="0"/>
          <a:ext cx="0" cy="0"/>
          <a:chOff x="0" y="0"/>
          <a:chExt cx="0" cy="0"/>
        </a:xfrm>
      </p:grpSpPr>
      <p:grpSp>
        <p:nvGrpSpPr>
          <p:cNvPr id="2" name="Group 2"/>
          <p:cNvGrpSpPr/>
          <p:nvPr/>
        </p:nvGrpSpPr>
        <p:grpSpPr>
          <a:xfrm>
            <a:off x="-502846" y="-224350"/>
            <a:ext cx="19293693" cy="10735699"/>
            <a:chOff x="0" y="0"/>
            <a:chExt cx="25724923" cy="14314266"/>
          </a:xfrm>
        </p:grpSpPr>
        <p:sp>
          <p:nvSpPr>
            <p:cNvPr id="3" name="Freeform 3"/>
            <p:cNvSpPr/>
            <p:nvPr/>
          </p:nvSpPr>
          <p:spPr>
            <a:xfrm>
              <a:off x="0" y="0"/>
              <a:ext cx="14314266" cy="14314266"/>
            </a:xfrm>
            <a:custGeom>
              <a:avLst/>
              <a:gdLst/>
              <a:ahLst/>
              <a:cxnLst/>
              <a:rect l="l" t="t" r="r" b="b"/>
              <a:pathLst>
                <a:path w="14314266" h="14314266">
                  <a:moveTo>
                    <a:pt x="0" y="0"/>
                  </a:moveTo>
                  <a:lnTo>
                    <a:pt x="14314266" y="0"/>
                  </a:lnTo>
                  <a:lnTo>
                    <a:pt x="14314266" y="14314266"/>
                  </a:lnTo>
                  <a:lnTo>
                    <a:pt x="0" y="14314266"/>
                  </a:lnTo>
                  <a:lnTo>
                    <a:pt x="0" y="0"/>
                  </a:lnTo>
                  <a:close/>
                </a:path>
              </a:pathLst>
            </a:custGeom>
            <a:blipFill>
              <a:blip r:embed="rId2">
                <a:alphaModFix amt="5000"/>
                <a:extLst>
                  <a:ext uri="{96DAC541-7B7A-43D3-8B79-37D633B846F1}">
                    <asvg:svgBlip xmlns:asvg="http://schemas.microsoft.com/office/drawing/2016/SVG/main" r:embed="rId3"/>
                  </a:ext>
                </a:extLst>
              </a:blip>
              <a:stretch>
                <a:fillRect/>
              </a:stretch>
            </a:blipFill>
          </p:spPr>
          <p:txBody>
            <a:bodyPr/>
            <a:lstStyle/>
            <a:p>
              <a:endParaRPr lang="en-IN" dirty="0"/>
            </a:p>
          </p:txBody>
        </p:sp>
        <p:sp>
          <p:nvSpPr>
            <p:cNvPr id="4" name="Freeform 4"/>
            <p:cNvSpPr/>
            <p:nvPr/>
          </p:nvSpPr>
          <p:spPr>
            <a:xfrm>
              <a:off x="11410657" y="0"/>
              <a:ext cx="14314266" cy="14314266"/>
            </a:xfrm>
            <a:custGeom>
              <a:avLst/>
              <a:gdLst/>
              <a:ahLst/>
              <a:cxnLst/>
              <a:rect l="l" t="t" r="r" b="b"/>
              <a:pathLst>
                <a:path w="14314266" h="14314266">
                  <a:moveTo>
                    <a:pt x="0" y="0"/>
                  </a:moveTo>
                  <a:lnTo>
                    <a:pt x="14314266" y="0"/>
                  </a:lnTo>
                  <a:lnTo>
                    <a:pt x="14314266" y="14314266"/>
                  </a:lnTo>
                  <a:lnTo>
                    <a:pt x="0" y="14314266"/>
                  </a:lnTo>
                  <a:lnTo>
                    <a:pt x="0" y="0"/>
                  </a:lnTo>
                  <a:close/>
                </a:path>
              </a:pathLst>
            </a:custGeom>
            <a:blipFill>
              <a:blip r:embed="rId2">
                <a:alphaModFix amt="5000"/>
                <a:extLst>
                  <a:ext uri="{96DAC541-7B7A-43D3-8B79-37D633B846F1}">
                    <asvg:svgBlip xmlns:asvg="http://schemas.microsoft.com/office/drawing/2016/SVG/main" r:embed="rId3"/>
                  </a:ext>
                </a:extLst>
              </a:blip>
              <a:stretch>
                <a:fillRect/>
              </a:stretch>
            </a:blipFill>
          </p:spPr>
          <p:txBody>
            <a:bodyPr/>
            <a:lstStyle/>
            <a:p>
              <a:endParaRPr lang="en-IN" dirty="0"/>
            </a:p>
          </p:txBody>
        </p:sp>
      </p:grpSp>
      <p:sp>
        <p:nvSpPr>
          <p:cNvPr id="7" name="Freeform 7"/>
          <p:cNvSpPr/>
          <p:nvPr/>
        </p:nvSpPr>
        <p:spPr>
          <a:xfrm rot="-392355">
            <a:off x="11055476" y="-674773"/>
            <a:ext cx="7737035" cy="3207926"/>
          </a:xfrm>
          <a:custGeom>
            <a:avLst/>
            <a:gdLst/>
            <a:ahLst/>
            <a:cxnLst/>
            <a:rect l="l" t="t" r="r" b="b"/>
            <a:pathLst>
              <a:path w="8283376" h="3207926">
                <a:moveTo>
                  <a:pt x="0" y="0"/>
                </a:moveTo>
                <a:lnTo>
                  <a:pt x="8283376" y="0"/>
                </a:lnTo>
                <a:lnTo>
                  <a:pt x="8283376" y="3207926"/>
                </a:lnTo>
                <a:lnTo>
                  <a:pt x="0" y="320792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TextBox 9"/>
          <p:cNvSpPr txBox="1"/>
          <p:nvPr/>
        </p:nvSpPr>
        <p:spPr>
          <a:xfrm>
            <a:off x="198344" y="426818"/>
            <a:ext cx="10735699" cy="615553"/>
          </a:xfrm>
          <a:prstGeom prst="rect">
            <a:avLst/>
          </a:prstGeom>
        </p:spPr>
        <p:txBody>
          <a:bodyPr wrap="square" lIns="0" tIns="0" rIns="0" bIns="0" rtlCol="0" anchor="t">
            <a:spAutoFit/>
          </a:bodyPr>
          <a:lstStyle/>
          <a:p>
            <a:r>
              <a:rPr lang="en-US" sz="4000" b="1" spc="-381" dirty="0">
                <a:solidFill>
                  <a:srgbClr val="1183D1"/>
                </a:solidFill>
                <a:latin typeface="Segoe UI Semibold" panose="020B0702040204020203" pitchFamily="34" charset="0"/>
                <a:ea typeface="Codec Pro Bold"/>
                <a:cs typeface="Segoe UI Semibold" panose="020B0702040204020203" pitchFamily="34" charset="0"/>
                <a:sym typeface="Codec Pro Bold"/>
              </a:rPr>
              <a:t>Amount Spent by each customer on most popular artist</a:t>
            </a:r>
          </a:p>
        </p:txBody>
      </p:sp>
      <p:sp>
        <p:nvSpPr>
          <p:cNvPr id="10" name="TextBox 10"/>
          <p:cNvSpPr txBox="1"/>
          <p:nvPr/>
        </p:nvSpPr>
        <p:spPr>
          <a:xfrm>
            <a:off x="853444" y="1562100"/>
            <a:ext cx="9425500" cy="8321894"/>
          </a:xfrm>
          <a:prstGeom prst="rect">
            <a:avLst/>
          </a:prstGeom>
        </p:spPr>
        <p:txBody>
          <a:bodyPr wrap="square" lIns="0" tIns="0" rIns="0" bIns="0" rtlCol="0" anchor="t">
            <a:spAutoFit/>
          </a:bodyPr>
          <a:lstStyle/>
          <a:p>
            <a:pPr>
              <a:lnSpc>
                <a:spcPts val="3080"/>
              </a:lnSpc>
              <a:spcBef>
                <a:spcPct val="0"/>
              </a:spcBef>
            </a:pPr>
            <a:r>
              <a:rPr lang="en-US" sz="2200" b="1" dirty="0">
                <a:solidFill>
                  <a:srgbClr val="545454"/>
                </a:solidFill>
                <a:latin typeface="Canva Sans Bold"/>
                <a:ea typeface="Canva Sans Bold"/>
                <a:cs typeface="Canva Sans Bold"/>
                <a:sym typeface="Canva Sans Bold"/>
              </a:rPr>
              <a:t>WITH </a:t>
            </a:r>
            <a:r>
              <a:rPr lang="en-US" sz="2200" b="1" dirty="0" err="1">
                <a:solidFill>
                  <a:srgbClr val="545454"/>
                </a:solidFill>
                <a:latin typeface="Canva Sans Bold"/>
                <a:ea typeface="Canva Sans Bold"/>
                <a:cs typeface="Canva Sans Bold"/>
                <a:sym typeface="Canva Sans Bold"/>
              </a:rPr>
              <a:t>best_selling_artist</a:t>
            </a:r>
            <a:r>
              <a:rPr lang="en-US" sz="2200" b="1" dirty="0">
                <a:solidFill>
                  <a:srgbClr val="545454"/>
                </a:solidFill>
                <a:latin typeface="Canva Sans Bold"/>
                <a:ea typeface="Canva Sans Bold"/>
                <a:cs typeface="Canva Sans Bold"/>
                <a:sym typeface="Canva Sans Bold"/>
              </a:rPr>
              <a:t> AS</a:t>
            </a:r>
          </a:p>
          <a:p>
            <a:pPr>
              <a:lnSpc>
                <a:spcPts val="3080"/>
              </a:lnSpc>
              <a:spcBef>
                <a:spcPct val="0"/>
              </a:spcBef>
            </a:pPr>
            <a:r>
              <a:rPr lang="en-US" sz="2200" b="1" dirty="0">
                <a:solidFill>
                  <a:srgbClr val="545454"/>
                </a:solidFill>
                <a:latin typeface="Canva Sans Bold"/>
                <a:ea typeface="Canva Sans Bold"/>
                <a:cs typeface="Canva Sans Bold"/>
                <a:sym typeface="Canva Sans Bold"/>
              </a:rPr>
              <a:t>             ( SELECT </a:t>
            </a:r>
            <a:r>
              <a:rPr lang="en-US" sz="2200" b="1" dirty="0" err="1">
                <a:solidFill>
                  <a:srgbClr val="545454"/>
                </a:solidFill>
                <a:latin typeface="Canva Sans Bold"/>
                <a:ea typeface="Canva Sans Bold"/>
                <a:cs typeface="Canva Sans Bold"/>
                <a:sym typeface="Canva Sans Bold"/>
              </a:rPr>
              <a:t>artist.artist_id</a:t>
            </a:r>
            <a:r>
              <a:rPr lang="en-US" sz="2200" b="1" dirty="0">
                <a:solidFill>
                  <a:srgbClr val="545454"/>
                </a:solidFill>
                <a:latin typeface="Canva Sans Bold"/>
                <a:ea typeface="Canva Sans Bold"/>
                <a:cs typeface="Canva Sans Bold"/>
                <a:sym typeface="Canva Sans Bold"/>
              </a:rPr>
              <a:t>, artist.name AS </a:t>
            </a:r>
            <a:r>
              <a:rPr lang="en-US" sz="2200" b="1" dirty="0" err="1">
                <a:solidFill>
                  <a:srgbClr val="545454"/>
                </a:solidFill>
                <a:latin typeface="Canva Sans Bold"/>
                <a:ea typeface="Canva Sans Bold"/>
                <a:cs typeface="Canva Sans Bold"/>
                <a:sym typeface="Canva Sans Bold"/>
              </a:rPr>
              <a:t>artist_name</a:t>
            </a:r>
            <a:r>
              <a:rPr lang="en-US" sz="2200" b="1" dirty="0">
                <a:solidFill>
                  <a:srgbClr val="545454"/>
                </a:solidFill>
                <a:latin typeface="Canva Sans Bold"/>
                <a:ea typeface="Canva Sans Bold"/>
                <a:cs typeface="Canva Sans Bold"/>
                <a:sym typeface="Canva Sans Bold"/>
              </a:rPr>
              <a:t>,  SUM(</a:t>
            </a:r>
            <a:r>
              <a:rPr lang="en-US" sz="2200" b="1" dirty="0" err="1">
                <a:solidFill>
                  <a:srgbClr val="545454"/>
                </a:solidFill>
                <a:latin typeface="Canva Sans Bold"/>
                <a:ea typeface="Canva Sans Bold"/>
                <a:cs typeface="Canva Sans Bold"/>
                <a:sym typeface="Canva Sans Bold"/>
              </a:rPr>
              <a:t>invoice_line.unit_price</a:t>
            </a:r>
            <a:r>
              <a:rPr lang="en-US" sz="2200" b="1" dirty="0">
                <a:solidFill>
                  <a:srgbClr val="545454"/>
                </a:solidFill>
                <a:latin typeface="Canva Sans Bold"/>
                <a:ea typeface="Canva Sans Bold"/>
                <a:cs typeface="Canva Sans Bold"/>
                <a:sym typeface="Canva Sans Bold"/>
              </a:rPr>
              <a:t> * </a:t>
            </a:r>
            <a:r>
              <a:rPr lang="en-US" sz="2200" b="1" dirty="0" err="1">
                <a:solidFill>
                  <a:srgbClr val="545454"/>
                </a:solidFill>
                <a:latin typeface="Canva Sans Bold"/>
                <a:ea typeface="Canva Sans Bold"/>
                <a:cs typeface="Canva Sans Bold"/>
                <a:sym typeface="Canva Sans Bold"/>
              </a:rPr>
              <a:t>invoice_line.quantity</a:t>
            </a:r>
            <a:r>
              <a:rPr lang="en-US" sz="2200" b="1" dirty="0">
                <a:solidFill>
                  <a:srgbClr val="545454"/>
                </a:solidFill>
                <a:latin typeface="Canva Sans Bold"/>
                <a:ea typeface="Canva Sans Bold"/>
                <a:cs typeface="Canva Sans Bold"/>
                <a:sym typeface="Canva Sans Bold"/>
              </a:rPr>
              <a:t>) AS </a:t>
            </a:r>
            <a:r>
              <a:rPr lang="en-US" sz="2200" b="1" dirty="0" err="1">
                <a:solidFill>
                  <a:srgbClr val="545454"/>
                </a:solidFill>
                <a:latin typeface="Canva Sans Bold"/>
                <a:ea typeface="Canva Sans Bold"/>
                <a:cs typeface="Canva Sans Bold"/>
                <a:sym typeface="Canva Sans Bold"/>
              </a:rPr>
              <a:t>total_sales</a:t>
            </a:r>
            <a:r>
              <a:rPr lang="en-US" sz="2200" b="1" dirty="0">
                <a:solidFill>
                  <a:srgbClr val="545454"/>
                </a:solidFill>
                <a:latin typeface="Canva Sans Bold"/>
                <a:ea typeface="Canva Sans Bold"/>
                <a:cs typeface="Canva Sans Bold"/>
                <a:sym typeface="Canva Sans Bold"/>
              </a:rPr>
              <a:t> FROM </a:t>
            </a:r>
            <a:r>
              <a:rPr lang="en-US" sz="2200" b="1" dirty="0" err="1">
                <a:solidFill>
                  <a:srgbClr val="545454"/>
                </a:solidFill>
                <a:latin typeface="Canva Sans Bold"/>
                <a:ea typeface="Canva Sans Bold"/>
                <a:cs typeface="Canva Sans Bold"/>
                <a:sym typeface="Canva Sans Bold"/>
              </a:rPr>
              <a:t>invoice_line</a:t>
            </a:r>
            <a:r>
              <a:rPr lang="en-US" sz="2200" b="1" dirty="0">
                <a:solidFill>
                  <a:srgbClr val="545454"/>
                </a:solidFill>
                <a:latin typeface="Canva Sans Bold"/>
                <a:ea typeface="Canva Sans Bold"/>
                <a:cs typeface="Canva Sans Bold"/>
                <a:sym typeface="Canva Sans Bold"/>
              </a:rPr>
              <a:t> </a:t>
            </a:r>
          </a:p>
          <a:p>
            <a:pPr>
              <a:lnSpc>
                <a:spcPts val="3080"/>
              </a:lnSpc>
              <a:spcBef>
                <a:spcPct val="0"/>
              </a:spcBef>
            </a:pPr>
            <a:r>
              <a:rPr lang="en-US" sz="2200" b="1" dirty="0">
                <a:solidFill>
                  <a:srgbClr val="545454"/>
                </a:solidFill>
                <a:latin typeface="Canva Sans Bold"/>
                <a:ea typeface="Canva Sans Bold"/>
                <a:cs typeface="Canva Sans Bold"/>
                <a:sym typeface="Canva Sans Bold"/>
              </a:rPr>
              <a:t>JOIN track ON </a:t>
            </a:r>
            <a:r>
              <a:rPr lang="en-US" sz="2200" b="1" dirty="0" err="1">
                <a:solidFill>
                  <a:srgbClr val="545454"/>
                </a:solidFill>
                <a:latin typeface="Canva Sans Bold"/>
                <a:ea typeface="Canva Sans Bold"/>
                <a:cs typeface="Canva Sans Bold"/>
                <a:sym typeface="Canva Sans Bold"/>
              </a:rPr>
              <a:t>invoice_line.track_id</a:t>
            </a:r>
            <a:r>
              <a:rPr lang="en-US" sz="2200" b="1" dirty="0">
                <a:solidFill>
                  <a:srgbClr val="545454"/>
                </a:solidFill>
                <a:latin typeface="Canva Sans Bold"/>
                <a:ea typeface="Canva Sans Bold"/>
                <a:cs typeface="Canva Sans Bold"/>
                <a:sym typeface="Canva Sans Bold"/>
              </a:rPr>
              <a:t> = </a:t>
            </a:r>
            <a:r>
              <a:rPr lang="en-US" sz="2200" b="1" dirty="0" err="1">
                <a:solidFill>
                  <a:srgbClr val="545454"/>
                </a:solidFill>
                <a:latin typeface="Canva Sans Bold"/>
                <a:ea typeface="Canva Sans Bold"/>
                <a:cs typeface="Canva Sans Bold"/>
                <a:sym typeface="Canva Sans Bold"/>
              </a:rPr>
              <a:t>track.track_id</a:t>
            </a:r>
            <a:endParaRPr lang="en-US" sz="2200" b="1" dirty="0">
              <a:solidFill>
                <a:srgbClr val="545454"/>
              </a:solidFill>
              <a:latin typeface="Canva Sans Bold"/>
              <a:ea typeface="Canva Sans Bold"/>
              <a:cs typeface="Canva Sans Bold"/>
              <a:sym typeface="Canva Sans Bold"/>
            </a:endParaRPr>
          </a:p>
          <a:p>
            <a:pPr>
              <a:lnSpc>
                <a:spcPts val="3080"/>
              </a:lnSpc>
              <a:spcBef>
                <a:spcPct val="0"/>
              </a:spcBef>
            </a:pPr>
            <a:r>
              <a:rPr lang="en-US" sz="2200" b="1" dirty="0">
                <a:solidFill>
                  <a:srgbClr val="545454"/>
                </a:solidFill>
                <a:latin typeface="Canva Sans Bold"/>
                <a:ea typeface="Canva Sans Bold"/>
                <a:cs typeface="Canva Sans Bold"/>
                <a:sym typeface="Canva Sans Bold"/>
              </a:rPr>
              <a:t>JOIN album ON </a:t>
            </a:r>
            <a:r>
              <a:rPr lang="en-US" sz="2200" b="1" dirty="0" err="1">
                <a:solidFill>
                  <a:srgbClr val="545454"/>
                </a:solidFill>
                <a:latin typeface="Canva Sans Bold"/>
                <a:ea typeface="Canva Sans Bold"/>
                <a:cs typeface="Canva Sans Bold"/>
                <a:sym typeface="Canva Sans Bold"/>
              </a:rPr>
              <a:t>track.album_id</a:t>
            </a:r>
            <a:r>
              <a:rPr lang="en-US" sz="2200" b="1" dirty="0">
                <a:solidFill>
                  <a:srgbClr val="545454"/>
                </a:solidFill>
                <a:latin typeface="Canva Sans Bold"/>
                <a:ea typeface="Canva Sans Bold"/>
                <a:cs typeface="Canva Sans Bold"/>
                <a:sym typeface="Canva Sans Bold"/>
              </a:rPr>
              <a:t> = </a:t>
            </a:r>
            <a:r>
              <a:rPr lang="en-US" sz="2200" b="1" dirty="0" err="1">
                <a:solidFill>
                  <a:srgbClr val="545454"/>
                </a:solidFill>
                <a:latin typeface="Canva Sans Bold"/>
                <a:ea typeface="Canva Sans Bold"/>
                <a:cs typeface="Canva Sans Bold"/>
                <a:sym typeface="Canva Sans Bold"/>
              </a:rPr>
              <a:t>album.album_id</a:t>
            </a:r>
            <a:endParaRPr lang="en-US" sz="2200" b="1" dirty="0">
              <a:solidFill>
                <a:srgbClr val="545454"/>
              </a:solidFill>
              <a:latin typeface="Canva Sans Bold"/>
              <a:ea typeface="Canva Sans Bold"/>
              <a:cs typeface="Canva Sans Bold"/>
              <a:sym typeface="Canva Sans Bold"/>
            </a:endParaRPr>
          </a:p>
          <a:p>
            <a:pPr>
              <a:lnSpc>
                <a:spcPts val="3080"/>
              </a:lnSpc>
              <a:spcBef>
                <a:spcPct val="0"/>
              </a:spcBef>
            </a:pPr>
            <a:r>
              <a:rPr lang="en-US" sz="2200" b="1" dirty="0">
                <a:solidFill>
                  <a:srgbClr val="545454"/>
                </a:solidFill>
                <a:latin typeface="Canva Sans Bold"/>
                <a:ea typeface="Canva Sans Bold"/>
                <a:cs typeface="Canva Sans Bold"/>
                <a:sym typeface="Canva Sans Bold"/>
              </a:rPr>
              <a:t>JOIN artist ON </a:t>
            </a:r>
            <a:r>
              <a:rPr lang="en-US" sz="2200" b="1" dirty="0" err="1">
                <a:solidFill>
                  <a:srgbClr val="545454"/>
                </a:solidFill>
                <a:latin typeface="Canva Sans Bold"/>
                <a:ea typeface="Canva Sans Bold"/>
                <a:cs typeface="Canva Sans Bold"/>
                <a:sym typeface="Canva Sans Bold"/>
              </a:rPr>
              <a:t>artist.artist_id</a:t>
            </a:r>
            <a:r>
              <a:rPr lang="en-US" sz="2200" b="1" dirty="0">
                <a:solidFill>
                  <a:srgbClr val="545454"/>
                </a:solidFill>
                <a:latin typeface="Canva Sans Bold"/>
                <a:ea typeface="Canva Sans Bold"/>
                <a:cs typeface="Canva Sans Bold"/>
                <a:sym typeface="Canva Sans Bold"/>
              </a:rPr>
              <a:t> = </a:t>
            </a:r>
            <a:r>
              <a:rPr lang="en-US" sz="2200" b="1" dirty="0" err="1">
                <a:solidFill>
                  <a:srgbClr val="545454"/>
                </a:solidFill>
                <a:latin typeface="Canva Sans Bold"/>
                <a:ea typeface="Canva Sans Bold"/>
                <a:cs typeface="Canva Sans Bold"/>
                <a:sym typeface="Canva Sans Bold"/>
              </a:rPr>
              <a:t>album.artist_id</a:t>
            </a:r>
            <a:endParaRPr lang="en-US" sz="2200" b="1" dirty="0">
              <a:solidFill>
                <a:srgbClr val="545454"/>
              </a:solidFill>
              <a:latin typeface="Canva Sans Bold"/>
              <a:ea typeface="Canva Sans Bold"/>
              <a:cs typeface="Canva Sans Bold"/>
              <a:sym typeface="Canva Sans Bold"/>
            </a:endParaRPr>
          </a:p>
          <a:p>
            <a:pPr>
              <a:lnSpc>
                <a:spcPts val="3080"/>
              </a:lnSpc>
              <a:spcBef>
                <a:spcPct val="0"/>
              </a:spcBef>
            </a:pPr>
            <a:r>
              <a:rPr lang="en-US" sz="2200" b="1" dirty="0">
                <a:solidFill>
                  <a:srgbClr val="545454"/>
                </a:solidFill>
                <a:latin typeface="Canva Sans Bold"/>
                <a:ea typeface="Canva Sans Bold"/>
                <a:cs typeface="Canva Sans Bold"/>
                <a:sym typeface="Canva Sans Bold"/>
              </a:rPr>
              <a:t>GROUP by 1 </a:t>
            </a:r>
          </a:p>
          <a:p>
            <a:pPr>
              <a:lnSpc>
                <a:spcPts val="3080"/>
              </a:lnSpc>
              <a:spcBef>
                <a:spcPct val="0"/>
              </a:spcBef>
            </a:pPr>
            <a:r>
              <a:rPr lang="en-US" sz="2200" b="1" dirty="0">
                <a:solidFill>
                  <a:srgbClr val="545454"/>
                </a:solidFill>
                <a:latin typeface="Canva Sans Bold"/>
                <a:ea typeface="Canva Sans Bold"/>
                <a:cs typeface="Canva Sans Bold"/>
                <a:sym typeface="Canva Sans Bold"/>
              </a:rPr>
              <a:t>ORDER by 3 DESC LIMIT 1 ) </a:t>
            </a:r>
          </a:p>
          <a:p>
            <a:pPr>
              <a:lnSpc>
                <a:spcPts val="3080"/>
              </a:lnSpc>
              <a:spcBef>
                <a:spcPct val="0"/>
              </a:spcBef>
            </a:pPr>
            <a:endParaRPr lang="en-US" sz="2200" b="1" dirty="0">
              <a:solidFill>
                <a:srgbClr val="545454"/>
              </a:solidFill>
              <a:latin typeface="Canva Sans Bold"/>
              <a:ea typeface="Canva Sans Bold"/>
              <a:cs typeface="Canva Sans Bold"/>
              <a:sym typeface="Canva Sans Bold"/>
            </a:endParaRPr>
          </a:p>
          <a:p>
            <a:pPr>
              <a:lnSpc>
                <a:spcPts val="3080"/>
              </a:lnSpc>
              <a:spcBef>
                <a:spcPct val="0"/>
              </a:spcBef>
            </a:pPr>
            <a:r>
              <a:rPr lang="en-US" sz="2200" b="1" dirty="0">
                <a:solidFill>
                  <a:srgbClr val="545454"/>
                </a:solidFill>
                <a:latin typeface="Canva Sans Bold"/>
                <a:ea typeface="Canva Sans Bold"/>
                <a:cs typeface="Canva Sans Bold"/>
                <a:sym typeface="Canva Sans Bold"/>
              </a:rPr>
              <a:t>SELECT </a:t>
            </a:r>
            <a:r>
              <a:rPr lang="en-US" sz="2200" b="1" dirty="0" err="1">
                <a:solidFill>
                  <a:srgbClr val="545454"/>
                </a:solidFill>
                <a:latin typeface="Canva Sans Bold"/>
                <a:ea typeface="Canva Sans Bold"/>
                <a:cs typeface="Canva Sans Bold"/>
                <a:sym typeface="Canva Sans Bold"/>
              </a:rPr>
              <a:t>c.customer_id</a:t>
            </a:r>
            <a:r>
              <a:rPr lang="en-US" sz="2200" b="1" dirty="0">
                <a:solidFill>
                  <a:srgbClr val="545454"/>
                </a:solidFill>
                <a:latin typeface="Canva Sans Bold"/>
                <a:ea typeface="Canva Sans Bold"/>
                <a:cs typeface="Canva Sans Bold"/>
                <a:sym typeface="Canva Sans Bold"/>
              </a:rPr>
              <a:t>, </a:t>
            </a:r>
            <a:r>
              <a:rPr lang="en-US" sz="2200" b="1" dirty="0" err="1">
                <a:solidFill>
                  <a:srgbClr val="545454"/>
                </a:solidFill>
                <a:latin typeface="Canva Sans Bold"/>
                <a:ea typeface="Canva Sans Bold"/>
                <a:cs typeface="Canva Sans Bold"/>
                <a:sym typeface="Canva Sans Bold"/>
              </a:rPr>
              <a:t>c.first_name</a:t>
            </a:r>
            <a:r>
              <a:rPr lang="en-US" sz="2200" b="1" dirty="0">
                <a:solidFill>
                  <a:srgbClr val="545454"/>
                </a:solidFill>
                <a:latin typeface="Canva Sans Bold"/>
                <a:ea typeface="Canva Sans Bold"/>
                <a:cs typeface="Canva Sans Bold"/>
                <a:sym typeface="Canva Sans Bold"/>
              </a:rPr>
              <a:t>, </a:t>
            </a:r>
            <a:r>
              <a:rPr lang="en-US" sz="2200" b="1" dirty="0" err="1">
                <a:solidFill>
                  <a:srgbClr val="545454"/>
                </a:solidFill>
                <a:latin typeface="Canva Sans Bold"/>
                <a:ea typeface="Canva Sans Bold"/>
                <a:cs typeface="Canva Sans Bold"/>
                <a:sym typeface="Canva Sans Bold"/>
              </a:rPr>
              <a:t>c.last_name</a:t>
            </a:r>
            <a:r>
              <a:rPr lang="en-US" sz="2200" b="1" dirty="0">
                <a:solidFill>
                  <a:srgbClr val="545454"/>
                </a:solidFill>
                <a:latin typeface="Canva Sans Bold"/>
                <a:ea typeface="Canva Sans Bold"/>
                <a:cs typeface="Canva Sans Bold"/>
                <a:sym typeface="Canva Sans Bold"/>
              </a:rPr>
              <a:t> , </a:t>
            </a:r>
            <a:r>
              <a:rPr lang="en-US" sz="2200" b="1" dirty="0" err="1">
                <a:solidFill>
                  <a:srgbClr val="545454"/>
                </a:solidFill>
                <a:latin typeface="Canva Sans Bold"/>
                <a:ea typeface="Canva Sans Bold"/>
                <a:cs typeface="Canva Sans Bold"/>
                <a:sym typeface="Canva Sans Bold"/>
              </a:rPr>
              <a:t>bsa.artist_name</a:t>
            </a:r>
            <a:r>
              <a:rPr lang="en-US" sz="2200" b="1" dirty="0">
                <a:solidFill>
                  <a:srgbClr val="545454"/>
                </a:solidFill>
                <a:latin typeface="Canva Sans Bold"/>
                <a:ea typeface="Canva Sans Bold"/>
                <a:cs typeface="Canva Sans Bold"/>
                <a:sym typeface="Canva Sans Bold"/>
              </a:rPr>
              <a:t>,  ROUND(SUM(</a:t>
            </a:r>
            <a:r>
              <a:rPr lang="en-US" sz="2200" b="1" dirty="0" err="1">
                <a:solidFill>
                  <a:srgbClr val="545454"/>
                </a:solidFill>
                <a:latin typeface="Canva Sans Bold"/>
                <a:ea typeface="Canva Sans Bold"/>
                <a:cs typeface="Canva Sans Bold"/>
                <a:sym typeface="Canva Sans Bold"/>
              </a:rPr>
              <a:t>invoice_line.unit_price</a:t>
            </a:r>
            <a:r>
              <a:rPr lang="en-US" sz="2200" b="1" dirty="0">
                <a:solidFill>
                  <a:srgbClr val="545454"/>
                </a:solidFill>
                <a:latin typeface="Canva Sans Bold"/>
                <a:ea typeface="Canva Sans Bold"/>
                <a:cs typeface="Canva Sans Bold"/>
                <a:sym typeface="Canva Sans Bold"/>
              </a:rPr>
              <a:t> * </a:t>
            </a:r>
            <a:r>
              <a:rPr lang="en-US" sz="2200" b="1" dirty="0" err="1">
                <a:solidFill>
                  <a:srgbClr val="545454"/>
                </a:solidFill>
                <a:latin typeface="Canva Sans Bold"/>
                <a:ea typeface="Canva Sans Bold"/>
                <a:cs typeface="Canva Sans Bold"/>
                <a:sym typeface="Canva Sans Bold"/>
              </a:rPr>
              <a:t>invoice_line.quantity</a:t>
            </a:r>
            <a:r>
              <a:rPr lang="en-US" sz="2200" b="1" dirty="0">
                <a:solidFill>
                  <a:srgbClr val="545454"/>
                </a:solidFill>
                <a:latin typeface="Canva Sans Bold"/>
                <a:ea typeface="Canva Sans Bold"/>
                <a:cs typeface="Canva Sans Bold"/>
                <a:sym typeface="Canva Sans Bold"/>
              </a:rPr>
              <a:t>),2) </a:t>
            </a:r>
          </a:p>
          <a:p>
            <a:pPr>
              <a:lnSpc>
                <a:spcPts val="3080"/>
              </a:lnSpc>
              <a:spcBef>
                <a:spcPct val="0"/>
              </a:spcBef>
            </a:pPr>
            <a:r>
              <a:rPr lang="en-US" sz="2200" b="1" dirty="0">
                <a:solidFill>
                  <a:srgbClr val="545454"/>
                </a:solidFill>
                <a:latin typeface="Canva Sans Bold"/>
                <a:ea typeface="Canva Sans Bold"/>
                <a:cs typeface="Canva Sans Bold"/>
                <a:sym typeface="Canva Sans Bold"/>
              </a:rPr>
              <a:t>AS </a:t>
            </a:r>
            <a:r>
              <a:rPr lang="en-US" sz="2200" b="1" dirty="0" err="1">
                <a:solidFill>
                  <a:srgbClr val="545454"/>
                </a:solidFill>
                <a:latin typeface="Canva Sans Bold"/>
                <a:ea typeface="Canva Sans Bold"/>
                <a:cs typeface="Canva Sans Bold"/>
                <a:sym typeface="Canva Sans Bold"/>
              </a:rPr>
              <a:t>amount_SPENT</a:t>
            </a:r>
            <a:endParaRPr lang="en-US" sz="2200" b="1" dirty="0">
              <a:solidFill>
                <a:srgbClr val="545454"/>
              </a:solidFill>
              <a:latin typeface="Canva Sans Bold"/>
              <a:ea typeface="Canva Sans Bold"/>
              <a:cs typeface="Canva Sans Bold"/>
              <a:sym typeface="Canva Sans Bold"/>
            </a:endParaRPr>
          </a:p>
          <a:p>
            <a:pPr>
              <a:lnSpc>
                <a:spcPts val="3080"/>
              </a:lnSpc>
              <a:spcBef>
                <a:spcPct val="0"/>
              </a:spcBef>
            </a:pPr>
            <a:r>
              <a:rPr lang="en-US" sz="2200" b="1" dirty="0">
                <a:solidFill>
                  <a:srgbClr val="545454"/>
                </a:solidFill>
                <a:latin typeface="Canva Sans Bold"/>
                <a:ea typeface="Canva Sans Bold"/>
                <a:cs typeface="Canva Sans Bold"/>
                <a:sym typeface="Canva Sans Bold"/>
              </a:rPr>
              <a:t>FROM invoice </a:t>
            </a:r>
          </a:p>
          <a:p>
            <a:pPr>
              <a:lnSpc>
                <a:spcPts val="3080"/>
              </a:lnSpc>
              <a:spcBef>
                <a:spcPct val="0"/>
              </a:spcBef>
            </a:pPr>
            <a:r>
              <a:rPr lang="en-US" sz="2200" b="1" dirty="0">
                <a:solidFill>
                  <a:srgbClr val="545454"/>
                </a:solidFill>
                <a:latin typeface="Canva Sans Bold"/>
                <a:ea typeface="Canva Sans Bold"/>
                <a:cs typeface="Canva Sans Bold"/>
                <a:sym typeface="Canva Sans Bold"/>
              </a:rPr>
              <a:t>JOIN customer AS c ON </a:t>
            </a:r>
            <a:r>
              <a:rPr lang="en-US" sz="2200" b="1" dirty="0" err="1">
                <a:solidFill>
                  <a:srgbClr val="545454"/>
                </a:solidFill>
                <a:latin typeface="Canva Sans Bold"/>
                <a:ea typeface="Canva Sans Bold"/>
                <a:cs typeface="Canva Sans Bold"/>
                <a:sym typeface="Canva Sans Bold"/>
              </a:rPr>
              <a:t>invoice.customer_id</a:t>
            </a:r>
            <a:r>
              <a:rPr lang="en-US" sz="2200" b="1" dirty="0">
                <a:solidFill>
                  <a:srgbClr val="545454"/>
                </a:solidFill>
                <a:latin typeface="Canva Sans Bold"/>
                <a:ea typeface="Canva Sans Bold"/>
                <a:cs typeface="Canva Sans Bold"/>
                <a:sym typeface="Canva Sans Bold"/>
              </a:rPr>
              <a:t> = </a:t>
            </a:r>
            <a:r>
              <a:rPr lang="en-US" sz="2200" b="1" dirty="0" err="1">
                <a:solidFill>
                  <a:srgbClr val="545454"/>
                </a:solidFill>
                <a:latin typeface="Canva Sans Bold"/>
                <a:ea typeface="Canva Sans Bold"/>
                <a:cs typeface="Canva Sans Bold"/>
                <a:sym typeface="Canva Sans Bold"/>
              </a:rPr>
              <a:t>c.customer_id</a:t>
            </a:r>
            <a:endParaRPr lang="en-US" sz="2200" b="1" dirty="0">
              <a:solidFill>
                <a:srgbClr val="545454"/>
              </a:solidFill>
              <a:latin typeface="Canva Sans Bold"/>
              <a:ea typeface="Canva Sans Bold"/>
              <a:cs typeface="Canva Sans Bold"/>
              <a:sym typeface="Canva Sans Bold"/>
            </a:endParaRPr>
          </a:p>
          <a:p>
            <a:pPr>
              <a:lnSpc>
                <a:spcPts val="3080"/>
              </a:lnSpc>
              <a:spcBef>
                <a:spcPct val="0"/>
              </a:spcBef>
            </a:pPr>
            <a:r>
              <a:rPr lang="en-US" sz="2200" b="1" dirty="0">
                <a:solidFill>
                  <a:srgbClr val="545454"/>
                </a:solidFill>
                <a:latin typeface="Canva Sans Bold"/>
                <a:ea typeface="Canva Sans Bold"/>
                <a:cs typeface="Canva Sans Bold"/>
                <a:sym typeface="Canva Sans Bold"/>
              </a:rPr>
              <a:t>JOIN </a:t>
            </a:r>
            <a:r>
              <a:rPr lang="en-US" sz="2200" b="1" dirty="0" err="1">
                <a:solidFill>
                  <a:srgbClr val="545454"/>
                </a:solidFill>
                <a:latin typeface="Canva Sans Bold"/>
                <a:ea typeface="Canva Sans Bold"/>
                <a:cs typeface="Canva Sans Bold"/>
                <a:sym typeface="Canva Sans Bold"/>
              </a:rPr>
              <a:t>invoice_line</a:t>
            </a:r>
            <a:r>
              <a:rPr lang="en-US" sz="2200" b="1" dirty="0">
                <a:solidFill>
                  <a:srgbClr val="545454"/>
                </a:solidFill>
                <a:latin typeface="Canva Sans Bold"/>
                <a:ea typeface="Canva Sans Bold"/>
                <a:cs typeface="Canva Sans Bold"/>
                <a:sym typeface="Canva Sans Bold"/>
              </a:rPr>
              <a:t> ON </a:t>
            </a:r>
            <a:r>
              <a:rPr lang="en-US" sz="2200" b="1" dirty="0" err="1">
                <a:solidFill>
                  <a:srgbClr val="545454"/>
                </a:solidFill>
                <a:latin typeface="Canva Sans Bold"/>
                <a:ea typeface="Canva Sans Bold"/>
                <a:cs typeface="Canva Sans Bold"/>
                <a:sym typeface="Canva Sans Bold"/>
              </a:rPr>
              <a:t>invoice_line.invoice_id</a:t>
            </a:r>
            <a:r>
              <a:rPr lang="en-US" sz="2200" b="1" dirty="0">
                <a:solidFill>
                  <a:srgbClr val="545454"/>
                </a:solidFill>
                <a:latin typeface="Canva Sans Bold"/>
                <a:ea typeface="Canva Sans Bold"/>
                <a:cs typeface="Canva Sans Bold"/>
                <a:sym typeface="Canva Sans Bold"/>
              </a:rPr>
              <a:t> = </a:t>
            </a:r>
            <a:r>
              <a:rPr lang="en-US" sz="2200" b="1" dirty="0" err="1">
                <a:solidFill>
                  <a:srgbClr val="545454"/>
                </a:solidFill>
                <a:latin typeface="Canva Sans Bold"/>
                <a:ea typeface="Canva Sans Bold"/>
                <a:cs typeface="Canva Sans Bold"/>
                <a:sym typeface="Canva Sans Bold"/>
              </a:rPr>
              <a:t>invoice.invoice_id</a:t>
            </a:r>
            <a:r>
              <a:rPr lang="en-US" sz="2200" b="1" dirty="0">
                <a:solidFill>
                  <a:srgbClr val="545454"/>
                </a:solidFill>
                <a:latin typeface="Canva Sans Bold"/>
                <a:ea typeface="Canva Sans Bold"/>
                <a:cs typeface="Canva Sans Bold"/>
                <a:sym typeface="Canva Sans Bold"/>
              </a:rPr>
              <a:t> JOIN track ON </a:t>
            </a:r>
            <a:r>
              <a:rPr lang="en-US" sz="2200" b="1" dirty="0" err="1">
                <a:solidFill>
                  <a:srgbClr val="545454"/>
                </a:solidFill>
                <a:latin typeface="Canva Sans Bold"/>
                <a:ea typeface="Canva Sans Bold"/>
                <a:cs typeface="Canva Sans Bold"/>
                <a:sym typeface="Canva Sans Bold"/>
              </a:rPr>
              <a:t>invoice_line.track_id</a:t>
            </a:r>
            <a:r>
              <a:rPr lang="en-US" sz="2200" b="1" dirty="0">
                <a:solidFill>
                  <a:srgbClr val="545454"/>
                </a:solidFill>
                <a:latin typeface="Canva Sans Bold"/>
                <a:ea typeface="Canva Sans Bold"/>
                <a:cs typeface="Canva Sans Bold"/>
                <a:sym typeface="Canva Sans Bold"/>
              </a:rPr>
              <a:t> = </a:t>
            </a:r>
            <a:r>
              <a:rPr lang="en-US" sz="2200" b="1" dirty="0" err="1">
                <a:solidFill>
                  <a:srgbClr val="545454"/>
                </a:solidFill>
                <a:latin typeface="Canva Sans Bold"/>
                <a:ea typeface="Canva Sans Bold"/>
                <a:cs typeface="Canva Sans Bold"/>
                <a:sym typeface="Canva Sans Bold"/>
              </a:rPr>
              <a:t>track.track_id</a:t>
            </a:r>
            <a:r>
              <a:rPr lang="en-US" sz="2200" b="1" dirty="0">
                <a:solidFill>
                  <a:srgbClr val="545454"/>
                </a:solidFill>
                <a:latin typeface="Canva Sans Bold"/>
                <a:ea typeface="Canva Sans Bold"/>
                <a:cs typeface="Canva Sans Bold"/>
                <a:sym typeface="Canva Sans Bold"/>
              </a:rPr>
              <a:t> </a:t>
            </a:r>
          </a:p>
          <a:p>
            <a:pPr>
              <a:lnSpc>
                <a:spcPts val="3080"/>
              </a:lnSpc>
              <a:spcBef>
                <a:spcPct val="0"/>
              </a:spcBef>
            </a:pPr>
            <a:r>
              <a:rPr lang="en-US" sz="2200" b="1" dirty="0">
                <a:solidFill>
                  <a:srgbClr val="545454"/>
                </a:solidFill>
                <a:latin typeface="Canva Sans Bold"/>
                <a:ea typeface="Canva Sans Bold"/>
                <a:cs typeface="Canva Sans Bold"/>
                <a:sym typeface="Canva Sans Bold"/>
              </a:rPr>
              <a:t>JOIN album ON </a:t>
            </a:r>
            <a:r>
              <a:rPr lang="en-US" sz="2200" b="1" dirty="0" err="1">
                <a:solidFill>
                  <a:srgbClr val="545454"/>
                </a:solidFill>
                <a:latin typeface="Canva Sans Bold"/>
                <a:ea typeface="Canva Sans Bold"/>
                <a:cs typeface="Canva Sans Bold"/>
                <a:sym typeface="Canva Sans Bold"/>
              </a:rPr>
              <a:t>album.album_id</a:t>
            </a:r>
            <a:r>
              <a:rPr lang="en-US" sz="2200" b="1" dirty="0">
                <a:solidFill>
                  <a:srgbClr val="545454"/>
                </a:solidFill>
                <a:latin typeface="Canva Sans Bold"/>
                <a:ea typeface="Canva Sans Bold"/>
                <a:cs typeface="Canva Sans Bold"/>
                <a:sym typeface="Canva Sans Bold"/>
              </a:rPr>
              <a:t> = </a:t>
            </a:r>
            <a:r>
              <a:rPr lang="en-US" sz="2200" b="1" dirty="0" err="1">
                <a:solidFill>
                  <a:srgbClr val="545454"/>
                </a:solidFill>
                <a:latin typeface="Canva Sans Bold"/>
                <a:ea typeface="Canva Sans Bold"/>
                <a:cs typeface="Canva Sans Bold"/>
                <a:sym typeface="Canva Sans Bold"/>
              </a:rPr>
              <a:t>track.album_id</a:t>
            </a:r>
            <a:r>
              <a:rPr lang="en-US" sz="2200" b="1" dirty="0">
                <a:solidFill>
                  <a:srgbClr val="545454"/>
                </a:solidFill>
                <a:latin typeface="Canva Sans Bold"/>
                <a:ea typeface="Canva Sans Bold"/>
                <a:cs typeface="Canva Sans Bold"/>
                <a:sym typeface="Canva Sans Bold"/>
              </a:rPr>
              <a:t> </a:t>
            </a:r>
          </a:p>
          <a:p>
            <a:pPr>
              <a:lnSpc>
                <a:spcPts val="3080"/>
              </a:lnSpc>
              <a:spcBef>
                <a:spcPct val="0"/>
              </a:spcBef>
            </a:pPr>
            <a:r>
              <a:rPr lang="en-US" sz="2200" b="1" dirty="0">
                <a:solidFill>
                  <a:srgbClr val="545454"/>
                </a:solidFill>
                <a:latin typeface="Canva Sans Bold"/>
                <a:ea typeface="Canva Sans Bold"/>
                <a:cs typeface="Canva Sans Bold"/>
                <a:sym typeface="Canva Sans Bold"/>
              </a:rPr>
              <a:t>JOIN </a:t>
            </a:r>
            <a:r>
              <a:rPr lang="en-US" sz="2200" b="1" dirty="0" err="1">
                <a:solidFill>
                  <a:srgbClr val="545454"/>
                </a:solidFill>
                <a:latin typeface="Canva Sans Bold"/>
                <a:ea typeface="Canva Sans Bold"/>
                <a:cs typeface="Canva Sans Bold"/>
                <a:sym typeface="Canva Sans Bold"/>
              </a:rPr>
              <a:t>best_selling_artist</a:t>
            </a:r>
            <a:r>
              <a:rPr lang="en-US" sz="2200" b="1" dirty="0">
                <a:solidFill>
                  <a:srgbClr val="545454"/>
                </a:solidFill>
                <a:latin typeface="Canva Sans Bold"/>
                <a:ea typeface="Canva Sans Bold"/>
                <a:cs typeface="Canva Sans Bold"/>
                <a:sym typeface="Canva Sans Bold"/>
              </a:rPr>
              <a:t> AS </a:t>
            </a:r>
            <a:r>
              <a:rPr lang="en-US" sz="2200" b="1" dirty="0" err="1">
                <a:solidFill>
                  <a:srgbClr val="545454"/>
                </a:solidFill>
                <a:latin typeface="Canva Sans Bold"/>
                <a:ea typeface="Canva Sans Bold"/>
                <a:cs typeface="Canva Sans Bold"/>
                <a:sym typeface="Canva Sans Bold"/>
              </a:rPr>
              <a:t>bsa</a:t>
            </a:r>
            <a:r>
              <a:rPr lang="en-US" sz="2200" b="1" dirty="0">
                <a:solidFill>
                  <a:srgbClr val="545454"/>
                </a:solidFill>
                <a:latin typeface="Canva Sans Bold"/>
                <a:ea typeface="Canva Sans Bold"/>
                <a:cs typeface="Canva Sans Bold"/>
                <a:sym typeface="Canva Sans Bold"/>
              </a:rPr>
              <a:t> ON </a:t>
            </a:r>
            <a:r>
              <a:rPr lang="en-US" sz="2200" b="1" dirty="0" err="1">
                <a:solidFill>
                  <a:srgbClr val="545454"/>
                </a:solidFill>
                <a:latin typeface="Canva Sans Bold"/>
                <a:ea typeface="Canva Sans Bold"/>
                <a:cs typeface="Canva Sans Bold"/>
                <a:sym typeface="Canva Sans Bold"/>
              </a:rPr>
              <a:t>bsa.artist_id</a:t>
            </a:r>
            <a:r>
              <a:rPr lang="en-US" sz="2200" b="1" dirty="0">
                <a:solidFill>
                  <a:srgbClr val="545454"/>
                </a:solidFill>
                <a:latin typeface="Canva Sans Bold"/>
                <a:ea typeface="Canva Sans Bold"/>
                <a:cs typeface="Canva Sans Bold"/>
                <a:sym typeface="Canva Sans Bold"/>
              </a:rPr>
              <a:t> = </a:t>
            </a:r>
            <a:r>
              <a:rPr lang="en-US" sz="2200" b="1" dirty="0" err="1">
                <a:solidFill>
                  <a:srgbClr val="545454"/>
                </a:solidFill>
                <a:latin typeface="Canva Sans Bold"/>
                <a:ea typeface="Canva Sans Bold"/>
                <a:cs typeface="Canva Sans Bold"/>
                <a:sym typeface="Canva Sans Bold"/>
              </a:rPr>
              <a:t>album.artist_id</a:t>
            </a:r>
            <a:r>
              <a:rPr lang="en-US" sz="2200" b="1" dirty="0">
                <a:solidFill>
                  <a:srgbClr val="545454"/>
                </a:solidFill>
                <a:latin typeface="Canva Sans Bold"/>
                <a:ea typeface="Canva Sans Bold"/>
                <a:cs typeface="Canva Sans Bold"/>
                <a:sym typeface="Canva Sans Bold"/>
              </a:rPr>
              <a:t> GROUP BY 1,2,3,4 </a:t>
            </a:r>
          </a:p>
          <a:p>
            <a:pPr>
              <a:lnSpc>
                <a:spcPts val="3080"/>
              </a:lnSpc>
              <a:spcBef>
                <a:spcPct val="0"/>
              </a:spcBef>
            </a:pPr>
            <a:r>
              <a:rPr lang="en-US" sz="2200" b="1" dirty="0">
                <a:solidFill>
                  <a:srgbClr val="545454"/>
                </a:solidFill>
                <a:latin typeface="Canva Sans Bold"/>
                <a:ea typeface="Canva Sans Bold"/>
                <a:cs typeface="Canva Sans Bold"/>
                <a:sym typeface="Canva Sans Bold"/>
              </a:rPr>
              <a:t>ORDER BY 5 DESC;</a:t>
            </a:r>
          </a:p>
        </p:txBody>
      </p:sp>
      <p:pic>
        <p:nvPicPr>
          <p:cNvPr id="6" name="Picture 5">
            <a:extLst>
              <a:ext uri="{FF2B5EF4-FFF2-40B4-BE49-F238E27FC236}">
                <a16:creationId xmlns:a16="http://schemas.microsoft.com/office/drawing/2014/main" id="{C5C4B1D5-7E67-4CF0-8D0D-C18DC489FC8A}"/>
              </a:ext>
            </a:extLst>
          </p:cNvPr>
          <p:cNvPicPr>
            <a:picLocks noChangeAspect="1"/>
          </p:cNvPicPr>
          <p:nvPr/>
        </p:nvPicPr>
        <p:blipFill>
          <a:blip r:embed="rId6"/>
          <a:stretch>
            <a:fillRect/>
          </a:stretch>
        </p:blipFill>
        <p:spPr>
          <a:xfrm>
            <a:off x="11327040" y="3467100"/>
            <a:ext cx="6275160" cy="5105400"/>
          </a:xfrm>
          <a:prstGeom prst="rect">
            <a:avLst/>
          </a:prstGeom>
        </p:spPr>
      </p:pic>
    </p:spTree>
    <p:extLst>
      <p:ext uri="{BB962C8B-B14F-4D97-AF65-F5344CB8AC3E}">
        <p14:creationId xmlns:p14="http://schemas.microsoft.com/office/powerpoint/2010/main" val="29491313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CFAEE"/>
        </a:solidFill>
        <a:effectLst/>
      </p:bgPr>
    </p:bg>
    <p:spTree>
      <p:nvGrpSpPr>
        <p:cNvPr id="1" name=""/>
        <p:cNvGrpSpPr/>
        <p:nvPr/>
      </p:nvGrpSpPr>
      <p:grpSpPr>
        <a:xfrm>
          <a:off x="0" y="0"/>
          <a:ext cx="0" cy="0"/>
          <a:chOff x="0" y="0"/>
          <a:chExt cx="0" cy="0"/>
        </a:xfrm>
      </p:grpSpPr>
      <p:grpSp>
        <p:nvGrpSpPr>
          <p:cNvPr id="2" name="Group 2"/>
          <p:cNvGrpSpPr/>
          <p:nvPr/>
        </p:nvGrpSpPr>
        <p:grpSpPr>
          <a:xfrm>
            <a:off x="-502846" y="-224350"/>
            <a:ext cx="19293693" cy="10735699"/>
            <a:chOff x="0" y="0"/>
            <a:chExt cx="25724923" cy="14314266"/>
          </a:xfrm>
        </p:grpSpPr>
        <p:sp>
          <p:nvSpPr>
            <p:cNvPr id="3" name="Freeform 3"/>
            <p:cNvSpPr/>
            <p:nvPr/>
          </p:nvSpPr>
          <p:spPr>
            <a:xfrm>
              <a:off x="0" y="0"/>
              <a:ext cx="14314266" cy="14314266"/>
            </a:xfrm>
            <a:custGeom>
              <a:avLst/>
              <a:gdLst/>
              <a:ahLst/>
              <a:cxnLst/>
              <a:rect l="l" t="t" r="r" b="b"/>
              <a:pathLst>
                <a:path w="14314266" h="14314266">
                  <a:moveTo>
                    <a:pt x="0" y="0"/>
                  </a:moveTo>
                  <a:lnTo>
                    <a:pt x="14314266" y="0"/>
                  </a:lnTo>
                  <a:lnTo>
                    <a:pt x="14314266" y="14314266"/>
                  </a:lnTo>
                  <a:lnTo>
                    <a:pt x="0" y="14314266"/>
                  </a:lnTo>
                  <a:lnTo>
                    <a:pt x="0" y="0"/>
                  </a:lnTo>
                  <a:close/>
                </a:path>
              </a:pathLst>
            </a:custGeom>
            <a:blipFill>
              <a:blip r:embed="rId2">
                <a:alphaModFix amt="5000"/>
                <a:extLst>
                  <a:ext uri="{96DAC541-7B7A-43D3-8B79-37D633B846F1}">
                    <asvg:svgBlip xmlns:asvg="http://schemas.microsoft.com/office/drawing/2016/SVG/main" r:embed="rId3"/>
                  </a:ext>
                </a:extLst>
              </a:blip>
              <a:stretch>
                <a:fillRect/>
              </a:stretch>
            </a:blipFill>
          </p:spPr>
          <p:txBody>
            <a:bodyPr/>
            <a:lstStyle/>
            <a:p>
              <a:endParaRPr lang="en-IN" dirty="0"/>
            </a:p>
          </p:txBody>
        </p:sp>
        <p:sp>
          <p:nvSpPr>
            <p:cNvPr id="4" name="Freeform 4"/>
            <p:cNvSpPr/>
            <p:nvPr/>
          </p:nvSpPr>
          <p:spPr>
            <a:xfrm>
              <a:off x="11410657" y="0"/>
              <a:ext cx="14314266" cy="14314266"/>
            </a:xfrm>
            <a:custGeom>
              <a:avLst/>
              <a:gdLst/>
              <a:ahLst/>
              <a:cxnLst/>
              <a:rect l="l" t="t" r="r" b="b"/>
              <a:pathLst>
                <a:path w="14314266" h="14314266">
                  <a:moveTo>
                    <a:pt x="0" y="0"/>
                  </a:moveTo>
                  <a:lnTo>
                    <a:pt x="14314266" y="0"/>
                  </a:lnTo>
                  <a:lnTo>
                    <a:pt x="14314266" y="14314266"/>
                  </a:lnTo>
                  <a:lnTo>
                    <a:pt x="0" y="14314266"/>
                  </a:lnTo>
                  <a:lnTo>
                    <a:pt x="0" y="0"/>
                  </a:lnTo>
                  <a:close/>
                </a:path>
              </a:pathLst>
            </a:custGeom>
            <a:blipFill>
              <a:blip r:embed="rId2">
                <a:alphaModFix amt="5000"/>
                <a:extLst>
                  <a:ext uri="{96DAC541-7B7A-43D3-8B79-37D633B846F1}">
                    <asvg:svgBlip xmlns:asvg="http://schemas.microsoft.com/office/drawing/2016/SVG/main" r:embed="rId3"/>
                  </a:ext>
                </a:extLst>
              </a:blip>
              <a:stretch>
                <a:fillRect/>
              </a:stretch>
            </a:blipFill>
          </p:spPr>
          <p:txBody>
            <a:bodyPr/>
            <a:lstStyle/>
            <a:p>
              <a:endParaRPr lang="en-IN" dirty="0"/>
            </a:p>
          </p:txBody>
        </p:sp>
      </p:grpSp>
      <p:sp>
        <p:nvSpPr>
          <p:cNvPr id="7" name="Freeform 7"/>
          <p:cNvSpPr/>
          <p:nvPr/>
        </p:nvSpPr>
        <p:spPr>
          <a:xfrm rot="-392355">
            <a:off x="11055476" y="-674773"/>
            <a:ext cx="7737035" cy="3207926"/>
          </a:xfrm>
          <a:custGeom>
            <a:avLst/>
            <a:gdLst/>
            <a:ahLst/>
            <a:cxnLst/>
            <a:rect l="l" t="t" r="r" b="b"/>
            <a:pathLst>
              <a:path w="8283376" h="3207926">
                <a:moveTo>
                  <a:pt x="0" y="0"/>
                </a:moveTo>
                <a:lnTo>
                  <a:pt x="8283376" y="0"/>
                </a:lnTo>
                <a:lnTo>
                  <a:pt x="8283376" y="3207926"/>
                </a:lnTo>
                <a:lnTo>
                  <a:pt x="0" y="320792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TextBox 9"/>
          <p:cNvSpPr txBox="1"/>
          <p:nvPr/>
        </p:nvSpPr>
        <p:spPr>
          <a:xfrm>
            <a:off x="304800" y="535504"/>
            <a:ext cx="10735699" cy="615553"/>
          </a:xfrm>
          <a:prstGeom prst="rect">
            <a:avLst/>
          </a:prstGeom>
        </p:spPr>
        <p:txBody>
          <a:bodyPr wrap="square" lIns="0" tIns="0" rIns="0" bIns="0" rtlCol="0" anchor="t">
            <a:spAutoFit/>
          </a:bodyPr>
          <a:lstStyle/>
          <a:p>
            <a:r>
              <a:rPr lang="en-US" sz="4000" b="1" spc="-381" dirty="0">
                <a:solidFill>
                  <a:srgbClr val="1183D1"/>
                </a:solidFill>
                <a:latin typeface="Segoe UI Semibold" panose="020B0702040204020203" pitchFamily="34" charset="0"/>
                <a:ea typeface="Codec Pro Bold"/>
                <a:cs typeface="Segoe UI Semibold" panose="020B0702040204020203" pitchFamily="34" charset="0"/>
                <a:sym typeface="Codec Pro Bold"/>
              </a:rPr>
              <a:t>Most popular genre for each country</a:t>
            </a:r>
          </a:p>
        </p:txBody>
      </p:sp>
      <p:sp>
        <p:nvSpPr>
          <p:cNvPr id="10" name="TextBox 10"/>
          <p:cNvSpPr txBox="1"/>
          <p:nvPr/>
        </p:nvSpPr>
        <p:spPr>
          <a:xfrm>
            <a:off x="807354" y="1899108"/>
            <a:ext cx="9425500" cy="7129259"/>
          </a:xfrm>
          <a:prstGeom prst="rect">
            <a:avLst/>
          </a:prstGeom>
        </p:spPr>
        <p:txBody>
          <a:bodyPr wrap="square" lIns="0" tIns="0" rIns="0" bIns="0" rtlCol="0" anchor="t">
            <a:spAutoFit/>
          </a:bodyPr>
          <a:lstStyle/>
          <a:p>
            <a:pPr>
              <a:lnSpc>
                <a:spcPts val="3080"/>
              </a:lnSpc>
              <a:spcBef>
                <a:spcPct val="0"/>
              </a:spcBef>
            </a:pPr>
            <a:r>
              <a:rPr lang="en-US" sz="2200" b="1" dirty="0">
                <a:solidFill>
                  <a:srgbClr val="545454"/>
                </a:solidFill>
                <a:latin typeface="Canva Sans Bold"/>
                <a:ea typeface="Canva Sans Bold"/>
                <a:cs typeface="Canva Sans Bold"/>
                <a:sym typeface="Canva Sans Bold"/>
              </a:rPr>
              <a:t>WITH </a:t>
            </a:r>
            <a:r>
              <a:rPr lang="en-US" sz="2200" b="1" dirty="0" err="1">
                <a:solidFill>
                  <a:srgbClr val="545454"/>
                </a:solidFill>
                <a:latin typeface="Canva Sans Bold"/>
                <a:ea typeface="Canva Sans Bold"/>
                <a:cs typeface="Canva Sans Bold"/>
                <a:sym typeface="Canva Sans Bold"/>
              </a:rPr>
              <a:t>popular_genre</a:t>
            </a:r>
            <a:r>
              <a:rPr lang="en-US" sz="2200" b="1" dirty="0">
                <a:solidFill>
                  <a:srgbClr val="545454"/>
                </a:solidFill>
                <a:latin typeface="Canva Sans Bold"/>
                <a:ea typeface="Canva Sans Bold"/>
                <a:cs typeface="Canva Sans Bold"/>
                <a:sym typeface="Canva Sans Bold"/>
              </a:rPr>
              <a:t> AS (         </a:t>
            </a:r>
          </a:p>
          <a:p>
            <a:pPr>
              <a:lnSpc>
                <a:spcPts val="3080"/>
              </a:lnSpc>
              <a:spcBef>
                <a:spcPct val="0"/>
              </a:spcBef>
            </a:pPr>
            <a:r>
              <a:rPr lang="en-US" sz="2200" b="1" dirty="0">
                <a:solidFill>
                  <a:srgbClr val="545454"/>
                </a:solidFill>
                <a:latin typeface="Canva Sans Bold"/>
                <a:ea typeface="Canva Sans Bold"/>
                <a:cs typeface="Canva Sans Bold"/>
                <a:sym typeface="Canva Sans Bold"/>
              </a:rPr>
              <a:t>                      SELECT </a:t>
            </a:r>
            <a:r>
              <a:rPr lang="en-US" sz="2200" b="1" dirty="0" err="1">
                <a:solidFill>
                  <a:srgbClr val="545454"/>
                </a:solidFill>
                <a:latin typeface="Canva Sans Bold"/>
                <a:ea typeface="Canva Sans Bold"/>
                <a:cs typeface="Canva Sans Bold"/>
                <a:sym typeface="Canva Sans Bold"/>
              </a:rPr>
              <a:t>c.country</a:t>
            </a:r>
            <a:r>
              <a:rPr lang="en-US" sz="2200" b="1" dirty="0">
                <a:solidFill>
                  <a:srgbClr val="545454"/>
                </a:solidFill>
                <a:latin typeface="Canva Sans Bold"/>
                <a:ea typeface="Canva Sans Bold"/>
                <a:cs typeface="Canva Sans Bold"/>
                <a:sym typeface="Canva Sans Bold"/>
              </a:rPr>
              <a:t>, </a:t>
            </a:r>
          </a:p>
          <a:p>
            <a:pPr>
              <a:lnSpc>
                <a:spcPts val="3080"/>
              </a:lnSpc>
              <a:spcBef>
                <a:spcPct val="0"/>
              </a:spcBef>
            </a:pPr>
            <a:r>
              <a:rPr lang="en-US" sz="2200" b="1" dirty="0">
                <a:solidFill>
                  <a:srgbClr val="545454"/>
                </a:solidFill>
                <a:latin typeface="Canva Sans Bold"/>
                <a:ea typeface="Canva Sans Bold"/>
                <a:cs typeface="Canva Sans Bold"/>
                <a:sym typeface="Canva Sans Bold"/>
              </a:rPr>
              <a:t>                                        Count(</a:t>
            </a:r>
            <a:r>
              <a:rPr lang="en-US" sz="2200" b="1" dirty="0" err="1">
                <a:solidFill>
                  <a:srgbClr val="545454"/>
                </a:solidFill>
                <a:latin typeface="Canva Sans Bold"/>
                <a:ea typeface="Canva Sans Bold"/>
                <a:cs typeface="Canva Sans Bold"/>
                <a:sym typeface="Canva Sans Bold"/>
              </a:rPr>
              <a:t>il.quantity</a:t>
            </a:r>
            <a:r>
              <a:rPr lang="en-US" sz="2200" b="1" dirty="0">
                <a:solidFill>
                  <a:srgbClr val="545454"/>
                </a:solidFill>
                <a:latin typeface="Canva Sans Bold"/>
                <a:ea typeface="Canva Sans Bold"/>
                <a:cs typeface="Canva Sans Bold"/>
                <a:sym typeface="Canva Sans Bold"/>
              </a:rPr>
              <a:t>) AS </a:t>
            </a:r>
            <a:r>
              <a:rPr lang="en-US" sz="2200" b="1" dirty="0" err="1">
                <a:solidFill>
                  <a:srgbClr val="545454"/>
                </a:solidFill>
                <a:latin typeface="Canva Sans Bold"/>
                <a:ea typeface="Canva Sans Bold"/>
                <a:cs typeface="Canva Sans Bold"/>
                <a:sym typeface="Canva Sans Bold"/>
              </a:rPr>
              <a:t>total_purchase</a:t>
            </a:r>
            <a:r>
              <a:rPr lang="en-US" sz="2200" b="1" dirty="0">
                <a:solidFill>
                  <a:srgbClr val="545454"/>
                </a:solidFill>
                <a:latin typeface="Canva Sans Bold"/>
                <a:ea typeface="Canva Sans Bold"/>
                <a:cs typeface="Canva Sans Bold"/>
                <a:sym typeface="Canva Sans Bold"/>
              </a:rPr>
              <a:t>, </a:t>
            </a:r>
          </a:p>
          <a:p>
            <a:pPr>
              <a:lnSpc>
                <a:spcPts val="3080"/>
              </a:lnSpc>
              <a:spcBef>
                <a:spcPct val="0"/>
              </a:spcBef>
            </a:pPr>
            <a:r>
              <a:rPr lang="en-US" sz="2200" b="1" dirty="0">
                <a:solidFill>
                  <a:srgbClr val="545454"/>
                </a:solidFill>
                <a:latin typeface="Canva Sans Bold"/>
                <a:ea typeface="Canva Sans Bold"/>
                <a:cs typeface="Canva Sans Bold"/>
                <a:sym typeface="Canva Sans Bold"/>
              </a:rPr>
              <a:t>                                         g.name AS genre, </a:t>
            </a:r>
            <a:r>
              <a:rPr lang="en-US" sz="2200" b="1" dirty="0" err="1">
                <a:solidFill>
                  <a:srgbClr val="545454"/>
                </a:solidFill>
                <a:latin typeface="Canva Sans Bold"/>
                <a:ea typeface="Canva Sans Bold"/>
                <a:cs typeface="Canva Sans Bold"/>
                <a:sym typeface="Canva Sans Bold"/>
              </a:rPr>
              <a:t>g.genre_id</a:t>
            </a:r>
            <a:r>
              <a:rPr lang="en-US" sz="2200" b="1" dirty="0">
                <a:solidFill>
                  <a:srgbClr val="545454"/>
                </a:solidFill>
                <a:latin typeface="Canva Sans Bold"/>
                <a:ea typeface="Canva Sans Bold"/>
                <a:cs typeface="Canva Sans Bold"/>
                <a:sym typeface="Canva Sans Bold"/>
              </a:rPr>
              <a:t>,     </a:t>
            </a:r>
          </a:p>
          <a:p>
            <a:pPr>
              <a:lnSpc>
                <a:spcPts val="3080"/>
              </a:lnSpc>
              <a:spcBef>
                <a:spcPct val="0"/>
              </a:spcBef>
            </a:pPr>
            <a:r>
              <a:rPr lang="en-US" sz="2200" b="1" dirty="0">
                <a:solidFill>
                  <a:srgbClr val="545454"/>
                </a:solidFill>
                <a:latin typeface="Canva Sans Bold"/>
                <a:ea typeface="Canva Sans Bold"/>
                <a:cs typeface="Canva Sans Bold"/>
                <a:sym typeface="Canva Sans Bold"/>
              </a:rPr>
              <a:t>                                     ROW_NUMBER()</a:t>
            </a:r>
          </a:p>
          <a:p>
            <a:pPr>
              <a:lnSpc>
                <a:spcPts val="3080"/>
              </a:lnSpc>
              <a:spcBef>
                <a:spcPct val="0"/>
              </a:spcBef>
            </a:pPr>
            <a:r>
              <a:rPr lang="en-US" sz="2200" b="1" dirty="0">
                <a:solidFill>
                  <a:srgbClr val="545454"/>
                </a:solidFill>
                <a:latin typeface="Canva Sans Bold"/>
                <a:ea typeface="Canva Sans Bold"/>
                <a:cs typeface="Canva Sans Bold"/>
                <a:sym typeface="Canva Sans Bold"/>
              </a:rPr>
              <a:t>                                     OVER(PARTITION BY </a:t>
            </a:r>
            <a:r>
              <a:rPr lang="en-US" sz="2200" b="1" dirty="0" err="1">
                <a:solidFill>
                  <a:srgbClr val="545454"/>
                </a:solidFill>
                <a:latin typeface="Canva Sans Bold"/>
                <a:ea typeface="Canva Sans Bold"/>
                <a:cs typeface="Canva Sans Bold"/>
                <a:sym typeface="Canva Sans Bold"/>
              </a:rPr>
              <a:t>c.country</a:t>
            </a:r>
            <a:endParaRPr lang="en-US" sz="2200" b="1" dirty="0">
              <a:solidFill>
                <a:srgbClr val="545454"/>
              </a:solidFill>
              <a:latin typeface="Canva Sans Bold"/>
              <a:ea typeface="Canva Sans Bold"/>
              <a:cs typeface="Canva Sans Bold"/>
              <a:sym typeface="Canva Sans Bold"/>
            </a:endParaRPr>
          </a:p>
          <a:p>
            <a:pPr>
              <a:lnSpc>
                <a:spcPts val="3080"/>
              </a:lnSpc>
              <a:spcBef>
                <a:spcPct val="0"/>
              </a:spcBef>
            </a:pPr>
            <a:r>
              <a:rPr lang="en-US" sz="2200" b="1" dirty="0">
                <a:solidFill>
                  <a:srgbClr val="545454"/>
                </a:solidFill>
                <a:latin typeface="Canva Sans Bold"/>
                <a:ea typeface="Canva Sans Bold"/>
                <a:cs typeface="Canva Sans Bold"/>
                <a:sym typeface="Canva Sans Bold"/>
              </a:rPr>
              <a:t>                                     ORDER BY  COUNT(</a:t>
            </a:r>
            <a:r>
              <a:rPr lang="en-US" sz="2200" b="1" dirty="0" err="1">
                <a:solidFill>
                  <a:srgbClr val="545454"/>
                </a:solidFill>
                <a:latin typeface="Canva Sans Bold"/>
                <a:ea typeface="Canva Sans Bold"/>
                <a:cs typeface="Canva Sans Bold"/>
                <a:sym typeface="Canva Sans Bold"/>
              </a:rPr>
              <a:t>il.quantity</a:t>
            </a:r>
            <a:r>
              <a:rPr lang="en-US" sz="2200" b="1" dirty="0">
                <a:solidFill>
                  <a:srgbClr val="545454"/>
                </a:solidFill>
                <a:latin typeface="Canva Sans Bold"/>
                <a:ea typeface="Canva Sans Bold"/>
                <a:cs typeface="Canva Sans Bold"/>
                <a:sym typeface="Canva Sans Bold"/>
              </a:rPr>
              <a:t>) desc) AS </a:t>
            </a:r>
            <a:r>
              <a:rPr lang="en-US" sz="2200" b="1" dirty="0" err="1">
                <a:solidFill>
                  <a:srgbClr val="545454"/>
                </a:solidFill>
                <a:latin typeface="Canva Sans Bold"/>
                <a:ea typeface="Canva Sans Bold"/>
                <a:cs typeface="Canva Sans Bold"/>
                <a:sym typeface="Canva Sans Bold"/>
              </a:rPr>
              <a:t>Row_no</a:t>
            </a:r>
            <a:r>
              <a:rPr lang="en-US" sz="2200" b="1" dirty="0">
                <a:solidFill>
                  <a:srgbClr val="545454"/>
                </a:solidFill>
                <a:latin typeface="Canva Sans Bold"/>
                <a:ea typeface="Canva Sans Bold"/>
                <a:cs typeface="Canva Sans Bold"/>
                <a:sym typeface="Canva Sans Bold"/>
              </a:rPr>
              <a:t>     </a:t>
            </a:r>
          </a:p>
          <a:p>
            <a:pPr>
              <a:lnSpc>
                <a:spcPts val="3080"/>
              </a:lnSpc>
              <a:spcBef>
                <a:spcPct val="0"/>
              </a:spcBef>
            </a:pPr>
            <a:r>
              <a:rPr lang="en-US" sz="2200" b="1" dirty="0">
                <a:solidFill>
                  <a:srgbClr val="545454"/>
                </a:solidFill>
                <a:latin typeface="Canva Sans Bold"/>
                <a:ea typeface="Canva Sans Bold"/>
                <a:cs typeface="Canva Sans Bold"/>
                <a:sym typeface="Canva Sans Bold"/>
              </a:rPr>
              <a:t>                      FROM customer AS c     </a:t>
            </a:r>
          </a:p>
          <a:p>
            <a:pPr>
              <a:lnSpc>
                <a:spcPts val="3080"/>
              </a:lnSpc>
              <a:spcBef>
                <a:spcPct val="0"/>
              </a:spcBef>
            </a:pPr>
            <a:r>
              <a:rPr lang="en-US" sz="2200" b="1" dirty="0">
                <a:solidFill>
                  <a:srgbClr val="545454"/>
                </a:solidFill>
                <a:latin typeface="Canva Sans Bold"/>
                <a:ea typeface="Canva Sans Bold"/>
                <a:cs typeface="Canva Sans Bold"/>
                <a:sym typeface="Canva Sans Bold"/>
              </a:rPr>
              <a:t>                     JOIN invoice AS </a:t>
            </a:r>
            <a:r>
              <a:rPr lang="en-US" sz="2200" b="1" dirty="0" err="1">
                <a:solidFill>
                  <a:srgbClr val="545454"/>
                </a:solidFill>
                <a:latin typeface="Canva Sans Bold"/>
                <a:ea typeface="Canva Sans Bold"/>
                <a:cs typeface="Canva Sans Bold"/>
                <a:sym typeface="Canva Sans Bold"/>
              </a:rPr>
              <a:t>i</a:t>
            </a:r>
            <a:r>
              <a:rPr lang="en-US" sz="2200" b="1" dirty="0">
                <a:solidFill>
                  <a:srgbClr val="545454"/>
                </a:solidFill>
                <a:latin typeface="Canva Sans Bold"/>
                <a:ea typeface="Canva Sans Bold"/>
                <a:cs typeface="Canva Sans Bold"/>
                <a:sym typeface="Canva Sans Bold"/>
              </a:rPr>
              <a:t> ON </a:t>
            </a:r>
            <a:r>
              <a:rPr lang="en-US" sz="2200" b="1" dirty="0" err="1">
                <a:solidFill>
                  <a:srgbClr val="545454"/>
                </a:solidFill>
                <a:latin typeface="Canva Sans Bold"/>
                <a:ea typeface="Canva Sans Bold"/>
                <a:cs typeface="Canva Sans Bold"/>
                <a:sym typeface="Canva Sans Bold"/>
              </a:rPr>
              <a:t>c.customer_id</a:t>
            </a:r>
            <a:r>
              <a:rPr lang="en-US" sz="2200" b="1" dirty="0">
                <a:solidFill>
                  <a:srgbClr val="545454"/>
                </a:solidFill>
                <a:latin typeface="Canva Sans Bold"/>
                <a:ea typeface="Canva Sans Bold"/>
                <a:cs typeface="Canva Sans Bold"/>
                <a:sym typeface="Canva Sans Bold"/>
              </a:rPr>
              <a:t> = </a:t>
            </a:r>
            <a:r>
              <a:rPr lang="en-US" sz="2200" b="1" dirty="0" err="1">
                <a:solidFill>
                  <a:srgbClr val="545454"/>
                </a:solidFill>
                <a:latin typeface="Canva Sans Bold"/>
                <a:ea typeface="Canva Sans Bold"/>
                <a:cs typeface="Canva Sans Bold"/>
                <a:sym typeface="Canva Sans Bold"/>
              </a:rPr>
              <a:t>i.customer_id</a:t>
            </a:r>
            <a:r>
              <a:rPr lang="en-US" sz="2200" b="1" dirty="0">
                <a:solidFill>
                  <a:srgbClr val="545454"/>
                </a:solidFill>
                <a:latin typeface="Canva Sans Bold"/>
                <a:ea typeface="Canva Sans Bold"/>
                <a:cs typeface="Canva Sans Bold"/>
                <a:sym typeface="Canva Sans Bold"/>
              </a:rPr>
              <a:t>     </a:t>
            </a:r>
          </a:p>
          <a:p>
            <a:pPr>
              <a:lnSpc>
                <a:spcPts val="3080"/>
              </a:lnSpc>
              <a:spcBef>
                <a:spcPct val="0"/>
              </a:spcBef>
            </a:pPr>
            <a:r>
              <a:rPr lang="en-US" sz="2200" b="1" dirty="0">
                <a:solidFill>
                  <a:srgbClr val="545454"/>
                </a:solidFill>
                <a:latin typeface="Canva Sans Bold"/>
                <a:ea typeface="Canva Sans Bold"/>
                <a:cs typeface="Canva Sans Bold"/>
                <a:sym typeface="Canva Sans Bold"/>
              </a:rPr>
              <a:t>                     JOIN </a:t>
            </a:r>
            <a:r>
              <a:rPr lang="en-US" sz="2200" b="1" dirty="0" err="1">
                <a:solidFill>
                  <a:srgbClr val="545454"/>
                </a:solidFill>
                <a:latin typeface="Canva Sans Bold"/>
                <a:ea typeface="Canva Sans Bold"/>
                <a:cs typeface="Canva Sans Bold"/>
                <a:sym typeface="Canva Sans Bold"/>
              </a:rPr>
              <a:t>invoice_line</a:t>
            </a:r>
            <a:r>
              <a:rPr lang="en-US" sz="2200" b="1" dirty="0">
                <a:solidFill>
                  <a:srgbClr val="545454"/>
                </a:solidFill>
                <a:latin typeface="Canva Sans Bold"/>
                <a:ea typeface="Canva Sans Bold"/>
                <a:cs typeface="Canva Sans Bold"/>
                <a:sym typeface="Canva Sans Bold"/>
              </a:rPr>
              <a:t> AS il ON </a:t>
            </a:r>
            <a:r>
              <a:rPr lang="en-US" sz="2200" b="1" dirty="0" err="1">
                <a:solidFill>
                  <a:srgbClr val="545454"/>
                </a:solidFill>
                <a:latin typeface="Canva Sans Bold"/>
                <a:ea typeface="Canva Sans Bold"/>
                <a:cs typeface="Canva Sans Bold"/>
                <a:sym typeface="Canva Sans Bold"/>
              </a:rPr>
              <a:t>i.invoice_id</a:t>
            </a:r>
            <a:r>
              <a:rPr lang="en-US" sz="2200" b="1" dirty="0">
                <a:solidFill>
                  <a:srgbClr val="545454"/>
                </a:solidFill>
                <a:latin typeface="Canva Sans Bold"/>
                <a:ea typeface="Canva Sans Bold"/>
                <a:cs typeface="Canva Sans Bold"/>
                <a:sym typeface="Canva Sans Bold"/>
              </a:rPr>
              <a:t> = </a:t>
            </a:r>
            <a:r>
              <a:rPr lang="en-US" sz="2200" b="1" dirty="0" err="1">
                <a:solidFill>
                  <a:srgbClr val="545454"/>
                </a:solidFill>
                <a:latin typeface="Canva Sans Bold"/>
                <a:ea typeface="Canva Sans Bold"/>
                <a:cs typeface="Canva Sans Bold"/>
                <a:sym typeface="Canva Sans Bold"/>
              </a:rPr>
              <a:t>il.invoice_id</a:t>
            </a:r>
            <a:r>
              <a:rPr lang="en-US" sz="2200" b="1" dirty="0">
                <a:solidFill>
                  <a:srgbClr val="545454"/>
                </a:solidFill>
                <a:latin typeface="Canva Sans Bold"/>
                <a:ea typeface="Canva Sans Bold"/>
                <a:cs typeface="Canva Sans Bold"/>
                <a:sym typeface="Canva Sans Bold"/>
              </a:rPr>
              <a:t>     </a:t>
            </a:r>
          </a:p>
          <a:p>
            <a:pPr>
              <a:lnSpc>
                <a:spcPts val="3080"/>
              </a:lnSpc>
              <a:spcBef>
                <a:spcPct val="0"/>
              </a:spcBef>
            </a:pPr>
            <a:r>
              <a:rPr lang="en-US" sz="2200" b="1" dirty="0">
                <a:solidFill>
                  <a:srgbClr val="545454"/>
                </a:solidFill>
                <a:latin typeface="Canva Sans Bold"/>
                <a:ea typeface="Canva Sans Bold"/>
                <a:cs typeface="Canva Sans Bold"/>
                <a:sym typeface="Canva Sans Bold"/>
              </a:rPr>
              <a:t>                     JOIN track ON </a:t>
            </a:r>
            <a:r>
              <a:rPr lang="en-US" sz="2200" b="1" dirty="0" err="1">
                <a:solidFill>
                  <a:srgbClr val="545454"/>
                </a:solidFill>
                <a:latin typeface="Canva Sans Bold"/>
                <a:ea typeface="Canva Sans Bold"/>
                <a:cs typeface="Canva Sans Bold"/>
                <a:sym typeface="Canva Sans Bold"/>
              </a:rPr>
              <a:t>il.track_id</a:t>
            </a:r>
            <a:r>
              <a:rPr lang="en-US" sz="2200" b="1" dirty="0">
                <a:solidFill>
                  <a:srgbClr val="545454"/>
                </a:solidFill>
                <a:latin typeface="Canva Sans Bold"/>
                <a:ea typeface="Canva Sans Bold"/>
                <a:cs typeface="Canva Sans Bold"/>
                <a:sym typeface="Canva Sans Bold"/>
              </a:rPr>
              <a:t> = </a:t>
            </a:r>
            <a:r>
              <a:rPr lang="en-US" sz="2200" b="1" dirty="0" err="1">
                <a:solidFill>
                  <a:srgbClr val="545454"/>
                </a:solidFill>
                <a:latin typeface="Canva Sans Bold"/>
                <a:ea typeface="Canva Sans Bold"/>
                <a:cs typeface="Canva Sans Bold"/>
                <a:sym typeface="Canva Sans Bold"/>
              </a:rPr>
              <a:t>track.track_id</a:t>
            </a:r>
            <a:r>
              <a:rPr lang="en-US" sz="2200" b="1" dirty="0">
                <a:solidFill>
                  <a:srgbClr val="545454"/>
                </a:solidFill>
                <a:latin typeface="Canva Sans Bold"/>
                <a:ea typeface="Canva Sans Bold"/>
                <a:cs typeface="Canva Sans Bold"/>
                <a:sym typeface="Canva Sans Bold"/>
              </a:rPr>
              <a:t>     </a:t>
            </a:r>
          </a:p>
          <a:p>
            <a:pPr>
              <a:lnSpc>
                <a:spcPts val="3080"/>
              </a:lnSpc>
              <a:spcBef>
                <a:spcPct val="0"/>
              </a:spcBef>
            </a:pPr>
            <a:r>
              <a:rPr lang="en-US" sz="2200" b="1" dirty="0">
                <a:solidFill>
                  <a:srgbClr val="545454"/>
                </a:solidFill>
                <a:latin typeface="Canva Sans Bold"/>
                <a:ea typeface="Canva Sans Bold"/>
                <a:cs typeface="Canva Sans Bold"/>
                <a:sym typeface="Canva Sans Bold"/>
              </a:rPr>
              <a:t>                     JOIN genre AS g ON </a:t>
            </a:r>
            <a:r>
              <a:rPr lang="en-US" sz="2200" b="1" dirty="0" err="1">
                <a:solidFill>
                  <a:srgbClr val="545454"/>
                </a:solidFill>
                <a:latin typeface="Canva Sans Bold"/>
                <a:ea typeface="Canva Sans Bold"/>
                <a:cs typeface="Canva Sans Bold"/>
                <a:sym typeface="Canva Sans Bold"/>
              </a:rPr>
              <a:t>g.genre_id</a:t>
            </a:r>
            <a:r>
              <a:rPr lang="en-US" sz="2200" b="1" dirty="0">
                <a:solidFill>
                  <a:srgbClr val="545454"/>
                </a:solidFill>
                <a:latin typeface="Canva Sans Bold"/>
                <a:ea typeface="Canva Sans Bold"/>
                <a:cs typeface="Canva Sans Bold"/>
                <a:sym typeface="Canva Sans Bold"/>
              </a:rPr>
              <a:t> = </a:t>
            </a:r>
            <a:r>
              <a:rPr lang="en-US" sz="2200" b="1" dirty="0" err="1">
                <a:solidFill>
                  <a:srgbClr val="545454"/>
                </a:solidFill>
                <a:latin typeface="Canva Sans Bold"/>
                <a:ea typeface="Canva Sans Bold"/>
                <a:cs typeface="Canva Sans Bold"/>
                <a:sym typeface="Canva Sans Bold"/>
              </a:rPr>
              <a:t>track.genre_id</a:t>
            </a:r>
            <a:r>
              <a:rPr lang="en-US" sz="2200" b="1" dirty="0">
                <a:solidFill>
                  <a:srgbClr val="545454"/>
                </a:solidFill>
                <a:latin typeface="Canva Sans Bold"/>
                <a:ea typeface="Canva Sans Bold"/>
                <a:cs typeface="Canva Sans Bold"/>
                <a:sym typeface="Canva Sans Bold"/>
              </a:rPr>
              <a:t>     </a:t>
            </a:r>
          </a:p>
          <a:p>
            <a:pPr>
              <a:lnSpc>
                <a:spcPts val="3080"/>
              </a:lnSpc>
              <a:spcBef>
                <a:spcPct val="0"/>
              </a:spcBef>
            </a:pPr>
            <a:r>
              <a:rPr lang="en-US" sz="2200" b="1" dirty="0">
                <a:solidFill>
                  <a:srgbClr val="545454"/>
                </a:solidFill>
                <a:latin typeface="Canva Sans Bold"/>
                <a:ea typeface="Canva Sans Bold"/>
                <a:cs typeface="Canva Sans Bold"/>
                <a:sym typeface="Canva Sans Bold"/>
              </a:rPr>
              <a:t>                     GROUP BY </a:t>
            </a:r>
            <a:r>
              <a:rPr lang="en-US" sz="2200" b="1" dirty="0" err="1">
                <a:solidFill>
                  <a:srgbClr val="545454"/>
                </a:solidFill>
                <a:latin typeface="Canva Sans Bold"/>
                <a:ea typeface="Canva Sans Bold"/>
                <a:cs typeface="Canva Sans Bold"/>
                <a:sym typeface="Canva Sans Bold"/>
              </a:rPr>
              <a:t>c.country</a:t>
            </a:r>
            <a:r>
              <a:rPr lang="en-US" sz="2200" b="1" dirty="0">
                <a:solidFill>
                  <a:srgbClr val="545454"/>
                </a:solidFill>
                <a:latin typeface="Canva Sans Bold"/>
                <a:ea typeface="Canva Sans Bold"/>
                <a:cs typeface="Canva Sans Bold"/>
                <a:sym typeface="Canva Sans Bold"/>
              </a:rPr>
              <a:t>, g.name,4      </a:t>
            </a:r>
          </a:p>
          <a:p>
            <a:pPr>
              <a:lnSpc>
                <a:spcPts val="3080"/>
              </a:lnSpc>
              <a:spcBef>
                <a:spcPct val="0"/>
              </a:spcBef>
            </a:pPr>
            <a:r>
              <a:rPr lang="en-US" sz="2200" b="1" dirty="0">
                <a:solidFill>
                  <a:srgbClr val="545454"/>
                </a:solidFill>
                <a:latin typeface="Canva Sans Bold"/>
                <a:ea typeface="Canva Sans Bold"/>
                <a:cs typeface="Canva Sans Bold"/>
                <a:sym typeface="Canva Sans Bold"/>
              </a:rPr>
              <a:t>                     ORDER BY  </a:t>
            </a:r>
            <a:r>
              <a:rPr lang="en-US" sz="2200" b="1" dirty="0" err="1">
                <a:solidFill>
                  <a:srgbClr val="545454"/>
                </a:solidFill>
                <a:latin typeface="Canva Sans Bold"/>
                <a:ea typeface="Canva Sans Bold"/>
                <a:cs typeface="Canva Sans Bold"/>
                <a:sym typeface="Canva Sans Bold"/>
              </a:rPr>
              <a:t>c.country</a:t>
            </a:r>
            <a:r>
              <a:rPr lang="en-US" sz="2200" b="1" dirty="0">
                <a:solidFill>
                  <a:srgbClr val="545454"/>
                </a:solidFill>
                <a:latin typeface="Canva Sans Bold"/>
                <a:ea typeface="Canva Sans Bold"/>
                <a:cs typeface="Canva Sans Bold"/>
                <a:sym typeface="Canva Sans Bold"/>
              </a:rPr>
              <a:t>, </a:t>
            </a:r>
          </a:p>
          <a:p>
            <a:pPr>
              <a:lnSpc>
                <a:spcPts val="3080"/>
              </a:lnSpc>
              <a:spcBef>
                <a:spcPct val="0"/>
              </a:spcBef>
            </a:pPr>
            <a:r>
              <a:rPr lang="en-US" sz="2200" b="1" dirty="0">
                <a:solidFill>
                  <a:srgbClr val="545454"/>
                </a:solidFill>
                <a:latin typeface="Canva Sans Bold"/>
                <a:ea typeface="Canva Sans Bold"/>
                <a:cs typeface="Canva Sans Bold"/>
                <a:sym typeface="Canva Sans Bold"/>
              </a:rPr>
              <a:t>                     </a:t>
            </a:r>
            <a:r>
              <a:rPr lang="en-US" sz="2200" b="1" dirty="0" err="1">
                <a:solidFill>
                  <a:srgbClr val="545454"/>
                </a:solidFill>
                <a:latin typeface="Canva Sans Bold"/>
                <a:ea typeface="Canva Sans Bold"/>
                <a:cs typeface="Canva Sans Bold"/>
                <a:sym typeface="Canva Sans Bold"/>
              </a:rPr>
              <a:t>total_purchase</a:t>
            </a:r>
            <a:r>
              <a:rPr lang="en-US" sz="2200" b="1" dirty="0">
                <a:solidFill>
                  <a:srgbClr val="545454"/>
                </a:solidFill>
                <a:latin typeface="Canva Sans Bold"/>
                <a:ea typeface="Canva Sans Bold"/>
                <a:cs typeface="Canva Sans Bold"/>
                <a:sym typeface="Canva Sans Bold"/>
              </a:rPr>
              <a:t> DESC</a:t>
            </a:r>
          </a:p>
          <a:p>
            <a:pPr>
              <a:lnSpc>
                <a:spcPts val="3080"/>
              </a:lnSpc>
              <a:spcBef>
                <a:spcPct val="0"/>
              </a:spcBef>
            </a:pPr>
            <a:r>
              <a:rPr lang="en-US" sz="2200" b="1" dirty="0">
                <a:solidFill>
                  <a:srgbClr val="545454"/>
                </a:solidFill>
                <a:latin typeface="Canva Sans Bold"/>
                <a:ea typeface="Canva Sans Bold"/>
                <a:cs typeface="Canva Sans Bold"/>
                <a:sym typeface="Canva Sans Bold"/>
              </a:rPr>
              <a:t>               )</a:t>
            </a:r>
          </a:p>
          <a:p>
            <a:pPr>
              <a:lnSpc>
                <a:spcPts val="3080"/>
              </a:lnSpc>
              <a:spcBef>
                <a:spcPct val="0"/>
              </a:spcBef>
            </a:pPr>
            <a:endParaRPr lang="en-US" sz="2200" b="1" dirty="0">
              <a:solidFill>
                <a:srgbClr val="545454"/>
              </a:solidFill>
              <a:latin typeface="Canva Sans Bold"/>
              <a:ea typeface="Canva Sans Bold"/>
              <a:cs typeface="Canva Sans Bold"/>
              <a:sym typeface="Canva Sans Bold"/>
            </a:endParaRPr>
          </a:p>
          <a:p>
            <a:pPr>
              <a:lnSpc>
                <a:spcPts val="3080"/>
              </a:lnSpc>
              <a:spcBef>
                <a:spcPct val="0"/>
              </a:spcBef>
            </a:pPr>
            <a:r>
              <a:rPr lang="en-US" sz="2200" b="1" dirty="0">
                <a:solidFill>
                  <a:srgbClr val="545454"/>
                </a:solidFill>
                <a:latin typeface="Canva Sans Bold"/>
                <a:ea typeface="Canva Sans Bold"/>
                <a:cs typeface="Canva Sans Bold"/>
                <a:sym typeface="Canva Sans Bold"/>
              </a:rPr>
              <a:t>SELECT * FROM </a:t>
            </a:r>
            <a:r>
              <a:rPr lang="en-US" sz="2200" b="1" dirty="0" err="1">
                <a:solidFill>
                  <a:srgbClr val="545454"/>
                </a:solidFill>
                <a:latin typeface="Canva Sans Bold"/>
                <a:ea typeface="Canva Sans Bold"/>
                <a:cs typeface="Canva Sans Bold"/>
                <a:sym typeface="Canva Sans Bold"/>
              </a:rPr>
              <a:t>popular_genre</a:t>
            </a:r>
            <a:r>
              <a:rPr lang="en-US" sz="2200" b="1" dirty="0">
                <a:solidFill>
                  <a:srgbClr val="545454"/>
                </a:solidFill>
                <a:latin typeface="Canva Sans Bold"/>
                <a:ea typeface="Canva Sans Bold"/>
                <a:cs typeface="Canva Sans Bold"/>
                <a:sym typeface="Canva Sans Bold"/>
              </a:rPr>
              <a:t> WHERE </a:t>
            </a:r>
            <a:r>
              <a:rPr lang="en-US" sz="2200" b="1" dirty="0" err="1">
                <a:solidFill>
                  <a:srgbClr val="545454"/>
                </a:solidFill>
                <a:latin typeface="Canva Sans Bold"/>
                <a:ea typeface="Canva Sans Bold"/>
                <a:cs typeface="Canva Sans Bold"/>
                <a:sym typeface="Canva Sans Bold"/>
              </a:rPr>
              <a:t>Row_no</a:t>
            </a:r>
            <a:r>
              <a:rPr lang="en-US" sz="2200" b="1" dirty="0">
                <a:solidFill>
                  <a:srgbClr val="545454"/>
                </a:solidFill>
                <a:latin typeface="Canva Sans Bold"/>
                <a:ea typeface="Canva Sans Bold"/>
                <a:cs typeface="Canva Sans Bold"/>
                <a:sym typeface="Canva Sans Bold"/>
              </a:rPr>
              <a:t> &lt;=1;</a:t>
            </a:r>
          </a:p>
        </p:txBody>
      </p:sp>
      <p:pic>
        <p:nvPicPr>
          <p:cNvPr id="8" name="Picture 7">
            <a:extLst>
              <a:ext uri="{FF2B5EF4-FFF2-40B4-BE49-F238E27FC236}">
                <a16:creationId xmlns:a16="http://schemas.microsoft.com/office/drawing/2014/main" id="{109FE709-F139-46A2-BD9E-CF05499F889A}"/>
              </a:ext>
            </a:extLst>
          </p:cNvPr>
          <p:cNvPicPr>
            <a:picLocks noChangeAspect="1"/>
          </p:cNvPicPr>
          <p:nvPr/>
        </p:nvPicPr>
        <p:blipFill>
          <a:blip r:embed="rId6"/>
          <a:stretch>
            <a:fillRect/>
          </a:stretch>
        </p:blipFill>
        <p:spPr>
          <a:xfrm>
            <a:off x="10263051" y="3429647"/>
            <a:ext cx="5410200" cy="4068180"/>
          </a:xfrm>
          <a:prstGeom prst="rect">
            <a:avLst/>
          </a:prstGeom>
        </p:spPr>
      </p:pic>
    </p:spTree>
    <p:extLst>
      <p:ext uri="{BB962C8B-B14F-4D97-AF65-F5344CB8AC3E}">
        <p14:creationId xmlns:p14="http://schemas.microsoft.com/office/powerpoint/2010/main" val="7215044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CFAEE"/>
        </a:solidFill>
        <a:effectLst/>
      </p:bgPr>
    </p:bg>
    <p:spTree>
      <p:nvGrpSpPr>
        <p:cNvPr id="1" name=""/>
        <p:cNvGrpSpPr/>
        <p:nvPr/>
      </p:nvGrpSpPr>
      <p:grpSpPr>
        <a:xfrm>
          <a:off x="0" y="0"/>
          <a:ext cx="0" cy="0"/>
          <a:chOff x="0" y="0"/>
          <a:chExt cx="0" cy="0"/>
        </a:xfrm>
      </p:grpSpPr>
      <p:grpSp>
        <p:nvGrpSpPr>
          <p:cNvPr id="2" name="Group 2"/>
          <p:cNvGrpSpPr/>
          <p:nvPr/>
        </p:nvGrpSpPr>
        <p:grpSpPr>
          <a:xfrm>
            <a:off x="-502846" y="-224350"/>
            <a:ext cx="19293693" cy="10735699"/>
            <a:chOff x="0" y="0"/>
            <a:chExt cx="25724923" cy="14314266"/>
          </a:xfrm>
        </p:grpSpPr>
        <p:sp>
          <p:nvSpPr>
            <p:cNvPr id="3" name="Freeform 3"/>
            <p:cNvSpPr/>
            <p:nvPr/>
          </p:nvSpPr>
          <p:spPr>
            <a:xfrm>
              <a:off x="0" y="0"/>
              <a:ext cx="14314266" cy="14314266"/>
            </a:xfrm>
            <a:custGeom>
              <a:avLst/>
              <a:gdLst/>
              <a:ahLst/>
              <a:cxnLst/>
              <a:rect l="l" t="t" r="r" b="b"/>
              <a:pathLst>
                <a:path w="14314266" h="14314266">
                  <a:moveTo>
                    <a:pt x="0" y="0"/>
                  </a:moveTo>
                  <a:lnTo>
                    <a:pt x="14314266" y="0"/>
                  </a:lnTo>
                  <a:lnTo>
                    <a:pt x="14314266" y="14314266"/>
                  </a:lnTo>
                  <a:lnTo>
                    <a:pt x="0" y="14314266"/>
                  </a:lnTo>
                  <a:lnTo>
                    <a:pt x="0" y="0"/>
                  </a:lnTo>
                  <a:close/>
                </a:path>
              </a:pathLst>
            </a:custGeom>
            <a:blipFill>
              <a:blip r:embed="rId2">
                <a:alphaModFix amt="5000"/>
                <a:extLst>
                  <a:ext uri="{96DAC541-7B7A-43D3-8B79-37D633B846F1}">
                    <asvg:svgBlip xmlns:asvg="http://schemas.microsoft.com/office/drawing/2016/SVG/main" r:embed="rId3"/>
                  </a:ext>
                </a:extLst>
              </a:blip>
              <a:stretch>
                <a:fillRect/>
              </a:stretch>
            </a:blipFill>
          </p:spPr>
          <p:txBody>
            <a:bodyPr/>
            <a:lstStyle/>
            <a:p>
              <a:endParaRPr lang="en-IN" dirty="0"/>
            </a:p>
          </p:txBody>
        </p:sp>
        <p:sp>
          <p:nvSpPr>
            <p:cNvPr id="4" name="Freeform 4"/>
            <p:cNvSpPr/>
            <p:nvPr/>
          </p:nvSpPr>
          <p:spPr>
            <a:xfrm>
              <a:off x="11410657" y="0"/>
              <a:ext cx="14314266" cy="14314266"/>
            </a:xfrm>
            <a:custGeom>
              <a:avLst/>
              <a:gdLst/>
              <a:ahLst/>
              <a:cxnLst/>
              <a:rect l="l" t="t" r="r" b="b"/>
              <a:pathLst>
                <a:path w="14314266" h="14314266">
                  <a:moveTo>
                    <a:pt x="0" y="0"/>
                  </a:moveTo>
                  <a:lnTo>
                    <a:pt x="14314266" y="0"/>
                  </a:lnTo>
                  <a:lnTo>
                    <a:pt x="14314266" y="14314266"/>
                  </a:lnTo>
                  <a:lnTo>
                    <a:pt x="0" y="14314266"/>
                  </a:lnTo>
                  <a:lnTo>
                    <a:pt x="0" y="0"/>
                  </a:lnTo>
                  <a:close/>
                </a:path>
              </a:pathLst>
            </a:custGeom>
            <a:blipFill>
              <a:blip r:embed="rId2">
                <a:alphaModFix amt="5000"/>
                <a:extLst>
                  <a:ext uri="{96DAC541-7B7A-43D3-8B79-37D633B846F1}">
                    <asvg:svgBlip xmlns:asvg="http://schemas.microsoft.com/office/drawing/2016/SVG/main" r:embed="rId3"/>
                  </a:ext>
                </a:extLst>
              </a:blip>
              <a:stretch>
                <a:fillRect/>
              </a:stretch>
            </a:blipFill>
          </p:spPr>
          <p:txBody>
            <a:bodyPr/>
            <a:lstStyle/>
            <a:p>
              <a:endParaRPr lang="en-IN" dirty="0"/>
            </a:p>
          </p:txBody>
        </p:sp>
      </p:grpSp>
      <p:sp>
        <p:nvSpPr>
          <p:cNvPr id="7" name="Freeform 7"/>
          <p:cNvSpPr/>
          <p:nvPr/>
        </p:nvSpPr>
        <p:spPr>
          <a:xfrm rot="-392355">
            <a:off x="11055476" y="-674773"/>
            <a:ext cx="7737035" cy="3207926"/>
          </a:xfrm>
          <a:custGeom>
            <a:avLst/>
            <a:gdLst/>
            <a:ahLst/>
            <a:cxnLst/>
            <a:rect l="l" t="t" r="r" b="b"/>
            <a:pathLst>
              <a:path w="8283376" h="3207926">
                <a:moveTo>
                  <a:pt x="0" y="0"/>
                </a:moveTo>
                <a:lnTo>
                  <a:pt x="8283376" y="0"/>
                </a:lnTo>
                <a:lnTo>
                  <a:pt x="8283376" y="3207926"/>
                </a:lnTo>
                <a:lnTo>
                  <a:pt x="0" y="320792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TextBox 9"/>
          <p:cNvSpPr txBox="1"/>
          <p:nvPr/>
        </p:nvSpPr>
        <p:spPr>
          <a:xfrm>
            <a:off x="304800" y="535504"/>
            <a:ext cx="10735699" cy="615553"/>
          </a:xfrm>
          <a:prstGeom prst="rect">
            <a:avLst/>
          </a:prstGeom>
        </p:spPr>
        <p:txBody>
          <a:bodyPr wrap="square" lIns="0" tIns="0" rIns="0" bIns="0" rtlCol="0" anchor="t">
            <a:spAutoFit/>
          </a:bodyPr>
          <a:lstStyle/>
          <a:p>
            <a:r>
              <a:rPr lang="en-US" sz="4000" b="1" spc="-381" dirty="0">
                <a:solidFill>
                  <a:srgbClr val="1183D1"/>
                </a:solidFill>
                <a:latin typeface="Segoe UI Semibold" panose="020B0702040204020203" pitchFamily="34" charset="0"/>
                <a:ea typeface="Codec Pro Bold"/>
                <a:cs typeface="Segoe UI Semibold" panose="020B0702040204020203" pitchFamily="34" charset="0"/>
                <a:sym typeface="Codec Pro Bold"/>
              </a:rPr>
              <a:t>Customers that have spent the most for each country</a:t>
            </a:r>
          </a:p>
        </p:txBody>
      </p:sp>
      <p:sp>
        <p:nvSpPr>
          <p:cNvPr id="10" name="TextBox 10"/>
          <p:cNvSpPr txBox="1"/>
          <p:nvPr/>
        </p:nvSpPr>
        <p:spPr>
          <a:xfrm>
            <a:off x="807354" y="1899108"/>
            <a:ext cx="9425500" cy="6334170"/>
          </a:xfrm>
          <a:prstGeom prst="rect">
            <a:avLst/>
          </a:prstGeom>
        </p:spPr>
        <p:txBody>
          <a:bodyPr wrap="square" lIns="0" tIns="0" rIns="0" bIns="0" rtlCol="0" anchor="t">
            <a:spAutoFit/>
          </a:bodyPr>
          <a:lstStyle/>
          <a:p>
            <a:pPr>
              <a:lnSpc>
                <a:spcPts val="3080"/>
              </a:lnSpc>
              <a:spcBef>
                <a:spcPct val="0"/>
              </a:spcBef>
            </a:pPr>
            <a:r>
              <a:rPr lang="en-US" sz="2200" b="1" dirty="0">
                <a:solidFill>
                  <a:srgbClr val="545454"/>
                </a:solidFill>
                <a:latin typeface="Canva Sans Bold"/>
                <a:ea typeface="Canva Sans Bold"/>
                <a:cs typeface="Canva Sans Bold"/>
                <a:sym typeface="Canva Sans Bold"/>
              </a:rPr>
              <a:t>WITH </a:t>
            </a:r>
            <a:r>
              <a:rPr lang="en-US" sz="2200" b="1" dirty="0" err="1">
                <a:solidFill>
                  <a:srgbClr val="545454"/>
                </a:solidFill>
                <a:latin typeface="Canva Sans Bold"/>
                <a:ea typeface="Canva Sans Bold"/>
                <a:cs typeface="Canva Sans Bold"/>
                <a:sym typeface="Canva Sans Bold"/>
              </a:rPr>
              <a:t>customer_w_country</a:t>
            </a:r>
            <a:r>
              <a:rPr lang="en-US" sz="2200" b="1" dirty="0">
                <a:solidFill>
                  <a:srgbClr val="545454"/>
                </a:solidFill>
                <a:latin typeface="Canva Sans Bold"/>
                <a:ea typeface="Canva Sans Bold"/>
                <a:cs typeface="Canva Sans Bold"/>
                <a:sym typeface="Canva Sans Bold"/>
              </a:rPr>
              <a:t> AS (       </a:t>
            </a:r>
          </a:p>
          <a:p>
            <a:pPr>
              <a:lnSpc>
                <a:spcPts val="3080"/>
              </a:lnSpc>
              <a:spcBef>
                <a:spcPct val="0"/>
              </a:spcBef>
            </a:pPr>
            <a:r>
              <a:rPr lang="en-US" sz="2200" b="1" dirty="0">
                <a:solidFill>
                  <a:srgbClr val="545454"/>
                </a:solidFill>
                <a:latin typeface="Canva Sans Bold"/>
                <a:ea typeface="Canva Sans Bold"/>
                <a:cs typeface="Canva Sans Bold"/>
                <a:sym typeface="Canva Sans Bold"/>
              </a:rPr>
              <a:t>                    SELECT </a:t>
            </a:r>
            <a:r>
              <a:rPr lang="en-US" sz="2200" b="1" dirty="0" err="1">
                <a:solidFill>
                  <a:srgbClr val="545454"/>
                </a:solidFill>
                <a:latin typeface="Canva Sans Bold"/>
                <a:ea typeface="Canva Sans Bold"/>
                <a:cs typeface="Canva Sans Bold"/>
                <a:sym typeface="Canva Sans Bold"/>
              </a:rPr>
              <a:t>c.customer_id</a:t>
            </a:r>
            <a:r>
              <a:rPr lang="en-US" sz="2200" b="1" dirty="0">
                <a:solidFill>
                  <a:srgbClr val="545454"/>
                </a:solidFill>
                <a:latin typeface="Canva Sans Bold"/>
                <a:ea typeface="Canva Sans Bold"/>
                <a:cs typeface="Canva Sans Bold"/>
                <a:sym typeface="Canva Sans Bold"/>
              </a:rPr>
              <a:t>, </a:t>
            </a:r>
          </a:p>
          <a:p>
            <a:pPr>
              <a:lnSpc>
                <a:spcPts val="3080"/>
              </a:lnSpc>
              <a:spcBef>
                <a:spcPct val="0"/>
              </a:spcBef>
            </a:pPr>
            <a:r>
              <a:rPr lang="en-US" sz="2200" b="1" dirty="0">
                <a:solidFill>
                  <a:srgbClr val="545454"/>
                </a:solidFill>
                <a:latin typeface="Canva Sans Bold"/>
                <a:ea typeface="Canva Sans Bold"/>
                <a:cs typeface="Canva Sans Bold"/>
                <a:sym typeface="Canva Sans Bold"/>
              </a:rPr>
              <a:t>                                 </a:t>
            </a:r>
            <a:r>
              <a:rPr lang="en-US" sz="2200" b="1" dirty="0" err="1">
                <a:solidFill>
                  <a:srgbClr val="545454"/>
                </a:solidFill>
                <a:latin typeface="Canva Sans Bold"/>
                <a:ea typeface="Canva Sans Bold"/>
                <a:cs typeface="Canva Sans Bold"/>
                <a:sym typeface="Canva Sans Bold"/>
              </a:rPr>
              <a:t>c.first_name</a:t>
            </a:r>
            <a:r>
              <a:rPr lang="en-US" sz="2200" b="1" dirty="0">
                <a:solidFill>
                  <a:srgbClr val="545454"/>
                </a:solidFill>
                <a:latin typeface="Canva Sans Bold"/>
                <a:ea typeface="Canva Sans Bold"/>
                <a:cs typeface="Canva Sans Bold"/>
                <a:sym typeface="Canva Sans Bold"/>
              </a:rPr>
              <a:t>,</a:t>
            </a:r>
          </a:p>
          <a:p>
            <a:pPr>
              <a:lnSpc>
                <a:spcPts val="3080"/>
              </a:lnSpc>
              <a:spcBef>
                <a:spcPct val="0"/>
              </a:spcBef>
            </a:pPr>
            <a:r>
              <a:rPr lang="en-US" sz="2200" b="1" dirty="0">
                <a:solidFill>
                  <a:srgbClr val="545454"/>
                </a:solidFill>
                <a:latin typeface="Canva Sans Bold"/>
                <a:ea typeface="Canva Sans Bold"/>
                <a:cs typeface="Canva Sans Bold"/>
                <a:sym typeface="Canva Sans Bold"/>
              </a:rPr>
              <a:t>                                 </a:t>
            </a:r>
            <a:r>
              <a:rPr lang="en-US" sz="2200" b="1" dirty="0" err="1">
                <a:solidFill>
                  <a:srgbClr val="545454"/>
                </a:solidFill>
                <a:latin typeface="Canva Sans Bold"/>
                <a:ea typeface="Canva Sans Bold"/>
                <a:cs typeface="Canva Sans Bold"/>
                <a:sym typeface="Canva Sans Bold"/>
              </a:rPr>
              <a:t>c.last_name</a:t>
            </a:r>
            <a:r>
              <a:rPr lang="en-US" sz="2200" b="1" dirty="0">
                <a:solidFill>
                  <a:srgbClr val="545454"/>
                </a:solidFill>
                <a:latin typeface="Canva Sans Bold"/>
                <a:ea typeface="Canva Sans Bold"/>
                <a:cs typeface="Canva Sans Bold"/>
                <a:sym typeface="Canva Sans Bold"/>
              </a:rPr>
              <a:t>, </a:t>
            </a:r>
          </a:p>
          <a:p>
            <a:pPr>
              <a:lnSpc>
                <a:spcPts val="3080"/>
              </a:lnSpc>
              <a:spcBef>
                <a:spcPct val="0"/>
              </a:spcBef>
            </a:pPr>
            <a:r>
              <a:rPr lang="en-US" sz="2200" b="1" dirty="0">
                <a:solidFill>
                  <a:srgbClr val="545454"/>
                </a:solidFill>
                <a:latin typeface="Canva Sans Bold"/>
                <a:ea typeface="Canva Sans Bold"/>
                <a:cs typeface="Canva Sans Bold"/>
                <a:sym typeface="Canva Sans Bold"/>
              </a:rPr>
              <a:t>                                 </a:t>
            </a:r>
            <a:r>
              <a:rPr lang="en-US" sz="2200" b="1" dirty="0" err="1">
                <a:solidFill>
                  <a:srgbClr val="545454"/>
                </a:solidFill>
                <a:latin typeface="Canva Sans Bold"/>
                <a:ea typeface="Canva Sans Bold"/>
                <a:cs typeface="Canva Sans Bold"/>
                <a:sym typeface="Canva Sans Bold"/>
              </a:rPr>
              <a:t>i.billing_country</a:t>
            </a:r>
            <a:r>
              <a:rPr lang="en-US" sz="2200" b="1" dirty="0">
                <a:solidFill>
                  <a:srgbClr val="545454"/>
                </a:solidFill>
                <a:latin typeface="Canva Sans Bold"/>
                <a:ea typeface="Canva Sans Bold"/>
                <a:cs typeface="Canva Sans Bold"/>
                <a:sym typeface="Canva Sans Bold"/>
              </a:rPr>
              <a:t>, </a:t>
            </a:r>
          </a:p>
          <a:p>
            <a:pPr>
              <a:lnSpc>
                <a:spcPts val="3080"/>
              </a:lnSpc>
              <a:spcBef>
                <a:spcPct val="0"/>
              </a:spcBef>
            </a:pPr>
            <a:r>
              <a:rPr lang="en-US" sz="2200" b="1" dirty="0">
                <a:solidFill>
                  <a:srgbClr val="545454"/>
                </a:solidFill>
                <a:latin typeface="Canva Sans Bold"/>
                <a:ea typeface="Canva Sans Bold"/>
                <a:cs typeface="Canva Sans Bold"/>
                <a:sym typeface="Canva Sans Bold"/>
              </a:rPr>
              <a:t>                                 SUM(</a:t>
            </a:r>
            <a:r>
              <a:rPr lang="en-US" sz="2200" b="1" dirty="0" err="1">
                <a:solidFill>
                  <a:srgbClr val="545454"/>
                </a:solidFill>
                <a:latin typeface="Canva Sans Bold"/>
                <a:ea typeface="Canva Sans Bold"/>
                <a:cs typeface="Canva Sans Bold"/>
                <a:sym typeface="Canva Sans Bold"/>
              </a:rPr>
              <a:t>i.total</a:t>
            </a:r>
            <a:r>
              <a:rPr lang="en-US" sz="2200" b="1" dirty="0">
                <a:solidFill>
                  <a:srgbClr val="545454"/>
                </a:solidFill>
                <a:latin typeface="Canva Sans Bold"/>
                <a:ea typeface="Canva Sans Bold"/>
                <a:cs typeface="Canva Sans Bold"/>
                <a:sym typeface="Canva Sans Bold"/>
              </a:rPr>
              <a:t>) AS </a:t>
            </a:r>
            <a:r>
              <a:rPr lang="en-US" sz="2200" b="1" dirty="0" err="1">
                <a:solidFill>
                  <a:srgbClr val="545454"/>
                </a:solidFill>
                <a:latin typeface="Canva Sans Bold"/>
                <a:ea typeface="Canva Sans Bold"/>
                <a:cs typeface="Canva Sans Bold"/>
                <a:sym typeface="Canva Sans Bold"/>
              </a:rPr>
              <a:t>total_spent</a:t>
            </a:r>
            <a:r>
              <a:rPr lang="en-US" sz="2200" b="1" dirty="0">
                <a:solidFill>
                  <a:srgbClr val="545454"/>
                </a:solidFill>
                <a:latin typeface="Canva Sans Bold"/>
                <a:ea typeface="Canva Sans Bold"/>
                <a:cs typeface="Canva Sans Bold"/>
                <a:sym typeface="Canva Sans Bold"/>
              </a:rPr>
              <a:t>,    </a:t>
            </a:r>
          </a:p>
          <a:p>
            <a:pPr>
              <a:lnSpc>
                <a:spcPts val="3080"/>
              </a:lnSpc>
              <a:spcBef>
                <a:spcPct val="0"/>
              </a:spcBef>
            </a:pPr>
            <a:r>
              <a:rPr lang="en-US" sz="2200" b="1" dirty="0">
                <a:solidFill>
                  <a:srgbClr val="545454"/>
                </a:solidFill>
                <a:latin typeface="Canva Sans Bold"/>
                <a:ea typeface="Canva Sans Bold"/>
                <a:cs typeface="Canva Sans Bold"/>
                <a:sym typeface="Canva Sans Bold"/>
              </a:rPr>
              <a:t>                          ROW_NUMBER() </a:t>
            </a:r>
          </a:p>
          <a:p>
            <a:pPr>
              <a:lnSpc>
                <a:spcPts val="3080"/>
              </a:lnSpc>
              <a:spcBef>
                <a:spcPct val="0"/>
              </a:spcBef>
            </a:pPr>
            <a:r>
              <a:rPr lang="en-US" sz="2200" b="1" dirty="0">
                <a:solidFill>
                  <a:srgbClr val="545454"/>
                </a:solidFill>
                <a:latin typeface="Canva Sans Bold"/>
                <a:ea typeface="Canva Sans Bold"/>
                <a:cs typeface="Canva Sans Bold"/>
                <a:sym typeface="Canva Sans Bold"/>
              </a:rPr>
              <a:t>                          OVER(PARTITION BY </a:t>
            </a:r>
            <a:r>
              <a:rPr lang="en-US" sz="2200" b="1" dirty="0" err="1">
                <a:solidFill>
                  <a:srgbClr val="545454"/>
                </a:solidFill>
                <a:latin typeface="Canva Sans Bold"/>
                <a:ea typeface="Canva Sans Bold"/>
                <a:cs typeface="Canva Sans Bold"/>
                <a:sym typeface="Canva Sans Bold"/>
              </a:rPr>
              <a:t>i.billing_country</a:t>
            </a:r>
            <a:endParaRPr lang="en-US" sz="2200" b="1" dirty="0">
              <a:solidFill>
                <a:srgbClr val="545454"/>
              </a:solidFill>
              <a:latin typeface="Canva Sans Bold"/>
              <a:ea typeface="Canva Sans Bold"/>
              <a:cs typeface="Canva Sans Bold"/>
              <a:sym typeface="Canva Sans Bold"/>
            </a:endParaRPr>
          </a:p>
          <a:p>
            <a:pPr>
              <a:lnSpc>
                <a:spcPts val="3080"/>
              </a:lnSpc>
              <a:spcBef>
                <a:spcPct val="0"/>
              </a:spcBef>
            </a:pPr>
            <a:r>
              <a:rPr lang="en-US" sz="2200" b="1" dirty="0">
                <a:solidFill>
                  <a:srgbClr val="545454"/>
                </a:solidFill>
                <a:latin typeface="Canva Sans Bold"/>
                <a:ea typeface="Canva Sans Bold"/>
                <a:cs typeface="Canva Sans Bold"/>
                <a:sym typeface="Canva Sans Bold"/>
              </a:rPr>
              <a:t>                          ORDER BY SUM(</a:t>
            </a:r>
            <a:r>
              <a:rPr lang="en-US" sz="2200" b="1" dirty="0" err="1">
                <a:solidFill>
                  <a:srgbClr val="545454"/>
                </a:solidFill>
                <a:latin typeface="Canva Sans Bold"/>
                <a:ea typeface="Canva Sans Bold"/>
                <a:cs typeface="Canva Sans Bold"/>
                <a:sym typeface="Canva Sans Bold"/>
              </a:rPr>
              <a:t>i.total</a:t>
            </a:r>
            <a:r>
              <a:rPr lang="en-US" sz="2200" b="1" dirty="0">
                <a:solidFill>
                  <a:srgbClr val="545454"/>
                </a:solidFill>
                <a:latin typeface="Canva Sans Bold"/>
                <a:ea typeface="Canva Sans Bold"/>
                <a:cs typeface="Canva Sans Bold"/>
                <a:sym typeface="Canva Sans Bold"/>
              </a:rPr>
              <a:t>)desc) AS </a:t>
            </a:r>
            <a:r>
              <a:rPr lang="en-US" sz="2200" b="1" dirty="0" err="1">
                <a:solidFill>
                  <a:srgbClr val="545454"/>
                </a:solidFill>
                <a:latin typeface="Canva Sans Bold"/>
                <a:ea typeface="Canva Sans Bold"/>
                <a:cs typeface="Canva Sans Bold"/>
                <a:sym typeface="Canva Sans Bold"/>
              </a:rPr>
              <a:t>row_no</a:t>
            </a:r>
            <a:r>
              <a:rPr lang="en-US" sz="2200" b="1" dirty="0">
                <a:solidFill>
                  <a:srgbClr val="545454"/>
                </a:solidFill>
                <a:latin typeface="Canva Sans Bold"/>
                <a:ea typeface="Canva Sans Bold"/>
                <a:cs typeface="Canva Sans Bold"/>
                <a:sym typeface="Canva Sans Bold"/>
              </a:rPr>
              <a:t>    </a:t>
            </a:r>
          </a:p>
          <a:p>
            <a:pPr>
              <a:lnSpc>
                <a:spcPts val="3080"/>
              </a:lnSpc>
              <a:spcBef>
                <a:spcPct val="0"/>
              </a:spcBef>
            </a:pPr>
            <a:r>
              <a:rPr lang="en-US" sz="2200" b="1" dirty="0">
                <a:solidFill>
                  <a:srgbClr val="545454"/>
                </a:solidFill>
                <a:latin typeface="Canva Sans Bold"/>
                <a:ea typeface="Canva Sans Bold"/>
                <a:cs typeface="Canva Sans Bold"/>
                <a:sym typeface="Canva Sans Bold"/>
              </a:rPr>
              <a:t>                    FROM customer AS c	</a:t>
            </a:r>
          </a:p>
          <a:p>
            <a:pPr>
              <a:lnSpc>
                <a:spcPts val="3080"/>
              </a:lnSpc>
              <a:spcBef>
                <a:spcPct val="0"/>
              </a:spcBef>
            </a:pPr>
            <a:r>
              <a:rPr lang="en-US" sz="2200" b="1" dirty="0">
                <a:solidFill>
                  <a:srgbClr val="545454"/>
                </a:solidFill>
                <a:latin typeface="Canva Sans Bold"/>
                <a:ea typeface="Canva Sans Bold"/>
                <a:cs typeface="Canva Sans Bold"/>
                <a:sym typeface="Canva Sans Bold"/>
              </a:rPr>
              <a:t>                    JOIN invoice AS </a:t>
            </a:r>
            <a:r>
              <a:rPr lang="en-US" sz="2200" b="1" dirty="0" err="1">
                <a:solidFill>
                  <a:srgbClr val="545454"/>
                </a:solidFill>
                <a:latin typeface="Canva Sans Bold"/>
                <a:ea typeface="Canva Sans Bold"/>
                <a:cs typeface="Canva Sans Bold"/>
                <a:sym typeface="Canva Sans Bold"/>
              </a:rPr>
              <a:t>i</a:t>
            </a:r>
            <a:r>
              <a:rPr lang="en-US" sz="2200" b="1" dirty="0">
                <a:solidFill>
                  <a:srgbClr val="545454"/>
                </a:solidFill>
                <a:latin typeface="Canva Sans Bold"/>
                <a:ea typeface="Canva Sans Bold"/>
                <a:cs typeface="Canva Sans Bold"/>
                <a:sym typeface="Canva Sans Bold"/>
              </a:rPr>
              <a:t> ON </a:t>
            </a:r>
            <a:r>
              <a:rPr lang="en-US" sz="2200" b="1" dirty="0" err="1">
                <a:solidFill>
                  <a:srgbClr val="545454"/>
                </a:solidFill>
                <a:latin typeface="Canva Sans Bold"/>
                <a:ea typeface="Canva Sans Bold"/>
                <a:cs typeface="Canva Sans Bold"/>
                <a:sym typeface="Canva Sans Bold"/>
              </a:rPr>
              <a:t>c.customer_id</a:t>
            </a:r>
            <a:r>
              <a:rPr lang="en-US" sz="2200" b="1" dirty="0">
                <a:solidFill>
                  <a:srgbClr val="545454"/>
                </a:solidFill>
                <a:latin typeface="Canva Sans Bold"/>
                <a:ea typeface="Canva Sans Bold"/>
                <a:cs typeface="Canva Sans Bold"/>
                <a:sym typeface="Canva Sans Bold"/>
              </a:rPr>
              <a:t> = </a:t>
            </a:r>
            <a:r>
              <a:rPr lang="en-US" sz="2200" b="1" dirty="0" err="1">
                <a:solidFill>
                  <a:srgbClr val="545454"/>
                </a:solidFill>
                <a:latin typeface="Canva Sans Bold"/>
                <a:ea typeface="Canva Sans Bold"/>
                <a:cs typeface="Canva Sans Bold"/>
                <a:sym typeface="Canva Sans Bold"/>
              </a:rPr>
              <a:t>i.customer_id</a:t>
            </a:r>
            <a:r>
              <a:rPr lang="en-US" sz="2200" b="1" dirty="0">
                <a:solidFill>
                  <a:srgbClr val="545454"/>
                </a:solidFill>
                <a:latin typeface="Canva Sans Bold"/>
                <a:ea typeface="Canva Sans Bold"/>
                <a:cs typeface="Canva Sans Bold"/>
                <a:sym typeface="Canva Sans Bold"/>
              </a:rPr>
              <a:t>    </a:t>
            </a:r>
          </a:p>
          <a:p>
            <a:pPr>
              <a:lnSpc>
                <a:spcPts val="3080"/>
              </a:lnSpc>
              <a:spcBef>
                <a:spcPct val="0"/>
              </a:spcBef>
            </a:pPr>
            <a:r>
              <a:rPr lang="en-US" sz="2200" b="1" dirty="0">
                <a:solidFill>
                  <a:srgbClr val="545454"/>
                </a:solidFill>
                <a:latin typeface="Canva Sans Bold"/>
                <a:ea typeface="Canva Sans Bold"/>
                <a:cs typeface="Canva Sans Bold"/>
                <a:sym typeface="Canva Sans Bold"/>
              </a:rPr>
              <a:t>                   GROUP BY 1, </a:t>
            </a:r>
            <a:r>
              <a:rPr lang="en-US" sz="2200" b="1" dirty="0" err="1">
                <a:solidFill>
                  <a:srgbClr val="545454"/>
                </a:solidFill>
                <a:latin typeface="Canva Sans Bold"/>
                <a:ea typeface="Canva Sans Bold"/>
                <a:cs typeface="Canva Sans Bold"/>
                <a:sym typeface="Canva Sans Bold"/>
              </a:rPr>
              <a:t>c.first_name</a:t>
            </a:r>
            <a:r>
              <a:rPr lang="en-US" sz="2200" b="1" dirty="0">
                <a:solidFill>
                  <a:srgbClr val="545454"/>
                </a:solidFill>
                <a:latin typeface="Canva Sans Bold"/>
                <a:ea typeface="Canva Sans Bold"/>
                <a:cs typeface="Canva Sans Bold"/>
                <a:sym typeface="Canva Sans Bold"/>
              </a:rPr>
              <a:t>, </a:t>
            </a:r>
            <a:r>
              <a:rPr lang="en-US" sz="2200" b="1" dirty="0" err="1">
                <a:solidFill>
                  <a:srgbClr val="545454"/>
                </a:solidFill>
                <a:latin typeface="Canva Sans Bold"/>
                <a:ea typeface="Canva Sans Bold"/>
                <a:cs typeface="Canva Sans Bold"/>
                <a:sym typeface="Canva Sans Bold"/>
              </a:rPr>
              <a:t>c.last_name</a:t>
            </a:r>
            <a:r>
              <a:rPr lang="en-US" sz="2200" b="1" dirty="0">
                <a:solidFill>
                  <a:srgbClr val="545454"/>
                </a:solidFill>
                <a:latin typeface="Canva Sans Bold"/>
                <a:ea typeface="Canva Sans Bold"/>
                <a:cs typeface="Canva Sans Bold"/>
                <a:sym typeface="Canva Sans Bold"/>
              </a:rPr>
              <a:t>, </a:t>
            </a:r>
            <a:r>
              <a:rPr lang="en-US" sz="2200" b="1" dirty="0" err="1">
                <a:solidFill>
                  <a:srgbClr val="545454"/>
                </a:solidFill>
                <a:latin typeface="Canva Sans Bold"/>
                <a:ea typeface="Canva Sans Bold"/>
                <a:cs typeface="Canva Sans Bold"/>
                <a:sym typeface="Canva Sans Bold"/>
              </a:rPr>
              <a:t>i.billing_country</a:t>
            </a:r>
            <a:endParaRPr lang="en-US" sz="2200" b="1" dirty="0">
              <a:solidFill>
                <a:srgbClr val="545454"/>
              </a:solidFill>
              <a:latin typeface="Canva Sans Bold"/>
              <a:ea typeface="Canva Sans Bold"/>
              <a:cs typeface="Canva Sans Bold"/>
              <a:sym typeface="Canva Sans Bold"/>
            </a:endParaRPr>
          </a:p>
          <a:p>
            <a:pPr>
              <a:lnSpc>
                <a:spcPts val="3080"/>
              </a:lnSpc>
              <a:spcBef>
                <a:spcPct val="0"/>
              </a:spcBef>
            </a:pPr>
            <a:r>
              <a:rPr lang="en-US" sz="2200" b="1" dirty="0">
                <a:solidFill>
                  <a:srgbClr val="545454"/>
                </a:solidFill>
                <a:latin typeface="Canva Sans Bold"/>
                <a:ea typeface="Canva Sans Bold"/>
                <a:cs typeface="Canva Sans Bold"/>
                <a:sym typeface="Canva Sans Bold"/>
              </a:rPr>
              <a:t>                   ORDER BY </a:t>
            </a:r>
            <a:r>
              <a:rPr lang="en-US" sz="2200" b="1" dirty="0" err="1">
                <a:solidFill>
                  <a:srgbClr val="545454"/>
                </a:solidFill>
                <a:latin typeface="Canva Sans Bold"/>
                <a:ea typeface="Canva Sans Bold"/>
                <a:cs typeface="Canva Sans Bold"/>
                <a:sym typeface="Canva Sans Bold"/>
              </a:rPr>
              <a:t>total_spent</a:t>
            </a:r>
            <a:r>
              <a:rPr lang="en-US" sz="2200" b="1" dirty="0">
                <a:solidFill>
                  <a:srgbClr val="545454"/>
                </a:solidFill>
                <a:latin typeface="Canva Sans Bold"/>
                <a:ea typeface="Canva Sans Bold"/>
                <a:cs typeface="Canva Sans Bold"/>
                <a:sym typeface="Canva Sans Bold"/>
              </a:rPr>
              <a:t> DESC, 5   </a:t>
            </a:r>
          </a:p>
          <a:p>
            <a:pPr>
              <a:lnSpc>
                <a:spcPts val="3080"/>
              </a:lnSpc>
              <a:spcBef>
                <a:spcPct val="0"/>
              </a:spcBef>
            </a:pPr>
            <a:r>
              <a:rPr lang="en-US" sz="2200" b="1" dirty="0">
                <a:solidFill>
                  <a:srgbClr val="545454"/>
                </a:solidFill>
                <a:latin typeface="Canva Sans Bold"/>
                <a:ea typeface="Canva Sans Bold"/>
                <a:cs typeface="Canva Sans Bold"/>
                <a:sym typeface="Canva Sans Bold"/>
              </a:rPr>
              <a:t>        )     </a:t>
            </a:r>
          </a:p>
          <a:p>
            <a:pPr>
              <a:lnSpc>
                <a:spcPts val="3080"/>
              </a:lnSpc>
              <a:spcBef>
                <a:spcPct val="0"/>
              </a:spcBef>
            </a:pPr>
            <a:endParaRPr lang="en-US" sz="2200" b="1" dirty="0">
              <a:solidFill>
                <a:srgbClr val="545454"/>
              </a:solidFill>
              <a:latin typeface="Canva Sans Bold"/>
              <a:ea typeface="Canva Sans Bold"/>
              <a:cs typeface="Canva Sans Bold"/>
              <a:sym typeface="Canva Sans Bold"/>
            </a:endParaRPr>
          </a:p>
          <a:p>
            <a:pPr>
              <a:lnSpc>
                <a:spcPts val="3080"/>
              </a:lnSpc>
              <a:spcBef>
                <a:spcPct val="0"/>
              </a:spcBef>
            </a:pPr>
            <a:r>
              <a:rPr lang="en-US" sz="2200" b="1" dirty="0">
                <a:solidFill>
                  <a:srgbClr val="545454"/>
                </a:solidFill>
                <a:latin typeface="Canva Sans Bold"/>
                <a:ea typeface="Canva Sans Bold"/>
                <a:cs typeface="Canva Sans Bold"/>
                <a:sym typeface="Canva Sans Bold"/>
              </a:rPr>
              <a:t>SELECT * FROM </a:t>
            </a:r>
            <a:r>
              <a:rPr lang="en-US" sz="2200" b="1" dirty="0" err="1">
                <a:solidFill>
                  <a:srgbClr val="545454"/>
                </a:solidFill>
                <a:latin typeface="Canva Sans Bold"/>
                <a:ea typeface="Canva Sans Bold"/>
                <a:cs typeface="Canva Sans Bold"/>
                <a:sym typeface="Canva Sans Bold"/>
              </a:rPr>
              <a:t>customer_w_country</a:t>
            </a:r>
            <a:r>
              <a:rPr lang="en-US" sz="2200" b="1" dirty="0">
                <a:solidFill>
                  <a:srgbClr val="545454"/>
                </a:solidFill>
                <a:latin typeface="Canva Sans Bold"/>
                <a:ea typeface="Canva Sans Bold"/>
                <a:cs typeface="Canva Sans Bold"/>
                <a:sym typeface="Canva Sans Bold"/>
              </a:rPr>
              <a:t> WHERE </a:t>
            </a:r>
            <a:r>
              <a:rPr lang="en-US" sz="2200" b="1" dirty="0" err="1">
                <a:solidFill>
                  <a:srgbClr val="545454"/>
                </a:solidFill>
                <a:latin typeface="Canva Sans Bold"/>
                <a:ea typeface="Canva Sans Bold"/>
                <a:cs typeface="Canva Sans Bold"/>
                <a:sym typeface="Canva Sans Bold"/>
              </a:rPr>
              <a:t>row_no</a:t>
            </a:r>
            <a:r>
              <a:rPr lang="en-US" sz="2200" b="1" dirty="0">
                <a:solidFill>
                  <a:srgbClr val="545454"/>
                </a:solidFill>
                <a:latin typeface="Canva Sans Bold"/>
                <a:ea typeface="Canva Sans Bold"/>
                <a:cs typeface="Canva Sans Bold"/>
                <a:sym typeface="Canva Sans Bold"/>
              </a:rPr>
              <a:t> &lt;= 1; </a:t>
            </a:r>
          </a:p>
        </p:txBody>
      </p:sp>
      <p:pic>
        <p:nvPicPr>
          <p:cNvPr id="6" name="Picture 5">
            <a:extLst>
              <a:ext uri="{FF2B5EF4-FFF2-40B4-BE49-F238E27FC236}">
                <a16:creationId xmlns:a16="http://schemas.microsoft.com/office/drawing/2014/main" id="{CD533BB1-6A9E-48FB-9D84-476A7520AE39}"/>
              </a:ext>
            </a:extLst>
          </p:cNvPr>
          <p:cNvPicPr>
            <a:picLocks noChangeAspect="1"/>
          </p:cNvPicPr>
          <p:nvPr/>
        </p:nvPicPr>
        <p:blipFill>
          <a:blip r:embed="rId6"/>
          <a:stretch>
            <a:fillRect/>
          </a:stretch>
        </p:blipFill>
        <p:spPr>
          <a:xfrm>
            <a:off x="10232854" y="3856410"/>
            <a:ext cx="6378746" cy="4376868"/>
          </a:xfrm>
          <a:prstGeom prst="rect">
            <a:avLst/>
          </a:prstGeom>
        </p:spPr>
      </p:pic>
    </p:spTree>
    <p:extLst>
      <p:ext uri="{BB962C8B-B14F-4D97-AF65-F5344CB8AC3E}">
        <p14:creationId xmlns:p14="http://schemas.microsoft.com/office/powerpoint/2010/main" val="1168468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37ECE"/>
        </a:solidFill>
        <a:effectLst/>
      </p:bgPr>
    </p:bg>
    <p:spTree>
      <p:nvGrpSpPr>
        <p:cNvPr id="1" name=""/>
        <p:cNvGrpSpPr/>
        <p:nvPr/>
      </p:nvGrpSpPr>
      <p:grpSpPr>
        <a:xfrm>
          <a:off x="0" y="0"/>
          <a:ext cx="0" cy="0"/>
          <a:chOff x="0" y="0"/>
          <a:chExt cx="0" cy="0"/>
        </a:xfrm>
      </p:grpSpPr>
      <p:grpSp>
        <p:nvGrpSpPr>
          <p:cNvPr id="2" name="Group 2"/>
          <p:cNvGrpSpPr/>
          <p:nvPr/>
        </p:nvGrpSpPr>
        <p:grpSpPr>
          <a:xfrm>
            <a:off x="-502846" y="-224350"/>
            <a:ext cx="19293692" cy="10735699"/>
            <a:chOff x="0" y="0"/>
            <a:chExt cx="25724923" cy="14314266"/>
          </a:xfrm>
        </p:grpSpPr>
        <p:sp>
          <p:nvSpPr>
            <p:cNvPr id="3" name="Freeform 3"/>
            <p:cNvSpPr/>
            <p:nvPr/>
          </p:nvSpPr>
          <p:spPr>
            <a:xfrm>
              <a:off x="0" y="0"/>
              <a:ext cx="14314266" cy="14314266"/>
            </a:xfrm>
            <a:custGeom>
              <a:avLst/>
              <a:gdLst/>
              <a:ahLst/>
              <a:cxnLst/>
              <a:rect l="l" t="t" r="r" b="b"/>
              <a:pathLst>
                <a:path w="14314266" h="14314266">
                  <a:moveTo>
                    <a:pt x="0" y="0"/>
                  </a:moveTo>
                  <a:lnTo>
                    <a:pt x="14314266" y="0"/>
                  </a:lnTo>
                  <a:lnTo>
                    <a:pt x="14314266" y="14314266"/>
                  </a:lnTo>
                  <a:lnTo>
                    <a:pt x="0" y="14314266"/>
                  </a:lnTo>
                  <a:lnTo>
                    <a:pt x="0" y="0"/>
                  </a:lnTo>
                  <a:close/>
                </a:path>
              </a:pathLst>
            </a:custGeom>
            <a:blipFill>
              <a:blip r:embed="rId2">
                <a:alphaModFix amt="5000"/>
                <a:extLst>
                  <a:ext uri="{96DAC541-7B7A-43D3-8B79-37D633B846F1}">
                    <asvg:svgBlip xmlns:asvg="http://schemas.microsoft.com/office/drawing/2016/SVG/main" r:embed="rId3"/>
                  </a:ext>
                </a:extLst>
              </a:blip>
              <a:stretch>
                <a:fillRect/>
              </a:stretch>
            </a:blipFill>
          </p:spPr>
        </p:sp>
        <p:sp>
          <p:nvSpPr>
            <p:cNvPr id="4" name="Freeform 4"/>
            <p:cNvSpPr/>
            <p:nvPr/>
          </p:nvSpPr>
          <p:spPr>
            <a:xfrm>
              <a:off x="11410657" y="0"/>
              <a:ext cx="14314266" cy="14314266"/>
            </a:xfrm>
            <a:custGeom>
              <a:avLst/>
              <a:gdLst/>
              <a:ahLst/>
              <a:cxnLst/>
              <a:rect l="l" t="t" r="r" b="b"/>
              <a:pathLst>
                <a:path w="14314266" h="14314266">
                  <a:moveTo>
                    <a:pt x="0" y="0"/>
                  </a:moveTo>
                  <a:lnTo>
                    <a:pt x="14314266" y="0"/>
                  </a:lnTo>
                  <a:lnTo>
                    <a:pt x="14314266" y="14314266"/>
                  </a:lnTo>
                  <a:lnTo>
                    <a:pt x="0" y="14314266"/>
                  </a:lnTo>
                  <a:lnTo>
                    <a:pt x="0" y="0"/>
                  </a:lnTo>
                  <a:close/>
                </a:path>
              </a:pathLst>
            </a:custGeom>
            <a:blipFill>
              <a:blip r:embed="rId2">
                <a:alphaModFix amt="5000"/>
                <a:extLst>
                  <a:ext uri="{96DAC541-7B7A-43D3-8B79-37D633B846F1}">
                    <asvg:svgBlip xmlns:asvg="http://schemas.microsoft.com/office/drawing/2016/SVG/main" r:embed="rId3"/>
                  </a:ext>
                </a:extLst>
              </a:blip>
              <a:stretch>
                <a:fillRect/>
              </a:stretch>
            </a:blipFill>
          </p:spPr>
        </p:sp>
      </p:grpSp>
      <p:sp>
        <p:nvSpPr>
          <p:cNvPr id="5" name="Freeform 5"/>
          <p:cNvSpPr/>
          <p:nvPr/>
        </p:nvSpPr>
        <p:spPr>
          <a:xfrm>
            <a:off x="12877800" y="23812"/>
            <a:ext cx="7546118" cy="11663378"/>
          </a:xfrm>
          <a:custGeom>
            <a:avLst/>
            <a:gdLst/>
            <a:ahLst/>
            <a:cxnLst/>
            <a:rect l="l" t="t" r="r" b="b"/>
            <a:pathLst>
              <a:path w="7952303" h="11663378">
                <a:moveTo>
                  <a:pt x="0" y="0"/>
                </a:moveTo>
                <a:lnTo>
                  <a:pt x="7952303" y="0"/>
                </a:lnTo>
                <a:lnTo>
                  <a:pt x="7952303" y="11663378"/>
                </a:lnTo>
                <a:lnTo>
                  <a:pt x="0" y="1166337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189137">
            <a:off x="3054781" y="-2156884"/>
            <a:ext cx="9844269" cy="4009302"/>
          </a:xfrm>
          <a:custGeom>
            <a:avLst/>
            <a:gdLst/>
            <a:ahLst/>
            <a:cxnLst/>
            <a:rect l="l" t="t" r="r" b="b"/>
            <a:pathLst>
              <a:path w="9844269" h="4009302">
                <a:moveTo>
                  <a:pt x="0" y="0"/>
                </a:moveTo>
                <a:lnTo>
                  <a:pt x="9844269" y="0"/>
                </a:lnTo>
                <a:lnTo>
                  <a:pt x="9844269" y="4009302"/>
                </a:lnTo>
                <a:lnTo>
                  <a:pt x="0" y="400930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TextBox 8"/>
          <p:cNvSpPr txBox="1"/>
          <p:nvPr/>
        </p:nvSpPr>
        <p:spPr>
          <a:xfrm>
            <a:off x="906297" y="2034969"/>
            <a:ext cx="7850856" cy="1384610"/>
          </a:xfrm>
          <a:prstGeom prst="rect">
            <a:avLst/>
          </a:prstGeom>
        </p:spPr>
        <p:txBody>
          <a:bodyPr lIns="0" tIns="0" rIns="0" bIns="0" rtlCol="0" anchor="t">
            <a:spAutoFit/>
          </a:bodyPr>
          <a:lstStyle/>
          <a:p>
            <a:pPr algn="l">
              <a:lnSpc>
                <a:spcPts val="12082"/>
              </a:lnSpc>
            </a:pPr>
            <a:r>
              <a:rPr lang="en-US" sz="6600" b="1" spc="-398" dirty="0">
                <a:solidFill>
                  <a:srgbClr val="FCFAEE"/>
                </a:solidFill>
                <a:latin typeface="Codec Pro Bold"/>
                <a:ea typeface="Codec Pro Bold"/>
                <a:cs typeface="Codec Pro Bold"/>
                <a:sym typeface="Codec Pro Bold"/>
              </a:rPr>
              <a:t>Introduction</a:t>
            </a:r>
          </a:p>
        </p:txBody>
      </p:sp>
      <p:sp>
        <p:nvSpPr>
          <p:cNvPr id="9" name="TextBox 9"/>
          <p:cNvSpPr txBox="1"/>
          <p:nvPr/>
        </p:nvSpPr>
        <p:spPr>
          <a:xfrm>
            <a:off x="807352" y="3848100"/>
            <a:ext cx="10735699" cy="4802981"/>
          </a:xfrm>
          <a:prstGeom prst="rect">
            <a:avLst/>
          </a:prstGeom>
        </p:spPr>
        <p:txBody>
          <a:bodyPr wrap="square" lIns="0" tIns="0" rIns="0" bIns="0" rtlCol="0" anchor="t">
            <a:spAutoFit/>
          </a:bodyPr>
          <a:lstStyle/>
          <a:p>
            <a:r>
              <a:rPr lang="en-US" sz="2400" dirty="0">
                <a:solidFill>
                  <a:schemeClr val="bg1">
                    <a:lumMod val="95000"/>
                  </a:schemeClr>
                </a:solidFill>
                <a:latin typeface="Arial" panose="020B0604020202020204" pitchFamily="34" charset="0"/>
                <a:cs typeface="Arial" panose="020B0604020202020204" pitchFamily="34" charset="0"/>
              </a:rPr>
              <a:t>The Music Store Analysis project aims to explore and analyze the operational and sales data of a digital music store using SQL. This project utilizes a relational database schema that includes detailed information about artists, albums, tracks, genres, customers, employees, invoices, and playlists. Through structured queries, the project provides valuable insights into customer behavior, sales trends, popular genres, and the relationships between employees and customers.</a:t>
            </a:r>
          </a:p>
          <a:p>
            <a:r>
              <a:rPr lang="en-US" sz="2400" dirty="0">
                <a:solidFill>
                  <a:schemeClr val="bg1">
                    <a:lumMod val="95000"/>
                  </a:schemeClr>
                </a:solidFill>
                <a:latin typeface="Arial" panose="020B0604020202020204" pitchFamily="34" charset="0"/>
                <a:cs typeface="Arial" panose="020B0604020202020204" pitchFamily="34" charset="0"/>
              </a:rPr>
              <a:t>The analysis is conducted using SQL (Structured Query Language), which is an essential tool for managing and querying relational databases. By leveraging SQL’s capabilities, this project demonstrates how data can be efficiently retrieved, manipulated, and visualized to support decision-making processes in a music retail environment.</a:t>
            </a:r>
          </a:p>
          <a:p>
            <a:pPr algn="l">
              <a:lnSpc>
                <a:spcPts val="3080"/>
              </a:lnSpc>
              <a:spcBef>
                <a:spcPct val="0"/>
              </a:spcBef>
            </a:pPr>
            <a:endParaRPr lang="en-US" sz="2200" b="1" dirty="0">
              <a:solidFill>
                <a:srgbClr val="FCFAEE"/>
              </a:solidFill>
              <a:latin typeface="Canva Sans Bold"/>
              <a:ea typeface="Canva Sans Bold"/>
              <a:cs typeface="Canva Sans Bold"/>
              <a:sym typeface="Canva Sans Bo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37ECE"/>
        </a:solidFill>
        <a:effectLst/>
      </p:bgPr>
    </p:bg>
    <p:spTree>
      <p:nvGrpSpPr>
        <p:cNvPr id="1" name=""/>
        <p:cNvGrpSpPr/>
        <p:nvPr/>
      </p:nvGrpSpPr>
      <p:grpSpPr>
        <a:xfrm>
          <a:off x="0" y="0"/>
          <a:ext cx="0" cy="0"/>
          <a:chOff x="0" y="0"/>
          <a:chExt cx="0" cy="0"/>
        </a:xfrm>
      </p:grpSpPr>
      <p:sp>
        <p:nvSpPr>
          <p:cNvPr id="6" name="TextBox 6"/>
          <p:cNvSpPr txBox="1"/>
          <p:nvPr/>
        </p:nvSpPr>
        <p:spPr>
          <a:xfrm>
            <a:off x="3520585" y="641537"/>
            <a:ext cx="11246829" cy="1221938"/>
          </a:xfrm>
          <a:prstGeom prst="rect">
            <a:avLst/>
          </a:prstGeom>
        </p:spPr>
        <p:txBody>
          <a:bodyPr lIns="0" tIns="0" rIns="0" bIns="0" rtlCol="0" anchor="t">
            <a:spAutoFit/>
          </a:bodyPr>
          <a:lstStyle/>
          <a:p>
            <a:pPr algn="ctr">
              <a:lnSpc>
                <a:spcPts val="10190"/>
              </a:lnSpc>
            </a:pPr>
            <a:r>
              <a:rPr lang="en-US" sz="7200" b="1" spc="-335" dirty="0">
                <a:solidFill>
                  <a:schemeClr val="bg1"/>
                </a:solidFill>
                <a:latin typeface="Codec Pro Bold"/>
                <a:ea typeface="Codec Pro Bold"/>
                <a:cs typeface="Codec Pro Bold"/>
                <a:sym typeface="Codec Pro Bold"/>
              </a:rPr>
              <a:t>Insight Report</a:t>
            </a:r>
          </a:p>
        </p:txBody>
      </p:sp>
      <p:sp>
        <p:nvSpPr>
          <p:cNvPr id="7" name="TextBox 7"/>
          <p:cNvSpPr txBox="1"/>
          <p:nvPr/>
        </p:nvSpPr>
        <p:spPr>
          <a:xfrm>
            <a:off x="1426748" y="2401285"/>
            <a:ext cx="13203651" cy="7383753"/>
          </a:xfrm>
          <a:prstGeom prst="rect">
            <a:avLst/>
          </a:prstGeom>
        </p:spPr>
        <p:txBody>
          <a:bodyPr wrap="square" lIns="0" tIns="0" rIns="0" bIns="0" rtlCol="0" anchor="t">
            <a:spAutoFit/>
          </a:bodyPr>
          <a:lstStyle/>
          <a:p>
            <a:pPr marL="457200" indent="-457200">
              <a:lnSpc>
                <a:spcPts val="3404"/>
              </a:lnSpc>
              <a:spcBef>
                <a:spcPct val="0"/>
              </a:spcBef>
              <a:buFont typeface="Wingdings" panose="05000000000000000000" pitchFamily="2" charset="2"/>
              <a:buChar char="q"/>
            </a:pPr>
            <a:r>
              <a:rPr lang="en-US" sz="2800" dirty="0"/>
              <a:t>Total sales amount to </a:t>
            </a:r>
            <a:r>
              <a:rPr lang="en-US" sz="2800" b="1" dirty="0"/>
              <a:t>$4757</a:t>
            </a:r>
            <a:r>
              <a:rPr lang="en-US" sz="2800" dirty="0"/>
              <a:t> across </a:t>
            </a:r>
            <a:r>
              <a:rPr lang="en-US" sz="2800" b="1" dirty="0"/>
              <a:t>614 transactions</a:t>
            </a:r>
            <a:r>
              <a:rPr lang="en-US" sz="2800" dirty="0"/>
              <a:t>.</a:t>
            </a:r>
          </a:p>
          <a:p>
            <a:pPr marL="457200" indent="-457200">
              <a:lnSpc>
                <a:spcPts val="3404"/>
              </a:lnSpc>
              <a:spcBef>
                <a:spcPct val="0"/>
              </a:spcBef>
              <a:buFont typeface="Wingdings" panose="05000000000000000000" pitchFamily="2" charset="2"/>
              <a:buChar char="q"/>
            </a:pPr>
            <a:r>
              <a:rPr lang="en-US" sz="2800" b="1" dirty="0"/>
              <a:t>USA</a:t>
            </a:r>
            <a:r>
              <a:rPr lang="en-US" sz="2800" dirty="0"/>
              <a:t> has the </a:t>
            </a:r>
            <a:r>
              <a:rPr lang="en-US" sz="2800" b="1" dirty="0"/>
              <a:t>largest customer base</a:t>
            </a:r>
            <a:r>
              <a:rPr lang="en-US" sz="2800" dirty="0"/>
              <a:t> and generates the </a:t>
            </a:r>
            <a:r>
              <a:rPr lang="en-US" sz="2800" b="1" dirty="0"/>
              <a:t>highest number of invoices</a:t>
            </a:r>
            <a:r>
              <a:rPr lang="en-US" sz="2800" dirty="0"/>
              <a:t>.</a:t>
            </a:r>
          </a:p>
          <a:p>
            <a:pPr marL="457200" indent="-457200">
              <a:lnSpc>
                <a:spcPts val="3404"/>
              </a:lnSpc>
              <a:spcBef>
                <a:spcPct val="0"/>
              </a:spcBef>
              <a:buFont typeface="Wingdings" panose="05000000000000000000" pitchFamily="2" charset="2"/>
              <a:buChar char="q"/>
            </a:pPr>
            <a:r>
              <a:rPr lang="en-US" sz="2800" b="1" dirty="0"/>
              <a:t>Canada</a:t>
            </a:r>
            <a:r>
              <a:rPr lang="en-US" sz="2800" dirty="0"/>
              <a:t> and </a:t>
            </a:r>
            <a:r>
              <a:rPr lang="en-US" sz="2800" b="1" dirty="0"/>
              <a:t>Brazil</a:t>
            </a:r>
            <a:r>
              <a:rPr lang="en-US" sz="2800" dirty="0"/>
              <a:t> also contribute significantly to the total invoice count.</a:t>
            </a:r>
          </a:p>
          <a:p>
            <a:pPr marL="457200" indent="-457200">
              <a:lnSpc>
                <a:spcPts val="3404"/>
              </a:lnSpc>
              <a:spcBef>
                <a:spcPct val="0"/>
              </a:spcBef>
              <a:buFont typeface="Wingdings" panose="05000000000000000000" pitchFamily="2" charset="2"/>
              <a:buChar char="q"/>
            </a:pPr>
            <a:r>
              <a:rPr lang="en-US" sz="2800" b="1" dirty="0"/>
              <a:t>Prague</a:t>
            </a:r>
            <a:r>
              <a:rPr lang="en-US" sz="2800" dirty="0"/>
              <a:t> stands out as the </a:t>
            </a:r>
            <a:r>
              <a:rPr lang="en-US" sz="2800" b="1" dirty="0"/>
              <a:t>top-performing city</a:t>
            </a:r>
            <a:r>
              <a:rPr lang="en-US" sz="2800" dirty="0"/>
              <a:t>, with the </a:t>
            </a:r>
            <a:r>
              <a:rPr lang="en-US" sz="2800" b="1" dirty="0"/>
              <a:t>highest total customer spending</a:t>
            </a:r>
            <a:r>
              <a:rPr lang="en-US" sz="2800" dirty="0"/>
              <a:t>, making it an ideal candidate for hosting a promotional music festival.</a:t>
            </a:r>
          </a:p>
          <a:p>
            <a:pPr marL="457200" indent="-457200">
              <a:lnSpc>
                <a:spcPts val="3404"/>
              </a:lnSpc>
              <a:spcBef>
                <a:spcPct val="0"/>
              </a:spcBef>
              <a:buFont typeface="Wingdings" panose="05000000000000000000" pitchFamily="2" charset="2"/>
              <a:buChar char="q"/>
            </a:pPr>
            <a:r>
              <a:rPr lang="en-US" sz="2800" b="1" dirty="0"/>
              <a:t>Helena</a:t>
            </a:r>
            <a:r>
              <a:rPr lang="en-US" sz="2800" dirty="0"/>
              <a:t> is the </a:t>
            </a:r>
            <a:r>
              <a:rPr lang="en-US" sz="2800" b="1" dirty="0"/>
              <a:t>best customer</a:t>
            </a:r>
            <a:r>
              <a:rPr lang="en-US" sz="2800" dirty="0"/>
              <a:t>, having spent a total of </a:t>
            </a:r>
            <a:r>
              <a:rPr lang="en-US" sz="2800" b="1" dirty="0"/>
              <a:t>$130</a:t>
            </a:r>
            <a:r>
              <a:rPr lang="en-US" sz="2800" dirty="0"/>
              <a:t> — a valuable profile for VIP treatment or loyalty rewards.</a:t>
            </a:r>
          </a:p>
          <a:p>
            <a:pPr marL="457200" indent="-457200">
              <a:lnSpc>
                <a:spcPts val="3404"/>
              </a:lnSpc>
              <a:spcBef>
                <a:spcPct val="0"/>
              </a:spcBef>
              <a:buFont typeface="Wingdings" panose="05000000000000000000" pitchFamily="2" charset="2"/>
              <a:buChar char="q"/>
            </a:pPr>
            <a:r>
              <a:rPr lang="en-US" sz="2800" dirty="0"/>
              <a:t>Each country has at least one </a:t>
            </a:r>
            <a:r>
              <a:rPr lang="en-US" sz="2800" b="1" dirty="0"/>
              <a:t>top customer</a:t>
            </a:r>
            <a:r>
              <a:rPr lang="en-US" sz="2800" dirty="0"/>
              <a:t> based on total spend — these individuals can be targeted for exclusive offers.</a:t>
            </a:r>
          </a:p>
          <a:p>
            <a:pPr marL="457200" indent="-457200">
              <a:lnSpc>
                <a:spcPts val="3404"/>
              </a:lnSpc>
              <a:spcBef>
                <a:spcPct val="0"/>
              </a:spcBef>
              <a:buFont typeface="Wingdings" panose="05000000000000000000" pitchFamily="2" charset="2"/>
              <a:buChar char="q"/>
            </a:pPr>
            <a:r>
              <a:rPr lang="en-US" sz="2800" b="1" dirty="0"/>
              <a:t>Rock</a:t>
            </a:r>
            <a:r>
              <a:rPr lang="en-US" sz="2800" dirty="0"/>
              <a:t> is the </a:t>
            </a:r>
            <a:r>
              <a:rPr lang="en-US" sz="2800" b="1" dirty="0"/>
              <a:t>most popular genre</a:t>
            </a:r>
            <a:r>
              <a:rPr lang="en-US" sz="2800" dirty="0"/>
              <a:t> across </a:t>
            </a:r>
            <a:r>
              <a:rPr lang="en-US" sz="2800" b="1" dirty="0"/>
              <a:t>most countries</a:t>
            </a:r>
            <a:r>
              <a:rPr lang="en-US" sz="2800" dirty="0"/>
              <a:t>, highlighting a strong global appeal.</a:t>
            </a:r>
          </a:p>
          <a:p>
            <a:pPr marL="457200" indent="-457200">
              <a:lnSpc>
                <a:spcPts val="3404"/>
              </a:lnSpc>
              <a:spcBef>
                <a:spcPct val="0"/>
              </a:spcBef>
              <a:buFont typeface="Wingdings" panose="05000000000000000000" pitchFamily="2" charset="2"/>
              <a:buChar char="q"/>
            </a:pPr>
            <a:r>
              <a:rPr lang="en-US" sz="2800" b="1" dirty="0"/>
              <a:t>Led Zeppelin</a:t>
            </a:r>
            <a:r>
              <a:rPr lang="en-US" sz="2800" dirty="0"/>
              <a:t> has produced the </a:t>
            </a:r>
            <a:r>
              <a:rPr lang="en-US" sz="2800" b="1" dirty="0"/>
              <a:t>highest number of Rock tracks</a:t>
            </a:r>
            <a:r>
              <a:rPr lang="en-US" sz="2800" dirty="0"/>
              <a:t> — ideal for Rock playlists or promotional partnerships.</a:t>
            </a:r>
          </a:p>
          <a:p>
            <a:pPr marL="457200" indent="-457200">
              <a:lnSpc>
                <a:spcPts val="3404"/>
              </a:lnSpc>
              <a:spcBef>
                <a:spcPct val="0"/>
              </a:spcBef>
              <a:buFont typeface="Wingdings" panose="05000000000000000000" pitchFamily="2" charset="2"/>
              <a:buChar char="q"/>
            </a:pPr>
            <a:r>
              <a:rPr lang="en-US" sz="2800" dirty="0"/>
              <a:t>Customers have collectively spent a notable amount on music by the artist </a:t>
            </a:r>
            <a:r>
              <a:rPr lang="en-US" sz="2800" b="1" dirty="0"/>
              <a:t>Queen</a:t>
            </a:r>
            <a:r>
              <a:rPr lang="en-US" sz="2800" dirty="0"/>
              <a:t>, which shows strong brand power and fan loyalty.</a:t>
            </a:r>
          </a:p>
          <a:p>
            <a:pPr algn="ctr">
              <a:lnSpc>
                <a:spcPts val="3404"/>
              </a:lnSpc>
              <a:spcBef>
                <a:spcPct val="0"/>
              </a:spcBef>
            </a:pPr>
            <a:endParaRPr lang="en-US" sz="2431" b="1" dirty="0">
              <a:solidFill>
                <a:srgbClr val="FCFAEE"/>
              </a:solidFill>
              <a:latin typeface="Canva Sans Bold"/>
              <a:sym typeface="Canva Sans Bold"/>
            </a:endParaRPr>
          </a:p>
          <a:p>
            <a:pPr algn="ctr">
              <a:lnSpc>
                <a:spcPts val="3404"/>
              </a:lnSpc>
              <a:spcBef>
                <a:spcPct val="0"/>
              </a:spcBef>
            </a:pPr>
            <a:endParaRPr lang="en-US" sz="2431" b="1" dirty="0">
              <a:solidFill>
                <a:srgbClr val="FCFAEE"/>
              </a:solidFill>
              <a:latin typeface="Canva Sans Bold"/>
              <a:ea typeface="Canva Sans Bold"/>
              <a:cs typeface="Canva Sans Bold"/>
              <a:sym typeface="Canva Sans Bold"/>
            </a:endParaRPr>
          </a:p>
        </p:txBody>
      </p:sp>
      <p:sp>
        <p:nvSpPr>
          <p:cNvPr id="8" name="Freeform 8"/>
          <p:cNvSpPr/>
          <p:nvPr/>
        </p:nvSpPr>
        <p:spPr>
          <a:xfrm>
            <a:off x="14938069" y="2382235"/>
            <a:ext cx="5169381" cy="10452793"/>
          </a:xfrm>
          <a:custGeom>
            <a:avLst/>
            <a:gdLst/>
            <a:ahLst/>
            <a:cxnLst/>
            <a:rect l="l" t="t" r="r" b="b"/>
            <a:pathLst>
              <a:path w="5169381" h="10452793">
                <a:moveTo>
                  <a:pt x="0" y="0"/>
                </a:moveTo>
                <a:lnTo>
                  <a:pt x="5169381" y="0"/>
                </a:lnTo>
                <a:lnTo>
                  <a:pt x="5169381" y="10452792"/>
                </a:lnTo>
                <a:lnTo>
                  <a:pt x="0" y="104527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2895600" y="-1891477"/>
            <a:ext cx="11472135" cy="2533014"/>
          </a:xfrm>
          <a:custGeom>
            <a:avLst/>
            <a:gdLst/>
            <a:ahLst/>
            <a:cxnLst/>
            <a:rect l="l" t="t" r="r" b="b"/>
            <a:pathLst>
              <a:path w="8166456" h="3325975">
                <a:moveTo>
                  <a:pt x="0" y="0"/>
                </a:moveTo>
                <a:lnTo>
                  <a:pt x="8166456" y="0"/>
                </a:lnTo>
                <a:lnTo>
                  <a:pt x="8166456" y="3325975"/>
                </a:lnTo>
                <a:lnTo>
                  <a:pt x="0" y="332597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37ECE"/>
        </a:solidFill>
        <a:effectLst/>
      </p:bgPr>
    </p:bg>
    <p:spTree>
      <p:nvGrpSpPr>
        <p:cNvPr id="1" name=""/>
        <p:cNvGrpSpPr/>
        <p:nvPr/>
      </p:nvGrpSpPr>
      <p:grpSpPr>
        <a:xfrm>
          <a:off x="0" y="0"/>
          <a:ext cx="0" cy="0"/>
          <a:chOff x="0" y="0"/>
          <a:chExt cx="0" cy="0"/>
        </a:xfrm>
      </p:grpSpPr>
      <p:grpSp>
        <p:nvGrpSpPr>
          <p:cNvPr id="2" name="Group 2"/>
          <p:cNvGrpSpPr/>
          <p:nvPr/>
        </p:nvGrpSpPr>
        <p:grpSpPr>
          <a:xfrm>
            <a:off x="-502846" y="-224350"/>
            <a:ext cx="19293692" cy="10735699"/>
            <a:chOff x="0" y="0"/>
            <a:chExt cx="25724923" cy="14314266"/>
          </a:xfrm>
        </p:grpSpPr>
        <p:sp>
          <p:nvSpPr>
            <p:cNvPr id="3" name="Freeform 3"/>
            <p:cNvSpPr/>
            <p:nvPr/>
          </p:nvSpPr>
          <p:spPr>
            <a:xfrm>
              <a:off x="0" y="0"/>
              <a:ext cx="14314266" cy="14314266"/>
            </a:xfrm>
            <a:custGeom>
              <a:avLst/>
              <a:gdLst/>
              <a:ahLst/>
              <a:cxnLst/>
              <a:rect l="l" t="t" r="r" b="b"/>
              <a:pathLst>
                <a:path w="14314266" h="14314266">
                  <a:moveTo>
                    <a:pt x="0" y="0"/>
                  </a:moveTo>
                  <a:lnTo>
                    <a:pt x="14314266" y="0"/>
                  </a:lnTo>
                  <a:lnTo>
                    <a:pt x="14314266" y="14314266"/>
                  </a:lnTo>
                  <a:lnTo>
                    <a:pt x="0" y="14314266"/>
                  </a:lnTo>
                  <a:lnTo>
                    <a:pt x="0" y="0"/>
                  </a:lnTo>
                  <a:close/>
                </a:path>
              </a:pathLst>
            </a:custGeom>
            <a:blipFill>
              <a:blip r:embed="rId2">
                <a:alphaModFix amt="5000"/>
                <a:extLst>
                  <a:ext uri="{96DAC541-7B7A-43D3-8B79-37D633B846F1}">
                    <asvg:svgBlip xmlns:asvg="http://schemas.microsoft.com/office/drawing/2016/SVG/main" r:embed="rId3"/>
                  </a:ext>
                </a:extLst>
              </a:blip>
              <a:stretch>
                <a:fillRect/>
              </a:stretch>
            </a:blipFill>
          </p:spPr>
        </p:sp>
        <p:sp>
          <p:nvSpPr>
            <p:cNvPr id="4" name="Freeform 4"/>
            <p:cNvSpPr/>
            <p:nvPr/>
          </p:nvSpPr>
          <p:spPr>
            <a:xfrm>
              <a:off x="11410657" y="0"/>
              <a:ext cx="14314266" cy="14314266"/>
            </a:xfrm>
            <a:custGeom>
              <a:avLst/>
              <a:gdLst/>
              <a:ahLst/>
              <a:cxnLst/>
              <a:rect l="l" t="t" r="r" b="b"/>
              <a:pathLst>
                <a:path w="14314266" h="14314266">
                  <a:moveTo>
                    <a:pt x="0" y="0"/>
                  </a:moveTo>
                  <a:lnTo>
                    <a:pt x="14314266" y="0"/>
                  </a:lnTo>
                  <a:lnTo>
                    <a:pt x="14314266" y="14314266"/>
                  </a:lnTo>
                  <a:lnTo>
                    <a:pt x="0" y="14314266"/>
                  </a:lnTo>
                  <a:lnTo>
                    <a:pt x="0" y="0"/>
                  </a:lnTo>
                  <a:close/>
                </a:path>
              </a:pathLst>
            </a:custGeom>
            <a:blipFill>
              <a:blip r:embed="rId2">
                <a:alphaModFix amt="5000"/>
                <a:extLst>
                  <a:ext uri="{96DAC541-7B7A-43D3-8B79-37D633B846F1}">
                    <asvg:svgBlip xmlns:asvg="http://schemas.microsoft.com/office/drawing/2016/SVG/main" r:embed="rId3"/>
                  </a:ext>
                </a:extLst>
              </a:blip>
              <a:stretch>
                <a:fillRect/>
              </a:stretch>
            </a:blipFill>
          </p:spPr>
        </p:sp>
      </p:grpSp>
      <p:sp>
        <p:nvSpPr>
          <p:cNvPr id="5" name="Freeform 5"/>
          <p:cNvSpPr/>
          <p:nvPr/>
        </p:nvSpPr>
        <p:spPr>
          <a:xfrm>
            <a:off x="5673859" y="2950803"/>
            <a:ext cx="8140215" cy="13052822"/>
          </a:xfrm>
          <a:custGeom>
            <a:avLst/>
            <a:gdLst/>
            <a:ahLst/>
            <a:cxnLst/>
            <a:rect l="l" t="t" r="r" b="b"/>
            <a:pathLst>
              <a:path w="8140215" h="13052822">
                <a:moveTo>
                  <a:pt x="0" y="0"/>
                </a:moveTo>
                <a:lnTo>
                  <a:pt x="8140215" y="0"/>
                </a:lnTo>
                <a:lnTo>
                  <a:pt x="8140215" y="13052823"/>
                </a:lnTo>
                <a:lnTo>
                  <a:pt x="0" y="1305282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2021725" y="5143500"/>
            <a:ext cx="6476955" cy="7437004"/>
          </a:xfrm>
          <a:custGeom>
            <a:avLst/>
            <a:gdLst/>
            <a:ahLst/>
            <a:cxnLst/>
            <a:rect l="l" t="t" r="r" b="b"/>
            <a:pathLst>
              <a:path w="6476955" h="7437004">
                <a:moveTo>
                  <a:pt x="0" y="0"/>
                </a:moveTo>
                <a:lnTo>
                  <a:pt x="6476954" y="0"/>
                </a:lnTo>
                <a:lnTo>
                  <a:pt x="6476954" y="7437004"/>
                </a:lnTo>
                <a:lnTo>
                  <a:pt x="0" y="743700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rot="-4717894" flipH="1">
            <a:off x="10942681" y="-3928698"/>
            <a:ext cx="4360453" cy="11585746"/>
          </a:xfrm>
          <a:custGeom>
            <a:avLst/>
            <a:gdLst/>
            <a:ahLst/>
            <a:cxnLst/>
            <a:rect l="l" t="t" r="r" b="b"/>
            <a:pathLst>
              <a:path w="4360453" h="11585746">
                <a:moveTo>
                  <a:pt x="4360454" y="0"/>
                </a:moveTo>
                <a:lnTo>
                  <a:pt x="0" y="0"/>
                </a:lnTo>
                <a:lnTo>
                  <a:pt x="0" y="11585746"/>
                </a:lnTo>
                <a:lnTo>
                  <a:pt x="4360454" y="11585746"/>
                </a:lnTo>
                <a:lnTo>
                  <a:pt x="4360454"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8" name="Freeform 8"/>
          <p:cNvSpPr/>
          <p:nvPr/>
        </p:nvSpPr>
        <p:spPr>
          <a:xfrm rot="313925">
            <a:off x="-2889012" y="5371481"/>
            <a:ext cx="8166456" cy="3325975"/>
          </a:xfrm>
          <a:custGeom>
            <a:avLst/>
            <a:gdLst/>
            <a:ahLst/>
            <a:cxnLst/>
            <a:rect l="l" t="t" r="r" b="b"/>
            <a:pathLst>
              <a:path w="8166456" h="3325975">
                <a:moveTo>
                  <a:pt x="0" y="0"/>
                </a:moveTo>
                <a:lnTo>
                  <a:pt x="8166456" y="0"/>
                </a:lnTo>
                <a:lnTo>
                  <a:pt x="8166456" y="3325974"/>
                </a:lnTo>
                <a:lnTo>
                  <a:pt x="0" y="332597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9" name="TextBox 9"/>
          <p:cNvSpPr txBox="1"/>
          <p:nvPr/>
        </p:nvSpPr>
        <p:spPr>
          <a:xfrm>
            <a:off x="1028700" y="1024807"/>
            <a:ext cx="10294391" cy="2265186"/>
          </a:xfrm>
          <a:prstGeom prst="rect">
            <a:avLst/>
          </a:prstGeom>
        </p:spPr>
        <p:txBody>
          <a:bodyPr lIns="0" tIns="0" rIns="0" bIns="0" rtlCol="0" anchor="t">
            <a:spAutoFit/>
          </a:bodyPr>
          <a:lstStyle/>
          <a:p>
            <a:pPr algn="l">
              <a:lnSpc>
                <a:spcPts val="14689"/>
              </a:lnSpc>
            </a:pPr>
            <a:r>
              <a:rPr lang="en-US" sz="16692" b="1" spc="-484">
                <a:solidFill>
                  <a:srgbClr val="FCFAEE"/>
                </a:solidFill>
                <a:latin typeface="Codec Pro Bold"/>
                <a:ea typeface="Codec Pro Bold"/>
                <a:cs typeface="Codec Pro Bold"/>
                <a:sym typeface="Codec Pro Bold"/>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CFAEE"/>
        </a:solidFill>
        <a:effectLst/>
      </p:bgPr>
    </p:bg>
    <p:spTree>
      <p:nvGrpSpPr>
        <p:cNvPr id="1" name=""/>
        <p:cNvGrpSpPr/>
        <p:nvPr/>
      </p:nvGrpSpPr>
      <p:grpSpPr>
        <a:xfrm>
          <a:off x="0" y="0"/>
          <a:ext cx="0" cy="0"/>
          <a:chOff x="0" y="0"/>
          <a:chExt cx="0" cy="0"/>
        </a:xfrm>
      </p:grpSpPr>
      <p:grpSp>
        <p:nvGrpSpPr>
          <p:cNvPr id="2" name="Group 2"/>
          <p:cNvGrpSpPr/>
          <p:nvPr/>
        </p:nvGrpSpPr>
        <p:grpSpPr>
          <a:xfrm>
            <a:off x="-502846" y="-224350"/>
            <a:ext cx="19293692" cy="10735699"/>
            <a:chOff x="0" y="0"/>
            <a:chExt cx="25724923" cy="14314266"/>
          </a:xfrm>
        </p:grpSpPr>
        <p:sp>
          <p:nvSpPr>
            <p:cNvPr id="3" name="Freeform 3"/>
            <p:cNvSpPr/>
            <p:nvPr/>
          </p:nvSpPr>
          <p:spPr>
            <a:xfrm>
              <a:off x="0" y="0"/>
              <a:ext cx="14314266" cy="14314266"/>
            </a:xfrm>
            <a:custGeom>
              <a:avLst/>
              <a:gdLst/>
              <a:ahLst/>
              <a:cxnLst/>
              <a:rect l="l" t="t" r="r" b="b"/>
              <a:pathLst>
                <a:path w="14314266" h="14314266">
                  <a:moveTo>
                    <a:pt x="0" y="0"/>
                  </a:moveTo>
                  <a:lnTo>
                    <a:pt x="14314266" y="0"/>
                  </a:lnTo>
                  <a:lnTo>
                    <a:pt x="14314266" y="14314266"/>
                  </a:lnTo>
                  <a:lnTo>
                    <a:pt x="0" y="14314266"/>
                  </a:lnTo>
                  <a:lnTo>
                    <a:pt x="0" y="0"/>
                  </a:lnTo>
                  <a:close/>
                </a:path>
              </a:pathLst>
            </a:custGeom>
            <a:blipFill>
              <a:blip r:embed="rId2">
                <a:alphaModFix amt="5000"/>
                <a:extLst>
                  <a:ext uri="{96DAC541-7B7A-43D3-8B79-37D633B846F1}">
                    <asvg:svgBlip xmlns:asvg="http://schemas.microsoft.com/office/drawing/2016/SVG/main" r:embed="rId3"/>
                  </a:ext>
                </a:extLst>
              </a:blip>
              <a:stretch>
                <a:fillRect/>
              </a:stretch>
            </a:blipFill>
          </p:spPr>
        </p:sp>
        <p:sp>
          <p:nvSpPr>
            <p:cNvPr id="4" name="Freeform 4"/>
            <p:cNvSpPr/>
            <p:nvPr/>
          </p:nvSpPr>
          <p:spPr>
            <a:xfrm>
              <a:off x="11410657" y="0"/>
              <a:ext cx="14314266" cy="14314266"/>
            </a:xfrm>
            <a:custGeom>
              <a:avLst/>
              <a:gdLst/>
              <a:ahLst/>
              <a:cxnLst/>
              <a:rect l="l" t="t" r="r" b="b"/>
              <a:pathLst>
                <a:path w="14314266" h="14314266">
                  <a:moveTo>
                    <a:pt x="0" y="0"/>
                  </a:moveTo>
                  <a:lnTo>
                    <a:pt x="14314266" y="0"/>
                  </a:lnTo>
                  <a:lnTo>
                    <a:pt x="14314266" y="14314266"/>
                  </a:lnTo>
                  <a:lnTo>
                    <a:pt x="0" y="14314266"/>
                  </a:lnTo>
                  <a:lnTo>
                    <a:pt x="0" y="0"/>
                  </a:lnTo>
                  <a:close/>
                </a:path>
              </a:pathLst>
            </a:custGeom>
            <a:blipFill>
              <a:blip r:embed="rId2">
                <a:alphaModFix amt="5000"/>
                <a:extLst>
                  <a:ext uri="{96DAC541-7B7A-43D3-8B79-37D633B846F1}">
                    <asvg:svgBlip xmlns:asvg="http://schemas.microsoft.com/office/drawing/2016/SVG/main" r:embed="rId3"/>
                  </a:ext>
                </a:extLst>
              </a:blip>
              <a:stretch>
                <a:fillRect/>
              </a:stretch>
            </a:blipFill>
          </p:spPr>
        </p:sp>
      </p:grpSp>
      <p:sp>
        <p:nvSpPr>
          <p:cNvPr id="5" name="Freeform 5"/>
          <p:cNvSpPr/>
          <p:nvPr/>
        </p:nvSpPr>
        <p:spPr>
          <a:xfrm>
            <a:off x="-739261" y="1594962"/>
            <a:ext cx="5471367" cy="9982200"/>
          </a:xfrm>
          <a:custGeom>
            <a:avLst/>
            <a:gdLst/>
            <a:ahLst/>
            <a:cxnLst/>
            <a:rect l="l" t="t" r="r" b="b"/>
            <a:pathLst>
              <a:path w="7146503" h="11839086">
                <a:moveTo>
                  <a:pt x="0" y="0"/>
                </a:moveTo>
                <a:lnTo>
                  <a:pt x="7146503" y="0"/>
                </a:lnTo>
                <a:lnTo>
                  <a:pt x="7146503" y="11839086"/>
                </a:lnTo>
                <a:lnTo>
                  <a:pt x="0" y="1183908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dirty="0"/>
          </a:p>
        </p:txBody>
      </p:sp>
      <p:sp>
        <p:nvSpPr>
          <p:cNvPr id="6" name="Freeform 6"/>
          <p:cNvSpPr/>
          <p:nvPr/>
        </p:nvSpPr>
        <p:spPr>
          <a:xfrm rot="761055">
            <a:off x="15856833" y="-3847369"/>
            <a:ext cx="3975456" cy="10265263"/>
          </a:xfrm>
          <a:custGeom>
            <a:avLst/>
            <a:gdLst/>
            <a:ahLst/>
            <a:cxnLst/>
            <a:rect l="l" t="t" r="r" b="b"/>
            <a:pathLst>
              <a:path w="3975456" h="10265263">
                <a:moveTo>
                  <a:pt x="0" y="0"/>
                </a:moveTo>
                <a:lnTo>
                  <a:pt x="3975456" y="0"/>
                </a:lnTo>
                <a:lnTo>
                  <a:pt x="3975456" y="10265263"/>
                </a:lnTo>
                <a:lnTo>
                  <a:pt x="0" y="1026526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TextBox 7"/>
          <p:cNvSpPr txBox="1"/>
          <p:nvPr/>
        </p:nvSpPr>
        <p:spPr>
          <a:xfrm>
            <a:off x="5572140" y="902657"/>
            <a:ext cx="7850856" cy="1384610"/>
          </a:xfrm>
          <a:prstGeom prst="rect">
            <a:avLst/>
          </a:prstGeom>
        </p:spPr>
        <p:txBody>
          <a:bodyPr wrap="square" lIns="0" tIns="0" rIns="0" bIns="0" rtlCol="0" anchor="t">
            <a:spAutoFit/>
          </a:bodyPr>
          <a:lstStyle/>
          <a:p>
            <a:pPr algn="ctr">
              <a:lnSpc>
                <a:spcPts val="12082"/>
              </a:lnSpc>
            </a:pPr>
            <a:r>
              <a:rPr lang="en-US" sz="6600" b="1" spc="-398" dirty="0">
                <a:solidFill>
                  <a:srgbClr val="137ECE"/>
                </a:solidFill>
                <a:latin typeface="Codec Pro Bold"/>
                <a:ea typeface="Codec Pro Bold"/>
                <a:cs typeface="Codec Pro Bold"/>
                <a:sym typeface="Codec Pro Bold"/>
              </a:rPr>
              <a:t>Data schema</a:t>
            </a:r>
          </a:p>
        </p:txBody>
      </p:sp>
      <p:sp>
        <p:nvSpPr>
          <p:cNvPr id="13" name="Freeform 13"/>
          <p:cNvSpPr/>
          <p:nvPr/>
        </p:nvSpPr>
        <p:spPr>
          <a:xfrm>
            <a:off x="3977626" y="-1126244"/>
            <a:ext cx="7315200" cy="2230157"/>
          </a:xfrm>
          <a:custGeom>
            <a:avLst/>
            <a:gdLst/>
            <a:ahLst/>
            <a:cxnLst/>
            <a:rect l="l" t="t" r="r" b="b"/>
            <a:pathLst>
              <a:path w="7315200" h="2832977">
                <a:moveTo>
                  <a:pt x="0" y="0"/>
                </a:moveTo>
                <a:lnTo>
                  <a:pt x="7315200" y="0"/>
                </a:lnTo>
                <a:lnTo>
                  <a:pt x="7315200" y="2832977"/>
                </a:lnTo>
                <a:lnTo>
                  <a:pt x="0" y="283297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pic>
        <p:nvPicPr>
          <p:cNvPr id="15" name="Picture 14">
            <a:extLst>
              <a:ext uri="{FF2B5EF4-FFF2-40B4-BE49-F238E27FC236}">
                <a16:creationId xmlns:a16="http://schemas.microsoft.com/office/drawing/2014/main" id="{7EB3A02F-D9AC-4407-8F4D-9E9FA021443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732106" y="2287267"/>
            <a:ext cx="10046223" cy="7239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37ECE"/>
        </a:solidFill>
        <a:effectLst/>
      </p:bgPr>
    </p:bg>
    <p:spTree>
      <p:nvGrpSpPr>
        <p:cNvPr id="1" name=""/>
        <p:cNvGrpSpPr/>
        <p:nvPr/>
      </p:nvGrpSpPr>
      <p:grpSpPr>
        <a:xfrm>
          <a:off x="0" y="0"/>
          <a:ext cx="0" cy="0"/>
          <a:chOff x="0" y="0"/>
          <a:chExt cx="0" cy="0"/>
        </a:xfrm>
      </p:grpSpPr>
      <p:grpSp>
        <p:nvGrpSpPr>
          <p:cNvPr id="2" name="Group 2"/>
          <p:cNvGrpSpPr/>
          <p:nvPr/>
        </p:nvGrpSpPr>
        <p:grpSpPr>
          <a:xfrm>
            <a:off x="-38100" y="-1104900"/>
            <a:ext cx="19293692" cy="10735699"/>
            <a:chOff x="0" y="0"/>
            <a:chExt cx="25724923" cy="14314266"/>
          </a:xfrm>
        </p:grpSpPr>
        <p:sp>
          <p:nvSpPr>
            <p:cNvPr id="3" name="Freeform 3"/>
            <p:cNvSpPr/>
            <p:nvPr/>
          </p:nvSpPr>
          <p:spPr>
            <a:xfrm>
              <a:off x="0" y="0"/>
              <a:ext cx="14314266" cy="14314266"/>
            </a:xfrm>
            <a:custGeom>
              <a:avLst/>
              <a:gdLst/>
              <a:ahLst/>
              <a:cxnLst/>
              <a:rect l="l" t="t" r="r" b="b"/>
              <a:pathLst>
                <a:path w="14314266" h="14314266">
                  <a:moveTo>
                    <a:pt x="0" y="0"/>
                  </a:moveTo>
                  <a:lnTo>
                    <a:pt x="14314266" y="0"/>
                  </a:lnTo>
                  <a:lnTo>
                    <a:pt x="14314266" y="14314266"/>
                  </a:lnTo>
                  <a:lnTo>
                    <a:pt x="0" y="14314266"/>
                  </a:lnTo>
                  <a:lnTo>
                    <a:pt x="0" y="0"/>
                  </a:lnTo>
                  <a:close/>
                </a:path>
              </a:pathLst>
            </a:custGeom>
            <a:blipFill>
              <a:blip r:embed="rId2">
                <a:alphaModFix amt="5000"/>
                <a:extLst>
                  <a:ext uri="{96DAC541-7B7A-43D3-8B79-37D633B846F1}">
                    <asvg:svgBlip xmlns:asvg="http://schemas.microsoft.com/office/drawing/2016/SVG/main" r:embed="rId3"/>
                  </a:ext>
                </a:extLst>
              </a:blip>
              <a:stretch>
                <a:fillRect/>
              </a:stretch>
            </a:blipFill>
          </p:spPr>
        </p:sp>
        <p:sp>
          <p:nvSpPr>
            <p:cNvPr id="4" name="Freeform 4"/>
            <p:cNvSpPr/>
            <p:nvPr/>
          </p:nvSpPr>
          <p:spPr>
            <a:xfrm>
              <a:off x="11410657" y="0"/>
              <a:ext cx="14314266" cy="14314266"/>
            </a:xfrm>
            <a:custGeom>
              <a:avLst/>
              <a:gdLst/>
              <a:ahLst/>
              <a:cxnLst/>
              <a:rect l="l" t="t" r="r" b="b"/>
              <a:pathLst>
                <a:path w="14314266" h="14314266">
                  <a:moveTo>
                    <a:pt x="0" y="0"/>
                  </a:moveTo>
                  <a:lnTo>
                    <a:pt x="14314266" y="0"/>
                  </a:lnTo>
                  <a:lnTo>
                    <a:pt x="14314266" y="14314266"/>
                  </a:lnTo>
                  <a:lnTo>
                    <a:pt x="0" y="14314266"/>
                  </a:lnTo>
                  <a:lnTo>
                    <a:pt x="0" y="0"/>
                  </a:lnTo>
                  <a:close/>
                </a:path>
              </a:pathLst>
            </a:custGeom>
            <a:blipFill>
              <a:blip r:embed="rId2">
                <a:alphaModFix amt="5000"/>
                <a:extLst>
                  <a:ext uri="{96DAC541-7B7A-43D3-8B79-37D633B846F1}">
                    <asvg:svgBlip xmlns:asvg="http://schemas.microsoft.com/office/drawing/2016/SVG/main" r:embed="rId3"/>
                  </a:ext>
                </a:extLst>
              </a:blip>
              <a:stretch>
                <a:fillRect/>
              </a:stretch>
            </a:blipFill>
          </p:spPr>
        </p:sp>
      </p:grpSp>
      <p:sp>
        <p:nvSpPr>
          <p:cNvPr id="6" name="Freeform 6"/>
          <p:cNvSpPr/>
          <p:nvPr/>
        </p:nvSpPr>
        <p:spPr>
          <a:xfrm>
            <a:off x="13258800" y="4838700"/>
            <a:ext cx="6476955" cy="7437004"/>
          </a:xfrm>
          <a:custGeom>
            <a:avLst/>
            <a:gdLst/>
            <a:ahLst/>
            <a:cxnLst/>
            <a:rect l="l" t="t" r="r" b="b"/>
            <a:pathLst>
              <a:path w="6476955" h="7437004">
                <a:moveTo>
                  <a:pt x="0" y="0"/>
                </a:moveTo>
                <a:lnTo>
                  <a:pt x="6476954" y="0"/>
                </a:lnTo>
                <a:lnTo>
                  <a:pt x="6476954" y="7437004"/>
                </a:lnTo>
                <a:lnTo>
                  <a:pt x="0" y="743700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TextBox 9"/>
          <p:cNvSpPr txBox="1"/>
          <p:nvPr/>
        </p:nvSpPr>
        <p:spPr>
          <a:xfrm>
            <a:off x="3826476" y="190500"/>
            <a:ext cx="10294391" cy="1634678"/>
          </a:xfrm>
          <a:prstGeom prst="rect">
            <a:avLst/>
          </a:prstGeom>
        </p:spPr>
        <p:txBody>
          <a:bodyPr lIns="0" tIns="0" rIns="0" bIns="0" rtlCol="0" anchor="t">
            <a:spAutoFit/>
          </a:bodyPr>
          <a:lstStyle/>
          <a:p>
            <a:pPr algn="ctr">
              <a:lnSpc>
                <a:spcPts val="14689"/>
              </a:lnSpc>
            </a:pPr>
            <a:r>
              <a:rPr lang="en-US" sz="6600" b="1" spc="-484" dirty="0">
                <a:solidFill>
                  <a:srgbClr val="FCFAEE"/>
                </a:solidFill>
                <a:latin typeface="Codec Pro Bold"/>
                <a:ea typeface="Codec Pro Bold"/>
                <a:cs typeface="Codec Pro Bold"/>
                <a:sym typeface="Codec Pro Bold"/>
              </a:rPr>
              <a:t>Easy Problems</a:t>
            </a:r>
          </a:p>
        </p:txBody>
      </p:sp>
      <p:sp>
        <p:nvSpPr>
          <p:cNvPr id="11" name="TextBox 10">
            <a:extLst>
              <a:ext uri="{FF2B5EF4-FFF2-40B4-BE49-F238E27FC236}">
                <a16:creationId xmlns:a16="http://schemas.microsoft.com/office/drawing/2014/main" id="{6F927D7C-CD68-493A-B9A6-9903F400D2D5}"/>
              </a:ext>
            </a:extLst>
          </p:cNvPr>
          <p:cNvSpPr txBox="1"/>
          <p:nvPr/>
        </p:nvSpPr>
        <p:spPr>
          <a:xfrm>
            <a:off x="1371600" y="2400300"/>
            <a:ext cx="12487567" cy="7109639"/>
          </a:xfrm>
          <a:prstGeom prst="rect">
            <a:avLst/>
          </a:prstGeom>
          <a:noFill/>
        </p:spPr>
        <p:txBody>
          <a:bodyPr wrap="square">
            <a:spAutoFit/>
          </a:bodyPr>
          <a:lstStyle/>
          <a:p>
            <a:pPr marL="457200" indent="-457200" algn="l">
              <a:lnSpc>
                <a:spcPct val="150000"/>
              </a:lnSpc>
              <a:buFont typeface="Wingdings" panose="05000000000000000000" pitchFamily="2" charset="2"/>
              <a:buChar char="Ø"/>
            </a:pPr>
            <a:r>
              <a:rPr lang="en-US" sz="2800" b="0" i="0" dirty="0">
                <a:effectLst/>
              </a:rPr>
              <a:t>Who is the senior most employee based on job title?</a:t>
            </a:r>
          </a:p>
          <a:p>
            <a:pPr marL="457200" indent="-457200" algn="l">
              <a:lnSpc>
                <a:spcPct val="150000"/>
              </a:lnSpc>
              <a:buFont typeface="Wingdings" panose="05000000000000000000" pitchFamily="2" charset="2"/>
              <a:buChar char="Ø"/>
            </a:pPr>
            <a:r>
              <a:rPr lang="en-US" sz="2800" b="0" i="0" dirty="0">
                <a:effectLst/>
              </a:rPr>
              <a:t>Which countries have the most Invoices?</a:t>
            </a:r>
          </a:p>
          <a:p>
            <a:pPr marL="457200" indent="-457200" algn="l">
              <a:lnSpc>
                <a:spcPct val="150000"/>
              </a:lnSpc>
              <a:buFont typeface="Wingdings" panose="05000000000000000000" pitchFamily="2" charset="2"/>
              <a:buChar char="Ø"/>
            </a:pPr>
            <a:r>
              <a:rPr lang="en-US" sz="2800" b="0" i="0" dirty="0">
                <a:effectLst/>
              </a:rPr>
              <a:t>What are the top 3 values of the total invoice?</a:t>
            </a:r>
          </a:p>
          <a:p>
            <a:pPr marL="457200" indent="-457200" algn="l">
              <a:lnSpc>
                <a:spcPct val="150000"/>
              </a:lnSpc>
              <a:buFont typeface="Wingdings" panose="05000000000000000000" pitchFamily="2" charset="2"/>
              <a:buChar char="Ø"/>
            </a:pPr>
            <a:r>
              <a:rPr lang="en-US" sz="2800" b="0" i="0" dirty="0">
                <a:effectLst/>
              </a:rPr>
              <a:t>Which city has the best customers? We would like to throw a promotional Music Festival in the city we made the most money. Write a query that returns one city that has the highest sum of invoice totals. Return both the city name &amp; sum of all invoice totals</a:t>
            </a:r>
          </a:p>
          <a:p>
            <a:pPr marL="457200" indent="-457200" algn="l">
              <a:lnSpc>
                <a:spcPct val="150000"/>
              </a:lnSpc>
              <a:buFont typeface="Wingdings" panose="05000000000000000000" pitchFamily="2" charset="2"/>
              <a:buChar char="Ø"/>
            </a:pPr>
            <a:r>
              <a:rPr lang="en-US" sz="2800" b="0" i="0" dirty="0">
                <a:effectLst/>
              </a:rPr>
              <a:t>Who is the best customer? The customer who has spent the most money will be declared the best customer. Write a query that returns the person who has spent the most money</a:t>
            </a:r>
          </a:p>
          <a:p>
            <a:br>
              <a:rPr lang="en-US" dirty="0"/>
            </a:br>
            <a:endParaRPr lang="en-IN" dirty="0"/>
          </a:p>
        </p:txBody>
      </p:sp>
    </p:spTree>
    <p:extLst>
      <p:ext uri="{BB962C8B-B14F-4D97-AF65-F5344CB8AC3E}">
        <p14:creationId xmlns:p14="http://schemas.microsoft.com/office/powerpoint/2010/main" val="148533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CFAEE"/>
        </a:solidFill>
        <a:effectLst/>
      </p:bgPr>
    </p:bg>
    <p:spTree>
      <p:nvGrpSpPr>
        <p:cNvPr id="1" name=""/>
        <p:cNvGrpSpPr/>
        <p:nvPr/>
      </p:nvGrpSpPr>
      <p:grpSpPr>
        <a:xfrm>
          <a:off x="0" y="0"/>
          <a:ext cx="0" cy="0"/>
          <a:chOff x="0" y="0"/>
          <a:chExt cx="0" cy="0"/>
        </a:xfrm>
      </p:grpSpPr>
      <p:grpSp>
        <p:nvGrpSpPr>
          <p:cNvPr id="2" name="Group 2"/>
          <p:cNvGrpSpPr/>
          <p:nvPr/>
        </p:nvGrpSpPr>
        <p:grpSpPr>
          <a:xfrm>
            <a:off x="-502846" y="-224350"/>
            <a:ext cx="19293692" cy="10735699"/>
            <a:chOff x="0" y="0"/>
            <a:chExt cx="25724923" cy="14314266"/>
          </a:xfrm>
        </p:grpSpPr>
        <p:sp>
          <p:nvSpPr>
            <p:cNvPr id="3" name="Freeform 3"/>
            <p:cNvSpPr/>
            <p:nvPr/>
          </p:nvSpPr>
          <p:spPr>
            <a:xfrm>
              <a:off x="0" y="0"/>
              <a:ext cx="14314266" cy="14314266"/>
            </a:xfrm>
            <a:custGeom>
              <a:avLst/>
              <a:gdLst/>
              <a:ahLst/>
              <a:cxnLst/>
              <a:rect l="l" t="t" r="r" b="b"/>
              <a:pathLst>
                <a:path w="14314266" h="14314266">
                  <a:moveTo>
                    <a:pt x="0" y="0"/>
                  </a:moveTo>
                  <a:lnTo>
                    <a:pt x="14314266" y="0"/>
                  </a:lnTo>
                  <a:lnTo>
                    <a:pt x="14314266" y="14314266"/>
                  </a:lnTo>
                  <a:lnTo>
                    <a:pt x="0" y="14314266"/>
                  </a:lnTo>
                  <a:lnTo>
                    <a:pt x="0" y="0"/>
                  </a:lnTo>
                  <a:close/>
                </a:path>
              </a:pathLst>
            </a:custGeom>
            <a:blipFill>
              <a:blip r:embed="rId2">
                <a:alphaModFix amt="5000"/>
                <a:extLst>
                  <a:ext uri="{96DAC541-7B7A-43D3-8B79-37D633B846F1}">
                    <asvg:svgBlip xmlns:asvg="http://schemas.microsoft.com/office/drawing/2016/SVG/main" r:embed="rId3"/>
                  </a:ext>
                </a:extLst>
              </a:blip>
              <a:stretch>
                <a:fillRect/>
              </a:stretch>
            </a:blipFill>
          </p:spPr>
          <p:txBody>
            <a:bodyPr/>
            <a:lstStyle/>
            <a:p>
              <a:endParaRPr lang="en-IN" dirty="0"/>
            </a:p>
          </p:txBody>
        </p:sp>
        <p:sp>
          <p:nvSpPr>
            <p:cNvPr id="4" name="Freeform 4"/>
            <p:cNvSpPr/>
            <p:nvPr/>
          </p:nvSpPr>
          <p:spPr>
            <a:xfrm>
              <a:off x="11410657" y="0"/>
              <a:ext cx="14314266" cy="14314266"/>
            </a:xfrm>
            <a:custGeom>
              <a:avLst/>
              <a:gdLst/>
              <a:ahLst/>
              <a:cxnLst/>
              <a:rect l="l" t="t" r="r" b="b"/>
              <a:pathLst>
                <a:path w="14314266" h="14314266">
                  <a:moveTo>
                    <a:pt x="0" y="0"/>
                  </a:moveTo>
                  <a:lnTo>
                    <a:pt x="14314266" y="0"/>
                  </a:lnTo>
                  <a:lnTo>
                    <a:pt x="14314266" y="14314266"/>
                  </a:lnTo>
                  <a:lnTo>
                    <a:pt x="0" y="14314266"/>
                  </a:lnTo>
                  <a:lnTo>
                    <a:pt x="0" y="0"/>
                  </a:lnTo>
                  <a:close/>
                </a:path>
              </a:pathLst>
            </a:custGeom>
            <a:blipFill>
              <a:blip r:embed="rId2">
                <a:alphaModFix amt="5000"/>
                <a:extLst>
                  <a:ext uri="{96DAC541-7B7A-43D3-8B79-37D633B846F1}">
                    <asvg:svgBlip xmlns:asvg="http://schemas.microsoft.com/office/drawing/2016/SVG/main" r:embed="rId3"/>
                  </a:ext>
                </a:extLst>
              </a:blip>
              <a:stretch>
                <a:fillRect/>
              </a:stretch>
            </a:blipFill>
          </p:spPr>
          <p:txBody>
            <a:bodyPr/>
            <a:lstStyle/>
            <a:p>
              <a:endParaRPr lang="en-IN" dirty="0"/>
            </a:p>
          </p:txBody>
        </p:sp>
      </p:grpSp>
      <p:sp>
        <p:nvSpPr>
          <p:cNvPr id="5" name="Freeform 5"/>
          <p:cNvSpPr/>
          <p:nvPr/>
        </p:nvSpPr>
        <p:spPr>
          <a:xfrm rot="-265236">
            <a:off x="13631965" y="2883031"/>
            <a:ext cx="6379375" cy="10082346"/>
          </a:xfrm>
          <a:custGeom>
            <a:avLst/>
            <a:gdLst/>
            <a:ahLst/>
            <a:cxnLst/>
            <a:rect l="l" t="t" r="r" b="b"/>
            <a:pathLst>
              <a:path w="6379375" h="10082346">
                <a:moveTo>
                  <a:pt x="0" y="0"/>
                </a:moveTo>
                <a:lnTo>
                  <a:pt x="6379376" y="0"/>
                </a:lnTo>
                <a:lnTo>
                  <a:pt x="6379376" y="10082346"/>
                </a:lnTo>
                <a:lnTo>
                  <a:pt x="0" y="1008234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392355">
            <a:off x="10896313" y="-674775"/>
            <a:ext cx="7737035" cy="3207926"/>
          </a:xfrm>
          <a:custGeom>
            <a:avLst/>
            <a:gdLst/>
            <a:ahLst/>
            <a:cxnLst/>
            <a:rect l="l" t="t" r="r" b="b"/>
            <a:pathLst>
              <a:path w="8283376" h="3207926">
                <a:moveTo>
                  <a:pt x="0" y="0"/>
                </a:moveTo>
                <a:lnTo>
                  <a:pt x="8283376" y="0"/>
                </a:lnTo>
                <a:lnTo>
                  <a:pt x="8283376" y="3207926"/>
                </a:lnTo>
                <a:lnTo>
                  <a:pt x="0" y="320792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TextBox 9"/>
          <p:cNvSpPr txBox="1"/>
          <p:nvPr/>
        </p:nvSpPr>
        <p:spPr>
          <a:xfrm>
            <a:off x="439732" y="685507"/>
            <a:ext cx="8991599" cy="1249509"/>
          </a:xfrm>
          <a:prstGeom prst="rect">
            <a:avLst/>
          </a:prstGeom>
        </p:spPr>
        <p:txBody>
          <a:bodyPr wrap="square" lIns="0" tIns="0" rIns="0" bIns="0" rtlCol="0" anchor="t">
            <a:spAutoFit/>
          </a:bodyPr>
          <a:lstStyle/>
          <a:p>
            <a:pPr>
              <a:lnSpc>
                <a:spcPts val="11565"/>
              </a:lnSpc>
            </a:pPr>
            <a:r>
              <a:rPr lang="en-US" sz="4000" b="1" spc="-381" dirty="0">
                <a:solidFill>
                  <a:srgbClr val="1183D1"/>
                </a:solidFill>
                <a:latin typeface="Segoe UI Semibold" panose="020B0702040204020203" pitchFamily="34" charset="0"/>
                <a:ea typeface="Codec Pro Bold"/>
                <a:cs typeface="Segoe UI Semibold" panose="020B0702040204020203" pitchFamily="34" charset="0"/>
                <a:sym typeface="Codec Pro Bold"/>
              </a:rPr>
              <a:t>Total Revenue generated from all sales</a:t>
            </a:r>
            <a:endParaRPr lang="en-US" sz="4000" b="1" spc="-381" dirty="0">
              <a:solidFill>
                <a:srgbClr val="137ECE"/>
              </a:solidFill>
              <a:latin typeface="Segoe UI Semibold" panose="020B0702040204020203" pitchFamily="34" charset="0"/>
              <a:ea typeface="Codec Pro Bold"/>
              <a:cs typeface="Segoe UI Semibold" panose="020B0702040204020203" pitchFamily="34" charset="0"/>
              <a:sym typeface="Codec Pro Bold"/>
            </a:endParaRPr>
          </a:p>
        </p:txBody>
      </p:sp>
      <p:sp>
        <p:nvSpPr>
          <p:cNvPr id="10" name="TextBox 10"/>
          <p:cNvSpPr txBox="1"/>
          <p:nvPr/>
        </p:nvSpPr>
        <p:spPr>
          <a:xfrm>
            <a:off x="609600" y="2885608"/>
            <a:ext cx="8115300" cy="1166088"/>
          </a:xfrm>
          <a:prstGeom prst="rect">
            <a:avLst/>
          </a:prstGeom>
        </p:spPr>
        <p:txBody>
          <a:bodyPr lIns="0" tIns="0" rIns="0" bIns="0" rtlCol="0" anchor="t">
            <a:spAutoFit/>
          </a:bodyPr>
          <a:lstStyle/>
          <a:p>
            <a:pPr algn="l">
              <a:lnSpc>
                <a:spcPts val="3080"/>
              </a:lnSpc>
              <a:spcBef>
                <a:spcPct val="0"/>
              </a:spcBef>
            </a:pPr>
            <a:r>
              <a:rPr lang="en-US" sz="2200" b="1" dirty="0">
                <a:solidFill>
                  <a:srgbClr val="545454"/>
                </a:solidFill>
                <a:latin typeface="Canva Sans Bold"/>
                <a:ea typeface="Canva Sans Bold"/>
                <a:cs typeface="Canva Sans Bold"/>
                <a:sym typeface="Canva Sans Bold"/>
              </a:rPr>
              <a:t>SELECT SUM(total) AS </a:t>
            </a:r>
            <a:r>
              <a:rPr lang="en-US" sz="2200" b="1" dirty="0" err="1">
                <a:solidFill>
                  <a:srgbClr val="545454"/>
                </a:solidFill>
                <a:latin typeface="Canva Sans Bold"/>
                <a:ea typeface="Canva Sans Bold"/>
                <a:cs typeface="Canva Sans Bold"/>
                <a:sym typeface="Canva Sans Bold"/>
              </a:rPr>
              <a:t>Total_Sales</a:t>
            </a:r>
            <a:r>
              <a:rPr lang="en-US" sz="2200" b="1" dirty="0">
                <a:solidFill>
                  <a:srgbClr val="545454"/>
                </a:solidFill>
                <a:latin typeface="Canva Sans Bold"/>
                <a:ea typeface="Canva Sans Bold"/>
                <a:cs typeface="Canva Sans Bold"/>
                <a:sym typeface="Canva Sans Bold"/>
              </a:rPr>
              <a:t>, 	  </a:t>
            </a:r>
          </a:p>
          <a:p>
            <a:pPr algn="l">
              <a:lnSpc>
                <a:spcPts val="3080"/>
              </a:lnSpc>
              <a:spcBef>
                <a:spcPct val="0"/>
              </a:spcBef>
            </a:pPr>
            <a:r>
              <a:rPr lang="en-US" sz="2200" b="1" dirty="0">
                <a:solidFill>
                  <a:srgbClr val="545454"/>
                </a:solidFill>
                <a:latin typeface="Canva Sans Bold"/>
                <a:ea typeface="Canva Sans Bold"/>
                <a:cs typeface="Canva Sans Bold"/>
                <a:sym typeface="Canva Sans Bold"/>
              </a:rPr>
              <a:t>                COUNT(*) AS Transactions</a:t>
            </a:r>
          </a:p>
          <a:p>
            <a:pPr algn="l">
              <a:lnSpc>
                <a:spcPts val="3080"/>
              </a:lnSpc>
              <a:spcBef>
                <a:spcPct val="0"/>
              </a:spcBef>
            </a:pPr>
            <a:r>
              <a:rPr lang="en-US" sz="2200" b="1" dirty="0">
                <a:solidFill>
                  <a:srgbClr val="545454"/>
                </a:solidFill>
                <a:latin typeface="Canva Sans Bold"/>
                <a:ea typeface="Canva Sans Bold"/>
                <a:cs typeface="Canva Sans Bold"/>
                <a:sym typeface="Canva Sans Bold"/>
              </a:rPr>
              <a:t>FROM invoice; </a:t>
            </a:r>
          </a:p>
        </p:txBody>
      </p:sp>
      <p:pic>
        <p:nvPicPr>
          <p:cNvPr id="15" name="Picture 14">
            <a:extLst>
              <a:ext uri="{FF2B5EF4-FFF2-40B4-BE49-F238E27FC236}">
                <a16:creationId xmlns:a16="http://schemas.microsoft.com/office/drawing/2014/main" id="{65771FB6-649C-4BAF-B990-EF24ED44B04F}"/>
              </a:ext>
            </a:extLst>
          </p:cNvPr>
          <p:cNvPicPr>
            <a:picLocks noChangeAspect="1"/>
          </p:cNvPicPr>
          <p:nvPr/>
        </p:nvPicPr>
        <p:blipFill>
          <a:blip r:embed="rId8"/>
          <a:stretch>
            <a:fillRect/>
          </a:stretch>
        </p:blipFill>
        <p:spPr>
          <a:xfrm>
            <a:off x="6019800" y="4051696"/>
            <a:ext cx="3504884" cy="143121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CFAEE"/>
        </a:solidFill>
        <a:effectLst/>
      </p:bgPr>
    </p:bg>
    <p:spTree>
      <p:nvGrpSpPr>
        <p:cNvPr id="1" name=""/>
        <p:cNvGrpSpPr/>
        <p:nvPr/>
      </p:nvGrpSpPr>
      <p:grpSpPr>
        <a:xfrm>
          <a:off x="0" y="0"/>
          <a:ext cx="0" cy="0"/>
          <a:chOff x="0" y="0"/>
          <a:chExt cx="0" cy="0"/>
        </a:xfrm>
      </p:grpSpPr>
      <p:grpSp>
        <p:nvGrpSpPr>
          <p:cNvPr id="2" name="Group 2"/>
          <p:cNvGrpSpPr/>
          <p:nvPr/>
        </p:nvGrpSpPr>
        <p:grpSpPr>
          <a:xfrm>
            <a:off x="-502846" y="-224350"/>
            <a:ext cx="19293692" cy="10735699"/>
            <a:chOff x="0" y="0"/>
            <a:chExt cx="25724923" cy="14314266"/>
          </a:xfrm>
        </p:grpSpPr>
        <p:sp>
          <p:nvSpPr>
            <p:cNvPr id="3" name="Freeform 3"/>
            <p:cNvSpPr/>
            <p:nvPr/>
          </p:nvSpPr>
          <p:spPr>
            <a:xfrm>
              <a:off x="0" y="0"/>
              <a:ext cx="14314266" cy="14314266"/>
            </a:xfrm>
            <a:custGeom>
              <a:avLst/>
              <a:gdLst/>
              <a:ahLst/>
              <a:cxnLst/>
              <a:rect l="l" t="t" r="r" b="b"/>
              <a:pathLst>
                <a:path w="14314266" h="14314266">
                  <a:moveTo>
                    <a:pt x="0" y="0"/>
                  </a:moveTo>
                  <a:lnTo>
                    <a:pt x="14314266" y="0"/>
                  </a:lnTo>
                  <a:lnTo>
                    <a:pt x="14314266" y="14314266"/>
                  </a:lnTo>
                  <a:lnTo>
                    <a:pt x="0" y="14314266"/>
                  </a:lnTo>
                  <a:lnTo>
                    <a:pt x="0" y="0"/>
                  </a:lnTo>
                  <a:close/>
                </a:path>
              </a:pathLst>
            </a:custGeom>
            <a:blipFill>
              <a:blip r:embed="rId2">
                <a:alphaModFix amt="5000"/>
                <a:extLst>
                  <a:ext uri="{96DAC541-7B7A-43D3-8B79-37D633B846F1}">
                    <asvg:svgBlip xmlns:asvg="http://schemas.microsoft.com/office/drawing/2016/SVG/main" r:embed="rId3"/>
                  </a:ext>
                </a:extLst>
              </a:blip>
              <a:stretch>
                <a:fillRect/>
              </a:stretch>
            </a:blipFill>
          </p:spPr>
          <p:txBody>
            <a:bodyPr/>
            <a:lstStyle/>
            <a:p>
              <a:endParaRPr lang="en-IN" dirty="0"/>
            </a:p>
          </p:txBody>
        </p:sp>
        <p:sp>
          <p:nvSpPr>
            <p:cNvPr id="4" name="Freeform 4"/>
            <p:cNvSpPr/>
            <p:nvPr/>
          </p:nvSpPr>
          <p:spPr>
            <a:xfrm>
              <a:off x="11410657" y="0"/>
              <a:ext cx="14314266" cy="14314266"/>
            </a:xfrm>
            <a:custGeom>
              <a:avLst/>
              <a:gdLst/>
              <a:ahLst/>
              <a:cxnLst/>
              <a:rect l="l" t="t" r="r" b="b"/>
              <a:pathLst>
                <a:path w="14314266" h="14314266">
                  <a:moveTo>
                    <a:pt x="0" y="0"/>
                  </a:moveTo>
                  <a:lnTo>
                    <a:pt x="14314266" y="0"/>
                  </a:lnTo>
                  <a:lnTo>
                    <a:pt x="14314266" y="14314266"/>
                  </a:lnTo>
                  <a:lnTo>
                    <a:pt x="0" y="14314266"/>
                  </a:lnTo>
                  <a:lnTo>
                    <a:pt x="0" y="0"/>
                  </a:lnTo>
                  <a:close/>
                </a:path>
              </a:pathLst>
            </a:custGeom>
            <a:blipFill>
              <a:blip r:embed="rId2">
                <a:alphaModFix amt="5000"/>
                <a:extLst>
                  <a:ext uri="{96DAC541-7B7A-43D3-8B79-37D633B846F1}">
                    <asvg:svgBlip xmlns:asvg="http://schemas.microsoft.com/office/drawing/2016/SVG/main" r:embed="rId3"/>
                  </a:ext>
                </a:extLst>
              </a:blip>
              <a:stretch>
                <a:fillRect/>
              </a:stretch>
            </a:blipFill>
          </p:spPr>
          <p:txBody>
            <a:bodyPr/>
            <a:lstStyle/>
            <a:p>
              <a:endParaRPr lang="en-IN" dirty="0"/>
            </a:p>
          </p:txBody>
        </p:sp>
      </p:grpSp>
      <p:sp>
        <p:nvSpPr>
          <p:cNvPr id="5" name="Freeform 5"/>
          <p:cNvSpPr/>
          <p:nvPr/>
        </p:nvSpPr>
        <p:spPr>
          <a:xfrm rot="-265236">
            <a:off x="13631965" y="2883031"/>
            <a:ext cx="6379375" cy="10082346"/>
          </a:xfrm>
          <a:custGeom>
            <a:avLst/>
            <a:gdLst/>
            <a:ahLst/>
            <a:cxnLst/>
            <a:rect l="l" t="t" r="r" b="b"/>
            <a:pathLst>
              <a:path w="6379375" h="10082346">
                <a:moveTo>
                  <a:pt x="0" y="0"/>
                </a:moveTo>
                <a:lnTo>
                  <a:pt x="6379376" y="0"/>
                </a:lnTo>
                <a:lnTo>
                  <a:pt x="6379376" y="10082346"/>
                </a:lnTo>
                <a:lnTo>
                  <a:pt x="0" y="1008234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392355">
            <a:off x="10896313" y="-674775"/>
            <a:ext cx="7737035" cy="3207926"/>
          </a:xfrm>
          <a:custGeom>
            <a:avLst/>
            <a:gdLst/>
            <a:ahLst/>
            <a:cxnLst/>
            <a:rect l="l" t="t" r="r" b="b"/>
            <a:pathLst>
              <a:path w="8283376" h="3207926">
                <a:moveTo>
                  <a:pt x="0" y="0"/>
                </a:moveTo>
                <a:lnTo>
                  <a:pt x="8283376" y="0"/>
                </a:lnTo>
                <a:lnTo>
                  <a:pt x="8283376" y="3207926"/>
                </a:lnTo>
                <a:lnTo>
                  <a:pt x="0" y="320792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TextBox 9"/>
          <p:cNvSpPr txBox="1"/>
          <p:nvPr/>
        </p:nvSpPr>
        <p:spPr>
          <a:xfrm>
            <a:off x="439732" y="685507"/>
            <a:ext cx="8991599" cy="1249509"/>
          </a:xfrm>
          <a:prstGeom prst="rect">
            <a:avLst/>
          </a:prstGeom>
        </p:spPr>
        <p:txBody>
          <a:bodyPr wrap="square" lIns="0" tIns="0" rIns="0" bIns="0" rtlCol="0" anchor="t">
            <a:spAutoFit/>
          </a:bodyPr>
          <a:lstStyle/>
          <a:p>
            <a:pPr>
              <a:lnSpc>
                <a:spcPts val="11565"/>
              </a:lnSpc>
            </a:pPr>
            <a:r>
              <a:rPr lang="en-US" sz="4000" b="1" spc="-381" dirty="0">
                <a:solidFill>
                  <a:srgbClr val="1183D1"/>
                </a:solidFill>
                <a:latin typeface="Segoe UI Semibold" panose="020B0702040204020203" pitchFamily="34" charset="0"/>
                <a:ea typeface="Codec Pro Bold"/>
                <a:cs typeface="Segoe UI Semibold" panose="020B0702040204020203" pitchFamily="34" charset="0"/>
                <a:sym typeface="Codec Pro Bold"/>
              </a:rPr>
              <a:t>Country with most customers</a:t>
            </a:r>
            <a:endParaRPr lang="en-US" sz="4000" b="1" spc="-381" dirty="0">
              <a:solidFill>
                <a:srgbClr val="137ECE"/>
              </a:solidFill>
              <a:latin typeface="Segoe UI Semibold" panose="020B0702040204020203" pitchFamily="34" charset="0"/>
              <a:ea typeface="Codec Pro Bold"/>
              <a:cs typeface="Segoe UI Semibold" panose="020B0702040204020203" pitchFamily="34" charset="0"/>
              <a:sym typeface="Codec Pro Bold"/>
            </a:endParaRPr>
          </a:p>
        </p:txBody>
      </p:sp>
      <p:sp>
        <p:nvSpPr>
          <p:cNvPr id="10" name="TextBox 10"/>
          <p:cNvSpPr txBox="1"/>
          <p:nvPr/>
        </p:nvSpPr>
        <p:spPr>
          <a:xfrm>
            <a:off x="609600" y="2885608"/>
            <a:ext cx="8115300" cy="2358723"/>
          </a:xfrm>
          <a:prstGeom prst="rect">
            <a:avLst/>
          </a:prstGeom>
        </p:spPr>
        <p:txBody>
          <a:bodyPr lIns="0" tIns="0" rIns="0" bIns="0" rtlCol="0" anchor="t">
            <a:spAutoFit/>
          </a:bodyPr>
          <a:lstStyle/>
          <a:p>
            <a:pPr algn="l">
              <a:lnSpc>
                <a:spcPts val="3080"/>
              </a:lnSpc>
              <a:spcBef>
                <a:spcPct val="0"/>
              </a:spcBef>
            </a:pPr>
            <a:r>
              <a:rPr lang="en-US" sz="2200" b="1" dirty="0">
                <a:solidFill>
                  <a:srgbClr val="545454"/>
                </a:solidFill>
                <a:latin typeface="Canva Sans Bold"/>
                <a:ea typeface="Canva Sans Bold"/>
                <a:cs typeface="Canva Sans Bold"/>
                <a:sym typeface="Canva Sans Bold"/>
              </a:rPr>
              <a:t>SELECT </a:t>
            </a:r>
            <a:r>
              <a:rPr lang="en-US" sz="2200" b="1" dirty="0" err="1">
                <a:solidFill>
                  <a:srgbClr val="545454"/>
                </a:solidFill>
                <a:latin typeface="Canva Sans Bold"/>
                <a:ea typeface="Canva Sans Bold"/>
                <a:cs typeface="Canva Sans Bold"/>
                <a:sym typeface="Canva Sans Bold"/>
              </a:rPr>
              <a:t>billing_country</a:t>
            </a:r>
            <a:r>
              <a:rPr lang="en-US" sz="2200" b="1" dirty="0">
                <a:solidFill>
                  <a:srgbClr val="545454"/>
                </a:solidFill>
                <a:latin typeface="Canva Sans Bold"/>
                <a:ea typeface="Canva Sans Bold"/>
                <a:cs typeface="Canva Sans Bold"/>
                <a:sym typeface="Canva Sans Bold"/>
              </a:rPr>
              <a:t>,</a:t>
            </a:r>
          </a:p>
          <a:p>
            <a:pPr algn="l">
              <a:lnSpc>
                <a:spcPts val="3080"/>
              </a:lnSpc>
              <a:spcBef>
                <a:spcPct val="0"/>
              </a:spcBef>
            </a:pPr>
            <a:r>
              <a:rPr lang="en-US" sz="2200" b="1" dirty="0">
                <a:solidFill>
                  <a:srgbClr val="545454"/>
                </a:solidFill>
                <a:latin typeface="Canva Sans Bold"/>
                <a:ea typeface="Canva Sans Bold"/>
                <a:cs typeface="Canva Sans Bold"/>
                <a:sym typeface="Canva Sans Bold"/>
              </a:rPr>
              <a:t>               COUNT(DISTINCT </a:t>
            </a:r>
            <a:r>
              <a:rPr lang="en-US" sz="2200" b="1" dirty="0" err="1">
                <a:solidFill>
                  <a:srgbClr val="545454"/>
                </a:solidFill>
                <a:latin typeface="Canva Sans Bold"/>
                <a:ea typeface="Canva Sans Bold"/>
                <a:cs typeface="Canva Sans Bold"/>
                <a:sym typeface="Canva Sans Bold"/>
              </a:rPr>
              <a:t>customer_id</a:t>
            </a:r>
            <a:r>
              <a:rPr lang="en-US" sz="2200" b="1" dirty="0">
                <a:solidFill>
                  <a:srgbClr val="545454"/>
                </a:solidFill>
                <a:latin typeface="Canva Sans Bold"/>
                <a:ea typeface="Canva Sans Bold"/>
                <a:cs typeface="Canva Sans Bold"/>
                <a:sym typeface="Canva Sans Bold"/>
              </a:rPr>
              <a:t>) AS </a:t>
            </a:r>
            <a:r>
              <a:rPr lang="en-US" sz="2200" b="1" dirty="0" err="1">
                <a:solidFill>
                  <a:srgbClr val="545454"/>
                </a:solidFill>
                <a:latin typeface="Canva Sans Bold"/>
                <a:ea typeface="Canva Sans Bold"/>
                <a:cs typeface="Canva Sans Bold"/>
                <a:sym typeface="Canva Sans Bold"/>
              </a:rPr>
              <a:t>customer_count</a:t>
            </a:r>
            <a:r>
              <a:rPr lang="en-US" sz="2200" b="1" dirty="0">
                <a:solidFill>
                  <a:srgbClr val="545454"/>
                </a:solidFill>
                <a:latin typeface="Canva Sans Bold"/>
                <a:ea typeface="Canva Sans Bold"/>
                <a:cs typeface="Canva Sans Bold"/>
                <a:sym typeface="Canva Sans Bold"/>
              </a:rPr>
              <a:t> </a:t>
            </a:r>
          </a:p>
          <a:p>
            <a:pPr algn="l">
              <a:lnSpc>
                <a:spcPts val="3080"/>
              </a:lnSpc>
              <a:spcBef>
                <a:spcPct val="0"/>
              </a:spcBef>
            </a:pPr>
            <a:r>
              <a:rPr lang="en-US" sz="2200" b="1" dirty="0">
                <a:solidFill>
                  <a:srgbClr val="545454"/>
                </a:solidFill>
                <a:latin typeface="Canva Sans Bold"/>
                <a:ea typeface="Canva Sans Bold"/>
                <a:cs typeface="Canva Sans Bold"/>
                <a:sym typeface="Canva Sans Bold"/>
              </a:rPr>
              <a:t>FROM invoice</a:t>
            </a:r>
          </a:p>
          <a:p>
            <a:pPr algn="l">
              <a:lnSpc>
                <a:spcPts val="3080"/>
              </a:lnSpc>
              <a:spcBef>
                <a:spcPct val="0"/>
              </a:spcBef>
            </a:pPr>
            <a:r>
              <a:rPr lang="en-US" sz="2200" b="1" dirty="0">
                <a:solidFill>
                  <a:srgbClr val="545454"/>
                </a:solidFill>
                <a:latin typeface="Canva Sans Bold"/>
                <a:ea typeface="Canva Sans Bold"/>
                <a:cs typeface="Canva Sans Bold"/>
                <a:sym typeface="Canva Sans Bold"/>
              </a:rPr>
              <a:t>GROUP BY </a:t>
            </a:r>
            <a:r>
              <a:rPr lang="en-US" sz="2200" b="1" dirty="0" err="1">
                <a:solidFill>
                  <a:srgbClr val="545454"/>
                </a:solidFill>
                <a:latin typeface="Canva Sans Bold"/>
                <a:ea typeface="Canva Sans Bold"/>
                <a:cs typeface="Canva Sans Bold"/>
                <a:sym typeface="Canva Sans Bold"/>
              </a:rPr>
              <a:t>billing_country</a:t>
            </a:r>
            <a:endParaRPr lang="en-US" sz="2200" b="1" dirty="0">
              <a:solidFill>
                <a:srgbClr val="545454"/>
              </a:solidFill>
              <a:latin typeface="Canva Sans Bold"/>
              <a:ea typeface="Canva Sans Bold"/>
              <a:cs typeface="Canva Sans Bold"/>
              <a:sym typeface="Canva Sans Bold"/>
            </a:endParaRPr>
          </a:p>
          <a:p>
            <a:pPr algn="l">
              <a:lnSpc>
                <a:spcPts val="3080"/>
              </a:lnSpc>
              <a:spcBef>
                <a:spcPct val="0"/>
              </a:spcBef>
            </a:pPr>
            <a:r>
              <a:rPr lang="en-US" sz="2200" b="1" dirty="0">
                <a:solidFill>
                  <a:srgbClr val="545454"/>
                </a:solidFill>
                <a:latin typeface="Canva Sans Bold"/>
                <a:ea typeface="Canva Sans Bold"/>
                <a:cs typeface="Canva Sans Bold"/>
                <a:sym typeface="Canva Sans Bold"/>
              </a:rPr>
              <a:t>ORDER BY </a:t>
            </a:r>
            <a:r>
              <a:rPr lang="en-US" sz="2200" b="1" dirty="0" err="1">
                <a:solidFill>
                  <a:srgbClr val="545454"/>
                </a:solidFill>
                <a:latin typeface="Canva Sans Bold"/>
                <a:ea typeface="Canva Sans Bold"/>
                <a:cs typeface="Canva Sans Bold"/>
                <a:sym typeface="Canva Sans Bold"/>
              </a:rPr>
              <a:t>customer_count</a:t>
            </a:r>
            <a:r>
              <a:rPr lang="en-US" sz="2200" b="1" dirty="0">
                <a:solidFill>
                  <a:srgbClr val="545454"/>
                </a:solidFill>
                <a:latin typeface="Canva Sans Bold"/>
                <a:ea typeface="Canva Sans Bold"/>
                <a:cs typeface="Canva Sans Bold"/>
                <a:sym typeface="Canva Sans Bold"/>
              </a:rPr>
              <a:t> DESC</a:t>
            </a:r>
          </a:p>
          <a:p>
            <a:pPr algn="l">
              <a:lnSpc>
                <a:spcPts val="3080"/>
              </a:lnSpc>
              <a:spcBef>
                <a:spcPct val="0"/>
              </a:spcBef>
            </a:pPr>
            <a:r>
              <a:rPr lang="en-US" sz="2200" b="1" dirty="0">
                <a:solidFill>
                  <a:srgbClr val="545454"/>
                </a:solidFill>
                <a:latin typeface="Canva Sans Bold"/>
                <a:ea typeface="Canva Sans Bold"/>
                <a:cs typeface="Canva Sans Bold"/>
                <a:sym typeface="Canva Sans Bold"/>
              </a:rPr>
              <a:t>LIMIT 1;</a:t>
            </a:r>
          </a:p>
        </p:txBody>
      </p:sp>
      <p:pic>
        <p:nvPicPr>
          <p:cNvPr id="8" name="Picture 7">
            <a:extLst>
              <a:ext uri="{FF2B5EF4-FFF2-40B4-BE49-F238E27FC236}">
                <a16:creationId xmlns:a16="http://schemas.microsoft.com/office/drawing/2014/main" id="{0DF1367C-297A-414A-9466-F83F852B99EB}"/>
              </a:ext>
            </a:extLst>
          </p:cNvPr>
          <p:cNvPicPr>
            <a:picLocks noChangeAspect="1"/>
          </p:cNvPicPr>
          <p:nvPr/>
        </p:nvPicPr>
        <p:blipFill>
          <a:blip r:embed="rId8"/>
          <a:stretch>
            <a:fillRect/>
          </a:stretch>
        </p:blipFill>
        <p:spPr>
          <a:xfrm>
            <a:off x="5972245" y="4952982"/>
            <a:ext cx="4293945" cy="1260991"/>
          </a:xfrm>
          <a:prstGeom prst="rect">
            <a:avLst/>
          </a:prstGeom>
        </p:spPr>
      </p:pic>
    </p:spTree>
    <p:extLst>
      <p:ext uri="{BB962C8B-B14F-4D97-AF65-F5344CB8AC3E}">
        <p14:creationId xmlns:p14="http://schemas.microsoft.com/office/powerpoint/2010/main" val="1579105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CFAEE"/>
        </a:solidFill>
        <a:effectLst/>
      </p:bgPr>
    </p:bg>
    <p:spTree>
      <p:nvGrpSpPr>
        <p:cNvPr id="1" name=""/>
        <p:cNvGrpSpPr/>
        <p:nvPr/>
      </p:nvGrpSpPr>
      <p:grpSpPr>
        <a:xfrm>
          <a:off x="0" y="0"/>
          <a:ext cx="0" cy="0"/>
          <a:chOff x="0" y="0"/>
          <a:chExt cx="0" cy="0"/>
        </a:xfrm>
      </p:grpSpPr>
      <p:grpSp>
        <p:nvGrpSpPr>
          <p:cNvPr id="2" name="Group 2"/>
          <p:cNvGrpSpPr/>
          <p:nvPr/>
        </p:nvGrpSpPr>
        <p:grpSpPr>
          <a:xfrm>
            <a:off x="-502846" y="-224350"/>
            <a:ext cx="19293692" cy="10735699"/>
            <a:chOff x="0" y="0"/>
            <a:chExt cx="25724923" cy="14314266"/>
          </a:xfrm>
        </p:grpSpPr>
        <p:sp>
          <p:nvSpPr>
            <p:cNvPr id="3" name="Freeform 3"/>
            <p:cNvSpPr/>
            <p:nvPr/>
          </p:nvSpPr>
          <p:spPr>
            <a:xfrm>
              <a:off x="0" y="0"/>
              <a:ext cx="14314266" cy="14314266"/>
            </a:xfrm>
            <a:custGeom>
              <a:avLst/>
              <a:gdLst/>
              <a:ahLst/>
              <a:cxnLst/>
              <a:rect l="l" t="t" r="r" b="b"/>
              <a:pathLst>
                <a:path w="14314266" h="14314266">
                  <a:moveTo>
                    <a:pt x="0" y="0"/>
                  </a:moveTo>
                  <a:lnTo>
                    <a:pt x="14314266" y="0"/>
                  </a:lnTo>
                  <a:lnTo>
                    <a:pt x="14314266" y="14314266"/>
                  </a:lnTo>
                  <a:lnTo>
                    <a:pt x="0" y="14314266"/>
                  </a:lnTo>
                  <a:lnTo>
                    <a:pt x="0" y="0"/>
                  </a:lnTo>
                  <a:close/>
                </a:path>
              </a:pathLst>
            </a:custGeom>
            <a:blipFill>
              <a:blip r:embed="rId2">
                <a:alphaModFix amt="5000"/>
                <a:extLst>
                  <a:ext uri="{96DAC541-7B7A-43D3-8B79-37D633B846F1}">
                    <asvg:svgBlip xmlns:asvg="http://schemas.microsoft.com/office/drawing/2016/SVG/main" r:embed="rId3"/>
                  </a:ext>
                </a:extLst>
              </a:blip>
              <a:stretch>
                <a:fillRect/>
              </a:stretch>
            </a:blipFill>
          </p:spPr>
          <p:txBody>
            <a:bodyPr/>
            <a:lstStyle/>
            <a:p>
              <a:endParaRPr lang="en-IN" dirty="0"/>
            </a:p>
          </p:txBody>
        </p:sp>
        <p:sp>
          <p:nvSpPr>
            <p:cNvPr id="4" name="Freeform 4"/>
            <p:cNvSpPr/>
            <p:nvPr/>
          </p:nvSpPr>
          <p:spPr>
            <a:xfrm>
              <a:off x="11410657" y="0"/>
              <a:ext cx="14314266" cy="14314266"/>
            </a:xfrm>
            <a:custGeom>
              <a:avLst/>
              <a:gdLst/>
              <a:ahLst/>
              <a:cxnLst/>
              <a:rect l="l" t="t" r="r" b="b"/>
              <a:pathLst>
                <a:path w="14314266" h="14314266">
                  <a:moveTo>
                    <a:pt x="0" y="0"/>
                  </a:moveTo>
                  <a:lnTo>
                    <a:pt x="14314266" y="0"/>
                  </a:lnTo>
                  <a:lnTo>
                    <a:pt x="14314266" y="14314266"/>
                  </a:lnTo>
                  <a:lnTo>
                    <a:pt x="0" y="14314266"/>
                  </a:lnTo>
                  <a:lnTo>
                    <a:pt x="0" y="0"/>
                  </a:lnTo>
                  <a:close/>
                </a:path>
              </a:pathLst>
            </a:custGeom>
            <a:blipFill>
              <a:blip r:embed="rId2">
                <a:alphaModFix amt="5000"/>
                <a:extLst>
                  <a:ext uri="{96DAC541-7B7A-43D3-8B79-37D633B846F1}">
                    <asvg:svgBlip xmlns:asvg="http://schemas.microsoft.com/office/drawing/2016/SVG/main" r:embed="rId3"/>
                  </a:ext>
                </a:extLst>
              </a:blip>
              <a:stretch>
                <a:fillRect/>
              </a:stretch>
            </a:blipFill>
          </p:spPr>
          <p:txBody>
            <a:bodyPr/>
            <a:lstStyle/>
            <a:p>
              <a:endParaRPr lang="en-IN" dirty="0"/>
            </a:p>
          </p:txBody>
        </p:sp>
      </p:grpSp>
      <p:sp>
        <p:nvSpPr>
          <p:cNvPr id="5" name="Freeform 5"/>
          <p:cNvSpPr/>
          <p:nvPr/>
        </p:nvSpPr>
        <p:spPr>
          <a:xfrm rot="-265236">
            <a:off x="13631965" y="2883031"/>
            <a:ext cx="6379375" cy="10082346"/>
          </a:xfrm>
          <a:custGeom>
            <a:avLst/>
            <a:gdLst/>
            <a:ahLst/>
            <a:cxnLst/>
            <a:rect l="l" t="t" r="r" b="b"/>
            <a:pathLst>
              <a:path w="6379375" h="10082346">
                <a:moveTo>
                  <a:pt x="0" y="0"/>
                </a:moveTo>
                <a:lnTo>
                  <a:pt x="6379376" y="0"/>
                </a:lnTo>
                <a:lnTo>
                  <a:pt x="6379376" y="10082346"/>
                </a:lnTo>
                <a:lnTo>
                  <a:pt x="0" y="1008234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392355">
            <a:off x="10896313" y="-674775"/>
            <a:ext cx="7737035" cy="3207926"/>
          </a:xfrm>
          <a:custGeom>
            <a:avLst/>
            <a:gdLst/>
            <a:ahLst/>
            <a:cxnLst/>
            <a:rect l="l" t="t" r="r" b="b"/>
            <a:pathLst>
              <a:path w="8283376" h="3207926">
                <a:moveTo>
                  <a:pt x="0" y="0"/>
                </a:moveTo>
                <a:lnTo>
                  <a:pt x="8283376" y="0"/>
                </a:lnTo>
                <a:lnTo>
                  <a:pt x="8283376" y="3207926"/>
                </a:lnTo>
                <a:lnTo>
                  <a:pt x="0" y="320792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TextBox 9"/>
          <p:cNvSpPr txBox="1"/>
          <p:nvPr/>
        </p:nvSpPr>
        <p:spPr>
          <a:xfrm>
            <a:off x="439732" y="685507"/>
            <a:ext cx="8991599" cy="1249509"/>
          </a:xfrm>
          <a:prstGeom prst="rect">
            <a:avLst/>
          </a:prstGeom>
        </p:spPr>
        <p:txBody>
          <a:bodyPr wrap="square" lIns="0" tIns="0" rIns="0" bIns="0" rtlCol="0" anchor="t">
            <a:spAutoFit/>
          </a:bodyPr>
          <a:lstStyle/>
          <a:p>
            <a:pPr>
              <a:lnSpc>
                <a:spcPts val="11565"/>
              </a:lnSpc>
            </a:pPr>
            <a:r>
              <a:rPr lang="en-US" sz="4000" b="1" spc="-381" dirty="0">
                <a:solidFill>
                  <a:srgbClr val="1183D1"/>
                </a:solidFill>
                <a:latin typeface="Segoe UI Semibold" panose="020B0702040204020203" pitchFamily="34" charset="0"/>
                <a:ea typeface="Codec Pro Bold"/>
                <a:cs typeface="Segoe UI Semibold" panose="020B0702040204020203" pitchFamily="34" charset="0"/>
                <a:sym typeface="Codec Pro Bold"/>
              </a:rPr>
              <a:t>Senior most employee based on job title</a:t>
            </a:r>
            <a:endParaRPr lang="en-US" sz="4000" b="1" spc="-381" dirty="0">
              <a:solidFill>
                <a:srgbClr val="137ECE"/>
              </a:solidFill>
              <a:latin typeface="Segoe UI Semibold" panose="020B0702040204020203" pitchFamily="34" charset="0"/>
              <a:ea typeface="Codec Pro Bold"/>
              <a:cs typeface="Segoe UI Semibold" panose="020B0702040204020203" pitchFamily="34" charset="0"/>
              <a:sym typeface="Codec Pro Bold"/>
            </a:endParaRPr>
          </a:p>
        </p:txBody>
      </p:sp>
      <p:sp>
        <p:nvSpPr>
          <p:cNvPr id="10" name="TextBox 10"/>
          <p:cNvSpPr txBox="1"/>
          <p:nvPr/>
        </p:nvSpPr>
        <p:spPr>
          <a:xfrm>
            <a:off x="709739" y="2553488"/>
            <a:ext cx="8115300" cy="2358723"/>
          </a:xfrm>
          <a:prstGeom prst="rect">
            <a:avLst/>
          </a:prstGeom>
        </p:spPr>
        <p:txBody>
          <a:bodyPr lIns="0" tIns="0" rIns="0" bIns="0" rtlCol="0" anchor="t">
            <a:spAutoFit/>
          </a:bodyPr>
          <a:lstStyle/>
          <a:p>
            <a:pPr algn="l">
              <a:lnSpc>
                <a:spcPts val="3080"/>
              </a:lnSpc>
              <a:spcBef>
                <a:spcPct val="0"/>
              </a:spcBef>
            </a:pPr>
            <a:r>
              <a:rPr lang="en-US" sz="2200" b="1" dirty="0">
                <a:solidFill>
                  <a:srgbClr val="545454"/>
                </a:solidFill>
                <a:latin typeface="Canva Sans Bold"/>
                <a:ea typeface="Canva Sans Bold"/>
                <a:cs typeface="Canva Sans Bold"/>
                <a:sym typeface="Canva Sans Bold"/>
              </a:rPr>
              <a:t>SELECT     Title, </a:t>
            </a:r>
          </a:p>
          <a:p>
            <a:pPr algn="l">
              <a:lnSpc>
                <a:spcPts val="3080"/>
              </a:lnSpc>
              <a:spcBef>
                <a:spcPct val="0"/>
              </a:spcBef>
            </a:pPr>
            <a:r>
              <a:rPr lang="en-US" sz="2200" b="1" dirty="0">
                <a:solidFill>
                  <a:srgbClr val="545454"/>
                </a:solidFill>
                <a:latin typeface="Canva Sans Bold"/>
                <a:ea typeface="Canva Sans Bold"/>
                <a:cs typeface="Canva Sans Bold"/>
                <a:sym typeface="Canva Sans Bold"/>
              </a:rPr>
              <a:t>                    CONCAT(</a:t>
            </a:r>
            <a:r>
              <a:rPr lang="en-US" sz="2200" b="1" dirty="0" err="1">
                <a:solidFill>
                  <a:srgbClr val="545454"/>
                </a:solidFill>
                <a:latin typeface="Canva Sans Bold"/>
                <a:ea typeface="Canva Sans Bold"/>
                <a:cs typeface="Canva Sans Bold"/>
                <a:sym typeface="Canva Sans Bold"/>
              </a:rPr>
              <a:t>first_name</a:t>
            </a:r>
            <a:r>
              <a:rPr lang="en-US" sz="2200" b="1" dirty="0">
                <a:solidFill>
                  <a:srgbClr val="545454"/>
                </a:solidFill>
                <a:latin typeface="Canva Sans Bold"/>
                <a:ea typeface="Canva Sans Bold"/>
                <a:cs typeface="Canva Sans Bold"/>
                <a:sym typeface="Canva Sans Bold"/>
              </a:rPr>
              <a:t>, ' ', </a:t>
            </a:r>
            <a:r>
              <a:rPr lang="en-US" sz="2200" b="1" dirty="0" err="1">
                <a:solidFill>
                  <a:srgbClr val="545454"/>
                </a:solidFill>
                <a:latin typeface="Canva Sans Bold"/>
                <a:ea typeface="Canva Sans Bold"/>
                <a:cs typeface="Canva Sans Bold"/>
                <a:sym typeface="Canva Sans Bold"/>
              </a:rPr>
              <a:t>last_name</a:t>
            </a:r>
            <a:r>
              <a:rPr lang="en-US" sz="2200" b="1" dirty="0">
                <a:solidFill>
                  <a:srgbClr val="545454"/>
                </a:solidFill>
                <a:latin typeface="Canva Sans Bold"/>
                <a:ea typeface="Canva Sans Bold"/>
                <a:cs typeface="Canva Sans Bold"/>
                <a:sym typeface="Canva Sans Bold"/>
              </a:rPr>
              <a:t>)</a:t>
            </a:r>
          </a:p>
          <a:p>
            <a:pPr algn="l">
              <a:lnSpc>
                <a:spcPts val="3080"/>
              </a:lnSpc>
              <a:spcBef>
                <a:spcPct val="0"/>
              </a:spcBef>
            </a:pPr>
            <a:r>
              <a:rPr lang="en-US" sz="2200" b="1" dirty="0">
                <a:solidFill>
                  <a:srgbClr val="545454"/>
                </a:solidFill>
                <a:latin typeface="Canva Sans Bold"/>
                <a:ea typeface="Canva Sans Bold"/>
                <a:cs typeface="Canva Sans Bold"/>
                <a:sym typeface="Canva Sans Bold"/>
              </a:rPr>
              <a:t>                    AS </a:t>
            </a:r>
            <a:r>
              <a:rPr lang="en-US" sz="2200" b="1" dirty="0" err="1">
                <a:solidFill>
                  <a:srgbClr val="545454"/>
                </a:solidFill>
                <a:latin typeface="Canva Sans Bold"/>
                <a:ea typeface="Canva Sans Bold"/>
                <a:cs typeface="Canva Sans Bold"/>
                <a:sym typeface="Canva Sans Bold"/>
              </a:rPr>
              <a:t>Employee_Name</a:t>
            </a:r>
            <a:endParaRPr lang="en-US" sz="2200" b="1" dirty="0">
              <a:solidFill>
                <a:srgbClr val="545454"/>
              </a:solidFill>
              <a:latin typeface="Canva Sans Bold"/>
              <a:ea typeface="Canva Sans Bold"/>
              <a:cs typeface="Canva Sans Bold"/>
              <a:sym typeface="Canva Sans Bold"/>
            </a:endParaRPr>
          </a:p>
          <a:p>
            <a:pPr algn="l">
              <a:lnSpc>
                <a:spcPts val="3080"/>
              </a:lnSpc>
              <a:spcBef>
                <a:spcPct val="0"/>
              </a:spcBef>
            </a:pPr>
            <a:r>
              <a:rPr lang="en-US" sz="2200" b="1" dirty="0">
                <a:solidFill>
                  <a:srgbClr val="545454"/>
                </a:solidFill>
                <a:latin typeface="Canva Sans Bold"/>
                <a:ea typeface="Canva Sans Bold"/>
                <a:cs typeface="Canva Sans Bold"/>
                <a:sym typeface="Canva Sans Bold"/>
              </a:rPr>
              <a:t>FROM    employee</a:t>
            </a:r>
          </a:p>
          <a:p>
            <a:pPr algn="l">
              <a:lnSpc>
                <a:spcPts val="3080"/>
              </a:lnSpc>
              <a:spcBef>
                <a:spcPct val="0"/>
              </a:spcBef>
            </a:pPr>
            <a:r>
              <a:rPr lang="en-US" sz="2200" b="1" dirty="0">
                <a:solidFill>
                  <a:srgbClr val="545454"/>
                </a:solidFill>
                <a:latin typeface="Canva Sans Bold"/>
                <a:ea typeface="Canva Sans Bold"/>
                <a:cs typeface="Canva Sans Bold"/>
                <a:sym typeface="Canva Sans Bold"/>
              </a:rPr>
              <a:t>ORDER BY levels DESC</a:t>
            </a:r>
          </a:p>
          <a:p>
            <a:pPr algn="l">
              <a:lnSpc>
                <a:spcPts val="3080"/>
              </a:lnSpc>
              <a:spcBef>
                <a:spcPct val="0"/>
              </a:spcBef>
            </a:pPr>
            <a:r>
              <a:rPr lang="en-US" sz="2200" b="1" dirty="0">
                <a:solidFill>
                  <a:srgbClr val="545454"/>
                </a:solidFill>
                <a:latin typeface="Canva Sans Bold"/>
                <a:ea typeface="Canva Sans Bold"/>
                <a:cs typeface="Canva Sans Bold"/>
                <a:sym typeface="Canva Sans Bold"/>
              </a:rPr>
              <a:t>LIMIT 1; </a:t>
            </a:r>
          </a:p>
        </p:txBody>
      </p:sp>
      <p:pic>
        <p:nvPicPr>
          <p:cNvPr id="12" name="Picture 11">
            <a:extLst>
              <a:ext uri="{FF2B5EF4-FFF2-40B4-BE49-F238E27FC236}">
                <a16:creationId xmlns:a16="http://schemas.microsoft.com/office/drawing/2014/main" id="{24CB9325-6EED-4213-8F2D-8971BD347D34}"/>
              </a:ext>
            </a:extLst>
          </p:cNvPr>
          <p:cNvPicPr>
            <a:picLocks noChangeAspect="1"/>
          </p:cNvPicPr>
          <p:nvPr/>
        </p:nvPicPr>
        <p:blipFill>
          <a:blip r:embed="rId8"/>
          <a:stretch>
            <a:fillRect/>
          </a:stretch>
        </p:blipFill>
        <p:spPr>
          <a:xfrm>
            <a:off x="5869447" y="4047021"/>
            <a:ext cx="4371400" cy="1745742"/>
          </a:xfrm>
          <a:prstGeom prst="rect">
            <a:avLst/>
          </a:prstGeom>
        </p:spPr>
      </p:pic>
    </p:spTree>
    <p:extLst>
      <p:ext uri="{BB962C8B-B14F-4D97-AF65-F5344CB8AC3E}">
        <p14:creationId xmlns:p14="http://schemas.microsoft.com/office/powerpoint/2010/main" val="3152718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CFAEE"/>
        </a:solidFill>
        <a:effectLst/>
      </p:bgPr>
    </p:bg>
    <p:spTree>
      <p:nvGrpSpPr>
        <p:cNvPr id="1" name=""/>
        <p:cNvGrpSpPr/>
        <p:nvPr/>
      </p:nvGrpSpPr>
      <p:grpSpPr>
        <a:xfrm>
          <a:off x="0" y="0"/>
          <a:ext cx="0" cy="0"/>
          <a:chOff x="0" y="0"/>
          <a:chExt cx="0" cy="0"/>
        </a:xfrm>
      </p:grpSpPr>
      <p:grpSp>
        <p:nvGrpSpPr>
          <p:cNvPr id="2" name="Group 2"/>
          <p:cNvGrpSpPr/>
          <p:nvPr/>
        </p:nvGrpSpPr>
        <p:grpSpPr>
          <a:xfrm>
            <a:off x="-502846" y="-224350"/>
            <a:ext cx="19293692" cy="10735699"/>
            <a:chOff x="0" y="0"/>
            <a:chExt cx="25724923" cy="14314266"/>
          </a:xfrm>
        </p:grpSpPr>
        <p:sp>
          <p:nvSpPr>
            <p:cNvPr id="3" name="Freeform 3"/>
            <p:cNvSpPr/>
            <p:nvPr/>
          </p:nvSpPr>
          <p:spPr>
            <a:xfrm>
              <a:off x="0" y="0"/>
              <a:ext cx="14314266" cy="14314266"/>
            </a:xfrm>
            <a:custGeom>
              <a:avLst/>
              <a:gdLst/>
              <a:ahLst/>
              <a:cxnLst/>
              <a:rect l="l" t="t" r="r" b="b"/>
              <a:pathLst>
                <a:path w="14314266" h="14314266">
                  <a:moveTo>
                    <a:pt x="0" y="0"/>
                  </a:moveTo>
                  <a:lnTo>
                    <a:pt x="14314266" y="0"/>
                  </a:lnTo>
                  <a:lnTo>
                    <a:pt x="14314266" y="14314266"/>
                  </a:lnTo>
                  <a:lnTo>
                    <a:pt x="0" y="14314266"/>
                  </a:lnTo>
                  <a:lnTo>
                    <a:pt x="0" y="0"/>
                  </a:lnTo>
                  <a:close/>
                </a:path>
              </a:pathLst>
            </a:custGeom>
            <a:blipFill>
              <a:blip r:embed="rId2">
                <a:alphaModFix amt="5000"/>
                <a:extLst>
                  <a:ext uri="{96DAC541-7B7A-43D3-8B79-37D633B846F1}">
                    <asvg:svgBlip xmlns:asvg="http://schemas.microsoft.com/office/drawing/2016/SVG/main" r:embed="rId3"/>
                  </a:ext>
                </a:extLst>
              </a:blip>
              <a:stretch>
                <a:fillRect/>
              </a:stretch>
            </a:blipFill>
          </p:spPr>
          <p:txBody>
            <a:bodyPr/>
            <a:lstStyle/>
            <a:p>
              <a:endParaRPr lang="en-IN" dirty="0"/>
            </a:p>
          </p:txBody>
        </p:sp>
        <p:sp>
          <p:nvSpPr>
            <p:cNvPr id="4" name="Freeform 4"/>
            <p:cNvSpPr/>
            <p:nvPr/>
          </p:nvSpPr>
          <p:spPr>
            <a:xfrm>
              <a:off x="11410657" y="0"/>
              <a:ext cx="14314266" cy="14314266"/>
            </a:xfrm>
            <a:custGeom>
              <a:avLst/>
              <a:gdLst/>
              <a:ahLst/>
              <a:cxnLst/>
              <a:rect l="l" t="t" r="r" b="b"/>
              <a:pathLst>
                <a:path w="14314266" h="14314266">
                  <a:moveTo>
                    <a:pt x="0" y="0"/>
                  </a:moveTo>
                  <a:lnTo>
                    <a:pt x="14314266" y="0"/>
                  </a:lnTo>
                  <a:lnTo>
                    <a:pt x="14314266" y="14314266"/>
                  </a:lnTo>
                  <a:lnTo>
                    <a:pt x="0" y="14314266"/>
                  </a:lnTo>
                  <a:lnTo>
                    <a:pt x="0" y="0"/>
                  </a:lnTo>
                  <a:close/>
                </a:path>
              </a:pathLst>
            </a:custGeom>
            <a:blipFill>
              <a:blip r:embed="rId2">
                <a:alphaModFix amt="5000"/>
                <a:extLst>
                  <a:ext uri="{96DAC541-7B7A-43D3-8B79-37D633B846F1}">
                    <asvg:svgBlip xmlns:asvg="http://schemas.microsoft.com/office/drawing/2016/SVG/main" r:embed="rId3"/>
                  </a:ext>
                </a:extLst>
              </a:blip>
              <a:stretch>
                <a:fillRect/>
              </a:stretch>
            </a:blipFill>
          </p:spPr>
          <p:txBody>
            <a:bodyPr/>
            <a:lstStyle/>
            <a:p>
              <a:endParaRPr lang="en-IN" dirty="0"/>
            </a:p>
          </p:txBody>
        </p:sp>
      </p:grpSp>
      <p:sp>
        <p:nvSpPr>
          <p:cNvPr id="5" name="Freeform 5"/>
          <p:cNvSpPr/>
          <p:nvPr/>
        </p:nvSpPr>
        <p:spPr>
          <a:xfrm rot="-265236">
            <a:off x="13631965" y="2883031"/>
            <a:ext cx="6379375" cy="10082346"/>
          </a:xfrm>
          <a:custGeom>
            <a:avLst/>
            <a:gdLst/>
            <a:ahLst/>
            <a:cxnLst/>
            <a:rect l="l" t="t" r="r" b="b"/>
            <a:pathLst>
              <a:path w="6379375" h="10082346">
                <a:moveTo>
                  <a:pt x="0" y="0"/>
                </a:moveTo>
                <a:lnTo>
                  <a:pt x="6379376" y="0"/>
                </a:lnTo>
                <a:lnTo>
                  <a:pt x="6379376" y="10082346"/>
                </a:lnTo>
                <a:lnTo>
                  <a:pt x="0" y="1008234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392355">
            <a:off x="11055476" y="-674773"/>
            <a:ext cx="7737035" cy="3207926"/>
          </a:xfrm>
          <a:custGeom>
            <a:avLst/>
            <a:gdLst/>
            <a:ahLst/>
            <a:cxnLst/>
            <a:rect l="l" t="t" r="r" b="b"/>
            <a:pathLst>
              <a:path w="8283376" h="3207926">
                <a:moveTo>
                  <a:pt x="0" y="0"/>
                </a:moveTo>
                <a:lnTo>
                  <a:pt x="8283376" y="0"/>
                </a:lnTo>
                <a:lnTo>
                  <a:pt x="8283376" y="3207926"/>
                </a:lnTo>
                <a:lnTo>
                  <a:pt x="0" y="320792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TextBox 9"/>
          <p:cNvSpPr txBox="1"/>
          <p:nvPr/>
        </p:nvSpPr>
        <p:spPr>
          <a:xfrm>
            <a:off x="198345" y="685507"/>
            <a:ext cx="10735699" cy="2719462"/>
          </a:xfrm>
          <a:prstGeom prst="rect">
            <a:avLst/>
          </a:prstGeom>
        </p:spPr>
        <p:txBody>
          <a:bodyPr wrap="square" lIns="0" tIns="0" rIns="0" bIns="0" rtlCol="0" anchor="t">
            <a:spAutoFit/>
          </a:bodyPr>
          <a:lstStyle/>
          <a:p>
            <a:pPr>
              <a:lnSpc>
                <a:spcPts val="11565"/>
              </a:lnSpc>
            </a:pPr>
            <a:r>
              <a:rPr lang="en-US" sz="4000" b="0" i="0" dirty="0">
                <a:solidFill>
                  <a:srgbClr val="1183D1"/>
                </a:solidFill>
                <a:effectLst/>
                <a:latin typeface="Segoe UI Semibold" panose="020B0702040204020203" pitchFamily="34" charset="0"/>
                <a:cs typeface="Segoe UI Semibold" panose="020B0702040204020203" pitchFamily="34" charset="0"/>
              </a:rPr>
              <a:t>Which countries have the most Invoices?</a:t>
            </a:r>
          </a:p>
          <a:p>
            <a:pPr>
              <a:lnSpc>
                <a:spcPts val="11565"/>
              </a:lnSpc>
            </a:pPr>
            <a:endParaRPr lang="en-US" sz="4000" b="1" spc="-381" dirty="0">
              <a:solidFill>
                <a:srgbClr val="137ECE"/>
              </a:solidFill>
              <a:latin typeface="Segoe UI Semibold" panose="020B0702040204020203" pitchFamily="34" charset="0"/>
              <a:ea typeface="Codec Pro Bold"/>
              <a:cs typeface="Segoe UI Semibold" panose="020B0702040204020203" pitchFamily="34" charset="0"/>
              <a:sym typeface="Codec Pro Bold"/>
            </a:endParaRPr>
          </a:p>
        </p:txBody>
      </p:sp>
      <p:sp>
        <p:nvSpPr>
          <p:cNvPr id="10" name="TextBox 10"/>
          <p:cNvSpPr txBox="1"/>
          <p:nvPr/>
        </p:nvSpPr>
        <p:spPr>
          <a:xfrm>
            <a:off x="709739" y="2553488"/>
            <a:ext cx="8115300" cy="2358723"/>
          </a:xfrm>
          <a:prstGeom prst="rect">
            <a:avLst/>
          </a:prstGeom>
        </p:spPr>
        <p:txBody>
          <a:bodyPr lIns="0" tIns="0" rIns="0" bIns="0" rtlCol="0" anchor="t">
            <a:spAutoFit/>
          </a:bodyPr>
          <a:lstStyle/>
          <a:p>
            <a:pPr algn="l">
              <a:lnSpc>
                <a:spcPts val="3080"/>
              </a:lnSpc>
              <a:spcBef>
                <a:spcPct val="0"/>
              </a:spcBef>
            </a:pPr>
            <a:r>
              <a:rPr lang="en-US" sz="2200" b="1" dirty="0">
                <a:solidFill>
                  <a:srgbClr val="545454"/>
                </a:solidFill>
                <a:latin typeface="Canva Sans Bold"/>
                <a:ea typeface="Canva Sans Bold"/>
                <a:cs typeface="Canva Sans Bold"/>
                <a:sym typeface="Canva Sans Bold"/>
              </a:rPr>
              <a:t>SELECT     </a:t>
            </a:r>
            <a:r>
              <a:rPr lang="en-US" sz="2200" b="1" dirty="0" err="1">
                <a:solidFill>
                  <a:srgbClr val="545454"/>
                </a:solidFill>
                <a:latin typeface="Canva Sans Bold"/>
                <a:ea typeface="Canva Sans Bold"/>
                <a:cs typeface="Canva Sans Bold"/>
                <a:sym typeface="Canva Sans Bold"/>
              </a:rPr>
              <a:t>Billing_Country</a:t>
            </a:r>
            <a:r>
              <a:rPr lang="en-US" sz="2200" b="1" dirty="0">
                <a:solidFill>
                  <a:srgbClr val="545454"/>
                </a:solidFill>
                <a:latin typeface="Canva Sans Bold"/>
                <a:ea typeface="Canva Sans Bold"/>
                <a:cs typeface="Canva Sans Bold"/>
                <a:sym typeface="Canva Sans Bold"/>
              </a:rPr>
              <a:t>,</a:t>
            </a:r>
          </a:p>
          <a:p>
            <a:pPr algn="l">
              <a:lnSpc>
                <a:spcPts val="3080"/>
              </a:lnSpc>
              <a:spcBef>
                <a:spcPct val="0"/>
              </a:spcBef>
            </a:pPr>
            <a:r>
              <a:rPr lang="en-US" sz="2200" b="1" dirty="0">
                <a:solidFill>
                  <a:srgbClr val="545454"/>
                </a:solidFill>
                <a:latin typeface="Canva Sans Bold"/>
                <a:ea typeface="Canva Sans Bold"/>
                <a:cs typeface="Canva Sans Bold"/>
                <a:sym typeface="Canva Sans Bold"/>
              </a:rPr>
              <a:t>                     COUNT(*) AS </a:t>
            </a:r>
            <a:r>
              <a:rPr lang="en-US" sz="2200" b="1" dirty="0" err="1">
                <a:solidFill>
                  <a:srgbClr val="545454"/>
                </a:solidFill>
                <a:latin typeface="Canva Sans Bold"/>
                <a:ea typeface="Canva Sans Bold"/>
                <a:cs typeface="Canva Sans Bold"/>
                <a:sym typeface="Canva Sans Bold"/>
              </a:rPr>
              <a:t>Count_of_Invoice</a:t>
            </a:r>
            <a:endParaRPr lang="en-US" sz="2200" b="1" dirty="0">
              <a:solidFill>
                <a:srgbClr val="545454"/>
              </a:solidFill>
              <a:latin typeface="Canva Sans Bold"/>
              <a:ea typeface="Canva Sans Bold"/>
              <a:cs typeface="Canva Sans Bold"/>
              <a:sym typeface="Canva Sans Bold"/>
            </a:endParaRPr>
          </a:p>
          <a:p>
            <a:pPr algn="l">
              <a:lnSpc>
                <a:spcPts val="3080"/>
              </a:lnSpc>
              <a:spcBef>
                <a:spcPct val="0"/>
              </a:spcBef>
            </a:pPr>
            <a:r>
              <a:rPr lang="en-US" sz="2200" b="1" dirty="0">
                <a:solidFill>
                  <a:srgbClr val="545454"/>
                </a:solidFill>
                <a:latin typeface="Canva Sans Bold"/>
                <a:ea typeface="Canva Sans Bold"/>
                <a:cs typeface="Canva Sans Bold"/>
                <a:sym typeface="Canva Sans Bold"/>
              </a:rPr>
              <a:t>FROM    invoice</a:t>
            </a:r>
          </a:p>
          <a:p>
            <a:pPr algn="l">
              <a:lnSpc>
                <a:spcPts val="3080"/>
              </a:lnSpc>
              <a:spcBef>
                <a:spcPct val="0"/>
              </a:spcBef>
            </a:pPr>
            <a:r>
              <a:rPr lang="en-US" sz="2200" b="1" dirty="0">
                <a:solidFill>
                  <a:srgbClr val="545454"/>
                </a:solidFill>
                <a:latin typeface="Canva Sans Bold"/>
                <a:ea typeface="Canva Sans Bold"/>
                <a:cs typeface="Canva Sans Bold"/>
                <a:sym typeface="Canva Sans Bold"/>
              </a:rPr>
              <a:t>GROUP BY </a:t>
            </a:r>
            <a:r>
              <a:rPr lang="en-US" sz="2200" b="1" dirty="0" err="1">
                <a:solidFill>
                  <a:srgbClr val="545454"/>
                </a:solidFill>
                <a:latin typeface="Canva Sans Bold"/>
                <a:ea typeface="Canva Sans Bold"/>
                <a:cs typeface="Canva Sans Bold"/>
                <a:sym typeface="Canva Sans Bold"/>
              </a:rPr>
              <a:t>Billing_Country</a:t>
            </a:r>
            <a:endParaRPr lang="en-US" sz="2200" b="1" dirty="0">
              <a:solidFill>
                <a:srgbClr val="545454"/>
              </a:solidFill>
              <a:latin typeface="Canva Sans Bold"/>
              <a:ea typeface="Canva Sans Bold"/>
              <a:cs typeface="Canva Sans Bold"/>
              <a:sym typeface="Canva Sans Bold"/>
            </a:endParaRPr>
          </a:p>
          <a:p>
            <a:pPr algn="l">
              <a:lnSpc>
                <a:spcPts val="3080"/>
              </a:lnSpc>
              <a:spcBef>
                <a:spcPct val="0"/>
              </a:spcBef>
            </a:pPr>
            <a:r>
              <a:rPr lang="en-US" sz="2200" b="1" dirty="0">
                <a:solidFill>
                  <a:srgbClr val="545454"/>
                </a:solidFill>
                <a:latin typeface="Canva Sans Bold"/>
                <a:ea typeface="Canva Sans Bold"/>
                <a:cs typeface="Canva Sans Bold"/>
                <a:sym typeface="Canva Sans Bold"/>
              </a:rPr>
              <a:t>ORDER BY </a:t>
            </a:r>
            <a:r>
              <a:rPr lang="en-US" sz="2200" b="1" dirty="0" err="1">
                <a:solidFill>
                  <a:srgbClr val="545454"/>
                </a:solidFill>
                <a:latin typeface="Canva Sans Bold"/>
                <a:ea typeface="Canva Sans Bold"/>
                <a:cs typeface="Canva Sans Bold"/>
                <a:sym typeface="Canva Sans Bold"/>
              </a:rPr>
              <a:t>Count_of_Invoice</a:t>
            </a:r>
            <a:r>
              <a:rPr lang="en-US" sz="2200" b="1" dirty="0">
                <a:solidFill>
                  <a:srgbClr val="545454"/>
                </a:solidFill>
                <a:latin typeface="Canva Sans Bold"/>
                <a:ea typeface="Canva Sans Bold"/>
                <a:cs typeface="Canva Sans Bold"/>
                <a:sym typeface="Canva Sans Bold"/>
              </a:rPr>
              <a:t> DESC</a:t>
            </a:r>
          </a:p>
          <a:p>
            <a:pPr algn="l">
              <a:lnSpc>
                <a:spcPts val="3080"/>
              </a:lnSpc>
              <a:spcBef>
                <a:spcPct val="0"/>
              </a:spcBef>
            </a:pPr>
            <a:r>
              <a:rPr lang="en-US" sz="2200" b="1" dirty="0">
                <a:solidFill>
                  <a:srgbClr val="545454"/>
                </a:solidFill>
                <a:latin typeface="Canva Sans Bold"/>
                <a:ea typeface="Canva Sans Bold"/>
                <a:cs typeface="Canva Sans Bold"/>
                <a:sym typeface="Canva Sans Bold"/>
              </a:rPr>
              <a:t>LIMIT 5;</a:t>
            </a:r>
          </a:p>
        </p:txBody>
      </p:sp>
      <p:pic>
        <p:nvPicPr>
          <p:cNvPr id="16" name="Picture 15">
            <a:extLst>
              <a:ext uri="{FF2B5EF4-FFF2-40B4-BE49-F238E27FC236}">
                <a16:creationId xmlns:a16="http://schemas.microsoft.com/office/drawing/2014/main" id="{A22FFB6C-F534-4981-A7F4-B42158BE2A69}"/>
              </a:ext>
            </a:extLst>
          </p:cNvPr>
          <p:cNvPicPr>
            <a:picLocks noChangeAspect="1"/>
          </p:cNvPicPr>
          <p:nvPr/>
        </p:nvPicPr>
        <p:blipFill>
          <a:blip r:embed="rId8"/>
          <a:stretch>
            <a:fillRect/>
          </a:stretch>
        </p:blipFill>
        <p:spPr>
          <a:xfrm>
            <a:off x="6022656" y="4111093"/>
            <a:ext cx="3746656" cy="2064811"/>
          </a:xfrm>
          <a:prstGeom prst="rect">
            <a:avLst/>
          </a:prstGeom>
        </p:spPr>
      </p:pic>
    </p:spTree>
    <p:extLst>
      <p:ext uri="{BB962C8B-B14F-4D97-AF65-F5344CB8AC3E}">
        <p14:creationId xmlns:p14="http://schemas.microsoft.com/office/powerpoint/2010/main" val="102168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CFAEE"/>
        </a:solidFill>
        <a:effectLst/>
      </p:bgPr>
    </p:bg>
    <p:spTree>
      <p:nvGrpSpPr>
        <p:cNvPr id="1" name=""/>
        <p:cNvGrpSpPr/>
        <p:nvPr/>
      </p:nvGrpSpPr>
      <p:grpSpPr>
        <a:xfrm>
          <a:off x="0" y="0"/>
          <a:ext cx="0" cy="0"/>
          <a:chOff x="0" y="0"/>
          <a:chExt cx="0" cy="0"/>
        </a:xfrm>
      </p:grpSpPr>
      <p:grpSp>
        <p:nvGrpSpPr>
          <p:cNvPr id="2" name="Group 2"/>
          <p:cNvGrpSpPr/>
          <p:nvPr/>
        </p:nvGrpSpPr>
        <p:grpSpPr>
          <a:xfrm>
            <a:off x="-502846" y="-224350"/>
            <a:ext cx="19293692" cy="10735699"/>
            <a:chOff x="0" y="0"/>
            <a:chExt cx="25724923" cy="14314266"/>
          </a:xfrm>
        </p:grpSpPr>
        <p:sp>
          <p:nvSpPr>
            <p:cNvPr id="3" name="Freeform 3"/>
            <p:cNvSpPr/>
            <p:nvPr/>
          </p:nvSpPr>
          <p:spPr>
            <a:xfrm>
              <a:off x="0" y="0"/>
              <a:ext cx="14314266" cy="14314266"/>
            </a:xfrm>
            <a:custGeom>
              <a:avLst/>
              <a:gdLst/>
              <a:ahLst/>
              <a:cxnLst/>
              <a:rect l="l" t="t" r="r" b="b"/>
              <a:pathLst>
                <a:path w="14314266" h="14314266">
                  <a:moveTo>
                    <a:pt x="0" y="0"/>
                  </a:moveTo>
                  <a:lnTo>
                    <a:pt x="14314266" y="0"/>
                  </a:lnTo>
                  <a:lnTo>
                    <a:pt x="14314266" y="14314266"/>
                  </a:lnTo>
                  <a:lnTo>
                    <a:pt x="0" y="14314266"/>
                  </a:lnTo>
                  <a:lnTo>
                    <a:pt x="0" y="0"/>
                  </a:lnTo>
                  <a:close/>
                </a:path>
              </a:pathLst>
            </a:custGeom>
            <a:blipFill>
              <a:blip r:embed="rId2">
                <a:alphaModFix amt="5000"/>
                <a:extLst>
                  <a:ext uri="{96DAC541-7B7A-43D3-8B79-37D633B846F1}">
                    <asvg:svgBlip xmlns:asvg="http://schemas.microsoft.com/office/drawing/2016/SVG/main" r:embed="rId3"/>
                  </a:ext>
                </a:extLst>
              </a:blip>
              <a:stretch>
                <a:fillRect/>
              </a:stretch>
            </a:blipFill>
          </p:spPr>
          <p:txBody>
            <a:bodyPr/>
            <a:lstStyle/>
            <a:p>
              <a:endParaRPr lang="en-IN" dirty="0"/>
            </a:p>
          </p:txBody>
        </p:sp>
        <p:sp>
          <p:nvSpPr>
            <p:cNvPr id="4" name="Freeform 4"/>
            <p:cNvSpPr/>
            <p:nvPr/>
          </p:nvSpPr>
          <p:spPr>
            <a:xfrm>
              <a:off x="11410657" y="0"/>
              <a:ext cx="14314266" cy="14314266"/>
            </a:xfrm>
            <a:custGeom>
              <a:avLst/>
              <a:gdLst/>
              <a:ahLst/>
              <a:cxnLst/>
              <a:rect l="l" t="t" r="r" b="b"/>
              <a:pathLst>
                <a:path w="14314266" h="14314266">
                  <a:moveTo>
                    <a:pt x="0" y="0"/>
                  </a:moveTo>
                  <a:lnTo>
                    <a:pt x="14314266" y="0"/>
                  </a:lnTo>
                  <a:lnTo>
                    <a:pt x="14314266" y="14314266"/>
                  </a:lnTo>
                  <a:lnTo>
                    <a:pt x="0" y="14314266"/>
                  </a:lnTo>
                  <a:lnTo>
                    <a:pt x="0" y="0"/>
                  </a:lnTo>
                  <a:close/>
                </a:path>
              </a:pathLst>
            </a:custGeom>
            <a:blipFill>
              <a:blip r:embed="rId2">
                <a:alphaModFix amt="5000"/>
                <a:extLst>
                  <a:ext uri="{96DAC541-7B7A-43D3-8B79-37D633B846F1}">
                    <asvg:svgBlip xmlns:asvg="http://schemas.microsoft.com/office/drawing/2016/SVG/main" r:embed="rId3"/>
                  </a:ext>
                </a:extLst>
              </a:blip>
              <a:stretch>
                <a:fillRect/>
              </a:stretch>
            </a:blipFill>
          </p:spPr>
          <p:txBody>
            <a:bodyPr/>
            <a:lstStyle/>
            <a:p>
              <a:endParaRPr lang="en-IN" dirty="0"/>
            </a:p>
          </p:txBody>
        </p:sp>
      </p:grpSp>
      <p:sp>
        <p:nvSpPr>
          <p:cNvPr id="5" name="Freeform 5"/>
          <p:cNvSpPr/>
          <p:nvPr/>
        </p:nvSpPr>
        <p:spPr>
          <a:xfrm rot="-265236">
            <a:off x="13631965" y="2883031"/>
            <a:ext cx="6379375" cy="10082346"/>
          </a:xfrm>
          <a:custGeom>
            <a:avLst/>
            <a:gdLst/>
            <a:ahLst/>
            <a:cxnLst/>
            <a:rect l="l" t="t" r="r" b="b"/>
            <a:pathLst>
              <a:path w="6379375" h="10082346">
                <a:moveTo>
                  <a:pt x="0" y="0"/>
                </a:moveTo>
                <a:lnTo>
                  <a:pt x="6379376" y="0"/>
                </a:lnTo>
                <a:lnTo>
                  <a:pt x="6379376" y="10082346"/>
                </a:lnTo>
                <a:lnTo>
                  <a:pt x="0" y="1008234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rot="-392355">
            <a:off x="11055476" y="-674773"/>
            <a:ext cx="7737035" cy="3207926"/>
          </a:xfrm>
          <a:custGeom>
            <a:avLst/>
            <a:gdLst/>
            <a:ahLst/>
            <a:cxnLst/>
            <a:rect l="l" t="t" r="r" b="b"/>
            <a:pathLst>
              <a:path w="8283376" h="3207926">
                <a:moveTo>
                  <a:pt x="0" y="0"/>
                </a:moveTo>
                <a:lnTo>
                  <a:pt x="8283376" y="0"/>
                </a:lnTo>
                <a:lnTo>
                  <a:pt x="8283376" y="3207926"/>
                </a:lnTo>
                <a:lnTo>
                  <a:pt x="0" y="320792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TextBox 9"/>
          <p:cNvSpPr txBox="1"/>
          <p:nvPr/>
        </p:nvSpPr>
        <p:spPr>
          <a:xfrm>
            <a:off x="198345" y="685507"/>
            <a:ext cx="10735699" cy="2719462"/>
          </a:xfrm>
          <a:prstGeom prst="rect">
            <a:avLst/>
          </a:prstGeom>
        </p:spPr>
        <p:txBody>
          <a:bodyPr wrap="square" lIns="0" tIns="0" rIns="0" bIns="0" rtlCol="0" anchor="t">
            <a:spAutoFit/>
          </a:bodyPr>
          <a:lstStyle/>
          <a:p>
            <a:pPr>
              <a:lnSpc>
                <a:spcPts val="11565"/>
              </a:lnSpc>
            </a:pPr>
            <a:r>
              <a:rPr lang="en-US" sz="4000" b="0" i="0" dirty="0">
                <a:solidFill>
                  <a:srgbClr val="1183D1"/>
                </a:solidFill>
                <a:effectLst/>
                <a:latin typeface="Segoe UI Semibold" panose="020B0702040204020203" pitchFamily="34" charset="0"/>
                <a:cs typeface="Segoe UI Semibold" panose="020B0702040204020203" pitchFamily="34" charset="0"/>
              </a:rPr>
              <a:t>What are top 3 values of a total invoice?</a:t>
            </a:r>
          </a:p>
          <a:p>
            <a:pPr>
              <a:lnSpc>
                <a:spcPts val="11565"/>
              </a:lnSpc>
            </a:pPr>
            <a:endParaRPr lang="en-US" sz="4000" b="1" spc="-381" dirty="0">
              <a:solidFill>
                <a:srgbClr val="137ECE"/>
              </a:solidFill>
              <a:latin typeface="Segoe UI Semibold" panose="020B0702040204020203" pitchFamily="34" charset="0"/>
              <a:ea typeface="Codec Pro Bold"/>
              <a:cs typeface="Segoe UI Semibold" panose="020B0702040204020203" pitchFamily="34" charset="0"/>
              <a:sym typeface="Codec Pro Bold"/>
            </a:endParaRPr>
          </a:p>
        </p:txBody>
      </p:sp>
      <p:sp>
        <p:nvSpPr>
          <p:cNvPr id="10" name="TextBox 10"/>
          <p:cNvSpPr txBox="1"/>
          <p:nvPr/>
        </p:nvSpPr>
        <p:spPr>
          <a:xfrm>
            <a:off x="709739" y="2553488"/>
            <a:ext cx="8115300" cy="1563633"/>
          </a:xfrm>
          <a:prstGeom prst="rect">
            <a:avLst/>
          </a:prstGeom>
        </p:spPr>
        <p:txBody>
          <a:bodyPr lIns="0" tIns="0" rIns="0" bIns="0" rtlCol="0" anchor="t">
            <a:spAutoFit/>
          </a:bodyPr>
          <a:lstStyle/>
          <a:p>
            <a:pPr>
              <a:lnSpc>
                <a:spcPts val="3080"/>
              </a:lnSpc>
              <a:spcBef>
                <a:spcPct val="0"/>
              </a:spcBef>
            </a:pPr>
            <a:r>
              <a:rPr lang="en-US" sz="2200" b="1" dirty="0">
                <a:solidFill>
                  <a:srgbClr val="545454"/>
                </a:solidFill>
                <a:latin typeface="Canva Sans Bold"/>
                <a:ea typeface="Canva Sans Bold"/>
                <a:cs typeface="Canva Sans Bold"/>
                <a:sym typeface="Canva Sans Bold"/>
              </a:rPr>
              <a:t>SELECT     total</a:t>
            </a:r>
          </a:p>
          <a:p>
            <a:pPr>
              <a:lnSpc>
                <a:spcPts val="3080"/>
              </a:lnSpc>
              <a:spcBef>
                <a:spcPct val="0"/>
              </a:spcBef>
            </a:pPr>
            <a:r>
              <a:rPr lang="en-US" sz="2200" b="1" dirty="0">
                <a:solidFill>
                  <a:srgbClr val="545454"/>
                </a:solidFill>
                <a:latin typeface="Canva Sans Bold"/>
                <a:ea typeface="Canva Sans Bold"/>
                <a:cs typeface="Canva Sans Bold"/>
                <a:sym typeface="Canva Sans Bold"/>
              </a:rPr>
              <a:t>FROM    invoice</a:t>
            </a:r>
          </a:p>
          <a:p>
            <a:pPr>
              <a:lnSpc>
                <a:spcPts val="3080"/>
              </a:lnSpc>
              <a:spcBef>
                <a:spcPct val="0"/>
              </a:spcBef>
            </a:pPr>
            <a:r>
              <a:rPr lang="en-US" sz="2200" b="1" dirty="0">
                <a:solidFill>
                  <a:srgbClr val="545454"/>
                </a:solidFill>
                <a:latin typeface="Canva Sans Bold"/>
                <a:ea typeface="Canva Sans Bold"/>
                <a:cs typeface="Canva Sans Bold"/>
                <a:sym typeface="Canva Sans Bold"/>
              </a:rPr>
              <a:t>ORDER BY total DESC</a:t>
            </a:r>
          </a:p>
          <a:p>
            <a:pPr>
              <a:lnSpc>
                <a:spcPts val="3080"/>
              </a:lnSpc>
              <a:spcBef>
                <a:spcPct val="0"/>
              </a:spcBef>
            </a:pPr>
            <a:r>
              <a:rPr lang="en-US" sz="2200" b="1" dirty="0">
                <a:solidFill>
                  <a:srgbClr val="545454"/>
                </a:solidFill>
                <a:latin typeface="Canva Sans Bold"/>
                <a:ea typeface="Canva Sans Bold"/>
                <a:cs typeface="Canva Sans Bold"/>
                <a:sym typeface="Canva Sans Bold"/>
              </a:rPr>
              <a:t>LIMIT 3;</a:t>
            </a:r>
          </a:p>
        </p:txBody>
      </p:sp>
      <p:pic>
        <p:nvPicPr>
          <p:cNvPr id="14" name="Picture 13">
            <a:extLst>
              <a:ext uri="{FF2B5EF4-FFF2-40B4-BE49-F238E27FC236}">
                <a16:creationId xmlns:a16="http://schemas.microsoft.com/office/drawing/2014/main" id="{B45D0E5F-B3DC-432A-B236-1EA168A1AFB0}"/>
              </a:ext>
            </a:extLst>
          </p:cNvPr>
          <p:cNvPicPr>
            <a:picLocks noChangeAspect="1"/>
          </p:cNvPicPr>
          <p:nvPr/>
        </p:nvPicPr>
        <p:blipFill>
          <a:blip r:embed="rId8"/>
          <a:stretch>
            <a:fillRect/>
          </a:stretch>
        </p:blipFill>
        <p:spPr>
          <a:xfrm>
            <a:off x="3124200" y="4361682"/>
            <a:ext cx="9144000" cy="1563633"/>
          </a:xfrm>
          <a:prstGeom prst="rect">
            <a:avLst/>
          </a:prstGeom>
        </p:spPr>
      </p:pic>
    </p:spTree>
    <p:extLst>
      <p:ext uri="{BB962C8B-B14F-4D97-AF65-F5344CB8AC3E}">
        <p14:creationId xmlns:p14="http://schemas.microsoft.com/office/powerpoint/2010/main" val="15081895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497</TotalTime>
  <Words>1795</Words>
  <Application>Microsoft Office PowerPoint</Application>
  <PresentationFormat>Custom</PresentationFormat>
  <Paragraphs>167</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Codec Pro Bold</vt:lpstr>
      <vt:lpstr>Segoe UI Semibold</vt:lpstr>
      <vt:lpstr>Canva Sans Bold</vt:lpstr>
      <vt:lpstr>Arial</vt:lpstr>
      <vt:lpstr>Codec Pro Ultra-Bold</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Vibrant Music Presentation</dc:title>
  <cp:lastModifiedBy>Reha</cp:lastModifiedBy>
  <cp:revision>30</cp:revision>
  <dcterms:created xsi:type="dcterms:W3CDTF">2006-08-16T00:00:00Z</dcterms:created>
  <dcterms:modified xsi:type="dcterms:W3CDTF">2025-04-09T11:23:12Z</dcterms:modified>
  <dc:identifier>DAGkG5T7Ljo</dc:identifier>
</cp:coreProperties>
</file>