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7" r:id="rId6"/>
    <p:sldId id="276" r:id="rId7"/>
    <p:sldId id="266" r:id="rId8"/>
    <p:sldId id="267" r:id="rId9"/>
    <p:sldId id="268" r:id="rId10"/>
    <p:sldId id="269" r:id="rId11"/>
    <p:sldId id="270" r:id="rId12"/>
    <p:sldId id="271" r:id="rId13"/>
    <p:sldId id="272" r:id="rId14"/>
    <p:sldId id="273" r:id="rId15"/>
    <p:sldId id="274" r:id="rId16"/>
    <p:sldId id="275" r:id="rId17"/>
    <p:sldId id="260" r:id="rId18"/>
    <p:sldId id="265"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nva Sans Bold" panose="020B0604020202020204" charset="0"/>
      <p:regular r:id="rId24"/>
    </p:embeddedFont>
    <p:embeddedFont>
      <p:font typeface="Codec Pro Bold" panose="020B0604020202020204" charset="0"/>
      <p:regular r:id="rId25"/>
    </p:embeddedFont>
    <p:embeddedFont>
      <p:font typeface="Codec Pro Ultra-Bold" panose="020B0604020202020204" charset="0"/>
      <p:regular r:id="rId26"/>
    </p:embeddedFont>
    <p:embeddedFont>
      <p:font typeface="Segoe UI Semibold" panose="020B0702040204020203" pitchFamily="34" charset="0"/>
      <p:bold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3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317" autoAdjust="0"/>
  </p:normalViewPr>
  <p:slideViewPr>
    <p:cSldViewPr>
      <p:cViewPr varScale="1">
        <p:scale>
          <a:sx n="54" d="100"/>
          <a:sy n="54" d="100"/>
        </p:scale>
        <p:origin x="75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20.sv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20.sv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4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10.svg"/><Relationship Id="rId5" Type="http://schemas.openxmlformats.org/officeDocument/2006/relationships/image" Target="../media/image41.svg"/><Relationship Id="rId10" Type="http://schemas.openxmlformats.org/officeDocument/2006/relationships/image" Target="../media/image9.png"/><Relationship Id="rId4" Type="http://schemas.openxmlformats.org/officeDocument/2006/relationships/image" Target="../media/image40.png"/><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flipH="1">
            <a:off x="12616571" y="2017962"/>
            <a:ext cx="7126946" cy="9223107"/>
          </a:xfrm>
          <a:custGeom>
            <a:avLst/>
            <a:gdLst/>
            <a:ahLst/>
            <a:cxnLst/>
            <a:rect l="l" t="t" r="r" b="b"/>
            <a:pathLst>
              <a:path w="7126946" h="9223107">
                <a:moveTo>
                  <a:pt x="7126946" y="0"/>
                </a:moveTo>
                <a:lnTo>
                  <a:pt x="0" y="0"/>
                </a:lnTo>
                <a:lnTo>
                  <a:pt x="0" y="9223107"/>
                </a:lnTo>
                <a:lnTo>
                  <a:pt x="7126946" y="9223107"/>
                </a:lnTo>
                <a:lnTo>
                  <a:pt x="712694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5080344" y="4358774"/>
            <a:ext cx="8614265" cy="10622973"/>
          </a:xfrm>
          <a:custGeom>
            <a:avLst/>
            <a:gdLst/>
            <a:ahLst/>
            <a:cxnLst/>
            <a:rect l="l" t="t" r="r" b="b"/>
            <a:pathLst>
              <a:path w="8614265" h="10622973">
                <a:moveTo>
                  <a:pt x="8614265" y="0"/>
                </a:moveTo>
                <a:lnTo>
                  <a:pt x="0" y="0"/>
                </a:lnTo>
                <a:lnTo>
                  <a:pt x="0" y="10622973"/>
                </a:lnTo>
                <a:lnTo>
                  <a:pt x="8614265" y="10622973"/>
                </a:lnTo>
                <a:lnTo>
                  <a:pt x="861426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4216709">
            <a:off x="1079511" y="3018884"/>
            <a:ext cx="4212509" cy="9456653"/>
          </a:xfrm>
          <a:custGeom>
            <a:avLst/>
            <a:gdLst/>
            <a:ahLst/>
            <a:cxnLst/>
            <a:rect l="l" t="t" r="r" b="b"/>
            <a:pathLst>
              <a:path w="4212509" h="9456653">
                <a:moveTo>
                  <a:pt x="0" y="0"/>
                </a:moveTo>
                <a:lnTo>
                  <a:pt x="4212509" y="0"/>
                </a:lnTo>
                <a:lnTo>
                  <a:pt x="4212509" y="9456654"/>
                </a:lnTo>
                <a:lnTo>
                  <a:pt x="0" y="94566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rot="-275595">
            <a:off x="8225249" y="-1629663"/>
            <a:ext cx="8166456" cy="3325975"/>
          </a:xfrm>
          <a:custGeom>
            <a:avLst/>
            <a:gdLst/>
            <a:ahLst/>
            <a:cxnLst/>
            <a:rect l="l" t="t" r="r" b="b"/>
            <a:pathLst>
              <a:path w="8166456" h="3325975">
                <a:moveTo>
                  <a:pt x="0" y="0"/>
                </a:moveTo>
                <a:lnTo>
                  <a:pt x="8166456" y="0"/>
                </a:lnTo>
                <a:lnTo>
                  <a:pt x="8166456" y="3325974"/>
                </a:lnTo>
                <a:lnTo>
                  <a:pt x="0" y="33259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028700" y="1204620"/>
            <a:ext cx="11144649" cy="5364482"/>
          </a:xfrm>
          <a:prstGeom prst="rect">
            <a:avLst/>
          </a:prstGeom>
        </p:spPr>
        <p:txBody>
          <a:bodyPr lIns="0" tIns="0" rIns="0" bIns="0" rtlCol="0" anchor="t">
            <a:spAutoFit/>
          </a:bodyPr>
          <a:lstStyle/>
          <a:p>
            <a:pPr algn="l">
              <a:lnSpc>
                <a:spcPts val="10160"/>
              </a:lnSpc>
            </a:pPr>
            <a:r>
              <a:rPr lang="en-US" sz="12000" b="1" spc="-398" dirty="0">
                <a:solidFill>
                  <a:srgbClr val="FCFAEE"/>
                </a:solidFill>
                <a:latin typeface="Codec Pro Ultra-Bold"/>
                <a:ea typeface="Codec Pro Ultra-Bold"/>
                <a:cs typeface="Codec Pro Ultra-Bold"/>
                <a:sym typeface="Codec Pro Ultra-Bold"/>
              </a:rPr>
              <a:t>Music </a:t>
            </a:r>
          </a:p>
          <a:p>
            <a:pPr algn="l">
              <a:lnSpc>
                <a:spcPts val="10160"/>
              </a:lnSpc>
            </a:pPr>
            <a:r>
              <a:rPr lang="en-US" sz="12000" b="1" spc="-398" dirty="0">
                <a:solidFill>
                  <a:srgbClr val="FCFAEE"/>
                </a:solidFill>
                <a:latin typeface="Codec Pro Ultra-Bold"/>
                <a:ea typeface="Codec Pro Ultra-Bold"/>
                <a:cs typeface="Codec Pro Ultra-Bold"/>
                <a:sym typeface="Codec Pro Ultra-Bold"/>
              </a:rPr>
              <a:t>Store Sales </a:t>
            </a:r>
          </a:p>
          <a:p>
            <a:pPr algn="l">
              <a:lnSpc>
                <a:spcPts val="10160"/>
              </a:lnSpc>
            </a:pPr>
            <a:r>
              <a:rPr lang="en-US" sz="12000" b="1" spc="-398" dirty="0">
                <a:solidFill>
                  <a:srgbClr val="FCFAEE"/>
                </a:solidFill>
                <a:latin typeface="Codec Pro Ultra-Bold"/>
                <a:ea typeface="Codec Pro Ultra-Bold"/>
                <a:cs typeface="Codec Pro Ultra-Bold"/>
                <a:sym typeface="Codec Pro Ultra-Bold"/>
              </a:rPr>
              <a:t>Analysis</a:t>
            </a:r>
          </a:p>
          <a:p>
            <a:pPr algn="l">
              <a:lnSpc>
                <a:spcPts val="10160"/>
              </a:lnSpc>
            </a:pPr>
            <a:endParaRPr lang="en-US" sz="13730" b="1" spc="-398" dirty="0">
              <a:solidFill>
                <a:srgbClr val="FCFAEE"/>
              </a:solidFill>
              <a:latin typeface="Codec Pro Ultra-Bold"/>
              <a:ea typeface="Codec Pro Ultra-Bold"/>
              <a:cs typeface="Codec Pro Ultra-Bold"/>
              <a:sym typeface="Codec Pro Ul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Who is the best customer?</a:t>
            </a:r>
            <a:endPar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807354" y="2493141"/>
            <a:ext cx="8115300" cy="3551357"/>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SUM(total) AS </a:t>
            </a:r>
            <a:r>
              <a:rPr lang="en-US" sz="2200" b="1" dirty="0" err="1">
                <a:solidFill>
                  <a:srgbClr val="545454"/>
                </a:solidFill>
                <a:latin typeface="Canva Sans Bold"/>
                <a:ea typeface="Canva Sans Bold"/>
                <a:cs typeface="Canva Sans Bold"/>
                <a:sym typeface="Canva Sans Bold"/>
              </a:rPr>
              <a:t>Total_Spent</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customer AS c ON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c.customer_id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c.customer_id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Total_spent</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1; </a:t>
            </a:r>
          </a:p>
        </p:txBody>
      </p:sp>
      <p:pic>
        <p:nvPicPr>
          <p:cNvPr id="11" name="Picture 10">
            <a:extLst>
              <a:ext uri="{FF2B5EF4-FFF2-40B4-BE49-F238E27FC236}">
                <a16:creationId xmlns:a16="http://schemas.microsoft.com/office/drawing/2014/main" id="{7B5BB9AE-D05A-4D67-9A74-CDD185D8BB34}"/>
              </a:ext>
            </a:extLst>
          </p:cNvPr>
          <p:cNvPicPr>
            <a:picLocks noChangeAspect="1"/>
          </p:cNvPicPr>
          <p:nvPr/>
        </p:nvPicPr>
        <p:blipFill>
          <a:blip r:embed="rId8"/>
          <a:stretch>
            <a:fillRect/>
          </a:stretch>
        </p:blipFill>
        <p:spPr>
          <a:xfrm>
            <a:off x="6666574" y="5224834"/>
            <a:ext cx="4986752" cy="1380290"/>
          </a:xfrm>
          <a:prstGeom prst="rect">
            <a:avLst/>
          </a:prstGeom>
        </p:spPr>
      </p:pic>
    </p:spTree>
    <p:extLst>
      <p:ext uri="{BB962C8B-B14F-4D97-AF65-F5344CB8AC3E}">
        <p14:creationId xmlns:p14="http://schemas.microsoft.com/office/powerpoint/2010/main" val="421941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Customers with Rock Music Listeners</a:t>
            </a:r>
            <a:endPar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807354" y="2493141"/>
            <a:ext cx="8115300" cy="4743991"/>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DISTINCT    </a:t>
            </a:r>
            <a:r>
              <a:rPr lang="en-US" sz="2200" b="1" dirty="0" err="1">
                <a:solidFill>
                  <a:srgbClr val="545454"/>
                </a:solidFill>
                <a:latin typeface="Canva Sans Bold"/>
                <a:ea typeface="Canva Sans Bold"/>
                <a:cs typeface="Canva Sans Bold"/>
                <a:sym typeface="Canva Sans Bold"/>
              </a:rPr>
              <a:t>first_name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err="1">
                <a:solidFill>
                  <a:srgbClr val="545454"/>
                </a:solidFill>
                <a:latin typeface="Canva Sans Bold"/>
                <a:ea typeface="Canva Sans Bold"/>
                <a:cs typeface="Canva Sans Bold"/>
                <a:sym typeface="Canva Sans Bold"/>
              </a:rPr>
              <a:t>last_name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Email</a:t>
            </a: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customer AS c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JOIN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AS il ON </a:t>
            </a:r>
            <a:r>
              <a:rPr lang="en-US" sz="2200" b="1" dirty="0" err="1">
                <a:solidFill>
                  <a:srgbClr val="545454"/>
                </a:solidFill>
                <a:latin typeface="Canva Sans Bold"/>
                <a:ea typeface="Canva Sans Bold"/>
                <a:cs typeface="Canva Sans Bold"/>
                <a:sym typeface="Canva Sans Bold"/>
              </a:rPr>
              <a:t>il.invoice_id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i.invoice_id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WHERE    </a:t>
            </a:r>
          </a:p>
          <a:p>
            <a:pPr>
              <a:lnSpc>
                <a:spcPts val="3080"/>
              </a:lnSpc>
              <a:spcBef>
                <a:spcPct val="0"/>
              </a:spcBef>
            </a:pPr>
            <a:r>
              <a:rPr lang="en-US" sz="2200" b="1" dirty="0" err="1">
                <a:solidFill>
                  <a:srgbClr val="545454"/>
                </a:solidFill>
                <a:latin typeface="Canva Sans Bold"/>
                <a:ea typeface="Canva Sans Bold"/>
                <a:cs typeface="Canva Sans Bold"/>
                <a:sym typeface="Canva Sans Bold"/>
              </a:rPr>
              <a:t>track_id</a:t>
            </a:r>
            <a:r>
              <a:rPr lang="en-US" sz="2200" b="1" dirty="0">
                <a:solidFill>
                  <a:srgbClr val="545454"/>
                </a:solidFill>
                <a:latin typeface="Canva Sans Bold"/>
                <a:ea typeface="Canva Sans Bold"/>
                <a:cs typeface="Canva Sans Bold"/>
                <a:sym typeface="Canva Sans Bold"/>
              </a:rPr>
              <a:t> IN (SELECT     </a:t>
            </a:r>
            <a:r>
              <a:rPr lang="en-US" sz="2200" b="1" dirty="0" err="1">
                <a:solidFill>
                  <a:srgbClr val="545454"/>
                </a:solidFill>
                <a:latin typeface="Canva Sans Bold"/>
                <a:ea typeface="Canva Sans Bold"/>
                <a:cs typeface="Canva Sans Bold"/>
                <a:sym typeface="Canva Sans Bold"/>
              </a:rPr>
              <a:t>track_id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track AS 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genre AS g ON </a:t>
            </a:r>
            <a:r>
              <a:rPr lang="en-US" sz="2200" b="1" dirty="0" err="1">
                <a:solidFill>
                  <a:srgbClr val="545454"/>
                </a:solidFill>
                <a:latin typeface="Canva Sans Bold"/>
                <a:ea typeface="Canva Sans Bold"/>
                <a:cs typeface="Canva Sans Bold"/>
                <a:sym typeface="Canva Sans Bold"/>
              </a:rPr>
              <a:t>t.genre_id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g.genre_id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WHERE            name = 'Rock’)</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email; </a:t>
            </a:r>
          </a:p>
        </p:txBody>
      </p:sp>
      <p:pic>
        <p:nvPicPr>
          <p:cNvPr id="8" name="Picture 7">
            <a:extLst>
              <a:ext uri="{FF2B5EF4-FFF2-40B4-BE49-F238E27FC236}">
                <a16:creationId xmlns:a16="http://schemas.microsoft.com/office/drawing/2014/main" id="{DB1B1B77-4079-4C81-889D-6FAFADF95360}"/>
              </a:ext>
            </a:extLst>
          </p:cNvPr>
          <p:cNvPicPr>
            <a:picLocks noChangeAspect="1"/>
          </p:cNvPicPr>
          <p:nvPr/>
        </p:nvPicPr>
        <p:blipFill>
          <a:blip r:embed="rId6"/>
          <a:stretch>
            <a:fillRect/>
          </a:stretch>
        </p:blipFill>
        <p:spPr>
          <a:xfrm>
            <a:off x="8763492" y="3478732"/>
            <a:ext cx="4982358" cy="5486400"/>
          </a:xfrm>
          <a:prstGeom prst="rect">
            <a:avLst/>
          </a:prstGeom>
        </p:spPr>
      </p:pic>
      <p:pic>
        <p:nvPicPr>
          <p:cNvPr id="13" name="Picture 12">
            <a:extLst>
              <a:ext uri="{FF2B5EF4-FFF2-40B4-BE49-F238E27FC236}">
                <a16:creationId xmlns:a16="http://schemas.microsoft.com/office/drawing/2014/main" id="{C36718FA-6841-42C8-B22F-D606071B1EF7}"/>
              </a:ext>
            </a:extLst>
          </p:cNvPr>
          <p:cNvPicPr>
            <a:picLocks noChangeAspect="1"/>
          </p:cNvPicPr>
          <p:nvPr/>
        </p:nvPicPr>
        <p:blipFill>
          <a:blip r:embed="rId7"/>
          <a:stretch>
            <a:fillRect/>
          </a:stretch>
        </p:blipFill>
        <p:spPr>
          <a:xfrm>
            <a:off x="13745850" y="3832828"/>
            <a:ext cx="4535388" cy="2910872"/>
          </a:xfrm>
          <a:prstGeom prst="rect">
            <a:avLst/>
          </a:prstGeom>
        </p:spPr>
      </p:pic>
    </p:spTree>
    <p:extLst>
      <p:ext uri="{BB962C8B-B14F-4D97-AF65-F5344CB8AC3E}">
        <p14:creationId xmlns:p14="http://schemas.microsoft.com/office/powerpoint/2010/main" val="97063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Top Rock Music Artists </a:t>
            </a:r>
          </a:p>
        </p:txBody>
      </p:sp>
      <p:sp>
        <p:nvSpPr>
          <p:cNvPr id="10" name="TextBox 10"/>
          <p:cNvSpPr txBox="1"/>
          <p:nvPr/>
        </p:nvSpPr>
        <p:spPr>
          <a:xfrm>
            <a:off x="807354" y="2493141"/>
            <a:ext cx="8115300" cy="3948902"/>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artist.name,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COUNT(</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num_of_songs</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artist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ON </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album.artist_id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track ON </a:t>
            </a:r>
            <a:r>
              <a:rPr lang="en-US" sz="2200" b="1" dirty="0" err="1">
                <a:solidFill>
                  <a:srgbClr val="545454"/>
                </a:solidFill>
                <a:latin typeface="Canva Sans Bold"/>
                <a:ea typeface="Canva Sans Bold"/>
                <a:cs typeface="Canva Sans Bold"/>
                <a:sym typeface="Canva Sans Bold"/>
              </a:rPr>
              <a:t>album.album_id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genre ON </a:t>
            </a:r>
            <a:r>
              <a:rPr lang="en-US" sz="2200" b="1" dirty="0" err="1">
                <a:solidFill>
                  <a:srgbClr val="545454"/>
                </a:solidFill>
                <a:latin typeface="Canva Sans Bold"/>
                <a:ea typeface="Canva Sans Bold"/>
                <a:cs typeface="Canva Sans Bold"/>
                <a:sym typeface="Canva Sans Bold"/>
              </a:rPr>
              <a:t>track.genre_id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genre.genre_id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WHERE    genre.name = 'Rock’</a:t>
            </a: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artist.artist_id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num_of_songs</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10;</a:t>
            </a:r>
          </a:p>
        </p:txBody>
      </p:sp>
      <p:pic>
        <p:nvPicPr>
          <p:cNvPr id="6" name="Picture 5">
            <a:extLst>
              <a:ext uri="{FF2B5EF4-FFF2-40B4-BE49-F238E27FC236}">
                <a16:creationId xmlns:a16="http://schemas.microsoft.com/office/drawing/2014/main" id="{8F83B188-8BE4-4198-B67A-490672DF05A9}"/>
              </a:ext>
            </a:extLst>
          </p:cNvPr>
          <p:cNvPicPr>
            <a:picLocks noChangeAspect="1"/>
          </p:cNvPicPr>
          <p:nvPr/>
        </p:nvPicPr>
        <p:blipFill>
          <a:blip r:embed="rId6"/>
          <a:stretch>
            <a:fillRect/>
          </a:stretch>
        </p:blipFill>
        <p:spPr>
          <a:xfrm>
            <a:off x="8055146" y="3632639"/>
            <a:ext cx="4594053" cy="4330261"/>
          </a:xfrm>
          <a:prstGeom prst="rect">
            <a:avLst/>
          </a:prstGeom>
        </p:spPr>
      </p:pic>
    </p:spTree>
    <p:extLst>
      <p:ext uri="{BB962C8B-B14F-4D97-AF65-F5344CB8AC3E}">
        <p14:creationId xmlns:p14="http://schemas.microsoft.com/office/powerpoint/2010/main" val="135754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5" y="685507"/>
            <a:ext cx="10735699" cy="1231106"/>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Top Tracks that have song length greater than average song length</a:t>
            </a:r>
          </a:p>
        </p:txBody>
      </p:sp>
      <p:sp>
        <p:nvSpPr>
          <p:cNvPr id="10" name="TextBox 10"/>
          <p:cNvSpPr txBox="1"/>
          <p:nvPr/>
        </p:nvSpPr>
        <p:spPr>
          <a:xfrm>
            <a:off x="807354" y="2493141"/>
            <a:ext cx="8115300" cy="3551357"/>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track_id</a:t>
            </a:r>
            <a:r>
              <a:rPr lang="en-US" sz="2200" b="1" dirty="0">
                <a:solidFill>
                  <a:srgbClr val="545454"/>
                </a:solidFill>
                <a:latin typeface="Canva Sans Bold"/>
                <a:ea typeface="Canva Sans Bold"/>
                <a:cs typeface="Canva Sans Bold"/>
                <a:sym typeface="Canva Sans Bold"/>
              </a:rPr>
              <a:t>,</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a.title</a:t>
            </a:r>
            <a:r>
              <a:rPr lang="en-US" sz="2200" b="1" dirty="0">
                <a:solidFill>
                  <a:srgbClr val="545454"/>
                </a:solidFill>
                <a:latin typeface="Canva Sans Bold"/>
                <a:ea typeface="Canva Sans Bold"/>
                <a:cs typeface="Canva Sans Bold"/>
                <a:sym typeface="Canva Sans Bold"/>
              </a:rPr>
              <a:t>,</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(milliseconds / 60000) AS Minute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track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AS a ON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a.album_id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WHERE    milliseconds / 60000 &gt; (SELECT             AVG(milliseconds / 60000)        FROM            track)</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milliseconds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10;</a:t>
            </a:r>
          </a:p>
        </p:txBody>
      </p:sp>
      <p:pic>
        <p:nvPicPr>
          <p:cNvPr id="8" name="Picture 7">
            <a:extLst>
              <a:ext uri="{FF2B5EF4-FFF2-40B4-BE49-F238E27FC236}">
                <a16:creationId xmlns:a16="http://schemas.microsoft.com/office/drawing/2014/main" id="{1030A1FE-22B5-414B-8455-B0EDE6CBA394}"/>
              </a:ext>
            </a:extLst>
          </p:cNvPr>
          <p:cNvPicPr>
            <a:picLocks noChangeAspect="1"/>
          </p:cNvPicPr>
          <p:nvPr/>
        </p:nvPicPr>
        <p:blipFill>
          <a:blip r:embed="rId6"/>
          <a:stretch>
            <a:fillRect/>
          </a:stretch>
        </p:blipFill>
        <p:spPr>
          <a:xfrm>
            <a:off x="8922654" y="3450458"/>
            <a:ext cx="5098146" cy="4512441"/>
          </a:xfrm>
          <a:prstGeom prst="rect">
            <a:avLst/>
          </a:prstGeom>
        </p:spPr>
      </p:pic>
    </p:spTree>
    <p:extLst>
      <p:ext uri="{BB962C8B-B14F-4D97-AF65-F5344CB8AC3E}">
        <p14:creationId xmlns:p14="http://schemas.microsoft.com/office/powerpoint/2010/main" val="405753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4" y="426818"/>
            <a:ext cx="10735699" cy="615553"/>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Amount Spent by each customer on most popular artist</a:t>
            </a:r>
          </a:p>
        </p:txBody>
      </p:sp>
      <p:sp>
        <p:nvSpPr>
          <p:cNvPr id="10" name="TextBox 10"/>
          <p:cNvSpPr txBox="1"/>
          <p:nvPr/>
        </p:nvSpPr>
        <p:spPr>
          <a:xfrm>
            <a:off x="853444" y="1562100"/>
            <a:ext cx="9425500" cy="8321894"/>
          </a:xfrm>
          <a:prstGeom prst="rect">
            <a:avLst/>
          </a:prstGeom>
        </p:spPr>
        <p:txBody>
          <a:bodyPr wrap="square"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WITH </a:t>
            </a:r>
            <a:r>
              <a:rPr lang="en-US" sz="2200" b="1" dirty="0" err="1">
                <a:solidFill>
                  <a:srgbClr val="545454"/>
                </a:solidFill>
                <a:latin typeface="Canva Sans Bold"/>
                <a:ea typeface="Canva Sans Bold"/>
                <a:cs typeface="Canva Sans Bold"/>
                <a:sym typeface="Canva Sans Bold"/>
              </a:rPr>
              <a:t>best_selling_artist</a:t>
            </a:r>
            <a:r>
              <a:rPr lang="en-US" sz="2200" b="1" dirty="0">
                <a:solidFill>
                  <a:srgbClr val="545454"/>
                </a:solidFill>
                <a:latin typeface="Canva Sans Bold"/>
                <a:ea typeface="Canva Sans Bold"/>
                <a:cs typeface="Canva Sans Bold"/>
                <a:sym typeface="Canva Sans Bold"/>
              </a:rPr>
              <a:t> AS</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 SELECT </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artist.name AS </a:t>
            </a:r>
            <a:r>
              <a:rPr lang="en-US" sz="2200" b="1" dirty="0" err="1">
                <a:solidFill>
                  <a:srgbClr val="545454"/>
                </a:solidFill>
                <a:latin typeface="Canva Sans Bold"/>
                <a:ea typeface="Canva Sans Bold"/>
                <a:cs typeface="Canva Sans Bold"/>
                <a:sym typeface="Canva Sans Bold"/>
              </a:rPr>
              <a:t>artist_name</a:t>
            </a:r>
            <a:r>
              <a:rPr lang="en-US" sz="2200" b="1" dirty="0">
                <a:solidFill>
                  <a:srgbClr val="545454"/>
                </a:solidFill>
                <a:latin typeface="Canva Sans Bold"/>
                <a:ea typeface="Canva Sans Bold"/>
                <a:cs typeface="Canva Sans Bold"/>
                <a:sym typeface="Canva Sans Bold"/>
              </a:rPr>
              <a:t>,  SUM(</a:t>
            </a:r>
            <a:r>
              <a:rPr lang="en-US" sz="2200" b="1" dirty="0" err="1">
                <a:solidFill>
                  <a:srgbClr val="545454"/>
                </a:solidFill>
                <a:latin typeface="Canva Sans Bold"/>
                <a:ea typeface="Canva Sans Bold"/>
                <a:cs typeface="Canva Sans Bold"/>
                <a:sym typeface="Canva Sans Bold"/>
              </a:rPr>
              <a:t>invoice_line.unit_price</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invoice_line.quantity</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total_sales</a:t>
            </a:r>
            <a:r>
              <a:rPr lang="en-US" sz="2200" b="1" dirty="0">
                <a:solidFill>
                  <a:srgbClr val="545454"/>
                </a:solidFill>
                <a:latin typeface="Canva Sans Bold"/>
                <a:ea typeface="Canva Sans Bold"/>
                <a:cs typeface="Canva Sans Bold"/>
                <a:sym typeface="Canva Sans Bold"/>
              </a:rPr>
              <a:t> FROM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track ON </a:t>
            </a:r>
            <a:r>
              <a:rPr lang="en-US" sz="2200" b="1" dirty="0" err="1">
                <a:solidFill>
                  <a:srgbClr val="545454"/>
                </a:solidFill>
                <a:latin typeface="Canva Sans Bold"/>
                <a:ea typeface="Canva Sans Bold"/>
                <a:cs typeface="Canva Sans Bold"/>
                <a:sym typeface="Canva Sans Bold"/>
              </a:rPr>
              <a:t>invoice_line.track_id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track.track_id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ON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album.album_id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artist ON </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album.artist_id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1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3 DESC LIMIT 1 ) </a:t>
            </a:r>
          </a:p>
          <a:p>
            <a:pPr>
              <a:lnSpc>
                <a:spcPts val="3080"/>
              </a:lnSpc>
              <a:spcBef>
                <a:spcPct val="0"/>
              </a:spcBef>
            </a:pP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bsa.artist_name</a:t>
            </a:r>
            <a:r>
              <a:rPr lang="en-US" sz="2200" b="1" dirty="0">
                <a:solidFill>
                  <a:srgbClr val="545454"/>
                </a:solidFill>
                <a:latin typeface="Canva Sans Bold"/>
                <a:ea typeface="Canva Sans Bold"/>
                <a:cs typeface="Canva Sans Bold"/>
                <a:sym typeface="Canva Sans Bold"/>
              </a:rPr>
              <a:t>,  ROUND(SUM(</a:t>
            </a:r>
            <a:r>
              <a:rPr lang="en-US" sz="2200" b="1" dirty="0" err="1">
                <a:solidFill>
                  <a:srgbClr val="545454"/>
                </a:solidFill>
                <a:latin typeface="Canva Sans Bold"/>
                <a:ea typeface="Canva Sans Bold"/>
                <a:cs typeface="Canva Sans Bold"/>
                <a:sym typeface="Canva Sans Bold"/>
              </a:rPr>
              <a:t>invoice_line.unit_price</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invoice_line.quantity</a:t>
            </a:r>
            <a:r>
              <a:rPr lang="en-US" sz="2200" b="1" dirty="0">
                <a:solidFill>
                  <a:srgbClr val="545454"/>
                </a:solidFill>
                <a:latin typeface="Canva Sans Bold"/>
                <a:ea typeface="Canva Sans Bold"/>
                <a:cs typeface="Canva Sans Bold"/>
                <a:sym typeface="Canva Sans Bold"/>
              </a:rPr>
              <a:t>),2)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AS </a:t>
            </a:r>
            <a:r>
              <a:rPr lang="en-US" sz="2200" b="1" dirty="0" err="1">
                <a:solidFill>
                  <a:srgbClr val="545454"/>
                </a:solidFill>
                <a:latin typeface="Canva Sans Bold"/>
                <a:ea typeface="Canva Sans Bold"/>
                <a:cs typeface="Canva Sans Bold"/>
                <a:sym typeface="Canva Sans Bold"/>
              </a:rPr>
              <a:t>amount_SPENT</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invoice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customer AS c ON </a:t>
            </a:r>
            <a:r>
              <a:rPr lang="en-US" sz="2200" b="1" dirty="0" err="1">
                <a:solidFill>
                  <a:srgbClr val="545454"/>
                </a:solidFill>
                <a:latin typeface="Canva Sans Bold"/>
                <a:ea typeface="Canva Sans Bold"/>
                <a:cs typeface="Canva Sans Bold"/>
                <a:sym typeface="Canva Sans Bold"/>
              </a:rPr>
              <a:t>invoice.customer_id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c.customer_id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invoice_line.invoice_id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invoice.invoice_id</a:t>
            </a:r>
            <a:r>
              <a:rPr lang="en-US" sz="2200" b="1" dirty="0">
                <a:solidFill>
                  <a:srgbClr val="545454"/>
                </a:solidFill>
                <a:latin typeface="Canva Sans Bold"/>
                <a:ea typeface="Canva Sans Bold"/>
                <a:cs typeface="Canva Sans Bold"/>
                <a:sym typeface="Canva Sans Bold"/>
              </a:rPr>
              <a:t> JOIN track ON </a:t>
            </a:r>
            <a:r>
              <a:rPr lang="en-US" sz="2200" b="1" dirty="0" err="1">
                <a:solidFill>
                  <a:srgbClr val="545454"/>
                </a:solidFill>
                <a:latin typeface="Canva Sans Bold"/>
                <a:ea typeface="Canva Sans Bold"/>
                <a:cs typeface="Canva Sans Bold"/>
                <a:sym typeface="Canva Sans Bold"/>
              </a:rPr>
              <a:t>invoice_line.track_id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track.track_id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ON </a:t>
            </a:r>
            <a:r>
              <a:rPr lang="en-US" sz="2200" b="1" dirty="0" err="1">
                <a:solidFill>
                  <a:srgbClr val="545454"/>
                </a:solidFill>
                <a:latin typeface="Canva Sans Bold"/>
                <a:ea typeface="Canva Sans Bold"/>
                <a:cs typeface="Canva Sans Bold"/>
                <a:sym typeface="Canva Sans Bold"/>
              </a:rPr>
              <a:t>album.album_id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t>
            </a:r>
            <a:r>
              <a:rPr lang="en-US" sz="2200" b="1" dirty="0" err="1">
                <a:solidFill>
                  <a:srgbClr val="545454"/>
                </a:solidFill>
                <a:latin typeface="Canva Sans Bold"/>
                <a:ea typeface="Canva Sans Bold"/>
                <a:cs typeface="Canva Sans Bold"/>
                <a:sym typeface="Canva Sans Bold"/>
              </a:rPr>
              <a:t>best_selling_artist</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bsa</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bsa.artist_id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album.artist_id</a:t>
            </a:r>
            <a:r>
              <a:rPr lang="en-US" sz="2200" b="1" dirty="0">
                <a:solidFill>
                  <a:srgbClr val="545454"/>
                </a:solidFill>
                <a:latin typeface="Canva Sans Bold"/>
                <a:ea typeface="Canva Sans Bold"/>
                <a:cs typeface="Canva Sans Bold"/>
                <a:sym typeface="Canva Sans Bold"/>
              </a:rPr>
              <a:t> GROUP BY 1,2,3,4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5 DESC;</a:t>
            </a:r>
          </a:p>
        </p:txBody>
      </p:sp>
      <p:pic>
        <p:nvPicPr>
          <p:cNvPr id="6" name="Picture 5">
            <a:extLst>
              <a:ext uri="{FF2B5EF4-FFF2-40B4-BE49-F238E27FC236}">
                <a16:creationId xmlns:a16="http://schemas.microsoft.com/office/drawing/2014/main" id="{C5C4B1D5-7E67-4CF0-8D0D-C18DC489FC8A}"/>
              </a:ext>
            </a:extLst>
          </p:cNvPr>
          <p:cNvPicPr>
            <a:picLocks noChangeAspect="1"/>
          </p:cNvPicPr>
          <p:nvPr/>
        </p:nvPicPr>
        <p:blipFill>
          <a:blip r:embed="rId6"/>
          <a:stretch>
            <a:fillRect/>
          </a:stretch>
        </p:blipFill>
        <p:spPr>
          <a:xfrm>
            <a:off x="11327040" y="3467100"/>
            <a:ext cx="6275160" cy="5105400"/>
          </a:xfrm>
          <a:prstGeom prst="rect">
            <a:avLst/>
          </a:prstGeom>
        </p:spPr>
      </p:pic>
    </p:spTree>
    <p:extLst>
      <p:ext uri="{BB962C8B-B14F-4D97-AF65-F5344CB8AC3E}">
        <p14:creationId xmlns:p14="http://schemas.microsoft.com/office/powerpoint/2010/main" val="29491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04800" y="535504"/>
            <a:ext cx="10735699" cy="615553"/>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Most popular genre for each country</a:t>
            </a:r>
          </a:p>
        </p:txBody>
      </p:sp>
      <p:sp>
        <p:nvSpPr>
          <p:cNvPr id="10" name="TextBox 10"/>
          <p:cNvSpPr txBox="1"/>
          <p:nvPr/>
        </p:nvSpPr>
        <p:spPr>
          <a:xfrm>
            <a:off x="807354" y="1899108"/>
            <a:ext cx="9425500" cy="7129259"/>
          </a:xfrm>
          <a:prstGeom prst="rect">
            <a:avLst/>
          </a:prstGeom>
        </p:spPr>
        <p:txBody>
          <a:bodyPr wrap="square"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WITH </a:t>
            </a:r>
            <a:r>
              <a:rPr lang="en-US" sz="2200" b="1" dirty="0" err="1">
                <a:solidFill>
                  <a:srgbClr val="545454"/>
                </a:solidFill>
                <a:latin typeface="Canva Sans Bold"/>
                <a:ea typeface="Canva Sans Bold"/>
                <a:cs typeface="Canva Sans Bold"/>
                <a:sym typeface="Canva Sans Bold"/>
              </a:rPr>
              <a:t>popular_genre</a:t>
            </a:r>
            <a:r>
              <a:rPr lang="en-US" sz="2200" b="1" dirty="0">
                <a:solidFill>
                  <a:srgbClr val="545454"/>
                </a:solidFill>
                <a:latin typeface="Canva Sans Bold"/>
                <a:ea typeface="Canva Sans Bold"/>
                <a:cs typeface="Canva Sans Bold"/>
                <a:sym typeface="Canva Sans Bold"/>
              </a:rPr>
              <a:t> AS (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SELECT </a:t>
            </a:r>
            <a:r>
              <a:rPr lang="en-US" sz="2200" b="1" dirty="0" err="1">
                <a:solidFill>
                  <a:srgbClr val="545454"/>
                </a:solidFill>
                <a:latin typeface="Canva Sans Bold"/>
                <a:ea typeface="Canva Sans Bold"/>
                <a:cs typeface="Canva Sans Bold"/>
                <a:sym typeface="Canva Sans Bold"/>
              </a:rPr>
              <a:t>c.country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Count(</a:t>
            </a:r>
            <a:r>
              <a:rPr lang="en-US" sz="2200" b="1" dirty="0" err="1">
                <a:solidFill>
                  <a:srgbClr val="545454"/>
                </a:solidFill>
                <a:latin typeface="Canva Sans Bold"/>
                <a:ea typeface="Canva Sans Bold"/>
                <a:cs typeface="Canva Sans Bold"/>
                <a:sym typeface="Canva Sans Bold"/>
              </a:rPr>
              <a:t>il.quantity</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total_purchase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g.name AS genre, </a:t>
            </a:r>
            <a:r>
              <a:rPr lang="en-US" sz="2200" b="1" dirty="0" err="1">
                <a:solidFill>
                  <a:srgbClr val="545454"/>
                </a:solidFill>
                <a:latin typeface="Canva Sans Bold"/>
                <a:ea typeface="Canva Sans Bold"/>
                <a:cs typeface="Canva Sans Bold"/>
                <a:sym typeface="Canva Sans Bold"/>
              </a:rPr>
              <a:t>g.genre_id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ROW_NUMBER()</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OVER(PARTITION BY </a:t>
            </a:r>
            <a:r>
              <a:rPr lang="en-US" sz="2200" b="1" dirty="0" err="1">
                <a:solidFill>
                  <a:srgbClr val="545454"/>
                </a:solidFill>
                <a:latin typeface="Canva Sans Bold"/>
                <a:ea typeface="Canva Sans Bold"/>
                <a:cs typeface="Canva Sans Bold"/>
                <a:sym typeface="Canva Sans Bold"/>
              </a:rPr>
              <a:t>c.country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COUNT(</a:t>
            </a:r>
            <a:r>
              <a:rPr lang="en-US" sz="2200" b="1" dirty="0" err="1">
                <a:solidFill>
                  <a:srgbClr val="545454"/>
                </a:solidFill>
                <a:latin typeface="Canva Sans Bold"/>
                <a:ea typeface="Canva Sans Bold"/>
                <a:cs typeface="Canva Sans Bold"/>
                <a:sym typeface="Canva Sans Bold"/>
              </a:rPr>
              <a:t>il.quantity</a:t>
            </a:r>
            <a:r>
              <a:rPr lang="en-US" sz="2200" b="1" dirty="0">
                <a:solidFill>
                  <a:srgbClr val="545454"/>
                </a:solidFill>
                <a:latin typeface="Canva Sans Bold"/>
                <a:ea typeface="Canva Sans Bold"/>
                <a:cs typeface="Canva Sans Bold"/>
                <a:sym typeface="Canva Sans Bold"/>
              </a:rPr>
              <a:t>) desc) AS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customer AS c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AS il ON </a:t>
            </a:r>
            <a:r>
              <a:rPr lang="en-US" sz="2200" b="1" dirty="0" err="1">
                <a:solidFill>
                  <a:srgbClr val="545454"/>
                </a:solidFill>
                <a:latin typeface="Canva Sans Bold"/>
                <a:ea typeface="Canva Sans Bold"/>
                <a:cs typeface="Canva Sans Bold"/>
                <a:sym typeface="Canva Sans Bold"/>
              </a:rPr>
              <a:t>i.invoice_id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il.invoice_id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track ON </a:t>
            </a:r>
            <a:r>
              <a:rPr lang="en-US" sz="2200" b="1" dirty="0" err="1">
                <a:solidFill>
                  <a:srgbClr val="545454"/>
                </a:solidFill>
                <a:latin typeface="Canva Sans Bold"/>
                <a:ea typeface="Canva Sans Bold"/>
                <a:cs typeface="Canva Sans Bold"/>
                <a:sym typeface="Canva Sans Bold"/>
              </a:rPr>
              <a:t>il.track_id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track.track_id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genre AS g ON </a:t>
            </a:r>
            <a:r>
              <a:rPr lang="en-US" sz="2200" b="1" dirty="0" err="1">
                <a:solidFill>
                  <a:srgbClr val="545454"/>
                </a:solidFill>
                <a:latin typeface="Canva Sans Bold"/>
                <a:ea typeface="Canva Sans Bold"/>
                <a:cs typeface="Canva Sans Bold"/>
                <a:sym typeface="Canva Sans Bold"/>
              </a:rPr>
              <a:t>g.genre_id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track.genre_id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GROUP BY </a:t>
            </a:r>
            <a:r>
              <a:rPr lang="en-US" sz="2200" b="1" dirty="0" err="1">
                <a:solidFill>
                  <a:srgbClr val="545454"/>
                </a:solidFill>
                <a:latin typeface="Canva Sans Bold"/>
                <a:ea typeface="Canva Sans Bold"/>
                <a:cs typeface="Canva Sans Bold"/>
                <a:sym typeface="Canva Sans Bold"/>
              </a:rPr>
              <a:t>c.country</a:t>
            </a:r>
            <a:r>
              <a:rPr lang="en-US" sz="2200" b="1" dirty="0">
                <a:solidFill>
                  <a:srgbClr val="545454"/>
                </a:solidFill>
                <a:latin typeface="Canva Sans Bold"/>
                <a:ea typeface="Canva Sans Bold"/>
                <a:cs typeface="Canva Sans Bold"/>
                <a:sym typeface="Canva Sans Bold"/>
              </a:rPr>
              <a:t>, g.name,4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a:t>
            </a:r>
            <a:r>
              <a:rPr lang="en-US" sz="2200" b="1" dirty="0" err="1">
                <a:solidFill>
                  <a:srgbClr val="545454"/>
                </a:solidFill>
                <a:latin typeface="Canva Sans Bold"/>
                <a:ea typeface="Canva Sans Bold"/>
                <a:cs typeface="Canva Sans Bold"/>
                <a:sym typeface="Canva Sans Bold"/>
              </a:rPr>
              <a:t>c.country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total_purchase</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SELECT * FROM </a:t>
            </a:r>
            <a:r>
              <a:rPr lang="en-US" sz="2200" b="1" dirty="0" err="1">
                <a:solidFill>
                  <a:srgbClr val="545454"/>
                </a:solidFill>
                <a:latin typeface="Canva Sans Bold"/>
                <a:ea typeface="Canva Sans Bold"/>
                <a:cs typeface="Canva Sans Bold"/>
                <a:sym typeface="Canva Sans Bold"/>
              </a:rPr>
              <a:t>popular_genre</a:t>
            </a:r>
            <a:r>
              <a:rPr lang="en-US" sz="2200" b="1" dirty="0">
                <a:solidFill>
                  <a:srgbClr val="545454"/>
                </a:solidFill>
                <a:latin typeface="Canva Sans Bold"/>
                <a:ea typeface="Canva Sans Bold"/>
                <a:cs typeface="Canva Sans Bold"/>
                <a:sym typeface="Canva Sans Bold"/>
              </a:rPr>
              <a:t> WHERE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&lt;=1;</a:t>
            </a:r>
          </a:p>
        </p:txBody>
      </p:sp>
      <p:pic>
        <p:nvPicPr>
          <p:cNvPr id="8" name="Picture 7">
            <a:extLst>
              <a:ext uri="{FF2B5EF4-FFF2-40B4-BE49-F238E27FC236}">
                <a16:creationId xmlns:a16="http://schemas.microsoft.com/office/drawing/2014/main" id="{109FE709-F139-46A2-BD9E-CF05499F889A}"/>
              </a:ext>
            </a:extLst>
          </p:cNvPr>
          <p:cNvPicPr>
            <a:picLocks noChangeAspect="1"/>
          </p:cNvPicPr>
          <p:nvPr/>
        </p:nvPicPr>
        <p:blipFill>
          <a:blip r:embed="rId6"/>
          <a:stretch>
            <a:fillRect/>
          </a:stretch>
        </p:blipFill>
        <p:spPr>
          <a:xfrm>
            <a:off x="10263051" y="3429647"/>
            <a:ext cx="5410200" cy="4068180"/>
          </a:xfrm>
          <a:prstGeom prst="rect">
            <a:avLst/>
          </a:prstGeom>
        </p:spPr>
      </p:pic>
    </p:spTree>
    <p:extLst>
      <p:ext uri="{BB962C8B-B14F-4D97-AF65-F5344CB8AC3E}">
        <p14:creationId xmlns:p14="http://schemas.microsoft.com/office/powerpoint/2010/main" val="72150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04800" y="535504"/>
            <a:ext cx="10735699" cy="615553"/>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Customers that have spent the most for each country</a:t>
            </a:r>
          </a:p>
        </p:txBody>
      </p:sp>
      <p:sp>
        <p:nvSpPr>
          <p:cNvPr id="10" name="TextBox 10"/>
          <p:cNvSpPr txBox="1"/>
          <p:nvPr/>
        </p:nvSpPr>
        <p:spPr>
          <a:xfrm>
            <a:off x="807354" y="1899108"/>
            <a:ext cx="9425500" cy="6334170"/>
          </a:xfrm>
          <a:prstGeom prst="rect">
            <a:avLst/>
          </a:prstGeom>
        </p:spPr>
        <p:txBody>
          <a:bodyPr wrap="square"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WITH </a:t>
            </a:r>
            <a:r>
              <a:rPr lang="en-US" sz="2200" b="1" dirty="0" err="1">
                <a:solidFill>
                  <a:srgbClr val="545454"/>
                </a:solidFill>
                <a:latin typeface="Canva Sans Bold"/>
                <a:ea typeface="Canva Sans Bold"/>
                <a:cs typeface="Canva Sans Bold"/>
                <a:sym typeface="Canva Sans Bold"/>
              </a:rPr>
              <a:t>customer_w_country</a:t>
            </a:r>
            <a:r>
              <a:rPr lang="en-US" sz="2200" b="1" dirty="0">
                <a:solidFill>
                  <a:srgbClr val="545454"/>
                </a:solidFill>
                <a:latin typeface="Canva Sans Bold"/>
                <a:ea typeface="Canva Sans Bold"/>
                <a:cs typeface="Canva Sans Bold"/>
                <a:sym typeface="Canva Sans Bold"/>
              </a:rPr>
              <a:t> AS (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SELECT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i.billing_country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SUM(</a:t>
            </a:r>
            <a:r>
              <a:rPr lang="en-US" sz="2200" b="1" dirty="0" err="1">
                <a:solidFill>
                  <a:srgbClr val="545454"/>
                </a:solidFill>
                <a:latin typeface="Canva Sans Bold"/>
                <a:ea typeface="Canva Sans Bold"/>
                <a:cs typeface="Canva Sans Bold"/>
                <a:sym typeface="Canva Sans Bold"/>
              </a:rPr>
              <a:t>i.total</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total_spent</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ROW_NUMBER()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OVER(PARTITION BY </a:t>
            </a:r>
            <a:r>
              <a:rPr lang="en-US" sz="2200" b="1" dirty="0" err="1">
                <a:solidFill>
                  <a:srgbClr val="545454"/>
                </a:solidFill>
                <a:latin typeface="Canva Sans Bold"/>
                <a:ea typeface="Canva Sans Bold"/>
                <a:cs typeface="Canva Sans Bold"/>
                <a:sym typeface="Canva Sans Bold"/>
              </a:rPr>
              <a:t>i.billing_country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SUM(</a:t>
            </a:r>
            <a:r>
              <a:rPr lang="en-US" sz="2200" b="1" dirty="0" err="1">
                <a:solidFill>
                  <a:srgbClr val="545454"/>
                </a:solidFill>
                <a:latin typeface="Canva Sans Bold"/>
                <a:ea typeface="Canva Sans Bold"/>
                <a:cs typeface="Canva Sans Bold"/>
                <a:sym typeface="Canva Sans Bold"/>
              </a:rPr>
              <a:t>i.total</a:t>
            </a:r>
            <a:r>
              <a:rPr lang="en-US" sz="2200" b="1" dirty="0">
                <a:solidFill>
                  <a:srgbClr val="545454"/>
                </a:solidFill>
                <a:latin typeface="Canva Sans Bold"/>
                <a:ea typeface="Canva Sans Bold"/>
                <a:cs typeface="Canva Sans Bold"/>
                <a:sym typeface="Canva Sans Bold"/>
              </a:rPr>
              <a:t>)desc) AS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customer AS c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GROUP BY 1,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i.billing_country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a:t>
            </a:r>
            <a:r>
              <a:rPr lang="en-US" sz="2200" b="1" dirty="0" err="1">
                <a:solidFill>
                  <a:srgbClr val="545454"/>
                </a:solidFill>
                <a:latin typeface="Canva Sans Bold"/>
                <a:ea typeface="Canva Sans Bold"/>
                <a:cs typeface="Canva Sans Bold"/>
                <a:sym typeface="Canva Sans Bold"/>
              </a:rPr>
              <a:t>total_spent</a:t>
            </a:r>
            <a:r>
              <a:rPr lang="en-US" sz="2200" b="1" dirty="0">
                <a:solidFill>
                  <a:srgbClr val="545454"/>
                </a:solidFill>
                <a:latin typeface="Canva Sans Bold"/>
                <a:ea typeface="Canva Sans Bold"/>
                <a:cs typeface="Canva Sans Bold"/>
                <a:sym typeface="Canva Sans Bold"/>
              </a:rPr>
              <a:t> DESC, 5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     </a:t>
            </a:r>
          </a:p>
          <a:p>
            <a:pPr>
              <a:lnSpc>
                <a:spcPts val="3080"/>
              </a:lnSpc>
              <a:spcBef>
                <a:spcPct val="0"/>
              </a:spcBef>
            </a:pP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SELECT * FROM </a:t>
            </a:r>
            <a:r>
              <a:rPr lang="en-US" sz="2200" b="1" dirty="0" err="1">
                <a:solidFill>
                  <a:srgbClr val="545454"/>
                </a:solidFill>
                <a:latin typeface="Canva Sans Bold"/>
                <a:ea typeface="Canva Sans Bold"/>
                <a:cs typeface="Canva Sans Bold"/>
                <a:sym typeface="Canva Sans Bold"/>
              </a:rPr>
              <a:t>customer_w_country</a:t>
            </a:r>
            <a:r>
              <a:rPr lang="en-US" sz="2200" b="1" dirty="0">
                <a:solidFill>
                  <a:srgbClr val="545454"/>
                </a:solidFill>
                <a:latin typeface="Canva Sans Bold"/>
                <a:ea typeface="Canva Sans Bold"/>
                <a:cs typeface="Canva Sans Bold"/>
                <a:sym typeface="Canva Sans Bold"/>
              </a:rPr>
              <a:t> WHERE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&lt;= 1; </a:t>
            </a:r>
          </a:p>
        </p:txBody>
      </p:sp>
      <p:pic>
        <p:nvPicPr>
          <p:cNvPr id="6" name="Picture 5">
            <a:extLst>
              <a:ext uri="{FF2B5EF4-FFF2-40B4-BE49-F238E27FC236}">
                <a16:creationId xmlns:a16="http://schemas.microsoft.com/office/drawing/2014/main" id="{CD533BB1-6A9E-48FB-9D84-476A7520AE39}"/>
              </a:ext>
            </a:extLst>
          </p:cNvPr>
          <p:cNvPicPr>
            <a:picLocks noChangeAspect="1"/>
          </p:cNvPicPr>
          <p:nvPr/>
        </p:nvPicPr>
        <p:blipFill>
          <a:blip r:embed="rId6"/>
          <a:stretch>
            <a:fillRect/>
          </a:stretch>
        </p:blipFill>
        <p:spPr>
          <a:xfrm>
            <a:off x="10232854" y="3856410"/>
            <a:ext cx="6378746" cy="4376868"/>
          </a:xfrm>
          <a:prstGeom prst="rect">
            <a:avLst/>
          </a:prstGeom>
        </p:spPr>
      </p:pic>
    </p:spTree>
    <p:extLst>
      <p:ext uri="{BB962C8B-B14F-4D97-AF65-F5344CB8AC3E}">
        <p14:creationId xmlns:p14="http://schemas.microsoft.com/office/powerpoint/2010/main" val="116846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sp>
        <p:nvSpPr>
          <p:cNvPr id="6" name="TextBox 6"/>
          <p:cNvSpPr txBox="1"/>
          <p:nvPr/>
        </p:nvSpPr>
        <p:spPr>
          <a:xfrm>
            <a:off x="3520585" y="641537"/>
            <a:ext cx="11246829" cy="1221938"/>
          </a:xfrm>
          <a:prstGeom prst="rect">
            <a:avLst/>
          </a:prstGeom>
        </p:spPr>
        <p:txBody>
          <a:bodyPr lIns="0" tIns="0" rIns="0" bIns="0" rtlCol="0" anchor="t">
            <a:spAutoFit/>
          </a:bodyPr>
          <a:lstStyle/>
          <a:p>
            <a:pPr algn="ctr">
              <a:lnSpc>
                <a:spcPts val="10190"/>
              </a:lnSpc>
            </a:pPr>
            <a:r>
              <a:rPr lang="en-US" sz="7200" b="1" spc="-335" dirty="0">
                <a:solidFill>
                  <a:srgbClr val="FCFAEE"/>
                </a:solidFill>
                <a:latin typeface="Codec Pro Bold"/>
                <a:ea typeface="Codec Pro Bold"/>
                <a:cs typeface="Codec Pro Bold"/>
                <a:sym typeface="Codec Pro Bold"/>
              </a:rPr>
              <a:t>Insight Report</a:t>
            </a:r>
          </a:p>
        </p:txBody>
      </p:sp>
      <p:sp>
        <p:nvSpPr>
          <p:cNvPr id="7" name="TextBox 7"/>
          <p:cNvSpPr txBox="1"/>
          <p:nvPr/>
        </p:nvSpPr>
        <p:spPr>
          <a:xfrm>
            <a:off x="1426748" y="2401285"/>
            <a:ext cx="13203651" cy="7383753"/>
          </a:xfrm>
          <a:prstGeom prst="rect">
            <a:avLst/>
          </a:prstGeom>
        </p:spPr>
        <p:txBody>
          <a:bodyPr wrap="square" lIns="0" tIns="0" rIns="0" bIns="0" rtlCol="0" anchor="t">
            <a:spAutoFit/>
          </a:bodyPr>
          <a:lstStyle/>
          <a:p>
            <a:pPr marL="457200" indent="-457200">
              <a:lnSpc>
                <a:spcPts val="3404"/>
              </a:lnSpc>
              <a:spcBef>
                <a:spcPct val="0"/>
              </a:spcBef>
              <a:buFont typeface="Wingdings" panose="05000000000000000000" pitchFamily="2" charset="2"/>
              <a:buChar char="q"/>
            </a:pPr>
            <a:r>
              <a:rPr lang="en-US" sz="2800" dirty="0"/>
              <a:t>Total sales amount to </a:t>
            </a:r>
            <a:r>
              <a:rPr lang="en-US" sz="2800" b="1" dirty="0"/>
              <a:t>$4757</a:t>
            </a:r>
            <a:r>
              <a:rPr lang="en-US" sz="2800" dirty="0"/>
              <a:t> across </a:t>
            </a:r>
            <a:r>
              <a:rPr lang="en-US" sz="2800" b="1" dirty="0"/>
              <a:t>614 transactions</a:t>
            </a:r>
            <a:r>
              <a:rPr lang="en-US" sz="2800" dirty="0"/>
              <a:t>.</a:t>
            </a:r>
          </a:p>
          <a:p>
            <a:pPr marL="457200" indent="-457200">
              <a:lnSpc>
                <a:spcPts val="3404"/>
              </a:lnSpc>
              <a:spcBef>
                <a:spcPct val="0"/>
              </a:spcBef>
              <a:buFont typeface="Wingdings" panose="05000000000000000000" pitchFamily="2" charset="2"/>
              <a:buChar char="q"/>
            </a:pPr>
            <a:r>
              <a:rPr lang="en-US" sz="2800" b="1" dirty="0"/>
              <a:t>USA</a:t>
            </a:r>
            <a:r>
              <a:rPr lang="en-US" sz="2800" dirty="0"/>
              <a:t> has the </a:t>
            </a:r>
            <a:r>
              <a:rPr lang="en-US" sz="2800" b="1" dirty="0"/>
              <a:t>largest customer base</a:t>
            </a:r>
            <a:r>
              <a:rPr lang="en-US" sz="2800" dirty="0"/>
              <a:t> and generates the </a:t>
            </a:r>
            <a:r>
              <a:rPr lang="en-US" sz="2800" b="1" dirty="0"/>
              <a:t>highest number of invoices</a:t>
            </a:r>
            <a:r>
              <a:rPr lang="en-US" sz="2800" dirty="0"/>
              <a:t>.</a:t>
            </a:r>
          </a:p>
          <a:p>
            <a:pPr marL="457200" indent="-457200">
              <a:lnSpc>
                <a:spcPts val="3404"/>
              </a:lnSpc>
              <a:spcBef>
                <a:spcPct val="0"/>
              </a:spcBef>
              <a:buFont typeface="Wingdings" panose="05000000000000000000" pitchFamily="2" charset="2"/>
              <a:buChar char="q"/>
            </a:pPr>
            <a:r>
              <a:rPr lang="en-US" sz="2800" b="1" dirty="0"/>
              <a:t>Canada</a:t>
            </a:r>
            <a:r>
              <a:rPr lang="en-US" sz="2800" dirty="0"/>
              <a:t> and </a:t>
            </a:r>
            <a:r>
              <a:rPr lang="en-US" sz="2800" b="1" dirty="0"/>
              <a:t>Brazil</a:t>
            </a:r>
            <a:r>
              <a:rPr lang="en-US" sz="2800" dirty="0"/>
              <a:t> also contribute significantly to the total invoice count.</a:t>
            </a:r>
          </a:p>
          <a:p>
            <a:pPr marL="457200" indent="-457200">
              <a:lnSpc>
                <a:spcPts val="3404"/>
              </a:lnSpc>
              <a:spcBef>
                <a:spcPct val="0"/>
              </a:spcBef>
              <a:buFont typeface="Wingdings" panose="05000000000000000000" pitchFamily="2" charset="2"/>
              <a:buChar char="q"/>
            </a:pPr>
            <a:r>
              <a:rPr lang="en-US" sz="2800" b="1" dirty="0"/>
              <a:t>Prague</a:t>
            </a:r>
            <a:r>
              <a:rPr lang="en-US" sz="2800" dirty="0"/>
              <a:t> stands out as the </a:t>
            </a:r>
            <a:r>
              <a:rPr lang="en-US" sz="2800" b="1" dirty="0"/>
              <a:t>top-performing city</a:t>
            </a:r>
            <a:r>
              <a:rPr lang="en-US" sz="2800" dirty="0"/>
              <a:t>, with the </a:t>
            </a:r>
            <a:r>
              <a:rPr lang="en-US" sz="2800" b="1" dirty="0"/>
              <a:t>highest total customer spending</a:t>
            </a:r>
            <a:r>
              <a:rPr lang="en-US" sz="2800" dirty="0"/>
              <a:t>, making it an ideal candidate for hosting a promotional music festival.</a:t>
            </a:r>
          </a:p>
          <a:p>
            <a:pPr marL="457200" indent="-457200">
              <a:lnSpc>
                <a:spcPts val="3404"/>
              </a:lnSpc>
              <a:spcBef>
                <a:spcPct val="0"/>
              </a:spcBef>
              <a:buFont typeface="Wingdings" panose="05000000000000000000" pitchFamily="2" charset="2"/>
              <a:buChar char="q"/>
            </a:pPr>
            <a:r>
              <a:rPr lang="en-US" sz="2800" b="1" dirty="0"/>
              <a:t>Helena</a:t>
            </a:r>
            <a:r>
              <a:rPr lang="en-US" sz="2800" dirty="0"/>
              <a:t> is the </a:t>
            </a:r>
            <a:r>
              <a:rPr lang="en-US" sz="2800" b="1" dirty="0"/>
              <a:t>best customer</a:t>
            </a:r>
            <a:r>
              <a:rPr lang="en-US" sz="2800" dirty="0"/>
              <a:t>, having spent a total of </a:t>
            </a:r>
            <a:r>
              <a:rPr lang="en-US" sz="2800" b="1" dirty="0"/>
              <a:t>$130</a:t>
            </a:r>
            <a:r>
              <a:rPr lang="en-US" sz="2800" dirty="0"/>
              <a:t> — a valuable profile for VIP treatment or loyalty rewards.</a:t>
            </a:r>
          </a:p>
          <a:p>
            <a:pPr marL="457200" indent="-457200">
              <a:lnSpc>
                <a:spcPts val="3404"/>
              </a:lnSpc>
              <a:spcBef>
                <a:spcPct val="0"/>
              </a:spcBef>
              <a:buFont typeface="Wingdings" panose="05000000000000000000" pitchFamily="2" charset="2"/>
              <a:buChar char="q"/>
            </a:pPr>
            <a:r>
              <a:rPr lang="en-US" sz="2800" dirty="0"/>
              <a:t>Each country has at least one </a:t>
            </a:r>
            <a:r>
              <a:rPr lang="en-US" sz="2800" b="1" dirty="0"/>
              <a:t>top customer</a:t>
            </a:r>
            <a:r>
              <a:rPr lang="en-US" sz="2800" dirty="0"/>
              <a:t> based on total spend — these individuals can be targeted for exclusive offers.</a:t>
            </a:r>
          </a:p>
          <a:p>
            <a:pPr marL="457200" indent="-457200">
              <a:lnSpc>
                <a:spcPts val="3404"/>
              </a:lnSpc>
              <a:spcBef>
                <a:spcPct val="0"/>
              </a:spcBef>
              <a:buFont typeface="Wingdings" panose="05000000000000000000" pitchFamily="2" charset="2"/>
              <a:buChar char="q"/>
            </a:pPr>
            <a:r>
              <a:rPr lang="en-US" sz="2800" b="1" dirty="0"/>
              <a:t>Rock</a:t>
            </a:r>
            <a:r>
              <a:rPr lang="en-US" sz="2800" dirty="0"/>
              <a:t> is the </a:t>
            </a:r>
            <a:r>
              <a:rPr lang="en-US" sz="2800" b="1" dirty="0"/>
              <a:t>most popular genre</a:t>
            </a:r>
            <a:r>
              <a:rPr lang="en-US" sz="2800" dirty="0"/>
              <a:t> across </a:t>
            </a:r>
            <a:r>
              <a:rPr lang="en-US" sz="2800" b="1" dirty="0"/>
              <a:t>most countries</a:t>
            </a:r>
            <a:r>
              <a:rPr lang="en-US" sz="2800" dirty="0"/>
              <a:t>, highlighting a strong global appeal.</a:t>
            </a:r>
          </a:p>
          <a:p>
            <a:pPr marL="457200" indent="-457200">
              <a:lnSpc>
                <a:spcPts val="3404"/>
              </a:lnSpc>
              <a:spcBef>
                <a:spcPct val="0"/>
              </a:spcBef>
              <a:buFont typeface="Wingdings" panose="05000000000000000000" pitchFamily="2" charset="2"/>
              <a:buChar char="q"/>
            </a:pPr>
            <a:r>
              <a:rPr lang="en-US" sz="2800" b="1" dirty="0"/>
              <a:t>Led Zeppelin</a:t>
            </a:r>
            <a:r>
              <a:rPr lang="en-US" sz="2800" dirty="0"/>
              <a:t> has produced the </a:t>
            </a:r>
            <a:r>
              <a:rPr lang="en-US" sz="2800" b="1" dirty="0"/>
              <a:t>highest number of Rock tracks</a:t>
            </a:r>
            <a:r>
              <a:rPr lang="en-US" sz="2800" dirty="0"/>
              <a:t> — ideal for Rock playlists or promotional partnerships.</a:t>
            </a:r>
          </a:p>
          <a:p>
            <a:pPr marL="457200" indent="-457200">
              <a:lnSpc>
                <a:spcPts val="3404"/>
              </a:lnSpc>
              <a:spcBef>
                <a:spcPct val="0"/>
              </a:spcBef>
              <a:buFont typeface="Wingdings" panose="05000000000000000000" pitchFamily="2" charset="2"/>
              <a:buChar char="q"/>
            </a:pPr>
            <a:r>
              <a:rPr lang="en-US" sz="2800" dirty="0"/>
              <a:t>Customers have collectively spent a notable amount on music by the artist </a:t>
            </a:r>
            <a:r>
              <a:rPr lang="en-US" sz="2800" b="1" dirty="0"/>
              <a:t>Queen</a:t>
            </a:r>
            <a:r>
              <a:rPr lang="en-US" sz="2800" dirty="0"/>
              <a:t>, which shows strong brand power and fan loyalty.</a:t>
            </a:r>
          </a:p>
          <a:p>
            <a:pPr algn="ctr">
              <a:lnSpc>
                <a:spcPts val="3404"/>
              </a:lnSpc>
              <a:spcBef>
                <a:spcPct val="0"/>
              </a:spcBef>
            </a:pPr>
            <a:endParaRPr lang="en-US" sz="2431" b="1" dirty="0">
              <a:solidFill>
                <a:srgbClr val="FCFAEE"/>
              </a:solidFill>
              <a:latin typeface="Canva Sans Bold"/>
              <a:sym typeface="Canva Sans Bold"/>
            </a:endParaRPr>
          </a:p>
          <a:p>
            <a:pPr algn="ctr">
              <a:lnSpc>
                <a:spcPts val="3404"/>
              </a:lnSpc>
              <a:spcBef>
                <a:spcPct val="0"/>
              </a:spcBef>
            </a:pPr>
            <a:endParaRPr lang="en-US" sz="2431" b="1" dirty="0">
              <a:solidFill>
                <a:srgbClr val="FCFAEE"/>
              </a:solidFill>
              <a:latin typeface="Canva Sans Bold"/>
              <a:ea typeface="Canva Sans Bold"/>
              <a:cs typeface="Canva Sans Bold"/>
              <a:sym typeface="Canva Sans Bold"/>
            </a:endParaRPr>
          </a:p>
        </p:txBody>
      </p:sp>
      <p:sp>
        <p:nvSpPr>
          <p:cNvPr id="8" name="Freeform 8"/>
          <p:cNvSpPr/>
          <p:nvPr/>
        </p:nvSpPr>
        <p:spPr>
          <a:xfrm>
            <a:off x="14938069" y="2382235"/>
            <a:ext cx="5169381" cy="10452793"/>
          </a:xfrm>
          <a:custGeom>
            <a:avLst/>
            <a:gdLst/>
            <a:ahLst/>
            <a:cxnLst/>
            <a:rect l="l" t="t" r="r" b="b"/>
            <a:pathLst>
              <a:path w="5169381" h="10452793">
                <a:moveTo>
                  <a:pt x="0" y="0"/>
                </a:moveTo>
                <a:lnTo>
                  <a:pt x="5169381" y="0"/>
                </a:lnTo>
                <a:lnTo>
                  <a:pt x="5169381" y="10452792"/>
                </a:lnTo>
                <a:lnTo>
                  <a:pt x="0" y="10452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895600" y="-1891477"/>
            <a:ext cx="11472135" cy="2533014"/>
          </a:xfrm>
          <a:custGeom>
            <a:avLst/>
            <a:gdLst/>
            <a:ahLst/>
            <a:cxnLst/>
            <a:rect l="l" t="t" r="r" b="b"/>
            <a:pathLst>
              <a:path w="8166456" h="3325975">
                <a:moveTo>
                  <a:pt x="0" y="0"/>
                </a:moveTo>
                <a:lnTo>
                  <a:pt x="8166456" y="0"/>
                </a:lnTo>
                <a:lnTo>
                  <a:pt x="8166456" y="3325975"/>
                </a:lnTo>
                <a:lnTo>
                  <a:pt x="0" y="33259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5673859" y="2950803"/>
            <a:ext cx="8140215" cy="13052822"/>
          </a:xfrm>
          <a:custGeom>
            <a:avLst/>
            <a:gdLst/>
            <a:ahLst/>
            <a:cxnLst/>
            <a:rect l="l" t="t" r="r" b="b"/>
            <a:pathLst>
              <a:path w="8140215" h="13052822">
                <a:moveTo>
                  <a:pt x="0" y="0"/>
                </a:moveTo>
                <a:lnTo>
                  <a:pt x="8140215" y="0"/>
                </a:lnTo>
                <a:lnTo>
                  <a:pt x="8140215" y="13052823"/>
                </a:lnTo>
                <a:lnTo>
                  <a:pt x="0" y="130528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2021725" y="5143500"/>
            <a:ext cx="6476955" cy="7437004"/>
          </a:xfrm>
          <a:custGeom>
            <a:avLst/>
            <a:gdLst/>
            <a:ahLst/>
            <a:cxnLst/>
            <a:rect l="l" t="t" r="r" b="b"/>
            <a:pathLst>
              <a:path w="6476955" h="7437004">
                <a:moveTo>
                  <a:pt x="0" y="0"/>
                </a:moveTo>
                <a:lnTo>
                  <a:pt x="6476954" y="0"/>
                </a:lnTo>
                <a:lnTo>
                  <a:pt x="6476954" y="7437004"/>
                </a:lnTo>
                <a:lnTo>
                  <a:pt x="0" y="74370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4717894" flipH="1">
            <a:off x="10942681" y="-3928698"/>
            <a:ext cx="4360453" cy="11585746"/>
          </a:xfrm>
          <a:custGeom>
            <a:avLst/>
            <a:gdLst/>
            <a:ahLst/>
            <a:cxnLst/>
            <a:rect l="l" t="t" r="r" b="b"/>
            <a:pathLst>
              <a:path w="4360453" h="11585746">
                <a:moveTo>
                  <a:pt x="4360454" y="0"/>
                </a:moveTo>
                <a:lnTo>
                  <a:pt x="0" y="0"/>
                </a:lnTo>
                <a:lnTo>
                  <a:pt x="0" y="11585746"/>
                </a:lnTo>
                <a:lnTo>
                  <a:pt x="4360454" y="11585746"/>
                </a:lnTo>
                <a:lnTo>
                  <a:pt x="436045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313925">
            <a:off x="-2889012" y="5371481"/>
            <a:ext cx="8166456" cy="3325975"/>
          </a:xfrm>
          <a:custGeom>
            <a:avLst/>
            <a:gdLst/>
            <a:ahLst/>
            <a:cxnLst/>
            <a:rect l="l" t="t" r="r" b="b"/>
            <a:pathLst>
              <a:path w="8166456" h="3325975">
                <a:moveTo>
                  <a:pt x="0" y="0"/>
                </a:moveTo>
                <a:lnTo>
                  <a:pt x="8166456" y="0"/>
                </a:lnTo>
                <a:lnTo>
                  <a:pt x="8166456" y="3325974"/>
                </a:lnTo>
                <a:lnTo>
                  <a:pt x="0" y="33259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028700" y="1024807"/>
            <a:ext cx="10294391" cy="2265186"/>
          </a:xfrm>
          <a:prstGeom prst="rect">
            <a:avLst/>
          </a:prstGeom>
        </p:spPr>
        <p:txBody>
          <a:bodyPr lIns="0" tIns="0" rIns="0" bIns="0" rtlCol="0" anchor="t">
            <a:spAutoFit/>
          </a:bodyPr>
          <a:lstStyle/>
          <a:p>
            <a:pPr algn="l">
              <a:lnSpc>
                <a:spcPts val="14689"/>
              </a:lnSpc>
            </a:pPr>
            <a:r>
              <a:rPr lang="en-US" sz="16692" b="1" spc="-484">
                <a:solidFill>
                  <a:srgbClr val="FCFAEE"/>
                </a:solidFill>
                <a:latin typeface="Codec Pro Bold"/>
                <a:ea typeface="Codec Pro Bold"/>
                <a:cs typeface="Codec Pro Bold"/>
                <a:sym typeface="Codec Pro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2877800" y="23812"/>
            <a:ext cx="7546118" cy="11663378"/>
          </a:xfrm>
          <a:custGeom>
            <a:avLst/>
            <a:gdLst/>
            <a:ahLst/>
            <a:cxnLst/>
            <a:rect l="l" t="t" r="r" b="b"/>
            <a:pathLst>
              <a:path w="7952303" h="11663378">
                <a:moveTo>
                  <a:pt x="0" y="0"/>
                </a:moveTo>
                <a:lnTo>
                  <a:pt x="7952303" y="0"/>
                </a:lnTo>
                <a:lnTo>
                  <a:pt x="7952303" y="11663378"/>
                </a:lnTo>
                <a:lnTo>
                  <a:pt x="0" y="116633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89137">
            <a:off x="3054781" y="-2156884"/>
            <a:ext cx="9844269" cy="4009302"/>
          </a:xfrm>
          <a:custGeom>
            <a:avLst/>
            <a:gdLst/>
            <a:ahLst/>
            <a:cxnLst/>
            <a:rect l="l" t="t" r="r" b="b"/>
            <a:pathLst>
              <a:path w="9844269" h="4009302">
                <a:moveTo>
                  <a:pt x="0" y="0"/>
                </a:moveTo>
                <a:lnTo>
                  <a:pt x="9844269" y="0"/>
                </a:lnTo>
                <a:lnTo>
                  <a:pt x="9844269" y="4009302"/>
                </a:lnTo>
                <a:lnTo>
                  <a:pt x="0" y="40093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906297" y="2034969"/>
            <a:ext cx="7850856" cy="1384610"/>
          </a:xfrm>
          <a:prstGeom prst="rect">
            <a:avLst/>
          </a:prstGeom>
        </p:spPr>
        <p:txBody>
          <a:bodyPr lIns="0" tIns="0" rIns="0" bIns="0" rtlCol="0" anchor="t">
            <a:spAutoFit/>
          </a:bodyPr>
          <a:lstStyle/>
          <a:p>
            <a:pPr algn="l">
              <a:lnSpc>
                <a:spcPts val="12082"/>
              </a:lnSpc>
            </a:pPr>
            <a:r>
              <a:rPr lang="en-US" sz="6600" b="1" spc="-398" dirty="0">
                <a:solidFill>
                  <a:srgbClr val="FCFAEE"/>
                </a:solidFill>
                <a:latin typeface="Codec Pro Bold"/>
                <a:ea typeface="Codec Pro Bold"/>
                <a:cs typeface="Codec Pro Bold"/>
                <a:sym typeface="Codec Pro Bold"/>
              </a:rPr>
              <a:t>Introduction</a:t>
            </a:r>
          </a:p>
        </p:txBody>
      </p:sp>
      <p:sp>
        <p:nvSpPr>
          <p:cNvPr id="9" name="TextBox 9"/>
          <p:cNvSpPr txBox="1"/>
          <p:nvPr/>
        </p:nvSpPr>
        <p:spPr>
          <a:xfrm>
            <a:off x="807352" y="3848100"/>
            <a:ext cx="10735699" cy="4802981"/>
          </a:xfrm>
          <a:prstGeom prst="rect">
            <a:avLst/>
          </a:prstGeom>
        </p:spPr>
        <p:txBody>
          <a:bodyPr wrap="square" lIns="0" tIns="0" rIns="0" bIns="0" rtlCol="0" anchor="t">
            <a:spAutoFit/>
          </a:bodyPr>
          <a:lstStyle/>
          <a:p>
            <a:r>
              <a:rPr lang="en-US" sz="2400" dirty="0">
                <a:solidFill>
                  <a:schemeClr val="bg1">
                    <a:lumMod val="95000"/>
                  </a:schemeClr>
                </a:solidFill>
                <a:latin typeface="Arial" panose="020B0604020202020204" pitchFamily="34" charset="0"/>
                <a:cs typeface="Arial" panose="020B0604020202020204" pitchFamily="34" charset="0"/>
              </a:rPr>
              <a:t>The Music Store Analysis project aims to explore and analyze the operational and sales data of a digital music store using SQL. This project utilizes a relational database schema that includes detailed information about artists, albums, tracks, genres, customers, employees, invoices, and playlists. Through structured queries, the project provides valuable insights into customer behavior, sales trends, popular genres, and the relationships between employees and customers.</a:t>
            </a:r>
          </a:p>
          <a:p>
            <a:r>
              <a:rPr lang="en-US" sz="2400" dirty="0">
                <a:solidFill>
                  <a:schemeClr val="bg1">
                    <a:lumMod val="95000"/>
                  </a:schemeClr>
                </a:solidFill>
                <a:latin typeface="Arial" panose="020B0604020202020204" pitchFamily="34" charset="0"/>
                <a:cs typeface="Arial" panose="020B0604020202020204" pitchFamily="34" charset="0"/>
              </a:rPr>
              <a:t>The analysis is conducted using SQL (Structured Query Language), which is an essential tool for managing and querying relational databases. By leveraging SQL’s capabilities, this project demonstrates how data can be efficiently retrieved, manipulated, and visualized to support decision-making processes in a music retail environment.</a:t>
            </a:r>
          </a:p>
          <a:p>
            <a:pPr algn="l">
              <a:lnSpc>
                <a:spcPts val="3080"/>
              </a:lnSpc>
              <a:spcBef>
                <a:spcPct val="0"/>
              </a:spcBef>
            </a:pPr>
            <a:endParaRPr lang="en-US" sz="2200" b="1" dirty="0">
              <a:solidFill>
                <a:srgbClr val="FCFAEE"/>
              </a:solidFill>
              <a:latin typeface="Canva Sans Bold"/>
              <a:ea typeface="Canva Sans Bold"/>
              <a:cs typeface="Canva Sans Bold"/>
              <a:sym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739261" y="1594962"/>
            <a:ext cx="5471367" cy="9982200"/>
          </a:xfrm>
          <a:custGeom>
            <a:avLst/>
            <a:gdLst/>
            <a:ahLst/>
            <a:cxnLst/>
            <a:rect l="l" t="t" r="r" b="b"/>
            <a:pathLst>
              <a:path w="7146503" h="11839086">
                <a:moveTo>
                  <a:pt x="0" y="0"/>
                </a:moveTo>
                <a:lnTo>
                  <a:pt x="7146503" y="0"/>
                </a:lnTo>
                <a:lnTo>
                  <a:pt x="7146503" y="11839086"/>
                </a:lnTo>
                <a:lnTo>
                  <a:pt x="0" y="118390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6" name="Freeform 6"/>
          <p:cNvSpPr/>
          <p:nvPr/>
        </p:nvSpPr>
        <p:spPr>
          <a:xfrm rot="761055">
            <a:off x="15856833" y="-3847369"/>
            <a:ext cx="3975456" cy="10265263"/>
          </a:xfrm>
          <a:custGeom>
            <a:avLst/>
            <a:gdLst/>
            <a:ahLst/>
            <a:cxnLst/>
            <a:rect l="l" t="t" r="r" b="b"/>
            <a:pathLst>
              <a:path w="3975456" h="10265263">
                <a:moveTo>
                  <a:pt x="0" y="0"/>
                </a:moveTo>
                <a:lnTo>
                  <a:pt x="3975456" y="0"/>
                </a:lnTo>
                <a:lnTo>
                  <a:pt x="3975456" y="10265263"/>
                </a:lnTo>
                <a:lnTo>
                  <a:pt x="0" y="102652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5572140" y="902657"/>
            <a:ext cx="7850856" cy="1384610"/>
          </a:xfrm>
          <a:prstGeom prst="rect">
            <a:avLst/>
          </a:prstGeom>
        </p:spPr>
        <p:txBody>
          <a:bodyPr wrap="square" lIns="0" tIns="0" rIns="0" bIns="0" rtlCol="0" anchor="t">
            <a:spAutoFit/>
          </a:bodyPr>
          <a:lstStyle/>
          <a:p>
            <a:pPr algn="ctr">
              <a:lnSpc>
                <a:spcPts val="12082"/>
              </a:lnSpc>
            </a:pPr>
            <a:r>
              <a:rPr lang="en-US" sz="6600" b="1" spc="-398" dirty="0">
                <a:solidFill>
                  <a:srgbClr val="137ECE"/>
                </a:solidFill>
                <a:latin typeface="Codec Pro Bold"/>
                <a:ea typeface="Codec Pro Bold"/>
                <a:cs typeface="Codec Pro Bold"/>
                <a:sym typeface="Codec Pro Bold"/>
              </a:rPr>
              <a:t>Data schema</a:t>
            </a:r>
          </a:p>
        </p:txBody>
      </p:sp>
      <p:sp>
        <p:nvSpPr>
          <p:cNvPr id="13" name="Freeform 13"/>
          <p:cNvSpPr/>
          <p:nvPr/>
        </p:nvSpPr>
        <p:spPr>
          <a:xfrm>
            <a:off x="3977626" y="-1126244"/>
            <a:ext cx="7315200" cy="2230157"/>
          </a:xfrm>
          <a:custGeom>
            <a:avLst/>
            <a:gdLst/>
            <a:ahLst/>
            <a:cxnLst/>
            <a:rect l="l" t="t" r="r" b="b"/>
            <a:pathLst>
              <a:path w="7315200" h="2832977">
                <a:moveTo>
                  <a:pt x="0" y="0"/>
                </a:moveTo>
                <a:lnTo>
                  <a:pt x="7315200" y="0"/>
                </a:lnTo>
                <a:lnTo>
                  <a:pt x="7315200" y="2832977"/>
                </a:lnTo>
                <a:lnTo>
                  <a:pt x="0" y="283297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5" name="Picture 14">
            <a:extLst>
              <a:ext uri="{FF2B5EF4-FFF2-40B4-BE49-F238E27FC236}">
                <a16:creationId xmlns:a16="http://schemas.microsoft.com/office/drawing/2014/main" id="{7EB3A02F-D9AC-4407-8F4D-9E9FA02144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2106" y="2287267"/>
            <a:ext cx="10046223" cy="723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0896313" y="-674775"/>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39732" y="685507"/>
            <a:ext cx="8991599" cy="1249509"/>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Total Revenue generated from all sales</a:t>
            </a: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609600" y="2885608"/>
            <a:ext cx="8115300" cy="1166088"/>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SUM(total) AS </a:t>
            </a:r>
            <a:r>
              <a:rPr lang="en-US" sz="2200" b="1" dirty="0" err="1">
                <a:solidFill>
                  <a:srgbClr val="545454"/>
                </a:solidFill>
                <a:latin typeface="Canva Sans Bold"/>
                <a:ea typeface="Canva Sans Bold"/>
                <a:cs typeface="Canva Sans Bold"/>
                <a:sym typeface="Canva Sans Bold"/>
              </a:rPr>
              <a:t>Total_Sales</a:t>
            </a:r>
            <a:r>
              <a:rPr lang="en-US" sz="2200" b="1" dirty="0">
                <a:solidFill>
                  <a:srgbClr val="545454"/>
                </a:solidFill>
                <a:latin typeface="Canva Sans Bold"/>
                <a:ea typeface="Canva Sans Bold"/>
                <a:cs typeface="Canva Sans Bold"/>
                <a:sym typeface="Canva Sans Bold"/>
              </a:rPr>
              <a:t>, 	  </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COUNT(*) AS Transactions</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invoice; </a:t>
            </a:r>
          </a:p>
        </p:txBody>
      </p:sp>
      <p:pic>
        <p:nvPicPr>
          <p:cNvPr id="15" name="Picture 14">
            <a:extLst>
              <a:ext uri="{FF2B5EF4-FFF2-40B4-BE49-F238E27FC236}">
                <a16:creationId xmlns:a16="http://schemas.microsoft.com/office/drawing/2014/main" id="{65771FB6-649C-4BAF-B990-EF24ED44B04F}"/>
              </a:ext>
            </a:extLst>
          </p:cNvPr>
          <p:cNvPicPr>
            <a:picLocks noChangeAspect="1"/>
          </p:cNvPicPr>
          <p:nvPr/>
        </p:nvPicPr>
        <p:blipFill>
          <a:blip r:embed="rId8"/>
          <a:stretch>
            <a:fillRect/>
          </a:stretch>
        </p:blipFill>
        <p:spPr>
          <a:xfrm>
            <a:off x="6019800" y="4051696"/>
            <a:ext cx="3504884" cy="1431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0896313" y="-674775"/>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39732" y="685507"/>
            <a:ext cx="8991599" cy="1249509"/>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Country with most customers</a:t>
            </a: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609600" y="2885608"/>
            <a:ext cx="8115300" cy="2358723"/>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billing_country</a:t>
            </a:r>
            <a:r>
              <a:rPr lang="en-US" sz="2200" b="1" dirty="0">
                <a:solidFill>
                  <a:srgbClr val="545454"/>
                </a:solidFill>
                <a:latin typeface="Canva Sans Bold"/>
                <a:ea typeface="Canva Sans Bold"/>
                <a:cs typeface="Canva Sans Bold"/>
                <a:sym typeface="Canva Sans Bold"/>
              </a:rPr>
              <a:t>,</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COUNT(DISTINCT </a:t>
            </a:r>
            <a:r>
              <a:rPr lang="en-US" sz="2200" b="1" dirty="0" err="1">
                <a:solidFill>
                  <a:srgbClr val="545454"/>
                </a:solidFill>
                <a:latin typeface="Canva Sans Bold"/>
                <a:ea typeface="Canva Sans Bold"/>
                <a:cs typeface="Canva Sans Bold"/>
                <a:sym typeface="Canva Sans Bold"/>
              </a:rPr>
              <a:t>customer_id</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customer_count</a:t>
            </a:r>
            <a:r>
              <a:rPr lang="en-US" sz="2200" b="1" dirty="0">
                <a:solidFill>
                  <a:srgbClr val="545454"/>
                </a:solidFill>
                <a:latin typeface="Canva Sans Bold"/>
                <a:ea typeface="Canva Sans Bold"/>
                <a:cs typeface="Canva Sans Bold"/>
                <a:sym typeface="Canva Sans Bold"/>
              </a:rPr>
              <a:t> </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invoice</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billing_country</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customer_count</a:t>
            </a:r>
            <a:r>
              <a:rPr lang="en-US" sz="2200" b="1" dirty="0">
                <a:solidFill>
                  <a:srgbClr val="545454"/>
                </a:solidFill>
                <a:latin typeface="Canva Sans Bold"/>
                <a:ea typeface="Canva Sans Bold"/>
                <a:cs typeface="Canva Sans Bold"/>
                <a:sym typeface="Canva Sans Bold"/>
              </a:rPr>
              <a:t> DESC</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LIMIT 1;</a:t>
            </a:r>
          </a:p>
        </p:txBody>
      </p:sp>
      <p:pic>
        <p:nvPicPr>
          <p:cNvPr id="8" name="Picture 7">
            <a:extLst>
              <a:ext uri="{FF2B5EF4-FFF2-40B4-BE49-F238E27FC236}">
                <a16:creationId xmlns:a16="http://schemas.microsoft.com/office/drawing/2014/main" id="{0DF1367C-297A-414A-9466-F83F852B99EB}"/>
              </a:ext>
            </a:extLst>
          </p:cNvPr>
          <p:cNvPicPr>
            <a:picLocks noChangeAspect="1"/>
          </p:cNvPicPr>
          <p:nvPr/>
        </p:nvPicPr>
        <p:blipFill>
          <a:blip r:embed="rId8"/>
          <a:stretch>
            <a:fillRect/>
          </a:stretch>
        </p:blipFill>
        <p:spPr>
          <a:xfrm>
            <a:off x="5972245" y="4952982"/>
            <a:ext cx="4293945" cy="1260991"/>
          </a:xfrm>
          <a:prstGeom prst="rect">
            <a:avLst/>
          </a:prstGeom>
        </p:spPr>
      </p:pic>
    </p:spTree>
    <p:extLst>
      <p:ext uri="{BB962C8B-B14F-4D97-AF65-F5344CB8AC3E}">
        <p14:creationId xmlns:p14="http://schemas.microsoft.com/office/powerpoint/2010/main" val="157910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0896313" y="-674775"/>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39732" y="685507"/>
            <a:ext cx="8991599" cy="1249509"/>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Senior most employee based on job title</a:t>
            </a: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709739" y="2553488"/>
            <a:ext cx="8115300" cy="2358723"/>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Title, </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CONCAT(</a:t>
            </a:r>
            <a:r>
              <a:rPr lang="en-US" sz="2200" b="1" dirty="0" err="1">
                <a:solidFill>
                  <a:srgbClr val="545454"/>
                </a:solidFill>
                <a:latin typeface="Canva Sans Bold"/>
                <a:ea typeface="Canva Sans Bold"/>
                <a:cs typeface="Canva Sans Bold"/>
                <a:sym typeface="Canva Sans Bold"/>
              </a:rPr>
              <a:t>first_name</a:t>
            </a:r>
            <a:r>
              <a:rPr lang="en-US" sz="2200" b="1" dirty="0">
                <a:solidFill>
                  <a:srgbClr val="545454"/>
                </a:solidFill>
                <a:latin typeface="Canva Sans Bold"/>
                <a:ea typeface="Canva Sans Bold"/>
                <a:cs typeface="Canva Sans Bold"/>
                <a:sym typeface="Canva Sans Bold"/>
              </a:rPr>
              <a:t>, ' ', </a:t>
            </a:r>
            <a:r>
              <a:rPr lang="en-US" sz="2200" b="1" dirty="0" err="1">
                <a:solidFill>
                  <a:srgbClr val="545454"/>
                </a:solidFill>
                <a:latin typeface="Canva Sans Bold"/>
                <a:ea typeface="Canva Sans Bold"/>
                <a:cs typeface="Canva Sans Bold"/>
                <a:sym typeface="Canva Sans Bold"/>
              </a:rPr>
              <a:t>last_name</a:t>
            </a:r>
            <a:r>
              <a:rPr lang="en-US" sz="2200" b="1" dirty="0">
                <a:solidFill>
                  <a:srgbClr val="545454"/>
                </a:solidFill>
                <a:latin typeface="Canva Sans Bold"/>
                <a:ea typeface="Canva Sans Bold"/>
                <a:cs typeface="Canva Sans Bold"/>
                <a:sym typeface="Canva Sans Bold"/>
              </a:rPr>
              <a:t>)</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Employee_Name</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employee</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ORDER BY levels DESC</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LIMIT 1; </a:t>
            </a:r>
          </a:p>
        </p:txBody>
      </p:sp>
      <p:pic>
        <p:nvPicPr>
          <p:cNvPr id="12" name="Picture 11">
            <a:extLst>
              <a:ext uri="{FF2B5EF4-FFF2-40B4-BE49-F238E27FC236}">
                <a16:creationId xmlns:a16="http://schemas.microsoft.com/office/drawing/2014/main" id="{24CB9325-6EED-4213-8F2D-8971BD347D34}"/>
              </a:ext>
            </a:extLst>
          </p:cNvPr>
          <p:cNvPicPr>
            <a:picLocks noChangeAspect="1"/>
          </p:cNvPicPr>
          <p:nvPr/>
        </p:nvPicPr>
        <p:blipFill>
          <a:blip r:embed="rId8"/>
          <a:stretch>
            <a:fillRect/>
          </a:stretch>
        </p:blipFill>
        <p:spPr>
          <a:xfrm>
            <a:off x="5869447" y="4047021"/>
            <a:ext cx="4371400" cy="1745742"/>
          </a:xfrm>
          <a:prstGeom prst="rect">
            <a:avLst/>
          </a:prstGeom>
        </p:spPr>
      </p:pic>
    </p:spTree>
    <p:extLst>
      <p:ext uri="{BB962C8B-B14F-4D97-AF65-F5344CB8AC3E}">
        <p14:creationId xmlns:p14="http://schemas.microsoft.com/office/powerpoint/2010/main" val="315271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2719462"/>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Which countries have the most Invoices?</a:t>
            </a:r>
          </a:p>
          <a:p>
            <a:pPr>
              <a:lnSpc>
                <a:spcPts val="11565"/>
              </a:lnSpc>
            </a:pP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709739" y="2553488"/>
            <a:ext cx="8115300" cy="2358723"/>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Billing_Country</a:t>
            </a:r>
            <a:r>
              <a:rPr lang="en-US" sz="2200" b="1" dirty="0">
                <a:solidFill>
                  <a:srgbClr val="545454"/>
                </a:solidFill>
                <a:latin typeface="Canva Sans Bold"/>
                <a:ea typeface="Canva Sans Bold"/>
                <a:cs typeface="Canva Sans Bold"/>
                <a:sym typeface="Canva Sans Bold"/>
              </a:rPr>
              <a:t>,</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COUNT(*) AS </a:t>
            </a:r>
            <a:r>
              <a:rPr lang="en-US" sz="2200" b="1" dirty="0" err="1">
                <a:solidFill>
                  <a:srgbClr val="545454"/>
                </a:solidFill>
                <a:latin typeface="Canva Sans Bold"/>
                <a:ea typeface="Canva Sans Bold"/>
                <a:cs typeface="Canva Sans Bold"/>
                <a:sym typeface="Canva Sans Bold"/>
              </a:rPr>
              <a:t>Count_of_Invoice</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invoice</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Billing_Country</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Count_of_Invoice</a:t>
            </a:r>
            <a:r>
              <a:rPr lang="en-US" sz="2200" b="1" dirty="0">
                <a:solidFill>
                  <a:srgbClr val="545454"/>
                </a:solidFill>
                <a:latin typeface="Canva Sans Bold"/>
                <a:ea typeface="Canva Sans Bold"/>
                <a:cs typeface="Canva Sans Bold"/>
                <a:sym typeface="Canva Sans Bold"/>
              </a:rPr>
              <a:t> DESC</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LIMIT 5;</a:t>
            </a:r>
          </a:p>
        </p:txBody>
      </p:sp>
      <p:pic>
        <p:nvPicPr>
          <p:cNvPr id="16" name="Picture 15">
            <a:extLst>
              <a:ext uri="{FF2B5EF4-FFF2-40B4-BE49-F238E27FC236}">
                <a16:creationId xmlns:a16="http://schemas.microsoft.com/office/drawing/2014/main" id="{A22FFB6C-F534-4981-A7F4-B42158BE2A69}"/>
              </a:ext>
            </a:extLst>
          </p:cNvPr>
          <p:cNvPicPr>
            <a:picLocks noChangeAspect="1"/>
          </p:cNvPicPr>
          <p:nvPr/>
        </p:nvPicPr>
        <p:blipFill>
          <a:blip r:embed="rId8"/>
          <a:stretch>
            <a:fillRect/>
          </a:stretch>
        </p:blipFill>
        <p:spPr>
          <a:xfrm>
            <a:off x="6022656" y="4111093"/>
            <a:ext cx="3746656" cy="2064811"/>
          </a:xfrm>
          <a:prstGeom prst="rect">
            <a:avLst/>
          </a:prstGeom>
        </p:spPr>
      </p:pic>
    </p:spTree>
    <p:extLst>
      <p:ext uri="{BB962C8B-B14F-4D97-AF65-F5344CB8AC3E}">
        <p14:creationId xmlns:p14="http://schemas.microsoft.com/office/powerpoint/2010/main" val="10216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2719462"/>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What are top 3 values of a total invoice?</a:t>
            </a:r>
          </a:p>
          <a:p>
            <a:pPr>
              <a:lnSpc>
                <a:spcPts val="11565"/>
              </a:lnSpc>
            </a:pP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709739" y="2553488"/>
            <a:ext cx="8115300" cy="1563633"/>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total</a:t>
            </a: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invoice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total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3;</a:t>
            </a:r>
          </a:p>
        </p:txBody>
      </p:sp>
      <p:pic>
        <p:nvPicPr>
          <p:cNvPr id="14" name="Picture 13">
            <a:extLst>
              <a:ext uri="{FF2B5EF4-FFF2-40B4-BE49-F238E27FC236}">
                <a16:creationId xmlns:a16="http://schemas.microsoft.com/office/drawing/2014/main" id="{B45D0E5F-B3DC-432A-B236-1EA168A1AFB0}"/>
              </a:ext>
            </a:extLst>
          </p:cNvPr>
          <p:cNvPicPr>
            <a:picLocks noChangeAspect="1"/>
          </p:cNvPicPr>
          <p:nvPr/>
        </p:nvPicPr>
        <p:blipFill>
          <a:blip r:embed="rId8"/>
          <a:stretch>
            <a:fillRect/>
          </a:stretch>
        </p:blipFill>
        <p:spPr>
          <a:xfrm>
            <a:off x="3124200" y="4361682"/>
            <a:ext cx="9144000" cy="1563633"/>
          </a:xfrm>
          <a:prstGeom prst="rect">
            <a:avLst/>
          </a:prstGeom>
        </p:spPr>
      </p:pic>
    </p:spTree>
    <p:extLst>
      <p:ext uri="{BB962C8B-B14F-4D97-AF65-F5344CB8AC3E}">
        <p14:creationId xmlns:p14="http://schemas.microsoft.com/office/powerpoint/2010/main" val="150818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Which city has the best customers?</a:t>
            </a:r>
            <a:endPar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807354" y="2493141"/>
            <a:ext cx="8115300" cy="2358723"/>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Billing_City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SUM(total) AS </a:t>
            </a:r>
            <a:r>
              <a:rPr lang="en-US" sz="2200" b="1" dirty="0" err="1">
                <a:solidFill>
                  <a:srgbClr val="545454"/>
                </a:solidFill>
                <a:latin typeface="Canva Sans Bold"/>
                <a:ea typeface="Canva Sans Bold"/>
                <a:cs typeface="Canva Sans Bold"/>
                <a:sym typeface="Canva Sans Bold"/>
              </a:rPr>
              <a:t>Total_Invoice</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invoice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Billing_City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Total_Invoice</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5; </a:t>
            </a:r>
          </a:p>
        </p:txBody>
      </p:sp>
      <p:pic>
        <p:nvPicPr>
          <p:cNvPr id="8" name="Picture 7">
            <a:extLst>
              <a:ext uri="{FF2B5EF4-FFF2-40B4-BE49-F238E27FC236}">
                <a16:creationId xmlns:a16="http://schemas.microsoft.com/office/drawing/2014/main" id="{42973C93-EB32-4688-8D5A-0BAB302C36E5}"/>
              </a:ext>
            </a:extLst>
          </p:cNvPr>
          <p:cNvPicPr>
            <a:picLocks noChangeAspect="1"/>
          </p:cNvPicPr>
          <p:nvPr/>
        </p:nvPicPr>
        <p:blipFill>
          <a:blip r:embed="rId8"/>
          <a:stretch>
            <a:fillRect/>
          </a:stretch>
        </p:blipFill>
        <p:spPr>
          <a:xfrm>
            <a:off x="5998603" y="4152900"/>
            <a:ext cx="3145397" cy="2041406"/>
          </a:xfrm>
          <a:prstGeom prst="rect">
            <a:avLst/>
          </a:prstGeom>
        </p:spPr>
      </p:pic>
    </p:spTree>
    <p:extLst>
      <p:ext uri="{BB962C8B-B14F-4D97-AF65-F5344CB8AC3E}">
        <p14:creationId xmlns:p14="http://schemas.microsoft.com/office/powerpoint/2010/main" val="4130617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1433</Words>
  <Application>Microsoft Office PowerPoint</Application>
  <PresentationFormat>Custom</PresentationFormat>
  <Paragraphs>150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vt:lpstr>
      <vt:lpstr>Codec Pro Bold</vt:lpstr>
      <vt:lpstr>Segoe UI Semibold</vt:lpstr>
      <vt:lpstr>Arial</vt:lpstr>
      <vt:lpstr>Codec Pro Ultra-Bold</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Vibrant Music Presentation</dc:title>
  <cp:lastModifiedBy>Reha</cp:lastModifiedBy>
  <cp:revision>28</cp:revision>
  <dcterms:created xsi:type="dcterms:W3CDTF">2006-08-16T00:00:00Z</dcterms:created>
  <dcterms:modified xsi:type="dcterms:W3CDTF">2025-04-09T11:04:50Z</dcterms:modified>
  <dc:identifier>DAGkG5T7Ljo</dc:identifier>
</cp:coreProperties>
</file>