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74" r:id="rId4"/>
    <p:sldId id="271" r:id="rId5"/>
    <p:sldId id="269" r:id="rId6"/>
    <p:sldId id="270" r:id="rId7"/>
    <p:sldId id="275" r:id="rId8"/>
    <p:sldId id="276" r:id="rId9"/>
    <p:sldId id="277" r:id="rId10"/>
    <p:sldId id="278" r:id="rId11"/>
    <p:sldId id="279" r:id="rId12"/>
    <p:sldId id="280" r:id="rId13"/>
    <p:sldId id="287" r:id="rId14"/>
    <p:sldId id="281" r:id="rId15"/>
    <p:sldId id="282" r:id="rId16"/>
    <p:sldId id="288" r:id="rId17"/>
    <p:sldId id="283" r:id="rId18"/>
    <p:sldId id="284" r:id="rId19"/>
    <p:sldId id="289" r:id="rId20"/>
    <p:sldId id="260" r:id="rId21"/>
    <p:sldId id="286" r:id="rId22"/>
    <p:sldId id="290" r:id="rId23"/>
    <p:sldId id="29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1BFD"/>
    <a:srgbClr val="0000FF"/>
    <a:srgbClr val="FF00FF"/>
    <a:srgbClr val="3215E1"/>
    <a:srgbClr val="E511B8"/>
    <a:srgbClr val="6A310A"/>
    <a:srgbClr val="58267E"/>
    <a:srgbClr val="5C2A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showGuides="1">
      <p:cViewPr varScale="1">
        <p:scale>
          <a:sx n="87" d="100"/>
          <a:sy n="87" d="100"/>
        </p:scale>
        <p:origin x="53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9EE8D-ADB3-3E53-47A2-72F22152D0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E8CBAF-D34B-2591-7175-B41A377EBF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9908A8-95E9-0F9B-0E1A-550702C44D64}"/>
              </a:ext>
            </a:extLst>
          </p:cNvPr>
          <p:cNvSpPr>
            <a:spLocks noGrp="1"/>
          </p:cNvSpPr>
          <p:nvPr>
            <p:ph type="dt" sz="half" idx="10"/>
          </p:nvPr>
        </p:nvSpPr>
        <p:spPr/>
        <p:txBody>
          <a:bodyPr/>
          <a:lstStyle/>
          <a:p>
            <a:fld id="{6963F456-25FA-47B2-BBCD-9CC275A129AB}" type="datetimeFigureOut">
              <a:rPr lang="en-IN" smtClean="0"/>
              <a:t>08-04-2025</a:t>
            </a:fld>
            <a:endParaRPr lang="en-IN"/>
          </a:p>
        </p:txBody>
      </p:sp>
      <p:sp>
        <p:nvSpPr>
          <p:cNvPr id="5" name="Footer Placeholder 4">
            <a:extLst>
              <a:ext uri="{FF2B5EF4-FFF2-40B4-BE49-F238E27FC236}">
                <a16:creationId xmlns:a16="http://schemas.microsoft.com/office/drawing/2014/main" id="{E7220304-AC78-74FF-E705-426ACEBA82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90C465-82A1-DFA0-E2AE-A884E7B75486}"/>
              </a:ext>
            </a:extLst>
          </p:cNvPr>
          <p:cNvSpPr>
            <a:spLocks noGrp="1"/>
          </p:cNvSpPr>
          <p:nvPr>
            <p:ph type="sldNum" sz="quarter" idx="12"/>
          </p:nvPr>
        </p:nvSpPr>
        <p:spPr/>
        <p:txBody>
          <a:bodyPr/>
          <a:lstStyle/>
          <a:p>
            <a:fld id="{98BBC02F-4CF0-4A10-AEDE-7B9CBC5C90A1}" type="slidenum">
              <a:rPr lang="en-IN" smtClean="0"/>
              <a:t>‹#›</a:t>
            </a:fld>
            <a:endParaRPr lang="en-IN"/>
          </a:p>
        </p:txBody>
      </p:sp>
    </p:spTree>
    <p:extLst>
      <p:ext uri="{BB962C8B-B14F-4D97-AF65-F5344CB8AC3E}">
        <p14:creationId xmlns:p14="http://schemas.microsoft.com/office/powerpoint/2010/main" val="2043088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AF3E3-C383-BD81-687E-2DB0594CAE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B14F5F-C9EA-856B-7CBA-9445A6F8AA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1757E8-C055-9760-3AD8-839CDAD914A7}"/>
              </a:ext>
            </a:extLst>
          </p:cNvPr>
          <p:cNvSpPr>
            <a:spLocks noGrp="1"/>
          </p:cNvSpPr>
          <p:nvPr>
            <p:ph type="dt" sz="half" idx="10"/>
          </p:nvPr>
        </p:nvSpPr>
        <p:spPr/>
        <p:txBody>
          <a:bodyPr/>
          <a:lstStyle/>
          <a:p>
            <a:fld id="{6963F456-25FA-47B2-BBCD-9CC275A129AB}" type="datetimeFigureOut">
              <a:rPr lang="en-IN" smtClean="0"/>
              <a:t>08-04-2025</a:t>
            </a:fld>
            <a:endParaRPr lang="en-IN"/>
          </a:p>
        </p:txBody>
      </p:sp>
      <p:sp>
        <p:nvSpPr>
          <p:cNvPr id="5" name="Footer Placeholder 4">
            <a:extLst>
              <a:ext uri="{FF2B5EF4-FFF2-40B4-BE49-F238E27FC236}">
                <a16:creationId xmlns:a16="http://schemas.microsoft.com/office/drawing/2014/main" id="{E322D919-D79F-E38C-6C5D-51D0FCBC10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3D55D1-D53A-D4F5-9C2D-821067504580}"/>
              </a:ext>
            </a:extLst>
          </p:cNvPr>
          <p:cNvSpPr>
            <a:spLocks noGrp="1"/>
          </p:cNvSpPr>
          <p:nvPr>
            <p:ph type="sldNum" sz="quarter" idx="12"/>
          </p:nvPr>
        </p:nvSpPr>
        <p:spPr/>
        <p:txBody>
          <a:bodyPr/>
          <a:lstStyle/>
          <a:p>
            <a:fld id="{98BBC02F-4CF0-4A10-AEDE-7B9CBC5C90A1}" type="slidenum">
              <a:rPr lang="en-IN" smtClean="0"/>
              <a:t>‹#›</a:t>
            </a:fld>
            <a:endParaRPr lang="en-IN"/>
          </a:p>
        </p:txBody>
      </p:sp>
    </p:spTree>
    <p:extLst>
      <p:ext uri="{BB962C8B-B14F-4D97-AF65-F5344CB8AC3E}">
        <p14:creationId xmlns:p14="http://schemas.microsoft.com/office/powerpoint/2010/main" val="4040698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6E88AC-2305-68B1-A54F-56CED9488B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F5408F-3E01-939A-E74A-DF7DFDA2C4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B497EB-4ED5-C605-8E86-E90CC3493E0F}"/>
              </a:ext>
            </a:extLst>
          </p:cNvPr>
          <p:cNvSpPr>
            <a:spLocks noGrp="1"/>
          </p:cNvSpPr>
          <p:nvPr>
            <p:ph type="dt" sz="half" idx="10"/>
          </p:nvPr>
        </p:nvSpPr>
        <p:spPr/>
        <p:txBody>
          <a:bodyPr/>
          <a:lstStyle/>
          <a:p>
            <a:fld id="{6963F456-25FA-47B2-BBCD-9CC275A129AB}" type="datetimeFigureOut">
              <a:rPr lang="en-IN" smtClean="0"/>
              <a:t>08-04-2025</a:t>
            </a:fld>
            <a:endParaRPr lang="en-IN"/>
          </a:p>
        </p:txBody>
      </p:sp>
      <p:sp>
        <p:nvSpPr>
          <p:cNvPr id="5" name="Footer Placeholder 4">
            <a:extLst>
              <a:ext uri="{FF2B5EF4-FFF2-40B4-BE49-F238E27FC236}">
                <a16:creationId xmlns:a16="http://schemas.microsoft.com/office/drawing/2014/main" id="{ECD34DDA-FBB4-1C85-1C2E-7D78E17083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CA048B-15A2-62C4-1CD1-059B94205117}"/>
              </a:ext>
            </a:extLst>
          </p:cNvPr>
          <p:cNvSpPr>
            <a:spLocks noGrp="1"/>
          </p:cNvSpPr>
          <p:nvPr>
            <p:ph type="sldNum" sz="quarter" idx="12"/>
          </p:nvPr>
        </p:nvSpPr>
        <p:spPr/>
        <p:txBody>
          <a:bodyPr/>
          <a:lstStyle/>
          <a:p>
            <a:fld id="{98BBC02F-4CF0-4A10-AEDE-7B9CBC5C90A1}" type="slidenum">
              <a:rPr lang="en-IN" smtClean="0"/>
              <a:t>‹#›</a:t>
            </a:fld>
            <a:endParaRPr lang="en-IN"/>
          </a:p>
        </p:txBody>
      </p:sp>
    </p:spTree>
    <p:extLst>
      <p:ext uri="{BB962C8B-B14F-4D97-AF65-F5344CB8AC3E}">
        <p14:creationId xmlns:p14="http://schemas.microsoft.com/office/powerpoint/2010/main" val="64643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65082-3CDB-AC5D-E3C4-94AE5F7D69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7BB710-19A5-BA5D-BE70-8A4C8CF24B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BDE99D-BFCA-C400-D705-AD2BC5CFD1BA}"/>
              </a:ext>
            </a:extLst>
          </p:cNvPr>
          <p:cNvSpPr>
            <a:spLocks noGrp="1"/>
          </p:cNvSpPr>
          <p:nvPr>
            <p:ph type="dt" sz="half" idx="10"/>
          </p:nvPr>
        </p:nvSpPr>
        <p:spPr/>
        <p:txBody>
          <a:bodyPr/>
          <a:lstStyle/>
          <a:p>
            <a:fld id="{6963F456-25FA-47B2-BBCD-9CC275A129AB}" type="datetimeFigureOut">
              <a:rPr lang="en-IN" smtClean="0"/>
              <a:t>08-04-2025</a:t>
            </a:fld>
            <a:endParaRPr lang="en-IN"/>
          </a:p>
        </p:txBody>
      </p:sp>
      <p:sp>
        <p:nvSpPr>
          <p:cNvPr id="5" name="Footer Placeholder 4">
            <a:extLst>
              <a:ext uri="{FF2B5EF4-FFF2-40B4-BE49-F238E27FC236}">
                <a16:creationId xmlns:a16="http://schemas.microsoft.com/office/drawing/2014/main" id="{41D72184-0BE3-271D-D120-9FB338ECDE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02E1A7-FD6A-A0CC-0B87-D1869A613DEF}"/>
              </a:ext>
            </a:extLst>
          </p:cNvPr>
          <p:cNvSpPr>
            <a:spLocks noGrp="1"/>
          </p:cNvSpPr>
          <p:nvPr>
            <p:ph type="sldNum" sz="quarter" idx="12"/>
          </p:nvPr>
        </p:nvSpPr>
        <p:spPr/>
        <p:txBody>
          <a:bodyPr/>
          <a:lstStyle/>
          <a:p>
            <a:fld id="{98BBC02F-4CF0-4A10-AEDE-7B9CBC5C90A1}" type="slidenum">
              <a:rPr lang="en-IN" smtClean="0"/>
              <a:t>‹#›</a:t>
            </a:fld>
            <a:endParaRPr lang="en-IN"/>
          </a:p>
        </p:txBody>
      </p:sp>
    </p:spTree>
    <p:extLst>
      <p:ext uri="{BB962C8B-B14F-4D97-AF65-F5344CB8AC3E}">
        <p14:creationId xmlns:p14="http://schemas.microsoft.com/office/powerpoint/2010/main" val="2649853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2715C-2418-F1AD-76ED-B669C83DC6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56D50F-BD2C-D27B-4721-097742863C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A27393-0F35-ED0A-C2FC-86B5769A7FAC}"/>
              </a:ext>
            </a:extLst>
          </p:cNvPr>
          <p:cNvSpPr>
            <a:spLocks noGrp="1"/>
          </p:cNvSpPr>
          <p:nvPr>
            <p:ph type="dt" sz="half" idx="10"/>
          </p:nvPr>
        </p:nvSpPr>
        <p:spPr/>
        <p:txBody>
          <a:bodyPr/>
          <a:lstStyle/>
          <a:p>
            <a:fld id="{6963F456-25FA-47B2-BBCD-9CC275A129AB}" type="datetimeFigureOut">
              <a:rPr lang="en-IN" smtClean="0"/>
              <a:t>08-04-2025</a:t>
            </a:fld>
            <a:endParaRPr lang="en-IN"/>
          </a:p>
        </p:txBody>
      </p:sp>
      <p:sp>
        <p:nvSpPr>
          <p:cNvPr id="5" name="Footer Placeholder 4">
            <a:extLst>
              <a:ext uri="{FF2B5EF4-FFF2-40B4-BE49-F238E27FC236}">
                <a16:creationId xmlns:a16="http://schemas.microsoft.com/office/drawing/2014/main" id="{86F969B9-5412-6671-A3E5-A7FAC914EB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B7AD53-EAA9-1951-D92F-143F55CCAA9C}"/>
              </a:ext>
            </a:extLst>
          </p:cNvPr>
          <p:cNvSpPr>
            <a:spLocks noGrp="1"/>
          </p:cNvSpPr>
          <p:nvPr>
            <p:ph type="sldNum" sz="quarter" idx="12"/>
          </p:nvPr>
        </p:nvSpPr>
        <p:spPr/>
        <p:txBody>
          <a:bodyPr/>
          <a:lstStyle/>
          <a:p>
            <a:fld id="{98BBC02F-4CF0-4A10-AEDE-7B9CBC5C90A1}" type="slidenum">
              <a:rPr lang="en-IN" smtClean="0"/>
              <a:t>‹#›</a:t>
            </a:fld>
            <a:endParaRPr lang="en-IN"/>
          </a:p>
        </p:txBody>
      </p:sp>
    </p:spTree>
    <p:extLst>
      <p:ext uri="{BB962C8B-B14F-4D97-AF65-F5344CB8AC3E}">
        <p14:creationId xmlns:p14="http://schemas.microsoft.com/office/powerpoint/2010/main" val="4231978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E03A3-2748-4E3B-85A7-9D88249FB1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4F94A3-EDE4-2719-A7FA-899F332003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9E1A3D6-9187-773E-672F-AC900B5890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795535-2428-A231-C5E4-03BC624C28D0}"/>
              </a:ext>
            </a:extLst>
          </p:cNvPr>
          <p:cNvSpPr>
            <a:spLocks noGrp="1"/>
          </p:cNvSpPr>
          <p:nvPr>
            <p:ph type="dt" sz="half" idx="10"/>
          </p:nvPr>
        </p:nvSpPr>
        <p:spPr/>
        <p:txBody>
          <a:bodyPr/>
          <a:lstStyle/>
          <a:p>
            <a:fld id="{6963F456-25FA-47B2-BBCD-9CC275A129AB}" type="datetimeFigureOut">
              <a:rPr lang="en-IN" smtClean="0"/>
              <a:t>08-04-2025</a:t>
            </a:fld>
            <a:endParaRPr lang="en-IN"/>
          </a:p>
        </p:txBody>
      </p:sp>
      <p:sp>
        <p:nvSpPr>
          <p:cNvPr id="6" name="Footer Placeholder 5">
            <a:extLst>
              <a:ext uri="{FF2B5EF4-FFF2-40B4-BE49-F238E27FC236}">
                <a16:creationId xmlns:a16="http://schemas.microsoft.com/office/drawing/2014/main" id="{C0B8E672-CB57-4676-C384-860CE382AD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958345-07DC-243B-8D14-86120F81231B}"/>
              </a:ext>
            </a:extLst>
          </p:cNvPr>
          <p:cNvSpPr>
            <a:spLocks noGrp="1"/>
          </p:cNvSpPr>
          <p:nvPr>
            <p:ph type="sldNum" sz="quarter" idx="12"/>
          </p:nvPr>
        </p:nvSpPr>
        <p:spPr/>
        <p:txBody>
          <a:bodyPr/>
          <a:lstStyle/>
          <a:p>
            <a:fld id="{98BBC02F-4CF0-4A10-AEDE-7B9CBC5C90A1}" type="slidenum">
              <a:rPr lang="en-IN" smtClean="0"/>
              <a:t>‹#›</a:t>
            </a:fld>
            <a:endParaRPr lang="en-IN"/>
          </a:p>
        </p:txBody>
      </p:sp>
    </p:spTree>
    <p:extLst>
      <p:ext uri="{BB962C8B-B14F-4D97-AF65-F5344CB8AC3E}">
        <p14:creationId xmlns:p14="http://schemas.microsoft.com/office/powerpoint/2010/main" val="3607228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D7FAD-8CF7-6EC8-3CD8-24C6B8498D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3059B3-20FD-4312-5AF9-2C702A6EE1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992FBE-92EE-4AD2-58CD-B3BBA3F391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AF9228-7B4B-61A6-9CE2-79AC9F3969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2256B0-AD3B-6461-36FE-FBB924A26B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F0E921-996A-BFAE-1A3F-1F91EDAA8F9D}"/>
              </a:ext>
            </a:extLst>
          </p:cNvPr>
          <p:cNvSpPr>
            <a:spLocks noGrp="1"/>
          </p:cNvSpPr>
          <p:nvPr>
            <p:ph type="dt" sz="half" idx="10"/>
          </p:nvPr>
        </p:nvSpPr>
        <p:spPr/>
        <p:txBody>
          <a:bodyPr/>
          <a:lstStyle/>
          <a:p>
            <a:fld id="{6963F456-25FA-47B2-BBCD-9CC275A129AB}" type="datetimeFigureOut">
              <a:rPr lang="en-IN" smtClean="0"/>
              <a:t>08-04-2025</a:t>
            </a:fld>
            <a:endParaRPr lang="en-IN"/>
          </a:p>
        </p:txBody>
      </p:sp>
      <p:sp>
        <p:nvSpPr>
          <p:cNvPr id="8" name="Footer Placeholder 7">
            <a:extLst>
              <a:ext uri="{FF2B5EF4-FFF2-40B4-BE49-F238E27FC236}">
                <a16:creationId xmlns:a16="http://schemas.microsoft.com/office/drawing/2014/main" id="{3E94DC9B-2EBD-F0CA-9E45-11C996E838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DBD836-0690-4947-65E4-8B81C3C9FA6A}"/>
              </a:ext>
            </a:extLst>
          </p:cNvPr>
          <p:cNvSpPr>
            <a:spLocks noGrp="1"/>
          </p:cNvSpPr>
          <p:nvPr>
            <p:ph type="sldNum" sz="quarter" idx="12"/>
          </p:nvPr>
        </p:nvSpPr>
        <p:spPr/>
        <p:txBody>
          <a:bodyPr/>
          <a:lstStyle/>
          <a:p>
            <a:fld id="{98BBC02F-4CF0-4A10-AEDE-7B9CBC5C90A1}" type="slidenum">
              <a:rPr lang="en-IN" smtClean="0"/>
              <a:t>‹#›</a:t>
            </a:fld>
            <a:endParaRPr lang="en-IN"/>
          </a:p>
        </p:txBody>
      </p:sp>
    </p:spTree>
    <p:extLst>
      <p:ext uri="{BB962C8B-B14F-4D97-AF65-F5344CB8AC3E}">
        <p14:creationId xmlns:p14="http://schemas.microsoft.com/office/powerpoint/2010/main" val="492815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28889-7EE5-B4DA-517C-E9284EB22C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1A7E28-F0DB-A276-125A-9712732BC329}"/>
              </a:ext>
            </a:extLst>
          </p:cNvPr>
          <p:cNvSpPr>
            <a:spLocks noGrp="1"/>
          </p:cNvSpPr>
          <p:nvPr>
            <p:ph type="dt" sz="half" idx="10"/>
          </p:nvPr>
        </p:nvSpPr>
        <p:spPr/>
        <p:txBody>
          <a:bodyPr/>
          <a:lstStyle/>
          <a:p>
            <a:fld id="{6963F456-25FA-47B2-BBCD-9CC275A129AB}" type="datetimeFigureOut">
              <a:rPr lang="en-IN" smtClean="0"/>
              <a:t>08-04-2025</a:t>
            </a:fld>
            <a:endParaRPr lang="en-IN"/>
          </a:p>
        </p:txBody>
      </p:sp>
      <p:sp>
        <p:nvSpPr>
          <p:cNvPr id="4" name="Footer Placeholder 3">
            <a:extLst>
              <a:ext uri="{FF2B5EF4-FFF2-40B4-BE49-F238E27FC236}">
                <a16:creationId xmlns:a16="http://schemas.microsoft.com/office/drawing/2014/main" id="{7C01D9D1-FBE7-48D0-BA80-0BBBA7FD11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EAE2BAC-A6AD-7E3E-C658-0398951BE6EA}"/>
              </a:ext>
            </a:extLst>
          </p:cNvPr>
          <p:cNvSpPr>
            <a:spLocks noGrp="1"/>
          </p:cNvSpPr>
          <p:nvPr>
            <p:ph type="sldNum" sz="quarter" idx="12"/>
          </p:nvPr>
        </p:nvSpPr>
        <p:spPr/>
        <p:txBody>
          <a:bodyPr/>
          <a:lstStyle/>
          <a:p>
            <a:fld id="{98BBC02F-4CF0-4A10-AEDE-7B9CBC5C90A1}" type="slidenum">
              <a:rPr lang="en-IN" smtClean="0"/>
              <a:t>‹#›</a:t>
            </a:fld>
            <a:endParaRPr lang="en-IN"/>
          </a:p>
        </p:txBody>
      </p:sp>
    </p:spTree>
    <p:extLst>
      <p:ext uri="{BB962C8B-B14F-4D97-AF65-F5344CB8AC3E}">
        <p14:creationId xmlns:p14="http://schemas.microsoft.com/office/powerpoint/2010/main" val="3255740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5A13C5-B024-8DE1-9448-B33F970F2925}"/>
              </a:ext>
            </a:extLst>
          </p:cNvPr>
          <p:cNvSpPr>
            <a:spLocks noGrp="1"/>
          </p:cNvSpPr>
          <p:nvPr>
            <p:ph type="dt" sz="half" idx="10"/>
          </p:nvPr>
        </p:nvSpPr>
        <p:spPr/>
        <p:txBody>
          <a:bodyPr/>
          <a:lstStyle/>
          <a:p>
            <a:fld id="{6963F456-25FA-47B2-BBCD-9CC275A129AB}" type="datetimeFigureOut">
              <a:rPr lang="en-IN" smtClean="0"/>
              <a:t>08-04-2025</a:t>
            </a:fld>
            <a:endParaRPr lang="en-IN"/>
          </a:p>
        </p:txBody>
      </p:sp>
      <p:sp>
        <p:nvSpPr>
          <p:cNvPr id="3" name="Footer Placeholder 2">
            <a:extLst>
              <a:ext uri="{FF2B5EF4-FFF2-40B4-BE49-F238E27FC236}">
                <a16:creationId xmlns:a16="http://schemas.microsoft.com/office/drawing/2014/main" id="{0B775B0F-4047-B6E6-D4E8-EC2ADB321F1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62FCDAA-9E53-A860-C3AD-19BE1755AA37}"/>
              </a:ext>
            </a:extLst>
          </p:cNvPr>
          <p:cNvSpPr>
            <a:spLocks noGrp="1"/>
          </p:cNvSpPr>
          <p:nvPr>
            <p:ph type="sldNum" sz="quarter" idx="12"/>
          </p:nvPr>
        </p:nvSpPr>
        <p:spPr/>
        <p:txBody>
          <a:bodyPr/>
          <a:lstStyle/>
          <a:p>
            <a:fld id="{98BBC02F-4CF0-4A10-AEDE-7B9CBC5C90A1}" type="slidenum">
              <a:rPr lang="en-IN" smtClean="0"/>
              <a:t>‹#›</a:t>
            </a:fld>
            <a:endParaRPr lang="en-IN"/>
          </a:p>
        </p:txBody>
      </p:sp>
    </p:spTree>
    <p:extLst>
      <p:ext uri="{BB962C8B-B14F-4D97-AF65-F5344CB8AC3E}">
        <p14:creationId xmlns:p14="http://schemas.microsoft.com/office/powerpoint/2010/main" val="1022792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E1CB1-6C68-AA9E-6D17-CB81E56128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3DED7D-DA99-BEDA-57F5-97F792BCFA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9F1E89-A16E-85F4-7CE0-63487DCE1F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8B6947-8BC6-67A3-9D1C-9AC7764AE361}"/>
              </a:ext>
            </a:extLst>
          </p:cNvPr>
          <p:cNvSpPr>
            <a:spLocks noGrp="1"/>
          </p:cNvSpPr>
          <p:nvPr>
            <p:ph type="dt" sz="half" idx="10"/>
          </p:nvPr>
        </p:nvSpPr>
        <p:spPr/>
        <p:txBody>
          <a:bodyPr/>
          <a:lstStyle/>
          <a:p>
            <a:fld id="{6963F456-25FA-47B2-BBCD-9CC275A129AB}" type="datetimeFigureOut">
              <a:rPr lang="en-IN" smtClean="0"/>
              <a:t>08-04-2025</a:t>
            </a:fld>
            <a:endParaRPr lang="en-IN"/>
          </a:p>
        </p:txBody>
      </p:sp>
      <p:sp>
        <p:nvSpPr>
          <p:cNvPr id="6" name="Footer Placeholder 5">
            <a:extLst>
              <a:ext uri="{FF2B5EF4-FFF2-40B4-BE49-F238E27FC236}">
                <a16:creationId xmlns:a16="http://schemas.microsoft.com/office/drawing/2014/main" id="{A835BE83-248E-D5C2-7670-857D76B118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C4D699-6783-BDF9-FD89-135C48BBA8CB}"/>
              </a:ext>
            </a:extLst>
          </p:cNvPr>
          <p:cNvSpPr>
            <a:spLocks noGrp="1"/>
          </p:cNvSpPr>
          <p:nvPr>
            <p:ph type="sldNum" sz="quarter" idx="12"/>
          </p:nvPr>
        </p:nvSpPr>
        <p:spPr/>
        <p:txBody>
          <a:bodyPr/>
          <a:lstStyle/>
          <a:p>
            <a:fld id="{98BBC02F-4CF0-4A10-AEDE-7B9CBC5C90A1}" type="slidenum">
              <a:rPr lang="en-IN" smtClean="0"/>
              <a:t>‹#›</a:t>
            </a:fld>
            <a:endParaRPr lang="en-IN"/>
          </a:p>
        </p:txBody>
      </p:sp>
    </p:spTree>
    <p:extLst>
      <p:ext uri="{BB962C8B-B14F-4D97-AF65-F5344CB8AC3E}">
        <p14:creationId xmlns:p14="http://schemas.microsoft.com/office/powerpoint/2010/main" val="1031980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74580-B47A-E9A1-D35C-65AA6606A0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2F3B0B-3028-6962-F95C-A33625FF12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E48E54-A4C3-D207-ADDD-68CFE0CBF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E8009C-BD39-2761-77B7-4E70AED2760D}"/>
              </a:ext>
            </a:extLst>
          </p:cNvPr>
          <p:cNvSpPr>
            <a:spLocks noGrp="1"/>
          </p:cNvSpPr>
          <p:nvPr>
            <p:ph type="dt" sz="half" idx="10"/>
          </p:nvPr>
        </p:nvSpPr>
        <p:spPr/>
        <p:txBody>
          <a:bodyPr/>
          <a:lstStyle/>
          <a:p>
            <a:fld id="{6963F456-25FA-47B2-BBCD-9CC275A129AB}" type="datetimeFigureOut">
              <a:rPr lang="en-IN" smtClean="0"/>
              <a:t>08-04-2025</a:t>
            </a:fld>
            <a:endParaRPr lang="en-IN"/>
          </a:p>
        </p:txBody>
      </p:sp>
      <p:sp>
        <p:nvSpPr>
          <p:cNvPr id="6" name="Footer Placeholder 5">
            <a:extLst>
              <a:ext uri="{FF2B5EF4-FFF2-40B4-BE49-F238E27FC236}">
                <a16:creationId xmlns:a16="http://schemas.microsoft.com/office/drawing/2014/main" id="{0873DAB8-363A-940B-18CD-246D69CDA1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C9B1C4-DC30-4F4F-A6E8-AA0D1764E43B}"/>
              </a:ext>
            </a:extLst>
          </p:cNvPr>
          <p:cNvSpPr>
            <a:spLocks noGrp="1"/>
          </p:cNvSpPr>
          <p:nvPr>
            <p:ph type="sldNum" sz="quarter" idx="12"/>
          </p:nvPr>
        </p:nvSpPr>
        <p:spPr/>
        <p:txBody>
          <a:bodyPr/>
          <a:lstStyle/>
          <a:p>
            <a:fld id="{98BBC02F-4CF0-4A10-AEDE-7B9CBC5C90A1}" type="slidenum">
              <a:rPr lang="en-IN" smtClean="0"/>
              <a:t>‹#›</a:t>
            </a:fld>
            <a:endParaRPr lang="en-IN"/>
          </a:p>
        </p:txBody>
      </p:sp>
    </p:spTree>
    <p:extLst>
      <p:ext uri="{BB962C8B-B14F-4D97-AF65-F5344CB8AC3E}">
        <p14:creationId xmlns:p14="http://schemas.microsoft.com/office/powerpoint/2010/main" val="3759351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F68B8A-13E5-F6D3-D2C9-1FF526FDA9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7AC9E6-FA11-801A-9752-A573063897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733230-D476-9E6F-EDBD-5DD7627B59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3F456-25FA-47B2-BBCD-9CC275A129AB}" type="datetimeFigureOut">
              <a:rPr lang="en-IN" smtClean="0"/>
              <a:t>08-04-2025</a:t>
            </a:fld>
            <a:endParaRPr lang="en-IN"/>
          </a:p>
        </p:txBody>
      </p:sp>
      <p:sp>
        <p:nvSpPr>
          <p:cNvPr id="5" name="Footer Placeholder 4">
            <a:extLst>
              <a:ext uri="{FF2B5EF4-FFF2-40B4-BE49-F238E27FC236}">
                <a16:creationId xmlns:a16="http://schemas.microsoft.com/office/drawing/2014/main" id="{70103ED7-E4C3-46BD-3042-99A2109DFA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D9B7C4-03F4-6EB3-50F8-8C9324A187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BC02F-4CF0-4A10-AEDE-7B9CBC5C90A1}" type="slidenum">
              <a:rPr lang="en-IN" smtClean="0"/>
              <a:t>‹#›</a:t>
            </a:fld>
            <a:endParaRPr lang="en-IN"/>
          </a:p>
        </p:txBody>
      </p:sp>
    </p:spTree>
    <p:extLst>
      <p:ext uri="{BB962C8B-B14F-4D97-AF65-F5344CB8AC3E}">
        <p14:creationId xmlns:p14="http://schemas.microsoft.com/office/powerpoint/2010/main" val="3751391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EF7426-A82B-9F32-8383-9C7897B94358}"/>
              </a:ext>
            </a:extLst>
          </p:cNvPr>
          <p:cNvPicPr>
            <a:picLocks noChangeAspect="1"/>
          </p:cNvPicPr>
          <p:nvPr/>
        </p:nvPicPr>
        <p:blipFill>
          <a:blip r:embed="rId2">
            <a:alphaModFix amt="93000"/>
            <a:extLst>
              <a:ext uri="{BEBA8EAE-BF5A-486C-A8C5-ECC9F3942E4B}">
                <a14:imgProps xmlns:a14="http://schemas.microsoft.com/office/drawing/2010/main">
                  <a14:imgLayer r:embed="rId3">
                    <a14:imgEffect>
                      <a14:brightnessContrast bright="-41000"/>
                    </a14:imgEffect>
                  </a14:imgLayer>
                </a14:imgProps>
              </a:ext>
            </a:extLst>
          </a:blip>
          <a:stretch>
            <a:fillRect/>
          </a:stretch>
        </p:blipFill>
        <p:spPr>
          <a:xfrm>
            <a:off x="-1" y="0"/>
            <a:ext cx="12191211" cy="6858000"/>
          </a:xfrm>
          <a:prstGeom prst="rect">
            <a:avLst/>
          </a:prstGeom>
        </p:spPr>
      </p:pic>
      <p:sp>
        <p:nvSpPr>
          <p:cNvPr id="6" name="Rectangle 5">
            <a:extLst>
              <a:ext uri="{FF2B5EF4-FFF2-40B4-BE49-F238E27FC236}">
                <a16:creationId xmlns:a16="http://schemas.microsoft.com/office/drawing/2014/main" id="{1B1A6F43-CE5A-E0B9-2D0D-B4542EC5881D}"/>
              </a:ext>
            </a:extLst>
          </p:cNvPr>
          <p:cNvSpPr/>
          <p:nvPr/>
        </p:nvSpPr>
        <p:spPr>
          <a:xfrm>
            <a:off x="0" y="0"/>
            <a:ext cx="12191210" cy="6858000"/>
          </a:xfrm>
          <a:prstGeom prst="rect">
            <a:avLst/>
          </a:prstGeom>
          <a:gradFill>
            <a:gsLst>
              <a:gs pos="0">
                <a:schemeClr val="tx1">
                  <a:lumMod val="95000"/>
                  <a:lumOff val="5000"/>
                  <a:alpha val="85000"/>
                </a:schemeClr>
              </a:gs>
              <a:gs pos="100000">
                <a:srgbClr val="5C2A08">
                  <a:alpha val="88000"/>
                </a:srgb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1F8FB79F-019A-F7AB-44ED-2F9C91BBFF09}"/>
              </a:ext>
            </a:extLst>
          </p:cNvPr>
          <p:cNvSpPr txBox="1"/>
          <p:nvPr/>
        </p:nvSpPr>
        <p:spPr>
          <a:xfrm>
            <a:off x="2670915" y="2503397"/>
            <a:ext cx="6849373" cy="2369880"/>
          </a:xfrm>
          <a:prstGeom prst="rect">
            <a:avLst/>
          </a:prstGeom>
          <a:noFill/>
        </p:spPr>
        <p:txBody>
          <a:bodyPr wrap="square" rtlCol="0">
            <a:spAutoFit/>
          </a:bodyPr>
          <a:lstStyle/>
          <a:p>
            <a:pPr algn="ctr"/>
            <a:r>
              <a:rPr lang="en-IN" sz="6600" dirty="0"/>
              <a:t>🍕</a:t>
            </a:r>
            <a:r>
              <a:rPr lang="en-US" sz="6600" dirty="0">
                <a:solidFill>
                  <a:schemeClr val="accent2">
                    <a:lumMod val="60000"/>
                    <a:lumOff val="40000"/>
                  </a:schemeClr>
                </a:solidFill>
                <a:latin typeface="Lato Black" panose="020F0A02020204030203" pitchFamily="34" charset="0"/>
              </a:rPr>
              <a:t>P</a:t>
            </a:r>
            <a:r>
              <a:rPr lang="en-IN" sz="6600" dirty="0">
                <a:solidFill>
                  <a:schemeClr val="accent2">
                    <a:lumMod val="60000"/>
                    <a:lumOff val="40000"/>
                  </a:schemeClr>
                </a:solidFill>
                <a:latin typeface="Lato Black" panose="020F0A02020204030203" pitchFamily="34" charset="0"/>
              </a:rPr>
              <a:t>IZZA SALES REPORT</a:t>
            </a:r>
          </a:p>
          <a:p>
            <a:pPr algn="ctr"/>
            <a:r>
              <a:rPr lang="en-IN" sz="1600" dirty="0">
                <a:solidFill>
                  <a:schemeClr val="accent2">
                    <a:lumMod val="60000"/>
                    <a:lumOff val="40000"/>
                  </a:schemeClr>
                </a:solidFill>
                <a:latin typeface="Lato Black" panose="020F0A02020204030203" pitchFamily="34" charset="0"/>
              </a:rPr>
              <a:t>(SQL + TABLEAU)</a:t>
            </a:r>
          </a:p>
        </p:txBody>
      </p:sp>
    </p:spTree>
    <p:extLst>
      <p:ext uri="{BB962C8B-B14F-4D97-AF65-F5344CB8AC3E}">
        <p14:creationId xmlns:p14="http://schemas.microsoft.com/office/powerpoint/2010/main" val="3100225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EF7426-A82B-9F32-8383-9C7897B94358}"/>
              </a:ext>
            </a:extLst>
          </p:cNvPr>
          <p:cNvPicPr>
            <a:picLocks noChangeAspect="1"/>
          </p:cNvPicPr>
          <p:nvPr/>
        </p:nvPicPr>
        <p:blipFill>
          <a:blip r:embed="rId2">
            <a:alphaModFix amt="93000"/>
            <a:extLst>
              <a:ext uri="{BEBA8EAE-BF5A-486C-A8C5-ECC9F3942E4B}">
                <a14:imgProps xmlns:a14="http://schemas.microsoft.com/office/drawing/2010/main">
                  <a14:imgLayer r:embed="rId3">
                    <a14:imgEffect>
                      <a14:brightnessContrast bright="-41000"/>
                    </a14:imgEffect>
                  </a14:imgLayer>
                </a14:imgProps>
              </a:ext>
            </a:extLst>
          </a:blip>
          <a:stretch>
            <a:fillRect/>
          </a:stretch>
        </p:blipFill>
        <p:spPr>
          <a:xfrm>
            <a:off x="-1" y="0"/>
            <a:ext cx="12191211" cy="6858000"/>
          </a:xfrm>
          <a:prstGeom prst="rect">
            <a:avLst/>
          </a:prstGeom>
        </p:spPr>
      </p:pic>
      <p:sp>
        <p:nvSpPr>
          <p:cNvPr id="6" name="Rectangle 5">
            <a:extLst>
              <a:ext uri="{FF2B5EF4-FFF2-40B4-BE49-F238E27FC236}">
                <a16:creationId xmlns:a16="http://schemas.microsoft.com/office/drawing/2014/main" id="{1B1A6F43-CE5A-E0B9-2D0D-B4542EC5881D}"/>
              </a:ext>
            </a:extLst>
          </p:cNvPr>
          <p:cNvSpPr/>
          <p:nvPr/>
        </p:nvSpPr>
        <p:spPr>
          <a:xfrm>
            <a:off x="0" y="17584"/>
            <a:ext cx="12191210" cy="6858000"/>
          </a:xfrm>
          <a:prstGeom prst="rect">
            <a:avLst/>
          </a:prstGeom>
          <a:gradFill>
            <a:gsLst>
              <a:gs pos="0">
                <a:schemeClr val="tx1">
                  <a:lumMod val="95000"/>
                  <a:lumOff val="5000"/>
                  <a:alpha val="85000"/>
                </a:schemeClr>
              </a:gs>
              <a:gs pos="100000">
                <a:srgbClr val="5C2A08">
                  <a:alpha val="88000"/>
                </a:srgb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wrap="square" lIns="822960" tIns="1645920" rIns="365760" bIns="1554480" rtlCol="0" anchor="t" anchorCtr="0"/>
          <a:lstStyle/>
          <a:p>
            <a:pPr marL="0" marR="0">
              <a:lnSpc>
                <a:spcPct val="150000"/>
              </a:lnSpc>
              <a:spcBef>
                <a:spcPts val="0"/>
              </a:spcBef>
              <a:spcAft>
                <a:spcPts val="0"/>
              </a:spcAft>
            </a:pPr>
            <a:r>
              <a:rPr lang="en-IN" sz="1800" kern="1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rPr>
              <a:t>Weekly Trend for Orders:</a:t>
            </a: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SELECT </a:t>
            </a:r>
          </a:p>
          <a:p>
            <a:pPr marL="0" marR="0">
              <a:lnSpc>
                <a:spcPct val="150000"/>
              </a:lnSpc>
              <a:spcBef>
                <a:spcPts val="0"/>
              </a:spcBef>
              <a:spcAft>
                <a:spcPts val="0"/>
              </a:spcAft>
            </a:pP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FD1BFD"/>
                </a:solidFill>
                <a:effectLst/>
                <a:latin typeface="Calibri" panose="020F0502020204030204" pitchFamily="34" charset="0"/>
                <a:ea typeface="Calibri" panose="020F0502020204030204" pitchFamily="34" charset="0"/>
                <a:cs typeface="Mangal" panose="02040503050203030202" pitchFamily="18" charset="0"/>
              </a:rPr>
              <a:t>WEEK</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order_date</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order_week</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t>
            </a:r>
          </a:p>
          <a:p>
            <a:pPr marL="0" marR="0">
              <a:lnSpc>
                <a:spcPct val="150000"/>
              </a:lnSpc>
              <a:spcBef>
                <a:spcPts val="0"/>
              </a:spcBef>
              <a:spcAft>
                <a:spcPts val="0"/>
              </a:spcAft>
            </a:pP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FD1BFD"/>
                </a:solidFill>
                <a:effectLst/>
                <a:latin typeface="Calibri" panose="020F0502020204030204" pitchFamily="34" charset="0"/>
                <a:ea typeface="Calibri" panose="020F0502020204030204" pitchFamily="34" charset="0"/>
                <a:cs typeface="Mangal" panose="02040503050203030202" pitchFamily="18" charset="0"/>
              </a:rPr>
              <a:t>COUNT</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order_id</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total_orders</a:t>
            </a:r>
            <a:endPar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FROM</a:t>
            </a:r>
          </a:p>
          <a:p>
            <a:pPr marL="0" marR="0">
              <a:lnSpc>
                <a:spcPct val="150000"/>
              </a:lnSpc>
              <a:spcBef>
                <a:spcPts val="0"/>
              </a:spcBef>
              <a:spcAft>
                <a:spcPts val="0"/>
              </a:spcAft>
            </a:pP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orders</a:t>
            </a: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GROUP BY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order_week</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t>
            </a:r>
          </a:p>
          <a:p>
            <a:pPr marL="0" marR="0">
              <a:lnSpc>
                <a:spcPct val="150000"/>
              </a:lnSpc>
              <a:spcBef>
                <a:spcPts val="0"/>
              </a:spcBef>
              <a:spcAft>
                <a:spcPts val="0"/>
              </a:spcAf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endParaRPr lang="en-IN" dirty="0"/>
          </a:p>
        </p:txBody>
      </p:sp>
      <p:sp>
        <p:nvSpPr>
          <p:cNvPr id="11" name="TextBox 10">
            <a:extLst>
              <a:ext uri="{FF2B5EF4-FFF2-40B4-BE49-F238E27FC236}">
                <a16:creationId xmlns:a16="http://schemas.microsoft.com/office/drawing/2014/main" id="{1F8FB79F-019A-F7AB-44ED-2F9C91BBFF09}"/>
              </a:ext>
            </a:extLst>
          </p:cNvPr>
          <p:cNvSpPr txBox="1"/>
          <p:nvPr/>
        </p:nvSpPr>
        <p:spPr>
          <a:xfrm>
            <a:off x="3571658" y="341434"/>
            <a:ext cx="5047891" cy="646331"/>
          </a:xfrm>
          <a:prstGeom prst="rect">
            <a:avLst/>
          </a:prstGeom>
          <a:noFill/>
        </p:spPr>
        <p:txBody>
          <a:bodyPr wrap="square" rtlCol="0">
            <a:spAutoFit/>
          </a:bodyPr>
          <a:lstStyle/>
          <a:p>
            <a:pPr algn="ctr"/>
            <a:r>
              <a:rPr lang="en-IN" sz="3600" dirty="0"/>
              <a:t>🍕</a:t>
            </a:r>
            <a:r>
              <a:rPr lang="en-US" sz="3600" dirty="0">
                <a:solidFill>
                  <a:schemeClr val="accent5">
                    <a:lumMod val="20000"/>
                    <a:lumOff val="80000"/>
                  </a:schemeClr>
                </a:solidFill>
                <a:latin typeface="Lato Black" panose="020F0A02020204030203" pitchFamily="34" charset="0"/>
              </a:rPr>
              <a:t>SQL QUERIES</a:t>
            </a:r>
            <a:endParaRPr lang="en-IN" sz="3600" dirty="0">
              <a:solidFill>
                <a:schemeClr val="accent5">
                  <a:lumMod val="20000"/>
                  <a:lumOff val="80000"/>
                </a:schemeClr>
              </a:solidFill>
              <a:latin typeface="Lato Black" panose="020F0A02020204030203" pitchFamily="34" charset="0"/>
            </a:endParaRPr>
          </a:p>
        </p:txBody>
      </p:sp>
      <p:pic>
        <p:nvPicPr>
          <p:cNvPr id="3" name="Picture 2">
            <a:extLst>
              <a:ext uri="{FF2B5EF4-FFF2-40B4-BE49-F238E27FC236}">
                <a16:creationId xmlns:a16="http://schemas.microsoft.com/office/drawing/2014/main" id="{8E806614-A82D-4C4A-BB20-B45A1EE532FF}"/>
              </a:ext>
            </a:extLst>
          </p:cNvPr>
          <p:cNvPicPr>
            <a:picLocks noChangeAspect="1"/>
          </p:cNvPicPr>
          <p:nvPr/>
        </p:nvPicPr>
        <p:blipFill>
          <a:blip r:embed="rId4"/>
          <a:stretch>
            <a:fillRect/>
          </a:stretch>
        </p:blipFill>
        <p:spPr>
          <a:xfrm>
            <a:off x="5101504" y="1784838"/>
            <a:ext cx="2284034" cy="3206397"/>
          </a:xfrm>
          <a:prstGeom prst="rect">
            <a:avLst/>
          </a:prstGeom>
        </p:spPr>
      </p:pic>
      <p:pic>
        <p:nvPicPr>
          <p:cNvPr id="7" name="Picture 6">
            <a:extLst>
              <a:ext uri="{FF2B5EF4-FFF2-40B4-BE49-F238E27FC236}">
                <a16:creationId xmlns:a16="http://schemas.microsoft.com/office/drawing/2014/main" id="{1B88B1A5-2CEC-4D4D-B2EC-113271FE7DF5}"/>
              </a:ext>
            </a:extLst>
          </p:cNvPr>
          <p:cNvPicPr>
            <a:picLocks noChangeAspect="1"/>
          </p:cNvPicPr>
          <p:nvPr/>
        </p:nvPicPr>
        <p:blipFill>
          <a:blip r:embed="rId5"/>
          <a:stretch>
            <a:fillRect/>
          </a:stretch>
        </p:blipFill>
        <p:spPr>
          <a:xfrm>
            <a:off x="6952890" y="1782495"/>
            <a:ext cx="1666659" cy="3206397"/>
          </a:xfrm>
          <a:prstGeom prst="rect">
            <a:avLst/>
          </a:prstGeom>
        </p:spPr>
      </p:pic>
      <p:pic>
        <p:nvPicPr>
          <p:cNvPr id="9" name="Picture 8">
            <a:extLst>
              <a:ext uri="{FF2B5EF4-FFF2-40B4-BE49-F238E27FC236}">
                <a16:creationId xmlns:a16="http://schemas.microsoft.com/office/drawing/2014/main" id="{AF0257A9-9083-46A3-B99B-4C0F71E3D833}"/>
              </a:ext>
            </a:extLst>
          </p:cNvPr>
          <p:cNvPicPr>
            <a:picLocks noChangeAspect="1"/>
          </p:cNvPicPr>
          <p:nvPr/>
        </p:nvPicPr>
        <p:blipFill>
          <a:blip r:embed="rId6"/>
          <a:stretch>
            <a:fillRect/>
          </a:stretch>
        </p:blipFill>
        <p:spPr>
          <a:xfrm>
            <a:off x="8906713" y="1782495"/>
            <a:ext cx="1666659" cy="3206397"/>
          </a:xfrm>
          <a:prstGeom prst="rect">
            <a:avLst/>
          </a:prstGeom>
        </p:spPr>
      </p:pic>
    </p:spTree>
    <p:extLst>
      <p:ext uri="{BB962C8B-B14F-4D97-AF65-F5344CB8AC3E}">
        <p14:creationId xmlns:p14="http://schemas.microsoft.com/office/powerpoint/2010/main" val="2084152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EF7426-A82B-9F32-8383-9C7897B94358}"/>
              </a:ext>
            </a:extLst>
          </p:cNvPr>
          <p:cNvPicPr>
            <a:picLocks noChangeAspect="1"/>
          </p:cNvPicPr>
          <p:nvPr/>
        </p:nvPicPr>
        <p:blipFill>
          <a:blip r:embed="rId2">
            <a:alphaModFix amt="93000"/>
            <a:extLst>
              <a:ext uri="{BEBA8EAE-BF5A-486C-A8C5-ECC9F3942E4B}">
                <a14:imgProps xmlns:a14="http://schemas.microsoft.com/office/drawing/2010/main">
                  <a14:imgLayer r:embed="rId3">
                    <a14:imgEffect>
                      <a14:brightnessContrast bright="-41000"/>
                    </a14:imgEffect>
                  </a14:imgLayer>
                </a14:imgProps>
              </a:ext>
            </a:extLst>
          </a:blip>
          <a:stretch>
            <a:fillRect/>
          </a:stretch>
        </p:blipFill>
        <p:spPr>
          <a:xfrm>
            <a:off x="-1" y="0"/>
            <a:ext cx="12191211" cy="6858000"/>
          </a:xfrm>
          <a:prstGeom prst="rect">
            <a:avLst/>
          </a:prstGeom>
        </p:spPr>
      </p:pic>
      <p:sp>
        <p:nvSpPr>
          <p:cNvPr id="6" name="Rectangle 5">
            <a:extLst>
              <a:ext uri="{FF2B5EF4-FFF2-40B4-BE49-F238E27FC236}">
                <a16:creationId xmlns:a16="http://schemas.microsoft.com/office/drawing/2014/main" id="{1B1A6F43-CE5A-E0B9-2D0D-B4542EC5881D}"/>
              </a:ext>
            </a:extLst>
          </p:cNvPr>
          <p:cNvSpPr/>
          <p:nvPr/>
        </p:nvSpPr>
        <p:spPr>
          <a:xfrm>
            <a:off x="790" y="0"/>
            <a:ext cx="12191210" cy="6858000"/>
          </a:xfrm>
          <a:prstGeom prst="rect">
            <a:avLst/>
          </a:prstGeom>
          <a:gradFill>
            <a:gsLst>
              <a:gs pos="0">
                <a:schemeClr val="tx1">
                  <a:lumMod val="95000"/>
                  <a:lumOff val="5000"/>
                  <a:alpha val="85000"/>
                </a:schemeClr>
              </a:gs>
              <a:gs pos="100000">
                <a:srgbClr val="5C2A08">
                  <a:alpha val="88000"/>
                </a:srgb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wrap="square" lIns="822960" tIns="1645920" rIns="365760" bIns="1554480" rtlCol="0" anchor="t" anchorCtr="0"/>
          <a:lstStyle/>
          <a:p>
            <a:pPr marL="0" marR="0">
              <a:lnSpc>
                <a:spcPct val="150000"/>
              </a:lnSpc>
              <a:spcBef>
                <a:spcPts val="0"/>
              </a:spcBef>
              <a:spcAft>
                <a:spcPts val="0"/>
              </a:spcAft>
            </a:pPr>
            <a:r>
              <a:rPr lang="en-IN" sz="1800" b="1" kern="100" dirty="0">
                <a:solidFill>
                  <a:srgbClr val="1F3864"/>
                </a:solidFill>
                <a:effectLst/>
                <a:latin typeface="Calibri" panose="020F0502020204030204" pitchFamily="34" charset="0"/>
                <a:ea typeface="Calibri" panose="020F0502020204030204" pitchFamily="34" charset="0"/>
                <a:cs typeface="Mangal" panose="02040503050203030202" pitchFamily="18" charset="0"/>
              </a:rPr>
              <a:t> </a:t>
            </a:r>
            <a:r>
              <a:rPr lang="en-IN" sz="1800" b="1" kern="1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rPr>
              <a:t>Percentage of Sales by Pizza Category:</a:t>
            </a:r>
            <a:endParaRPr lang="en-IN" sz="1800" kern="1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SELECT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pt.category</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ROUND</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t>
            </a:r>
            <a:r>
              <a:rPr lang="en-IN" sz="1800" kern="100" dirty="0">
                <a:solidFill>
                  <a:srgbClr val="FD1BFD"/>
                </a:solidFill>
                <a:effectLst/>
                <a:latin typeface="Calibri" panose="020F0502020204030204" pitchFamily="34" charset="0"/>
                <a:ea typeface="Calibri" panose="020F0502020204030204" pitchFamily="34" charset="0"/>
                <a:cs typeface="Mangal" panose="02040503050203030202" pitchFamily="18" charset="0"/>
              </a:rPr>
              <a:t>SUM</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od.quantity</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p.price</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 100/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SELECT </a:t>
            </a:r>
          </a:p>
          <a:p>
            <a:pPr marL="0" marR="0">
              <a:lnSpc>
                <a:spcPct val="150000"/>
              </a:lnSpc>
              <a:spcBef>
                <a:spcPts val="0"/>
              </a:spcBef>
              <a:spcAft>
                <a:spcPts val="0"/>
              </a:spcAft>
            </a:pPr>
            <a:r>
              <a:rPr lang="en-IN" sz="1800" kern="100" dirty="0">
                <a:solidFill>
                  <a:srgbClr val="FD1BFD"/>
                </a:solidFill>
                <a:effectLst/>
                <a:latin typeface="Calibri" panose="020F0502020204030204" pitchFamily="34" charset="0"/>
                <a:ea typeface="Calibri" panose="020F0502020204030204" pitchFamily="34" charset="0"/>
                <a:cs typeface="Mangal" panose="02040503050203030202" pitchFamily="18" charset="0"/>
              </a:rPr>
              <a:t>    SUM</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od.quantity</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p.price</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FROM</a:t>
            </a:r>
          </a:p>
          <a:p>
            <a:pPr marL="0" marR="0">
              <a:lnSpc>
                <a:spcPct val="150000"/>
              </a:lnSpc>
              <a:spcBef>
                <a:spcPts val="0"/>
              </a:spcBef>
              <a:spcAft>
                <a:spcPts val="0"/>
              </a:spcAft>
            </a:pP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orders_details</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od</a:t>
            </a:r>
          </a:p>
          <a:p>
            <a:pPr marL="0" marR="0">
              <a:lnSpc>
                <a:spcPct val="150000"/>
              </a:lnSpc>
              <a:spcBef>
                <a:spcPts val="0"/>
              </a:spcBef>
              <a:spcAft>
                <a:spcPts val="0"/>
              </a:spcAft>
            </a:pP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JOIN</a:t>
            </a:r>
          </a:p>
          <a:p>
            <a:pPr marL="0" marR="0">
              <a:lnSpc>
                <a:spcPct val="150000"/>
              </a:lnSpc>
              <a:spcBef>
                <a:spcPts val="0"/>
              </a:spcBef>
              <a:spcAft>
                <a:spcPts val="0"/>
              </a:spcAft>
            </a:pP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pizzas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ON</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od.pizza_id</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p.pizza_id</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),2)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sales_percentage</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FROM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orders_details</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 </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od </a:t>
            </a:r>
          </a:p>
          <a:p>
            <a:pPr marL="0" marR="0">
              <a:lnSpc>
                <a:spcPct val="150000"/>
              </a:lnSpc>
              <a:spcBef>
                <a:spcPts val="0"/>
              </a:spcBef>
              <a:spcAft>
                <a:spcPts val="0"/>
              </a:spcAft>
            </a:pP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JOIN</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pizzas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ON</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od.pizza_id</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p.pizza_id</a:t>
            </a:r>
            <a:endPar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JOIN</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pizza_types</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as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pt</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ON</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pt.pizza_type_id</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p.pizza_type_id</a:t>
            </a:r>
            <a:endPar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GROUP BY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pt.category</a:t>
            </a:r>
            <a:endPar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ORDER BY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sales_percentage</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desc</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t>
            </a:r>
          </a:p>
          <a:p>
            <a:pPr marL="0" marR="0">
              <a:lnSpc>
                <a:spcPct val="150000"/>
              </a:lnSpc>
              <a:spcBef>
                <a:spcPts val="0"/>
              </a:spcBef>
              <a:spcAft>
                <a:spcPts val="0"/>
              </a:spcAf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endParaRPr lang="en-IN" dirty="0"/>
          </a:p>
        </p:txBody>
      </p:sp>
      <p:sp>
        <p:nvSpPr>
          <p:cNvPr id="11" name="TextBox 10">
            <a:extLst>
              <a:ext uri="{FF2B5EF4-FFF2-40B4-BE49-F238E27FC236}">
                <a16:creationId xmlns:a16="http://schemas.microsoft.com/office/drawing/2014/main" id="{1F8FB79F-019A-F7AB-44ED-2F9C91BBFF09}"/>
              </a:ext>
            </a:extLst>
          </p:cNvPr>
          <p:cNvSpPr txBox="1"/>
          <p:nvPr/>
        </p:nvSpPr>
        <p:spPr>
          <a:xfrm>
            <a:off x="3571658" y="341434"/>
            <a:ext cx="5047891" cy="646331"/>
          </a:xfrm>
          <a:prstGeom prst="rect">
            <a:avLst/>
          </a:prstGeom>
          <a:noFill/>
        </p:spPr>
        <p:txBody>
          <a:bodyPr wrap="square" rtlCol="0">
            <a:spAutoFit/>
          </a:bodyPr>
          <a:lstStyle/>
          <a:p>
            <a:pPr algn="ctr"/>
            <a:r>
              <a:rPr lang="en-IN" sz="3600" dirty="0"/>
              <a:t>🍕</a:t>
            </a:r>
            <a:r>
              <a:rPr lang="en-US" sz="3600" dirty="0">
                <a:solidFill>
                  <a:schemeClr val="accent1">
                    <a:lumMod val="60000"/>
                    <a:lumOff val="40000"/>
                  </a:schemeClr>
                </a:solidFill>
                <a:latin typeface="Lato Black" panose="020F0A02020204030203" pitchFamily="34" charset="0"/>
              </a:rPr>
              <a:t>SQL QUERIES</a:t>
            </a:r>
            <a:endParaRPr lang="en-IN" sz="3600" dirty="0">
              <a:solidFill>
                <a:schemeClr val="accent1">
                  <a:lumMod val="60000"/>
                  <a:lumOff val="40000"/>
                </a:schemeClr>
              </a:solidFill>
              <a:latin typeface="Lato Black" panose="020F0A02020204030203" pitchFamily="34" charset="0"/>
            </a:endParaRPr>
          </a:p>
        </p:txBody>
      </p:sp>
      <p:pic>
        <p:nvPicPr>
          <p:cNvPr id="3" name="Picture 2">
            <a:extLst>
              <a:ext uri="{FF2B5EF4-FFF2-40B4-BE49-F238E27FC236}">
                <a16:creationId xmlns:a16="http://schemas.microsoft.com/office/drawing/2014/main" id="{56AF768D-5D2F-4AAC-8162-24C74EF9FB79}"/>
              </a:ext>
            </a:extLst>
          </p:cNvPr>
          <p:cNvPicPr>
            <a:picLocks noChangeAspect="1"/>
          </p:cNvPicPr>
          <p:nvPr/>
        </p:nvPicPr>
        <p:blipFill>
          <a:blip r:embed="rId4"/>
          <a:stretch>
            <a:fillRect/>
          </a:stretch>
        </p:blipFill>
        <p:spPr>
          <a:xfrm>
            <a:off x="8124092" y="2346039"/>
            <a:ext cx="2233247" cy="1469823"/>
          </a:xfrm>
          <a:prstGeom prst="rect">
            <a:avLst/>
          </a:prstGeom>
        </p:spPr>
      </p:pic>
    </p:spTree>
    <p:extLst>
      <p:ext uri="{BB962C8B-B14F-4D97-AF65-F5344CB8AC3E}">
        <p14:creationId xmlns:p14="http://schemas.microsoft.com/office/powerpoint/2010/main" val="1251046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EF7426-A82B-9F32-8383-9C7897B94358}"/>
              </a:ext>
            </a:extLst>
          </p:cNvPr>
          <p:cNvPicPr>
            <a:picLocks noChangeAspect="1"/>
          </p:cNvPicPr>
          <p:nvPr/>
        </p:nvPicPr>
        <p:blipFill>
          <a:blip r:embed="rId2">
            <a:alphaModFix amt="93000"/>
            <a:extLst>
              <a:ext uri="{BEBA8EAE-BF5A-486C-A8C5-ECC9F3942E4B}">
                <a14:imgProps xmlns:a14="http://schemas.microsoft.com/office/drawing/2010/main">
                  <a14:imgLayer r:embed="rId3">
                    <a14:imgEffect>
                      <a14:brightnessContrast bright="-41000"/>
                    </a14:imgEffect>
                  </a14:imgLayer>
                </a14:imgProps>
              </a:ext>
            </a:extLst>
          </a:blip>
          <a:stretch>
            <a:fillRect/>
          </a:stretch>
        </p:blipFill>
        <p:spPr>
          <a:xfrm>
            <a:off x="-1" y="0"/>
            <a:ext cx="12191211" cy="6858000"/>
          </a:xfrm>
          <a:prstGeom prst="rect">
            <a:avLst/>
          </a:prstGeom>
        </p:spPr>
      </p:pic>
      <p:sp>
        <p:nvSpPr>
          <p:cNvPr id="6" name="Rectangle 5">
            <a:extLst>
              <a:ext uri="{FF2B5EF4-FFF2-40B4-BE49-F238E27FC236}">
                <a16:creationId xmlns:a16="http://schemas.microsoft.com/office/drawing/2014/main" id="{1B1A6F43-CE5A-E0B9-2D0D-B4542EC5881D}"/>
              </a:ext>
            </a:extLst>
          </p:cNvPr>
          <p:cNvSpPr/>
          <p:nvPr/>
        </p:nvSpPr>
        <p:spPr>
          <a:xfrm>
            <a:off x="0" y="17584"/>
            <a:ext cx="12191210" cy="6858000"/>
          </a:xfrm>
          <a:prstGeom prst="rect">
            <a:avLst/>
          </a:prstGeom>
          <a:gradFill>
            <a:gsLst>
              <a:gs pos="0">
                <a:schemeClr val="tx1">
                  <a:lumMod val="95000"/>
                  <a:lumOff val="5000"/>
                  <a:alpha val="85000"/>
                </a:schemeClr>
              </a:gs>
              <a:gs pos="100000">
                <a:srgbClr val="5C2A08">
                  <a:alpha val="88000"/>
                </a:srgb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wrap="square" lIns="822960" tIns="1645920" rIns="365760" bIns="1554480" rtlCol="0" anchor="t" anchorCtr="0"/>
          <a:lstStyle/>
          <a:p>
            <a:pPr marL="0" marR="0">
              <a:lnSpc>
                <a:spcPct val="150000"/>
              </a:lnSpc>
              <a:spcBef>
                <a:spcPts val="0"/>
              </a:spcBef>
              <a:spcAft>
                <a:spcPts val="0"/>
              </a:spcAft>
            </a:pPr>
            <a:r>
              <a:rPr lang="en-IN" b="1" kern="100" dirty="0">
                <a:solidFill>
                  <a:schemeClr val="accent2">
                    <a:lumMod val="75000"/>
                  </a:schemeClr>
                </a:solidFill>
                <a:latin typeface="Calibri" panose="020F0502020204030204" pitchFamily="34" charset="0"/>
                <a:ea typeface="Calibri" panose="020F0502020204030204" pitchFamily="34" charset="0"/>
                <a:cs typeface="Mangal" panose="02040503050203030202" pitchFamily="18" charset="0"/>
              </a:rPr>
              <a:t>Percentage of Sales by Pizza Size</a:t>
            </a:r>
            <a:r>
              <a:rPr lang="en-IN" sz="1800" b="1" kern="1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rPr>
              <a:t>:</a:t>
            </a: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SELECT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p.size</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t>
            </a:r>
          </a:p>
          <a:p>
            <a:pPr marL="0" marR="0">
              <a:lnSpc>
                <a:spcPct val="150000"/>
              </a:lnSpc>
              <a:spcBef>
                <a:spcPts val="0"/>
              </a:spcBef>
              <a:spcAft>
                <a:spcPts val="0"/>
              </a:spcAft>
            </a:pP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 ROUND</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t>
            </a:r>
            <a:r>
              <a:rPr lang="en-IN" sz="1800" kern="100" dirty="0">
                <a:solidFill>
                  <a:srgbClr val="FD1BFD"/>
                </a:solidFill>
                <a:effectLst/>
                <a:latin typeface="Calibri" panose="020F0502020204030204" pitchFamily="34" charset="0"/>
                <a:ea typeface="Calibri" panose="020F0502020204030204" pitchFamily="34" charset="0"/>
                <a:cs typeface="Mangal" panose="02040503050203030202" pitchFamily="18" charset="0"/>
              </a:rPr>
              <a:t>SUM</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od.quantity</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p.price</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 100 /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SELECT </a:t>
            </a:r>
          </a:p>
          <a:p>
            <a:pPr marL="0" marR="0">
              <a:lnSpc>
                <a:spcPct val="150000"/>
              </a:lnSpc>
              <a:spcBef>
                <a:spcPts val="0"/>
              </a:spcBef>
              <a:spcAft>
                <a:spcPts val="0"/>
              </a:spcAft>
            </a:pP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FD1BFD"/>
                </a:solidFill>
                <a:effectLst/>
                <a:latin typeface="Calibri" panose="020F0502020204030204" pitchFamily="34" charset="0"/>
                <a:ea typeface="Calibri" panose="020F0502020204030204" pitchFamily="34" charset="0"/>
                <a:cs typeface="Mangal" panose="02040503050203030202" pitchFamily="18" charset="0"/>
              </a:rPr>
              <a:t>SUM</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od.quantity</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p.price</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t>
            </a:r>
          </a:p>
          <a:p>
            <a:pPr marL="0" marR="0">
              <a:lnSpc>
                <a:spcPct val="150000"/>
              </a:lnSpc>
              <a:spcBef>
                <a:spcPts val="0"/>
              </a:spcBef>
              <a:spcAft>
                <a:spcPts val="0"/>
              </a:spcAft>
            </a:pP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FROM</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orders_details</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AS od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JOIN</a:t>
            </a:r>
          </a:p>
          <a:p>
            <a:pPr marL="0" marR="0">
              <a:lnSpc>
                <a:spcPct val="150000"/>
              </a:lnSpc>
              <a:spcBef>
                <a:spcPts val="0"/>
              </a:spcBef>
              <a:spcAft>
                <a:spcPts val="0"/>
              </a:spcAft>
            </a:pP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pizzas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ON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od.pizza_id</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p.pizza_id</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),2)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Total_Sales</a:t>
            </a:r>
            <a:endPar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FROM</a:t>
            </a:r>
          </a:p>
          <a:p>
            <a:pPr marL="0" marR="0">
              <a:lnSpc>
                <a:spcPct val="150000"/>
              </a:lnSpc>
              <a:spcBef>
                <a:spcPts val="0"/>
              </a:spcBef>
              <a:spcAft>
                <a:spcPts val="0"/>
              </a:spcAft>
            </a:pP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orders_details</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 </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od</a:t>
            </a: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        JOIN</a:t>
            </a:r>
          </a:p>
          <a:p>
            <a:pPr marL="0" marR="0">
              <a:lnSpc>
                <a:spcPct val="150000"/>
              </a:lnSpc>
              <a:spcBef>
                <a:spcPts val="0"/>
              </a:spcBef>
              <a:spcAft>
                <a:spcPts val="0"/>
              </a:spcAft>
            </a:pP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pizzas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ON</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od.pizza_id</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p.pizza_id</a:t>
            </a:r>
            <a:endPar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GROUP BY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p.size</a:t>
            </a:r>
            <a:endPar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ORDER BY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Total_Sales</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DESC;</a:t>
            </a:r>
          </a:p>
          <a:p>
            <a:pPr marL="0" marR="0">
              <a:lnSpc>
                <a:spcPct val="150000"/>
              </a:lnSpc>
              <a:spcBef>
                <a:spcPts val="0"/>
              </a:spcBef>
              <a:spcAft>
                <a:spcPts val="0"/>
              </a:spcAft>
            </a:pPr>
            <a:endParaRPr lang="en-IN" sz="1800" b="1" kern="1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11" name="TextBox 10">
            <a:extLst>
              <a:ext uri="{FF2B5EF4-FFF2-40B4-BE49-F238E27FC236}">
                <a16:creationId xmlns:a16="http://schemas.microsoft.com/office/drawing/2014/main" id="{1F8FB79F-019A-F7AB-44ED-2F9C91BBFF09}"/>
              </a:ext>
            </a:extLst>
          </p:cNvPr>
          <p:cNvSpPr txBox="1"/>
          <p:nvPr/>
        </p:nvSpPr>
        <p:spPr>
          <a:xfrm>
            <a:off x="3571658" y="341434"/>
            <a:ext cx="5047891" cy="646331"/>
          </a:xfrm>
          <a:prstGeom prst="rect">
            <a:avLst/>
          </a:prstGeom>
          <a:noFill/>
        </p:spPr>
        <p:txBody>
          <a:bodyPr wrap="square" rtlCol="0">
            <a:spAutoFit/>
          </a:bodyPr>
          <a:lstStyle/>
          <a:p>
            <a:pPr algn="ctr"/>
            <a:r>
              <a:rPr lang="en-IN" sz="3600" dirty="0"/>
              <a:t>🍕</a:t>
            </a:r>
            <a:r>
              <a:rPr lang="en-US" sz="3600" dirty="0">
                <a:solidFill>
                  <a:schemeClr val="accent1">
                    <a:lumMod val="60000"/>
                    <a:lumOff val="40000"/>
                  </a:schemeClr>
                </a:solidFill>
                <a:latin typeface="Lato Black" panose="020F0A02020204030203" pitchFamily="34" charset="0"/>
              </a:rPr>
              <a:t>SQL QUERIES</a:t>
            </a:r>
            <a:endParaRPr lang="en-IN" sz="3600" dirty="0">
              <a:solidFill>
                <a:schemeClr val="accent1">
                  <a:lumMod val="60000"/>
                  <a:lumOff val="40000"/>
                </a:schemeClr>
              </a:solidFill>
              <a:latin typeface="Lato Black" panose="020F0A02020204030203" pitchFamily="34" charset="0"/>
            </a:endParaRPr>
          </a:p>
        </p:txBody>
      </p:sp>
      <p:pic>
        <p:nvPicPr>
          <p:cNvPr id="3" name="Picture 2">
            <a:extLst>
              <a:ext uri="{FF2B5EF4-FFF2-40B4-BE49-F238E27FC236}">
                <a16:creationId xmlns:a16="http://schemas.microsoft.com/office/drawing/2014/main" id="{AF0100F3-8F76-4B01-871F-D1C473A21415}"/>
              </a:ext>
            </a:extLst>
          </p:cNvPr>
          <p:cNvPicPr>
            <a:picLocks noChangeAspect="1"/>
          </p:cNvPicPr>
          <p:nvPr/>
        </p:nvPicPr>
        <p:blipFill>
          <a:blip r:embed="rId4"/>
          <a:stretch>
            <a:fillRect/>
          </a:stretch>
        </p:blipFill>
        <p:spPr>
          <a:xfrm>
            <a:off x="7728438" y="2345405"/>
            <a:ext cx="2066193" cy="1655095"/>
          </a:xfrm>
          <a:prstGeom prst="rect">
            <a:avLst/>
          </a:prstGeom>
        </p:spPr>
      </p:pic>
    </p:spTree>
    <p:extLst>
      <p:ext uri="{BB962C8B-B14F-4D97-AF65-F5344CB8AC3E}">
        <p14:creationId xmlns:p14="http://schemas.microsoft.com/office/powerpoint/2010/main" val="1234264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EF7426-A82B-9F32-8383-9C7897B94358}"/>
              </a:ext>
            </a:extLst>
          </p:cNvPr>
          <p:cNvPicPr>
            <a:picLocks noChangeAspect="1"/>
          </p:cNvPicPr>
          <p:nvPr/>
        </p:nvPicPr>
        <p:blipFill>
          <a:blip r:embed="rId2">
            <a:alphaModFix amt="93000"/>
            <a:extLst>
              <a:ext uri="{BEBA8EAE-BF5A-486C-A8C5-ECC9F3942E4B}">
                <a14:imgProps xmlns:a14="http://schemas.microsoft.com/office/drawing/2010/main">
                  <a14:imgLayer r:embed="rId3">
                    <a14:imgEffect>
                      <a14:brightnessContrast bright="-41000"/>
                    </a14:imgEffect>
                  </a14:imgLayer>
                </a14:imgProps>
              </a:ext>
            </a:extLst>
          </a:blip>
          <a:stretch>
            <a:fillRect/>
          </a:stretch>
        </p:blipFill>
        <p:spPr>
          <a:xfrm>
            <a:off x="-1" y="0"/>
            <a:ext cx="12191211" cy="6858000"/>
          </a:xfrm>
          <a:prstGeom prst="rect">
            <a:avLst/>
          </a:prstGeom>
        </p:spPr>
      </p:pic>
      <p:sp>
        <p:nvSpPr>
          <p:cNvPr id="6" name="Rectangle 5">
            <a:extLst>
              <a:ext uri="{FF2B5EF4-FFF2-40B4-BE49-F238E27FC236}">
                <a16:creationId xmlns:a16="http://schemas.microsoft.com/office/drawing/2014/main" id="{1B1A6F43-CE5A-E0B9-2D0D-B4542EC5881D}"/>
              </a:ext>
            </a:extLst>
          </p:cNvPr>
          <p:cNvSpPr/>
          <p:nvPr/>
        </p:nvSpPr>
        <p:spPr>
          <a:xfrm>
            <a:off x="0" y="17584"/>
            <a:ext cx="12191210" cy="6858000"/>
          </a:xfrm>
          <a:prstGeom prst="rect">
            <a:avLst/>
          </a:prstGeom>
          <a:gradFill>
            <a:gsLst>
              <a:gs pos="0">
                <a:schemeClr val="tx1">
                  <a:lumMod val="95000"/>
                  <a:lumOff val="5000"/>
                  <a:alpha val="85000"/>
                </a:schemeClr>
              </a:gs>
              <a:gs pos="100000">
                <a:srgbClr val="5C2A08">
                  <a:alpha val="88000"/>
                </a:srgb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wrap="square" lIns="822960" tIns="1645920" rIns="365760" bIns="1554480" rtlCol="0" anchor="t" anchorCtr="0"/>
          <a:lstStyle/>
          <a:p>
            <a:pPr marL="0" marR="0">
              <a:lnSpc>
                <a:spcPct val="150000"/>
              </a:lnSpc>
              <a:spcBef>
                <a:spcPts val="0"/>
              </a:spcBef>
              <a:spcAft>
                <a:spcPts val="0"/>
              </a:spcAft>
            </a:pPr>
            <a:r>
              <a:rPr lang="en-IN" sz="1800" b="1" kern="1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rPr>
              <a:t>F. Total Pizzas Sold by Pizza Category:</a:t>
            </a:r>
          </a:p>
          <a:p>
            <a:pPr marL="0" marR="0">
              <a:lnSpc>
                <a:spcPct val="150000"/>
              </a:lnSpc>
              <a:spcBef>
                <a:spcPts val="0"/>
              </a:spcBef>
              <a:spcAft>
                <a:spcPts val="0"/>
              </a:spcAft>
            </a:pPr>
            <a:endParaRPr lang="en-IN" sz="1800" b="1" kern="1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SELECT</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pt.category</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FD1BFD"/>
                </a:solidFill>
                <a:effectLst/>
                <a:latin typeface="Calibri" panose="020F0502020204030204" pitchFamily="34" charset="0"/>
                <a:ea typeface="Calibri" panose="020F0502020204030204" pitchFamily="34" charset="0"/>
                <a:cs typeface="Mangal" panose="02040503050203030202" pitchFamily="18" charset="0"/>
              </a:rPr>
              <a:t>SUM</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od.quantity</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solidFill>
                  <a:schemeClr val="accent5">
                    <a:lumMod val="7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Total_pizza_sold</a:t>
            </a:r>
            <a:endPar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FROM</a:t>
            </a:r>
            <a:r>
              <a:rPr lang="en-IN" sz="1800" kern="100" dirty="0">
                <a:solidFill>
                  <a:schemeClr val="accent5">
                    <a:lumMod val="7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pizza_types</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pt</a:t>
            </a:r>
            <a:endPar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JOIN</a:t>
            </a:r>
            <a:r>
              <a:rPr lang="en-IN" sz="1800" kern="100" dirty="0">
                <a:solidFill>
                  <a:schemeClr val="accent5">
                    <a:lumMod val="7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pizzas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ON</a:t>
            </a:r>
            <a:r>
              <a:rPr lang="en-IN" sz="1800" kern="100" dirty="0">
                <a:solidFill>
                  <a:schemeClr val="accent5">
                    <a:lumMod val="7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p.pizza_type_id</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pt.pizza_type_id</a:t>
            </a:r>
            <a:endPar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JOIN</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orders_details</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od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ON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p.pizza_id</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od.pizza_id</a:t>
            </a:r>
            <a:endPar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GROUP BY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pt.category</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t>
            </a:r>
          </a:p>
        </p:txBody>
      </p:sp>
      <p:sp>
        <p:nvSpPr>
          <p:cNvPr id="11" name="TextBox 10">
            <a:extLst>
              <a:ext uri="{FF2B5EF4-FFF2-40B4-BE49-F238E27FC236}">
                <a16:creationId xmlns:a16="http://schemas.microsoft.com/office/drawing/2014/main" id="{1F8FB79F-019A-F7AB-44ED-2F9C91BBFF09}"/>
              </a:ext>
            </a:extLst>
          </p:cNvPr>
          <p:cNvSpPr txBox="1"/>
          <p:nvPr/>
        </p:nvSpPr>
        <p:spPr>
          <a:xfrm>
            <a:off x="3571658" y="341434"/>
            <a:ext cx="5047891" cy="646331"/>
          </a:xfrm>
          <a:prstGeom prst="rect">
            <a:avLst/>
          </a:prstGeom>
          <a:noFill/>
        </p:spPr>
        <p:txBody>
          <a:bodyPr wrap="square" rtlCol="0">
            <a:spAutoFit/>
          </a:bodyPr>
          <a:lstStyle/>
          <a:p>
            <a:pPr algn="ctr"/>
            <a:r>
              <a:rPr lang="en-IN" sz="3600" dirty="0"/>
              <a:t>🍕</a:t>
            </a:r>
            <a:r>
              <a:rPr lang="en-US" sz="3600" dirty="0">
                <a:solidFill>
                  <a:schemeClr val="accent1">
                    <a:lumMod val="60000"/>
                    <a:lumOff val="40000"/>
                  </a:schemeClr>
                </a:solidFill>
                <a:latin typeface="Lato Black" panose="020F0A02020204030203" pitchFamily="34" charset="0"/>
              </a:rPr>
              <a:t>SQL QUERIES</a:t>
            </a:r>
            <a:endParaRPr lang="en-IN" sz="3600" dirty="0">
              <a:solidFill>
                <a:schemeClr val="accent1">
                  <a:lumMod val="60000"/>
                  <a:lumOff val="40000"/>
                </a:schemeClr>
              </a:solidFill>
              <a:latin typeface="Lato Black" panose="020F0A02020204030203" pitchFamily="34" charset="0"/>
            </a:endParaRPr>
          </a:p>
        </p:txBody>
      </p:sp>
      <p:pic>
        <p:nvPicPr>
          <p:cNvPr id="3" name="Picture 2">
            <a:extLst>
              <a:ext uri="{FF2B5EF4-FFF2-40B4-BE49-F238E27FC236}">
                <a16:creationId xmlns:a16="http://schemas.microsoft.com/office/drawing/2014/main" id="{11BEF9B3-871E-46EC-AC3C-59ACFBEC6D07}"/>
              </a:ext>
            </a:extLst>
          </p:cNvPr>
          <p:cNvPicPr>
            <a:picLocks noChangeAspect="1"/>
          </p:cNvPicPr>
          <p:nvPr/>
        </p:nvPicPr>
        <p:blipFill>
          <a:blip r:embed="rId4"/>
          <a:stretch>
            <a:fillRect/>
          </a:stretch>
        </p:blipFill>
        <p:spPr>
          <a:xfrm>
            <a:off x="7710854" y="2511006"/>
            <a:ext cx="2092569" cy="1542248"/>
          </a:xfrm>
          <a:prstGeom prst="rect">
            <a:avLst/>
          </a:prstGeom>
        </p:spPr>
      </p:pic>
    </p:spTree>
    <p:extLst>
      <p:ext uri="{BB962C8B-B14F-4D97-AF65-F5344CB8AC3E}">
        <p14:creationId xmlns:p14="http://schemas.microsoft.com/office/powerpoint/2010/main" val="1844293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EF7426-A82B-9F32-8383-9C7897B94358}"/>
              </a:ext>
            </a:extLst>
          </p:cNvPr>
          <p:cNvPicPr>
            <a:picLocks noChangeAspect="1"/>
          </p:cNvPicPr>
          <p:nvPr/>
        </p:nvPicPr>
        <p:blipFill>
          <a:blip r:embed="rId2">
            <a:alphaModFix amt="93000"/>
            <a:extLst>
              <a:ext uri="{BEBA8EAE-BF5A-486C-A8C5-ECC9F3942E4B}">
                <a14:imgProps xmlns:a14="http://schemas.microsoft.com/office/drawing/2010/main">
                  <a14:imgLayer r:embed="rId3">
                    <a14:imgEffect>
                      <a14:brightnessContrast bright="-41000"/>
                    </a14:imgEffect>
                  </a14:imgLayer>
                </a14:imgProps>
              </a:ext>
            </a:extLst>
          </a:blip>
          <a:stretch>
            <a:fillRect/>
          </a:stretch>
        </p:blipFill>
        <p:spPr>
          <a:xfrm>
            <a:off x="-1" y="0"/>
            <a:ext cx="12191211" cy="6858000"/>
          </a:xfrm>
          <a:prstGeom prst="rect">
            <a:avLst/>
          </a:prstGeom>
        </p:spPr>
      </p:pic>
      <p:sp>
        <p:nvSpPr>
          <p:cNvPr id="6" name="Rectangle 5">
            <a:extLst>
              <a:ext uri="{FF2B5EF4-FFF2-40B4-BE49-F238E27FC236}">
                <a16:creationId xmlns:a16="http://schemas.microsoft.com/office/drawing/2014/main" id="{1B1A6F43-CE5A-E0B9-2D0D-B4542EC5881D}"/>
              </a:ext>
            </a:extLst>
          </p:cNvPr>
          <p:cNvSpPr/>
          <p:nvPr/>
        </p:nvSpPr>
        <p:spPr>
          <a:xfrm>
            <a:off x="0" y="17584"/>
            <a:ext cx="12191210" cy="6858000"/>
          </a:xfrm>
          <a:prstGeom prst="rect">
            <a:avLst/>
          </a:prstGeom>
          <a:gradFill>
            <a:gsLst>
              <a:gs pos="0">
                <a:schemeClr val="tx1">
                  <a:lumMod val="95000"/>
                  <a:lumOff val="5000"/>
                  <a:alpha val="85000"/>
                </a:schemeClr>
              </a:gs>
              <a:gs pos="100000">
                <a:srgbClr val="5C2A08">
                  <a:alpha val="88000"/>
                </a:srgb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wrap="square" lIns="822960" tIns="1645920" rIns="365760" bIns="1554480" rtlCol="0" anchor="t" anchorCtr="0"/>
          <a:lstStyle/>
          <a:p>
            <a:pPr marL="0" marR="0">
              <a:lnSpc>
                <a:spcPct val="150000"/>
              </a:lnSpc>
              <a:spcBef>
                <a:spcPts val="0"/>
              </a:spcBef>
              <a:spcAft>
                <a:spcPts val="800"/>
              </a:spcAft>
            </a:pPr>
            <a:r>
              <a:rPr lang="en-US" sz="1800" b="1" kern="1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rPr>
              <a:t>Top 5 Pizzas by Revenue:</a:t>
            </a:r>
          </a:p>
          <a:p>
            <a:pPr marL="0" marR="0">
              <a:lnSpc>
                <a:spcPct val="150000"/>
              </a:lnSpc>
              <a:spcBef>
                <a:spcPts val="0"/>
              </a:spcBef>
              <a:spcAft>
                <a:spcPts val="80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SELECT </a:t>
            </a:r>
            <a:r>
              <a:rPr lang="en-IN" sz="1800" kern="100" dirty="0">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rPr>
              <a:t> pt.name,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ROUND(</a:t>
            </a:r>
            <a:r>
              <a:rPr lang="en-IN" sz="1800" kern="100" dirty="0">
                <a:solidFill>
                  <a:srgbClr val="FD1BFD"/>
                </a:solidFill>
                <a:effectLst/>
                <a:latin typeface="Calibri" panose="020F0502020204030204" pitchFamily="34" charset="0"/>
                <a:ea typeface="Calibri" panose="020F0502020204030204" pitchFamily="34" charset="0"/>
                <a:cs typeface="Mangal" panose="02040503050203030202" pitchFamily="18" charset="0"/>
              </a:rPr>
              <a:t>SUM(</a:t>
            </a:r>
            <a:r>
              <a:rPr lang="en-IN" sz="1800" kern="100" dirty="0" err="1">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rPr>
              <a:t>od.quantity</a:t>
            </a:r>
            <a:r>
              <a:rPr lang="en-IN" sz="1800" kern="100" dirty="0">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rPr>
              <a:t>p.price</a:t>
            </a:r>
            <a:r>
              <a:rPr lang="en-IN" sz="1800" kern="100" dirty="0">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rPr>
              <a:t>), 2)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rPr>
              <a:t>total_sales</a:t>
            </a:r>
            <a:endParaRPr lang="en-IN" sz="1800" kern="100" dirty="0">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80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FROM</a:t>
            </a:r>
            <a:r>
              <a:rPr lang="en-IN" sz="1800" kern="100" dirty="0">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kern="100" dirty="0">
                <a:solidFill>
                  <a:schemeClr val="bg1">
                    <a:lumMod val="95000"/>
                  </a:schemeClr>
                </a:solidFill>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rPr>
              <a:t>orders_details</a:t>
            </a:r>
            <a:r>
              <a:rPr lang="en-IN" sz="1800" kern="100" dirty="0">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rPr>
              <a:t> od</a:t>
            </a:r>
          </a:p>
          <a:p>
            <a:pPr marL="0" marR="0">
              <a:lnSpc>
                <a:spcPct val="150000"/>
              </a:lnSpc>
              <a:spcBef>
                <a:spcPts val="0"/>
              </a:spcBef>
              <a:spcAft>
                <a:spcPts val="80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JOIN</a:t>
            </a:r>
            <a:r>
              <a:rPr lang="en-IN" kern="100" dirty="0">
                <a:solidFill>
                  <a:srgbClr val="0000FF"/>
                </a:solidFill>
                <a:latin typeface="Calibri" panose="020F0502020204030204" pitchFamily="34" charset="0"/>
                <a:ea typeface="Calibri" panose="020F0502020204030204" pitchFamily="34" charset="0"/>
                <a:cs typeface="Mangal" panose="02040503050203030202" pitchFamily="18" charset="0"/>
              </a:rPr>
              <a:t> </a:t>
            </a:r>
            <a:r>
              <a:rPr lang="en-IN" kern="100" dirty="0">
                <a:solidFill>
                  <a:schemeClr val="bg1">
                    <a:lumMod val="95000"/>
                  </a:schemeClr>
                </a:solidFill>
                <a:latin typeface="Calibri" panose="020F0502020204030204" pitchFamily="34" charset="0"/>
                <a:ea typeface="Calibri" panose="020F0502020204030204" pitchFamily="34" charset="0"/>
                <a:cs typeface="Mangal" panose="02040503050203030202" pitchFamily="18" charset="0"/>
              </a:rPr>
              <a:t>  </a:t>
            </a:r>
            <a:r>
              <a:rPr lang="en-IN" sz="1800" kern="100" dirty="0">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rPr>
              <a:t>pizzas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rPr>
              <a:t> p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ON</a:t>
            </a:r>
            <a:r>
              <a:rPr lang="en-IN" sz="1800" kern="100" dirty="0">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rPr>
              <a:t>od.pizza_id</a:t>
            </a:r>
            <a:r>
              <a:rPr lang="en-IN" sz="1800" kern="100" dirty="0">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rPr>
              <a:t>p.pizza_id</a:t>
            </a:r>
            <a:endParaRPr lang="en-IN" sz="1800" kern="100" dirty="0">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80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JOIN</a:t>
            </a:r>
            <a:r>
              <a:rPr lang="en-IN" sz="1800" kern="100" dirty="0">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rPr>
              <a:t>pizza_types</a:t>
            </a:r>
            <a:r>
              <a:rPr lang="en-IN" sz="1800" kern="100" dirty="0">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rPr>
              <a:t>pt</a:t>
            </a:r>
            <a:r>
              <a:rPr lang="en-IN" sz="1800" kern="100" dirty="0">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ON</a:t>
            </a:r>
            <a:r>
              <a:rPr lang="en-IN" sz="1800" kern="100" dirty="0">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rPr>
              <a:t>p.pizza_type_id</a:t>
            </a:r>
            <a:r>
              <a:rPr lang="en-IN" sz="1800" kern="100" dirty="0">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rPr>
              <a:t>pt.pizza_type_id</a:t>
            </a:r>
            <a:endParaRPr lang="en-IN" sz="1800" kern="100" dirty="0">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80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GROUP BY   </a:t>
            </a:r>
            <a:r>
              <a:rPr lang="en-IN" sz="1800" kern="100" dirty="0">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rPr>
              <a:t>pt.name</a:t>
            </a:r>
          </a:p>
          <a:p>
            <a:pPr marL="0" marR="0">
              <a:lnSpc>
                <a:spcPct val="150000"/>
              </a:lnSpc>
              <a:spcBef>
                <a:spcPts val="0"/>
              </a:spcBef>
              <a:spcAft>
                <a:spcPts val="80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ORDER BY </a:t>
            </a:r>
            <a:r>
              <a:rPr lang="en-IN" sz="1800" kern="100" dirty="0" err="1">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rPr>
              <a:t>total_sales</a:t>
            </a:r>
            <a:r>
              <a:rPr lang="en-IN" sz="1800" kern="100" dirty="0">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DESC</a:t>
            </a:r>
          </a:p>
          <a:p>
            <a:pPr marL="0" marR="0">
              <a:lnSpc>
                <a:spcPct val="150000"/>
              </a:lnSpc>
              <a:spcBef>
                <a:spcPts val="0"/>
              </a:spcBef>
              <a:spcAft>
                <a:spcPts val="80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LIMIT 5</a:t>
            </a:r>
            <a:r>
              <a:rPr lang="en-IN" sz="1800" kern="100" dirty="0">
                <a:solidFill>
                  <a:schemeClr val="bg1">
                    <a:lumMod val="95000"/>
                  </a:schemeClr>
                </a:solidFill>
                <a:effectLst/>
                <a:latin typeface="Calibri" panose="020F0502020204030204" pitchFamily="34" charset="0"/>
                <a:ea typeface="Calibri" panose="020F0502020204030204" pitchFamily="34" charset="0"/>
                <a:cs typeface="Mangal" panose="02040503050203030202" pitchFamily="18" charset="0"/>
              </a:rPr>
              <a:t>;</a:t>
            </a:r>
          </a:p>
          <a:p>
            <a:pPr marL="0" marR="0">
              <a:lnSpc>
                <a:spcPct val="150000"/>
              </a:lnSpc>
              <a:spcBef>
                <a:spcPts val="0"/>
              </a:spcBef>
              <a:spcAft>
                <a:spcPts val="0"/>
              </a:spcAft>
            </a:pPr>
            <a:endPar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11" name="TextBox 10">
            <a:extLst>
              <a:ext uri="{FF2B5EF4-FFF2-40B4-BE49-F238E27FC236}">
                <a16:creationId xmlns:a16="http://schemas.microsoft.com/office/drawing/2014/main" id="{1F8FB79F-019A-F7AB-44ED-2F9C91BBFF09}"/>
              </a:ext>
            </a:extLst>
          </p:cNvPr>
          <p:cNvSpPr txBox="1"/>
          <p:nvPr/>
        </p:nvSpPr>
        <p:spPr>
          <a:xfrm>
            <a:off x="3571658" y="341434"/>
            <a:ext cx="5047891" cy="646331"/>
          </a:xfrm>
          <a:prstGeom prst="rect">
            <a:avLst/>
          </a:prstGeom>
          <a:noFill/>
        </p:spPr>
        <p:txBody>
          <a:bodyPr wrap="square" rtlCol="0">
            <a:spAutoFit/>
          </a:bodyPr>
          <a:lstStyle/>
          <a:p>
            <a:pPr algn="ctr"/>
            <a:r>
              <a:rPr lang="en-IN" sz="3600" dirty="0"/>
              <a:t>🍕</a:t>
            </a:r>
            <a:r>
              <a:rPr lang="en-US" sz="3600" dirty="0">
                <a:solidFill>
                  <a:schemeClr val="accent1">
                    <a:lumMod val="60000"/>
                    <a:lumOff val="40000"/>
                  </a:schemeClr>
                </a:solidFill>
                <a:latin typeface="Lato Black" panose="020F0A02020204030203" pitchFamily="34" charset="0"/>
              </a:rPr>
              <a:t>SQL QUERIES</a:t>
            </a:r>
            <a:endParaRPr lang="en-IN" sz="3600" dirty="0">
              <a:solidFill>
                <a:schemeClr val="accent1">
                  <a:lumMod val="60000"/>
                  <a:lumOff val="40000"/>
                </a:schemeClr>
              </a:solidFill>
              <a:latin typeface="Lato Black" panose="020F0A02020204030203" pitchFamily="34" charset="0"/>
            </a:endParaRPr>
          </a:p>
        </p:txBody>
      </p:sp>
      <p:pic>
        <p:nvPicPr>
          <p:cNvPr id="3" name="Picture 2">
            <a:extLst>
              <a:ext uri="{FF2B5EF4-FFF2-40B4-BE49-F238E27FC236}">
                <a16:creationId xmlns:a16="http://schemas.microsoft.com/office/drawing/2014/main" id="{69677CDF-2800-4978-95E7-DF40C3AB994B}"/>
              </a:ext>
            </a:extLst>
          </p:cNvPr>
          <p:cNvPicPr>
            <a:picLocks noChangeAspect="1"/>
          </p:cNvPicPr>
          <p:nvPr/>
        </p:nvPicPr>
        <p:blipFill>
          <a:blip r:embed="rId4"/>
          <a:stretch>
            <a:fillRect/>
          </a:stretch>
        </p:blipFill>
        <p:spPr>
          <a:xfrm>
            <a:off x="7261676" y="3138852"/>
            <a:ext cx="2715746" cy="1749669"/>
          </a:xfrm>
          <a:prstGeom prst="rect">
            <a:avLst/>
          </a:prstGeom>
        </p:spPr>
      </p:pic>
    </p:spTree>
    <p:extLst>
      <p:ext uri="{BB962C8B-B14F-4D97-AF65-F5344CB8AC3E}">
        <p14:creationId xmlns:p14="http://schemas.microsoft.com/office/powerpoint/2010/main" val="1842183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EF7426-A82B-9F32-8383-9C7897B94358}"/>
              </a:ext>
            </a:extLst>
          </p:cNvPr>
          <p:cNvPicPr>
            <a:picLocks noChangeAspect="1"/>
          </p:cNvPicPr>
          <p:nvPr/>
        </p:nvPicPr>
        <p:blipFill>
          <a:blip r:embed="rId2">
            <a:alphaModFix amt="93000"/>
            <a:extLst>
              <a:ext uri="{BEBA8EAE-BF5A-486C-A8C5-ECC9F3942E4B}">
                <a14:imgProps xmlns:a14="http://schemas.microsoft.com/office/drawing/2010/main">
                  <a14:imgLayer r:embed="rId3">
                    <a14:imgEffect>
                      <a14:brightnessContrast bright="-41000"/>
                    </a14:imgEffect>
                  </a14:imgLayer>
                </a14:imgProps>
              </a:ext>
            </a:extLst>
          </a:blip>
          <a:stretch>
            <a:fillRect/>
          </a:stretch>
        </p:blipFill>
        <p:spPr>
          <a:xfrm>
            <a:off x="-1" y="0"/>
            <a:ext cx="12191211" cy="6858000"/>
          </a:xfrm>
          <a:prstGeom prst="rect">
            <a:avLst/>
          </a:prstGeom>
        </p:spPr>
      </p:pic>
      <p:sp>
        <p:nvSpPr>
          <p:cNvPr id="6" name="Rectangle 5">
            <a:extLst>
              <a:ext uri="{FF2B5EF4-FFF2-40B4-BE49-F238E27FC236}">
                <a16:creationId xmlns:a16="http://schemas.microsoft.com/office/drawing/2014/main" id="{1B1A6F43-CE5A-E0B9-2D0D-B4542EC5881D}"/>
              </a:ext>
            </a:extLst>
          </p:cNvPr>
          <p:cNvSpPr/>
          <p:nvPr/>
        </p:nvSpPr>
        <p:spPr>
          <a:xfrm>
            <a:off x="0" y="17584"/>
            <a:ext cx="12191210" cy="6858000"/>
          </a:xfrm>
          <a:prstGeom prst="rect">
            <a:avLst/>
          </a:prstGeom>
          <a:gradFill>
            <a:gsLst>
              <a:gs pos="0">
                <a:schemeClr val="tx1">
                  <a:lumMod val="95000"/>
                  <a:lumOff val="5000"/>
                  <a:alpha val="85000"/>
                </a:schemeClr>
              </a:gs>
              <a:gs pos="100000">
                <a:srgbClr val="5C2A08">
                  <a:alpha val="88000"/>
                </a:srgb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wrap="square" lIns="822960" tIns="1645920" rIns="365760" bIns="1554480" rtlCol="0" anchor="t" anchorCtr="0"/>
          <a:lstStyle/>
          <a:p>
            <a:pPr marL="0" marR="0">
              <a:lnSpc>
                <a:spcPct val="150000"/>
              </a:lnSpc>
              <a:spcBef>
                <a:spcPts val="0"/>
              </a:spcBef>
              <a:spcAft>
                <a:spcPts val="800"/>
              </a:spcAft>
            </a:pPr>
            <a:r>
              <a:rPr lang="en-US" sz="1800" b="1" kern="1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rPr>
              <a:t>Bottom 5 Pizzas by Revenue:</a:t>
            </a:r>
            <a:endParaRPr lang="en-IN" sz="1800" kern="1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SELECT </a:t>
            </a:r>
            <a:r>
              <a:rPr lang="en-IN" sz="1800" kern="100" dirty="0">
                <a:effectLst/>
                <a:latin typeface="Calibri" panose="020F0502020204030204" pitchFamily="34" charset="0"/>
                <a:ea typeface="Calibri" panose="020F0502020204030204" pitchFamily="34" charset="0"/>
                <a:cs typeface="Mangal" panose="02040503050203030202" pitchFamily="18" charset="0"/>
              </a:rPr>
              <a:t>  pt.name,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ROUND</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100" dirty="0">
                <a:solidFill>
                  <a:srgbClr val="FD1BFD"/>
                </a:solidFill>
                <a:effectLst/>
                <a:latin typeface="Calibri" panose="020F0502020204030204" pitchFamily="34" charset="0"/>
                <a:ea typeface="Calibri" panose="020F0502020204030204" pitchFamily="34" charset="0"/>
                <a:cs typeface="Mangal" panose="02040503050203030202" pitchFamily="18" charset="0"/>
              </a:rPr>
              <a:t>SUM</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od.quantity</a:t>
            </a: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p.price</a:t>
            </a:r>
            <a:r>
              <a:rPr lang="en-IN" sz="1800" kern="100" dirty="0">
                <a:effectLst/>
                <a:latin typeface="Calibri" panose="020F0502020204030204" pitchFamily="34" charset="0"/>
                <a:ea typeface="Calibri" panose="020F0502020204030204" pitchFamily="34" charset="0"/>
                <a:cs typeface="Mangal" panose="02040503050203030202" pitchFamily="18" charset="0"/>
              </a:rPr>
              <a:t>), 2)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total_sales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FROM</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orders_details</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effectLst/>
                <a:latin typeface="Calibri" panose="020F0502020204030204" pitchFamily="34" charset="0"/>
                <a:ea typeface="Calibri" panose="020F0502020204030204" pitchFamily="34" charset="0"/>
                <a:cs typeface="Mangal" panose="02040503050203030202" pitchFamily="18" charset="0"/>
              </a:rPr>
              <a:t> od        </a:t>
            </a: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JOIN </a:t>
            </a:r>
            <a:r>
              <a:rPr lang="en-IN" sz="1800" kern="100" dirty="0">
                <a:effectLst/>
                <a:latin typeface="Calibri" panose="020F0502020204030204" pitchFamily="34" charset="0"/>
                <a:ea typeface="Calibri" panose="020F0502020204030204" pitchFamily="34" charset="0"/>
                <a:cs typeface="Mangal" panose="02040503050203030202" pitchFamily="18" charset="0"/>
              </a:rPr>
              <a:t>   pizzas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effectLst/>
                <a:latin typeface="Calibri" panose="020F0502020204030204" pitchFamily="34" charset="0"/>
                <a:ea typeface="Calibri" panose="020F0502020204030204" pitchFamily="34" charset="0"/>
                <a:cs typeface="Mangal" panose="02040503050203030202" pitchFamily="18" charset="0"/>
              </a:rPr>
              <a:t> p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ON</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od.pizza_id</a:t>
            </a: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p.pizza_id</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JOIN </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pizza_types</a:t>
            </a:r>
            <a:r>
              <a:rPr lang="en-IN" sz="1800" kern="100" dirty="0">
                <a:effectLst/>
                <a:latin typeface="Calibri" panose="020F0502020204030204" pitchFamily="34" charset="0"/>
                <a:ea typeface="Calibri" panose="020F0502020204030204" pitchFamily="34" charset="0"/>
                <a:cs typeface="Mangal" panose="02040503050203030202" pitchFamily="18" charset="0"/>
              </a:rPr>
              <a:t> AS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pt</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ON</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p.pizza_type_id</a:t>
            </a: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pt.pizza_type_id</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GROUP BY </a:t>
            </a:r>
            <a:r>
              <a:rPr lang="en-IN" sz="1800" kern="100" dirty="0">
                <a:effectLst/>
                <a:latin typeface="Calibri" panose="020F0502020204030204" pitchFamily="34" charset="0"/>
                <a:ea typeface="Calibri" panose="020F0502020204030204" pitchFamily="34" charset="0"/>
                <a:cs typeface="Mangal" panose="02040503050203030202" pitchFamily="18" charset="0"/>
              </a:rPr>
              <a:t>pt.name</a:t>
            </a: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ORDER BY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total_sales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LIMIT 5</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a:lnSpc>
                <a:spcPct val="150000"/>
              </a:lnSpc>
              <a:spcBef>
                <a:spcPts val="0"/>
              </a:spcBef>
              <a:spcAft>
                <a:spcPts val="0"/>
              </a:spcAft>
            </a:pPr>
            <a:endPar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11" name="TextBox 10">
            <a:extLst>
              <a:ext uri="{FF2B5EF4-FFF2-40B4-BE49-F238E27FC236}">
                <a16:creationId xmlns:a16="http://schemas.microsoft.com/office/drawing/2014/main" id="{1F8FB79F-019A-F7AB-44ED-2F9C91BBFF09}"/>
              </a:ext>
            </a:extLst>
          </p:cNvPr>
          <p:cNvSpPr txBox="1"/>
          <p:nvPr/>
        </p:nvSpPr>
        <p:spPr>
          <a:xfrm>
            <a:off x="3571658" y="341434"/>
            <a:ext cx="5047891" cy="646331"/>
          </a:xfrm>
          <a:prstGeom prst="rect">
            <a:avLst/>
          </a:prstGeom>
          <a:noFill/>
        </p:spPr>
        <p:txBody>
          <a:bodyPr wrap="square" rtlCol="0">
            <a:spAutoFit/>
          </a:bodyPr>
          <a:lstStyle/>
          <a:p>
            <a:pPr algn="ctr"/>
            <a:r>
              <a:rPr lang="en-IN" sz="3600" dirty="0"/>
              <a:t>🍕</a:t>
            </a:r>
            <a:r>
              <a:rPr lang="en-US" sz="3600" dirty="0">
                <a:solidFill>
                  <a:schemeClr val="accent1">
                    <a:lumMod val="60000"/>
                    <a:lumOff val="40000"/>
                  </a:schemeClr>
                </a:solidFill>
                <a:latin typeface="Lato Black" panose="020F0A02020204030203" pitchFamily="34" charset="0"/>
              </a:rPr>
              <a:t>SQL QUERIES</a:t>
            </a:r>
            <a:endParaRPr lang="en-IN" sz="3600" dirty="0">
              <a:solidFill>
                <a:schemeClr val="accent1">
                  <a:lumMod val="60000"/>
                  <a:lumOff val="40000"/>
                </a:schemeClr>
              </a:solidFill>
              <a:latin typeface="Lato Black" panose="020F0A02020204030203" pitchFamily="34" charset="0"/>
            </a:endParaRPr>
          </a:p>
        </p:txBody>
      </p:sp>
      <p:pic>
        <p:nvPicPr>
          <p:cNvPr id="3" name="Picture 2">
            <a:extLst>
              <a:ext uri="{FF2B5EF4-FFF2-40B4-BE49-F238E27FC236}">
                <a16:creationId xmlns:a16="http://schemas.microsoft.com/office/drawing/2014/main" id="{AC8088D2-C0D3-43ED-92B7-D53C33494283}"/>
              </a:ext>
            </a:extLst>
          </p:cNvPr>
          <p:cNvPicPr>
            <a:picLocks noChangeAspect="1"/>
          </p:cNvPicPr>
          <p:nvPr/>
        </p:nvPicPr>
        <p:blipFill>
          <a:blip r:embed="rId4"/>
          <a:stretch>
            <a:fillRect/>
          </a:stretch>
        </p:blipFill>
        <p:spPr>
          <a:xfrm>
            <a:off x="7189079" y="3166744"/>
            <a:ext cx="2675890" cy="1723292"/>
          </a:xfrm>
          <a:prstGeom prst="rect">
            <a:avLst/>
          </a:prstGeom>
        </p:spPr>
      </p:pic>
    </p:spTree>
    <p:extLst>
      <p:ext uri="{BB962C8B-B14F-4D97-AF65-F5344CB8AC3E}">
        <p14:creationId xmlns:p14="http://schemas.microsoft.com/office/powerpoint/2010/main" val="3924172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EF7426-A82B-9F32-8383-9C7897B94358}"/>
              </a:ext>
            </a:extLst>
          </p:cNvPr>
          <p:cNvPicPr>
            <a:picLocks noChangeAspect="1"/>
          </p:cNvPicPr>
          <p:nvPr/>
        </p:nvPicPr>
        <p:blipFill>
          <a:blip r:embed="rId2">
            <a:alphaModFix amt="93000"/>
            <a:extLst>
              <a:ext uri="{BEBA8EAE-BF5A-486C-A8C5-ECC9F3942E4B}">
                <a14:imgProps xmlns:a14="http://schemas.microsoft.com/office/drawing/2010/main">
                  <a14:imgLayer r:embed="rId3">
                    <a14:imgEffect>
                      <a14:brightnessContrast bright="-41000"/>
                    </a14:imgEffect>
                  </a14:imgLayer>
                </a14:imgProps>
              </a:ext>
            </a:extLst>
          </a:blip>
          <a:stretch>
            <a:fillRect/>
          </a:stretch>
        </p:blipFill>
        <p:spPr>
          <a:xfrm>
            <a:off x="-1" y="0"/>
            <a:ext cx="12191211" cy="6858000"/>
          </a:xfrm>
          <a:prstGeom prst="rect">
            <a:avLst/>
          </a:prstGeom>
        </p:spPr>
      </p:pic>
      <p:sp>
        <p:nvSpPr>
          <p:cNvPr id="6" name="Rectangle 5">
            <a:extLst>
              <a:ext uri="{FF2B5EF4-FFF2-40B4-BE49-F238E27FC236}">
                <a16:creationId xmlns:a16="http://schemas.microsoft.com/office/drawing/2014/main" id="{1B1A6F43-CE5A-E0B9-2D0D-B4542EC5881D}"/>
              </a:ext>
            </a:extLst>
          </p:cNvPr>
          <p:cNvSpPr/>
          <p:nvPr/>
        </p:nvSpPr>
        <p:spPr>
          <a:xfrm>
            <a:off x="0" y="17584"/>
            <a:ext cx="12191210" cy="6858000"/>
          </a:xfrm>
          <a:prstGeom prst="rect">
            <a:avLst/>
          </a:prstGeom>
          <a:gradFill>
            <a:gsLst>
              <a:gs pos="0">
                <a:schemeClr val="tx1">
                  <a:lumMod val="95000"/>
                  <a:lumOff val="5000"/>
                  <a:alpha val="85000"/>
                </a:schemeClr>
              </a:gs>
              <a:gs pos="100000">
                <a:srgbClr val="5C2A08">
                  <a:alpha val="88000"/>
                </a:srgb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wrap="square" lIns="822960" tIns="1645920" rIns="365760" bIns="1554480" rtlCol="0" anchor="t" anchorCtr="0"/>
          <a:lstStyle/>
          <a:p>
            <a:pPr marL="0" marR="0">
              <a:lnSpc>
                <a:spcPct val="150000"/>
              </a:lnSpc>
              <a:spcBef>
                <a:spcPts val="0"/>
              </a:spcBef>
              <a:spcAft>
                <a:spcPts val="0"/>
              </a:spcAft>
              <a:tabLst>
                <a:tab pos="720090" algn="l"/>
              </a:tabLst>
            </a:pPr>
            <a:r>
              <a:rPr lang="en-US" sz="1800" b="1" kern="1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rPr>
              <a:t>Top 5 Pizzas by Quantity:</a:t>
            </a:r>
            <a:endParaRPr lang="en-IN" sz="1800" kern="1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endPar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endParaRPr>
          </a:p>
          <a:p>
            <a:pPr marL="0" marR="0">
              <a:lnSpc>
                <a:spcPct val="150000"/>
              </a:lnSpc>
              <a:spcBef>
                <a:spcPts val="0"/>
              </a:spcBef>
              <a:spcAft>
                <a:spcPts val="0"/>
              </a:spcAft>
            </a:pPr>
            <a:r>
              <a:rPr lang="en-IN" kern="0" dirty="0">
                <a:solidFill>
                  <a:srgbClr val="0000FF"/>
                </a:solidFill>
                <a:latin typeface="Calibri" panose="020F0502020204030204" pitchFamily="34" charset="0"/>
                <a:ea typeface="Calibri" panose="020F0502020204030204" pitchFamily="34" charset="0"/>
                <a:cs typeface="Calibri" panose="020F0502020204030204" pitchFamily="34" charset="0"/>
              </a:rPr>
              <a:t>SELECT </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pt.name, </a:t>
            </a:r>
            <a:r>
              <a:rPr lang="en-IN" kern="0" dirty="0">
                <a:solidFill>
                  <a:srgbClr val="FD1BFD"/>
                </a:solidFill>
                <a:latin typeface="Calibri" panose="020F0502020204030204" pitchFamily="34" charset="0"/>
                <a:ea typeface="Calibri" panose="020F0502020204030204" pitchFamily="34" charset="0"/>
                <a:cs typeface="Calibri" panose="020F0502020204030204" pitchFamily="34" charset="0"/>
              </a:rPr>
              <a:t>SUM</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(quantity) </a:t>
            </a:r>
            <a:r>
              <a:rPr lang="en-IN" kern="0" dirty="0">
                <a:solidFill>
                  <a:srgbClr val="0000FF"/>
                </a:solidFill>
                <a:latin typeface="Calibri" panose="020F0502020204030204" pitchFamily="34" charset="0"/>
                <a:ea typeface="Calibri" panose="020F0502020204030204" pitchFamily="34" charset="0"/>
                <a:cs typeface="Calibri" panose="020F0502020204030204" pitchFamily="34" charset="0"/>
              </a:rPr>
              <a:t>AS</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a:t>
            </a:r>
            <a:r>
              <a:rPr lang="en-IN" kern="0" dirty="0" err="1">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Total_Quantity</a:t>
            </a:r>
            <a:endPar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endParaRPr>
          </a:p>
          <a:p>
            <a:pPr marL="0" marR="0">
              <a:lnSpc>
                <a:spcPct val="150000"/>
              </a:lnSpc>
              <a:spcBef>
                <a:spcPts val="0"/>
              </a:spcBef>
              <a:spcAft>
                <a:spcPts val="0"/>
              </a:spcAft>
            </a:pPr>
            <a:r>
              <a:rPr lang="en-IN" kern="0" dirty="0">
                <a:solidFill>
                  <a:srgbClr val="0000FF"/>
                </a:solidFill>
                <a:latin typeface="Calibri" panose="020F0502020204030204" pitchFamily="34" charset="0"/>
                <a:ea typeface="Calibri" panose="020F0502020204030204" pitchFamily="34" charset="0"/>
                <a:cs typeface="Calibri" panose="020F0502020204030204" pitchFamily="34" charset="0"/>
              </a:rPr>
              <a:t>FROM </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a:t>
            </a:r>
            <a:r>
              <a:rPr lang="en-IN" kern="0" dirty="0" err="1">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orders_details</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a:t>
            </a:r>
            <a:r>
              <a:rPr lang="en-IN" kern="0" dirty="0">
                <a:solidFill>
                  <a:srgbClr val="0000FF"/>
                </a:solidFill>
                <a:latin typeface="Calibri" panose="020F0502020204030204" pitchFamily="34" charset="0"/>
                <a:ea typeface="Calibri" panose="020F0502020204030204" pitchFamily="34" charset="0"/>
                <a:cs typeface="Calibri" panose="020F0502020204030204" pitchFamily="34" charset="0"/>
              </a:rPr>
              <a:t>AS</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od        </a:t>
            </a:r>
          </a:p>
          <a:p>
            <a:pPr marL="0" marR="0">
              <a:lnSpc>
                <a:spcPct val="150000"/>
              </a:lnSpc>
              <a:spcBef>
                <a:spcPts val="0"/>
              </a:spcBef>
              <a:spcAft>
                <a:spcPts val="0"/>
              </a:spcAft>
            </a:pPr>
            <a:r>
              <a:rPr lang="en-IN" kern="0" dirty="0">
                <a:solidFill>
                  <a:srgbClr val="0000FF"/>
                </a:solidFill>
                <a:latin typeface="Calibri" panose="020F0502020204030204" pitchFamily="34" charset="0"/>
                <a:ea typeface="Calibri" panose="020F0502020204030204" pitchFamily="34" charset="0"/>
                <a:cs typeface="Calibri" panose="020F0502020204030204" pitchFamily="34" charset="0"/>
              </a:rPr>
              <a:t>JOIN </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pizzas </a:t>
            </a:r>
            <a:r>
              <a:rPr lang="en-IN" kern="0" dirty="0">
                <a:solidFill>
                  <a:srgbClr val="0000FF"/>
                </a:solidFill>
                <a:latin typeface="Calibri" panose="020F0502020204030204" pitchFamily="34" charset="0"/>
                <a:ea typeface="Calibri" panose="020F0502020204030204" pitchFamily="34" charset="0"/>
                <a:cs typeface="Calibri" panose="020F0502020204030204" pitchFamily="34" charset="0"/>
              </a:rPr>
              <a:t>AS</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p </a:t>
            </a:r>
            <a:r>
              <a:rPr lang="en-IN" kern="0" dirty="0">
                <a:solidFill>
                  <a:srgbClr val="0000FF"/>
                </a:solidFill>
                <a:latin typeface="Calibri" panose="020F0502020204030204" pitchFamily="34" charset="0"/>
                <a:ea typeface="Calibri" panose="020F0502020204030204" pitchFamily="34" charset="0"/>
                <a:cs typeface="Calibri" panose="020F0502020204030204" pitchFamily="34" charset="0"/>
              </a:rPr>
              <a:t>ON</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a:t>
            </a:r>
            <a:r>
              <a:rPr lang="en-IN" kern="0" dirty="0" err="1">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od.pizza_id</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 </a:t>
            </a:r>
            <a:r>
              <a:rPr lang="en-IN" kern="0" dirty="0" err="1">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p.pizza_id</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a:t>
            </a:r>
          </a:p>
          <a:p>
            <a:pPr marL="0" marR="0">
              <a:lnSpc>
                <a:spcPct val="150000"/>
              </a:lnSpc>
              <a:spcBef>
                <a:spcPts val="0"/>
              </a:spcBef>
              <a:spcAft>
                <a:spcPts val="0"/>
              </a:spcAft>
            </a:pPr>
            <a:r>
              <a:rPr lang="en-IN" kern="0" dirty="0">
                <a:solidFill>
                  <a:srgbClr val="0000FF"/>
                </a:solidFill>
                <a:latin typeface="Calibri" panose="020F0502020204030204" pitchFamily="34" charset="0"/>
                <a:ea typeface="Calibri" panose="020F0502020204030204" pitchFamily="34" charset="0"/>
                <a:cs typeface="Calibri" panose="020F0502020204030204" pitchFamily="34" charset="0"/>
              </a:rPr>
              <a:t>JOIN </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a:t>
            </a:r>
            <a:r>
              <a:rPr lang="en-IN" kern="0" dirty="0" err="1">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pizza_types</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a:t>
            </a:r>
            <a:r>
              <a:rPr lang="en-IN" kern="0" dirty="0">
                <a:solidFill>
                  <a:srgbClr val="0000FF"/>
                </a:solidFill>
                <a:latin typeface="Calibri" panose="020F0502020204030204" pitchFamily="34" charset="0"/>
                <a:ea typeface="Calibri" panose="020F0502020204030204" pitchFamily="34" charset="0"/>
                <a:cs typeface="Calibri" panose="020F0502020204030204" pitchFamily="34" charset="0"/>
              </a:rPr>
              <a:t>AS</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a:t>
            </a:r>
            <a:r>
              <a:rPr lang="en-IN" kern="0" dirty="0" err="1">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pt</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a:t>
            </a:r>
            <a:r>
              <a:rPr lang="en-IN" kern="0" dirty="0">
                <a:solidFill>
                  <a:srgbClr val="0000FF"/>
                </a:solidFill>
                <a:latin typeface="Calibri" panose="020F0502020204030204" pitchFamily="34" charset="0"/>
                <a:ea typeface="Calibri" panose="020F0502020204030204" pitchFamily="34" charset="0"/>
                <a:cs typeface="Calibri" panose="020F0502020204030204" pitchFamily="34" charset="0"/>
              </a:rPr>
              <a:t>ON</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a:t>
            </a:r>
            <a:r>
              <a:rPr lang="en-IN" kern="0" dirty="0" err="1">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p.pizza_type_id</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 </a:t>
            </a:r>
            <a:r>
              <a:rPr lang="en-IN" kern="0" dirty="0" err="1">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pt.pizza_type_id</a:t>
            </a:r>
            <a:endPar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endParaRPr>
          </a:p>
          <a:p>
            <a:pPr marL="0" marR="0">
              <a:lnSpc>
                <a:spcPct val="150000"/>
              </a:lnSpc>
              <a:spcBef>
                <a:spcPts val="0"/>
              </a:spcBef>
              <a:spcAft>
                <a:spcPts val="0"/>
              </a:spcAft>
            </a:pPr>
            <a:r>
              <a:rPr lang="en-IN" kern="0" dirty="0">
                <a:solidFill>
                  <a:srgbClr val="0000FF"/>
                </a:solidFill>
                <a:latin typeface="Calibri" panose="020F0502020204030204" pitchFamily="34" charset="0"/>
                <a:ea typeface="Calibri" panose="020F0502020204030204" pitchFamily="34" charset="0"/>
                <a:cs typeface="Calibri" panose="020F0502020204030204" pitchFamily="34" charset="0"/>
              </a:rPr>
              <a:t>GROUP BY </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pt.name</a:t>
            </a:r>
          </a:p>
          <a:p>
            <a:pPr marL="0" marR="0">
              <a:lnSpc>
                <a:spcPct val="150000"/>
              </a:lnSpc>
              <a:spcBef>
                <a:spcPts val="0"/>
              </a:spcBef>
              <a:spcAft>
                <a:spcPts val="0"/>
              </a:spcAft>
            </a:pPr>
            <a:r>
              <a:rPr lang="en-IN" kern="0" dirty="0">
                <a:solidFill>
                  <a:srgbClr val="0000FF"/>
                </a:solidFill>
                <a:latin typeface="Calibri" panose="020F0502020204030204" pitchFamily="34" charset="0"/>
                <a:ea typeface="Calibri" panose="020F0502020204030204" pitchFamily="34" charset="0"/>
                <a:cs typeface="Calibri" panose="020F0502020204030204" pitchFamily="34" charset="0"/>
              </a:rPr>
              <a:t>ORDER BY </a:t>
            </a:r>
            <a:r>
              <a:rPr lang="en-IN" kern="0" dirty="0" err="1">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Total_Quantity</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a:t>
            </a:r>
            <a:r>
              <a:rPr lang="en-IN" kern="0" dirty="0">
                <a:solidFill>
                  <a:srgbClr val="0000FF"/>
                </a:solidFill>
                <a:latin typeface="Calibri" panose="020F0502020204030204" pitchFamily="34" charset="0"/>
                <a:ea typeface="Calibri" panose="020F0502020204030204" pitchFamily="34" charset="0"/>
                <a:cs typeface="Calibri" panose="020F0502020204030204" pitchFamily="34" charset="0"/>
              </a:rPr>
              <a:t>DESC</a:t>
            </a:r>
          </a:p>
          <a:p>
            <a:pPr marL="0" marR="0">
              <a:lnSpc>
                <a:spcPct val="150000"/>
              </a:lnSpc>
              <a:spcBef>
                <a:spcPts val="0"/>
              </a:spcBef>
              <a:spcAft>
                <a:spcPts val="0"/>
              </a:spcAft>
            </a:pPr>
            <a:r>
              <a:rPr lang="en-IN" kern="0" dirty="0">
                <a:solidFill>
                  <a:srgbClr val="0000FF"/>
                </a:solidFill>
                <a:latin typeface="Calibri" panose="020F0502020204030204" pitchFamily="34" charset="0"/>
                <a:ea typeface="Calibri" panose="020F0502020204030204" pitchFamily="34" charset="0"/>
                <a:cs typeface="Calibri" panose="020F0502020204030204" pitchFamily="34" charset="0"/>
              </a:rPr>
              <a:t>LIMIT 5</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a:t>
            </a:r>
          </a:p>
          <a:p>
            <a:pPr marL="0" marR="0">
              <a:lnSpc>
                <a:spcPct val="150000"/>
              </a:lnSpc>
              <a:spcBef>
                <a:spcPts val="0"/>
              </a:spcBef>
              <a:spcAft>
                <a:spcPts val="0"/>
              </a:spcAf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endPar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11" name="TextBox 10">
            <a:extLst>
              <a:ext uri="{FF2B5EF4-FFF2-40B4-BE49-F238E27FC236}">
                <a16:creationId xmlns:a16="http://schemas.microsoft.com/office/drawing/2014/main" id="{1F8FB79F-019A-F7AB-44ED-2F9C91BBFF09}"/>
              </a:ext>
            </a:extLst>
          </p:cNvPr>
          <p:cNvSpPr txBox="1"/>
          <p:nvPr/>
        </p:nvSpPr>
        <p:spPr>
          <a:xfrm>
            <a:off x="3571658" y="341434"/>
            <a:ext cx="5047891" cy="646331"/>
          </a:xfrm>
          <a:prstGeom prst="rect">
            <a:avLst/>
          </a:prstGeom>
          <a:noFill/>
        </p:spPr>
        <p:txBody>
          <a:bodyPr wrap="square" rtlCol="0">
            <a:spAutoFit/>
          </a:bodyPr>
          <a:lstStyle/>
          <a:p>
            <a:pPr algn="ctr"/>
            <a:r>
              <a:rPr lang="en-IN" sz="3600" dirty="0"/>
              <a:t>🍕</a:t>
            </a:r>
            <a:r>
              <a:rPr lang="en-US" sz="3600" dirty="0">
                <a:solidFill>
                  <a:schemeClr val="accent1">
                    <a:lumMod val="60000"/>
                    <a:lumOff val="40000"/>
                  </a:schemeClr>
                </a:solidFill>
                <a:latin typeface="Lato Black" panose="020F0A02020204030203" pitchFamily="34" charset="0"/>
              </a:rPr>
              <a:t>SQL QUERIES</a:t>
            </a:r>
            <a:endParaRPr lang="en-IN" sz="3600" dirty="0">
              <a:solidFill>
                <a:schemeClr val="accent1">
                  <a:lumMod val="60000"/>
                  <a:lumOff val="40000"/>
                </a:schemeClr>
              </a:solidFill>
              <a:latin typeface="Lato Black" panose="020F0A02020204030203" pitchFamily="34" charset="0"/>
            </a:endParaRPr>
          </a:p>
        </p:txBody>
      </p:sp>
      <p:pic>
        <p:nvPicPr>
          <p:cNvPr id="3" name="Picture 2">
            <a:extLst>
              <a:ext uri="{FF2B5EF4-FFF2-40B4-BE49-F238E27FC236}">
                <a16:creationId xmlns:a16="http://schemas.microsoft.com/office/drawing/2014/main" id="{1346486A-1F4B-46B5-B266-59469FEF40A7}"/>
              </a:ext>
            </a:extLst>
          </p:cNvPr>
          <p:cNvPicPr>
            <a:picLocks noChangeAspect="1"/>
          </p:cNvPicPr>
          <p:nvPr/>
        </p:nvPicPr>
        <p:blipFill>
          <a:blip r:embed="rId4"/>
          <a:stretch>
            <a:fillRect/>
          </a:stretch>
        </p:blipFill>
        <p:spPr>
          <a:xfrm>
            <a:off x="7042638" y="2778369"/>
            <a:ext cx="2866291" cy="1591408"/>
          </a:xfrm>
          <a:prstGeom prst="rect">
            <a:avLst/>
          </a:prstGeom>
        </p:spPr>
      </p:pic>
    </p:spTree>
    <p:extLst>
      <p:ext uri="{BB962C8B-B14F-4D97-AF65-F5344CB8AC3E}">
        <p14:creationId xmlns:p14="http://schemas.microsoft.com/office/powerpoint/2010/main" val="2392788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EF7426-A82B-9F32-8383-9C7897B94358}"/>
              </a:ext>
            </a:extLst>
          </p:cNvPr>
          <p:cNvPicPr>
            <a:picLocks noChangeAspect="1"/>
          </p:cNvPicPr>
          <p:nvPr/>
        </p:nvPicPr>
        <p:blipFill>
          <a:blip r:embed="rId2">
            <a:alphaModFix amt="93000"/>
            <a:extLst>
              <a:ext uri="{BEBA8EAE-BF5A-486C-A8C5-ECC9F3942E4B}">
                <a14:imgProps xmlns:a14="http://schemas.microsoft.com/office/drawing/2010/main">
                  <a14:imgLayer r:embed="rId3">
                    <a14:imgEffect>
                      <a14:brightnessContrast bright="-41000"/>
                    </a14:imgEffect>
                  </a14:imgLayer>
                </a14:imgProps>
              </a:ext>
            </a:extLst>
          </a:blip>
          <a:stretch>
            <a:fillRect/>
          </a:stretch>
        </p:blipFill>
        <p:spPr>
          <a:xfrm>
            <a:off x="-1" y="0"/>
            <a:ext cx="12191211" cy="6858000"/>
          </a:xfrm>
          <a:prstGeom prst="rect">
            <a:avLst/>
          </a:prstGeom>
        </p:spPr>
      </p:pic>
      <p:sp>
        <p:nvSpPr>
          <p:cNvPr id="6" name="Rectangle 5">
            <a:extLst>
              <a:ext uri="{FF2B5EF4-FFF2-40B4-BE49-F238E27FC236}">
                <a16:creationId xmlns:a16="http://schemas.microsoft.com/office/drawing/2014/main" id="{1B1A6F43-CE5A-E0B9-2D0D-B4542EC5881D}"/>
              </a:ext>
            </a:extLst>
          </p:cNvPr>
          <p:cNvSpPr/>
          <p:nvPr/>
        </p:nvSpPr>
        <p:spPr>
          <a:xfrm>
            <a:off x="-95925" y="-79131"/>
            <a:ext cx="12191210" cy="8687240"/>
          </a:xfrm>
          <a:prstGeom prst="rect">
            <a:avLst/>
          </a:prstGeom>
          <a:gradFill>
            <a:gsLst>
              <a:gs pos="0">
                <a:schemeClr val="tx1">
                  <a:lumMod val="95000"/>
                  <a:lumOff val="5000"/>
                  <a:alpha val="85000"/>
                </a:schemeClr>
              </a:gs>
              <a:gs pos="100000">
                <a:srgbClr val="5C2A08">
                  <a:alpha val="88000"/>
                </a:srgb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wrap="square" lIns="822960" tIns="1645920" rIns="365760" bIns="1554480" rtlCol="0" anchor="t" anchorCtr="0"/>
          <a:lstStyle/>
          <a:p>
            <a:pPr marL="0" marR="0">
              <a:lnSpc>
                <a:spcPct val="150000"/>
              </a:lnSpc>
              <a:spcBef>
                <a:spcPts val="0"/>
              </a:spcBef>
              <a:spcAft>
                <a:spcPts val="0"/>
              </a:spcAft>
              <a:tabLst>
                <a:tab pos="720090" algn="l"/>
              </a:tabLst>
            </a:pPr>
            <a:r>
              <a:rPr lang="en-US" sz="1800" b="1" kern="1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rPr>
              <a:t>Bottom 5 Pizzas by Quantity:</a:t>
            </a:r>
          </a:p>
          <a:p>
            <a:pPr marL="0" marR="0">
              <a:lnSpc>
                <a:spcPct val="150000"/>
              </a:lnSpc>
              <a:spcBef>
                <a:spcPts val="0"/>
              </a:spcBef>
              <a:spcAft>
                <a:spcPts val="0"/>
              </a:spcAft>
              <a:tabLst>
                <a:tab pos="720090" algn="l"/>
              </a:tabLst>
            </a:pPr>
            <a:endParaRPr lang="en-US" b="1" kern="100" dirty="0">
              <a:solidFill>
                <a:schemeClr val="accent2">
                  <a:lumMod val="75000"/>
                </a:schemeClr>
              </a:solidFill>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SELECT  </a:t>
            </a:r>
            <a:r>
              <a:rPr lang="en-IN" sz="1800" kern="100" dirty="0">
                <a:effectLst/>
                <a:latin typeface="Calibri" panose="020F0502020204030204" pitchFamily="34" charset="0"/>
                <a:ea typeface="Calibri" panose="020F0502020204030204" pitchFamily="34" charset="0"/>
                <a:cs typeface="Mangal" panose="02040503050203030202" pitchFamily="18" charset="0"/>
              </a:rPr>
              <a:t>   pt.name, </a:t>
            </a:r>
            <a:r>
              <a:rPr lang="en-IN" sz="1800" kern="100" dirty="0">
                <a:solidFill>
                  <a:srgbClr val="FD1BFD"/>
                </a:solidFill>
                <a:effectLst/>
                <a:latin typeface="Calibri" panose="020F0502020204030204" pitchFamily="34" charset="0"/>
                <a:ea typeface="Calibri" panose="020F0502020204030204" pitchFamily="34" charset="0"/>
                <a:cs typeface="Mangal" panose="02040503050203030202" pitchFamily="18" charset="0"/>
              </a:rPr>
              <a:t>SUM</a:t>
            </a:r>
            <a:r>
              <a:rPr lang="en-IN" sz="1800" kern="100" dirty="0">
                <a:effectLst/>
                <a:latin typeface="Calibri" panose="020F0502020204030204" pitchFamily="34" charset="0"/>
                <a:ea typeface="Calibri" panose="020F0502020204030204" pitchFamily="34" charset="0"/>
                <a:cs typeface="Mangal" panose="02040503050203030202" pitchFamily="18" charset="0"/>
              </a:rPr>
              <a:t>(quantity)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Total_Quantity</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FROM </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orders_details</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effectLst/>
                <a:latin typeface="Calibri" panose="020F0502020204030204" pitchFamily="34" charset="0"/>
                <a:ea typeface="Calibri" panose="020F0502020204030204" pitchFamily="34" charset="0"/>
                <a:cs typeface="Mangal" panose="02040503050203030202" pitchFamily="18" charset="0"/>
              </a:rPr>
              <a:t> od        </a:t>
            </a: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JOIN</a:t>
            </a:r>
            <a:r>
              <a:rPr lang="en-IN" sz="1800" kern="100" dirty="0">
                <a:effectLst/>
                <a:latin typeface="Calibri" panose="020F0502020204030204" pitchFamily="34" charset="0"/>
                <a:ea typeface="Calibri" panose="020F0502020204030204" pitchFamily="34" charset="0"/>
                <a:cs typeface="Mangal" panose="02040503050203030202" pitchFamily="18" charset="0"/>
              </a:rPr>
              <a:t>    pizzas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effectLst/>
                <a:latin typeface="Calibri" panose="020F0502020204030204" pitchFamily="34" charset="0"/>
                <a:ea typeface="Calibri" panose="020F0502020204030204" pitchFamily="34" charset="0"/>
                <a:cs typeface="Mangal" panose="02040503050203030202" pitchFamily="18" charset="0"/>
              </a:rPr>
              <a:t> p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ON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od.pizza_id</a:t>
            </a: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p.pizza_id</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JOIN</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pizza_types</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pt</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ON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p.pizza_type_id</a:t>
            </a: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pt.pizza_type_id</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GROUP BY </a:t>
            </a:r>
            <a:r>
              <a:rPr lang="en-IN" sz="1800" kern="100" dirty="0">
                <a:effectLst/>
                <a:latin typeface="Calibri" panose="020F0502020204030204" pitchFamily="34" charset="0"/>
                <a:ea typeface="Calibri" panose="020F0502020204030204" pitchFamily="34" charset="0"/>
                <a:cs typeface="Mangal" panose="02040503050203030202" pitchFamily="18" charset="0"/>
              </a:rPr>
              <a:t>pt.name</a:t>
            </a: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ORDER BY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Total_Quantity</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LIMIT </a:t>
            </a:r>
            <a:r>
              <a:rPr lang="en-IN" sz="1800" kern="100" dirty="0">
                <a:effectLst/>
                <a:latin typeface="Calibri" panose="020F0502020204030204" pitchFamily="34" charset="0"/>
                <a:ea typeface="Calibri" panose="020F0502020204030204" pitchFamily="34" charset="0"/>
                <a:cs typeface="Mangal" panose="02040503050203030202" pitchFamily="18" charset="0"/>
              </a:rPr>
              <a:t>5;</a:t>
            </a:r>
          </a:p>
          <a:p>
            <a:pPr marL="0" marR="0">
              <a:lnSpc>
                <a:spcPct val="150000"/>
              </a:lnSpc>
              <a:spcBef>
                <a:spcPts val="0"/>
              </a:spcBef>
              <a:spcAft>
                <a:spcPts val="0"/>
              </a:spcAft>
            </a:pPr>
            <a:endPar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11" name="TextBox 10">
            <a:extLst>
              <a:ext uri="{FF2B5EF4-FFF2-40B4-BE49-F238E27FC236}">
                <a16:creationId xmlns:a16="http://schemas.microsoft.com/office/drawing/2014/main" id="{1F8FB79F-019A-F7AB-44ED-2F9C91BBFF09}"/>
              </a:ext>
            </a:extLst>
          </p:cNvPr>
          <p:cNvSpPr txBox="1"/>
          <p:nvPr/>
        </p:nvSpPr>
        <p:spPr>
          <a:xfrm>
            <a:off x="3571658" y="341434"/>
            <a:ext cx="5047891" cy="646331"/>
          </a:xfrm>
          <a:prstGeom prst="rect">
            <a:avLst/>
          </a:prstGeom>
          <a:noFill/>
        </p:spPr>
        <p:txBody>
          <a:bodyPr wrap="square" rtlCol="0">
            <a:spAutoFit/>
          </a:bodyPr>
          <a:lstStyle/>
          <a:p>
            <a:pPr algn="ctr"/>
            <a:r>
              <a:rPr lang="en-IN" sz="3600" dirty="0"/>
              <a:t>🍕</a:t>
            </a:r>
            <a:r>
              <a:rPr lang="en-US" sz="3600" dirty="0">
                <a:solidFill>
                  <a:schemeClr val="accent1">
                    <a:lumMod val="60000"/>
                    <a:lumOff val="40000"/>
                  </a:schemeClr>
                </a:solidFill>
                <a:latin typeface="Lato Black" panose="020F0A02020204030203" pitchFamily="34" charset="0"/>
              </a:rPr>
              <a:t>SQL QUERIES</a:t>
            </a:r>
            <a:endParaRPr lang="en-IN" sz="3600" dirty="0">
              <a:solidFill>
                <a:schemeClr val="accent1">
                  <a:lumMod val="60000"/>
                  <a:lumOff val="40000"/>
                </a:schemeClr>
              </a:solidFill>
              <a:latin typeface="Lato Black" panose="020F0A02020204030203" pitchFamily="34" charset="0"/>
            </a:endParaRPr>
          </a:p>
        </p:txBody>
      </p:sp>
      <p:pic>
        <p:nvPicPr>
          <p:cNvPr id="3" name="Picture 2">
            <a:extLst>
              <a:ext uri="{FF2B5EF4-FFF2-40B4-BE49-F238E27FC236}">
                <a16:creationId xmlns:a16="http://schemas.microsoft.com/office/drawing/2014/main" id="{484326DE-563C-4526-B885-07AECDB101E4}"/>
              </a:ext>
            </a:extLst>
          </p:cNvPr>
          <p:cNvPicPr>
            <a:picLocks noChangeAspect="1"/>
          </p:cNvPicPr>
          <p:nvPr/>
        </p:nvPicPr>
        <p:blipFill>
          <a:blip r:embed="rId4"/>
          <a:stretch>
            <a:fillRect/>
          </a:stretch>
        </p:blipFill>
        <p:spPr>
          <a:xfrm>
            <a:off x="7255513" y="2535259"/>
            <a:ext cx="2855640" cy="1787481"/>
          </a:xfrm>
          <a:prstGeom prst="rect">
            <a:avLst/>
          </a:prstGeom>
        </p:spPr>
      </p:pic>
    </p:spTree>
    <p:extLst>
      <p:ext uri="{BB962C8B-B14F-4D97-AF65-F5344CB8AC3E}">
        <p14:creationId xmlns:p14="http://schemas.microsoft.com/office/powerpoint/2010/main" val="539253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EF7426-A82B-9F32-8383-9C7897B94358}"/>
              </a:ext>
            </a:extLst>
          </p:cNvPr>
          <p:cNvPicPr>
            <a:picLocks noChangeAspect="1"/>
          </p:cNvPicPr>
          <p:nvPr/>
        </p:nvPicPr>
        <p:blipFill>
          <a:blip r:embed="rId2">
            <a:alphaModFix amt="93000"/>
            <a:extLst>
              <a:ext uri="{BEBA8EAE-BF5A-486C-A8C5-ECC9F3942E4B}">
                <a14:imgProps xmlns:a14="http://schemas.microsoft.com/office/drawing/2010/main">
                  <a14:imgLayer r:embed="rId3">
                    <a14:imgEffect>
                      <a14:brightnessContrast bright="-41000"/>
                    </a14:imgEffect>
                  </a14:imgLayer>
                </a14:imgProps>
              </a:ext>
            </a:extLst>
          </a:blip>
          <a:stretch>
            <a:fillRect/>
          </a:stretch>
        </p:blipFill>
        <p:spPr>
          <a:xfrm>
            <a:off x="-1" y="0"/>
            <a:ext cx="12191211" cy="6858000"/>
          </a:xfrm>
          <a:prstGeom prst="rect">
            <a:avLst/>
          </a:prstGeom>
        </p:spPr>
      </p:pic>
      <p:sp>
        <p:nvSpPr>
          <p:cNvPr id="6" name="Rectangle 5">
            <a:extLst>
              <a:ext uri="{FF2B5EF4-FFF2-40B4-BE49-F238E27FC236}">
                <a16:creationId xmlns:a16="http://schemas.microsoft.com/office/drawing/2014/main" id="{1B1A6F43-CE5A-E0B9-2D0D-B4542EC5881D}"/>
              </a:ext>
            </a:extLst>
          </p:cNvPr>
          <p:cNvSpPr/>
          <p:nvPr/>
        </p:nvSpPr>
        <p:spPr>
          <a:xfrm>
            <a:off x="0" y="17584"/>
            <a:ext cx="12191210" cy="6858000"/>
          </a:xfrm>
          <a:prstGeom prst="rect">
            <a:avLst/>
          </a:prstGeom>
          <a:gradFill>
            <a:gsLst>
              <a:gs pos="0">
                <a:schemeClr val="tx1">
                  <a:lumMod val="95000"/>
                  <a:lumOff val="5000"/>
                  <a:alpha val="85000"/>
                </a:schemeClr>
              </a:gs>
              <a:gs pos="100000">
                <a:srgbClr val="5C2A08">
                  <a:alpha val="88000"/>
                </a:srgb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wrap="square" lIns="822960" tIns="1645920" rIns="365760" bIns="1554480" rtlCol="0" anchor="t" anchorCtr="0"/>
          <a:lstStyle/>
          <a:p>
            <a:pPr marL="0" marR="0">
              <a:lnSpc>
                <a:spcPct val="150000"/>
              </a:lnSpc>
              <a:spcBef>
                <a:spcPts val="0"/>
              </a:spcBef>
              <a:spcAft>
                <a:spcPts val="0"/>
              </a:spcAft>
              <a:tabLst>
                <a:tab pos="720090" algn="l"/>
              </a:tabLst>
            </a:pPr>
            <a:r>
              <a:rPr lang="en-IN" sz="1800" b="1" kern="1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rPr>
              <a:t> </a:t>
            </a:r>
            <a:r>
              <a:rPr lang="en-US" sz="1800" b="1" kern="1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rPr>
              <a:t>Top 5 Pizzas by Total Orders:</a:t>
            </a:r>
            <a:endParaRPr lang="en-IN" sz="1800" kern="1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endParaRPr lang="en-IN" kern="0" dirty="0">
              <a:solidFill>
                <a:srgbClr val="0000FF"/>
              </a:solidFill>
              <a:latin typeface="Consolas" panose="020B0609020204030204" pitchFamily="49"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kern="0" dirty="0">
                <a:solidFill>
                  <a:srgbClr val="0000FF"/>
                </a:solidFill>
                <a:latin typeface="Calibri" panose="020F0502020204030204" pitchFamily="34" charset="0"/>
                <a:ea typeface="Calibri" panose="020F0502020204030204" pitchFamily="34" charset="0"/>
                <a:cs typeface="Calibri" panose="020F0502020204030204" pitchFamily="34" charset="0"/>
              </a:rPr>
              <a:t>SELECT</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pt.name, </a:t>
            </a:r>
            <a:r>
              <a:rPr lang="en-IN" kern="0" dirty="0">
                <a:solidFill>
                  <a:srgbClr val="FD1BFD"/>
                </a:solidFill>
                <a:latin typeface="Calibri" panose="020F0502020204030204" pitchFamily="34" charset="0"/>
                <a:ea typeface="Calibri" panose="020F0502020204030204" pitchFamily="34" charset="0"/>
                <a:cs typeface="Calibri" panose="020F0502020204030204" pitchFamily="34" charset="0"/>
              </a:rPr>
              <a:t>COUNT</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a:t>
            </a:r>
            <a:r>
              <a:rPr lang="en-IN" kern="0" dirty="0">
                <a:solidFill>
                  <a:srgbClr val="0000FF"/>
                </a:solidFill>
                <a:latin typeface="Calibri" panose="020F0502020204030204" pitchFamily="34" charset="0"/>
                <a:ea typeface="Calibri" panose="020F0502020204030204" pitchFamily="34" charset="0"/>
                <a:cs typeface="Calibri" panose="020F0502020204030204" pitchFamily="34" charset="0"/>
              </a:rPr>
              <a:t>DISTINCT</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a:t>
            </a:r>
            <a:r>
              <a:rPr lang="en-IN" kern="0" dirty="0" err="1">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od.order_id</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a:t>
            </a:r>
            <a:r>
              <a:rPr lang="en-IN" kern="0" dirty="0">
                <a:solidFill>
                  <a:srgbClr val="0000FF"/>
                </a:solidFill>
                <a:latin typeface="Calibri" panose="020F0502020204030204" pitchFamily="34" charset="0"/>
                <a:ea typeface="Calibri" panose="020F0502020204030204" pitchFamily="34" charset="0"/>
                <a:cs typeface="Calibri" panose="020F0502020204030204" pitchFamily="34" charset="0"/>
              </a:rPr>
              <a:t>AS</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a:t>
            </a:r>
            <a:r>
              <a:rPr lang="en-IN" kern="0" dirty="0" err="1">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Total_Orders</a:t>
            </a:r>
            <a:endPar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endParaRPr>
          </a:p>
          <a:p>
            <a:pPr marL="0" marR="0">
              <a:lnSpc>
                <a:spcPct val="150000"/>
              </a:lnSpc>
              <a:spcBef>
                <a:spcPts val="0"/>
              </a:spcBef>
              <a:spcAft>
                <a:spcPts val="0"/>
              </a:spcAft>
            </a:pPr>
            <a:r>
              <a:rPr lang="en-IN" kern="0" dirty="0">
                <a:solidFill>
                  <a:srgbClr val="0000FF"/>
                </a:solidFill>
                <a:latin typeface="Calibri" panose="020F0502020204030204" pitchFamily="34" charset="0"/>
                <a:ea typeface="Calibri" panose="020F0502020204030204" pitchFamily="34" charset="0"/>
                <a:cs typeface="Calibri" panose="020F0502020204030204" pitchFamily="34" charset="0"/>
              </a:rPr>
              <a:t>FROM</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a:t>
            </a:r>
            <a:r>
              <a:rPr lang="en-IN" kern="0" dirty="0" err="1">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orders_details</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a:t>
            </a:r>
            <a:r>
              <a:rPr lang="en-IN" kern="0" dirty="0">
                <a:solidFill>
                  <a:srgbClr val="0000FF"/>
                </a:solidFill>
                <a:latin typeface="Calibri" panose="020F0502020204030204" pitchFamily="34" charset="0"/>
                <a:ea typeface="Calibri" panose="020F0502020204030204" pitchFamily="34" charset="0"/>
                <a:cs typeface="Calibri" panose="020F0502020204030204" pitchFamily="34" charset="0"/>
              </a:rPr>
              <a:t>AS</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od        </a:t>
            </a:r>
          </a:p>
          <a:p>
            <a:pPr marL="0" marR="0">
              <a:lnSpc>
                <a:spcPct val="150000"/>
              </a:lnSpc>
              <a:spcBef>
                <a:spcPts val="0"/>
              </a:spcBef>
              <a:spcAft>
                <a:spcPts val="0"/>
              </a:spcAft>
            </a:pPr>
            <a:r>
              <a:rPr lang="en-IN" kern="0" dirty="0">
                <a:solidFill>
                  <a:srgbClr val="0000FF"/>
                </a:solidFill>
                <a:latin typeface="Calibri" panose="020F0502020204030204" pitchFamily="34" charset="0"/>
                <a:ea typeface="Calibri" panose="020F0502020204030204" pitchFamily="34" charset="0"/>
                <a:cs typeface="Calibri" panose="020F0502020204030204" pitchFamily="34" charset="0"/>
              </a:rPr>
              <a:t>JOIN</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pizzas </a:t>
            </a:r>
            <a:r>
              <a:rPr lang="en-IN" kern="0" dirty="0">
                <a:solidFill>
                  <a:srgbClr val="0000FF"/>
                </a:solidFill>
                <a:latin typeface="Calibri" panose="020F0502020204030204" pitchFamily="34" charset="0"/>
                <a:ea typeface="Calibri" panose="020F0502020204030204" pitchFamily="34" charset="0"/>
                <a:cs typeface="Calibri" panose="020F0502020204030204" pitchFamily="34" charset="0"/>
              </a:rPr>
              <a:t>AS </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p </a:t>
            </a:r>
            <a:r>
              <a:rPr lang="en-IN" kern="0" dirty="0">
                <a:solidFill>
                  <a:srgbClr val="0000FF"/>
                </a:solidFill>
                <a:latin typeface="Calibri" panose="020F0502020204030204" pitchFamily="34" charset="0"/>
                <a:ea typeface="Calibri" panose="020F0502020204030204" pitchFamily="34" charset="0"/>
                <a:cs typeface="Calibri" panose="020F0502020204030204" pitchFamily="34" charset="0"/>
              </a:rPr>
              <a:t>ON</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a:t>
            </a:r>
            <a:r>
              <a:rPr lang="en-IN" kern="0" dirty="0" err="1">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od.pizza_id</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 </a:t>
            </a:r>
            <a:r>
              <a:rPr lang="en-IN" kern="0" dirty="0" err="1">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p.pizza_id</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a:t>
            </a:r>
          </a:p>
          <a:p>
            <a:pPr marL="0" marR="0">
              <a:lnSpc>
                <a:spcPct val="150000"/>
              </a:lnSpc>
              <a:spcBef>
                <a:spcPts val="0"/>
              </a:spcBef>
              <a:spcAft>
                <a:spcPts val="0"/>
              </a:spcAft>
            </a:pPr>
            <a:r>
              <a:rPr lang="en-IN" kern="0" dirty="0">
                <a:solidFill>
                  <a:srgbClr val="0000FF"/>
                </a:solidFill>
                <a:latin typeface="Calibri" panose="020F0502020204030204" pitchFamily="34" charset="0"/>
                <a:ea typeface="Calibri" panose="020F0502020204030204" pitchFamily="34" charset="0"/>
                <a:cs typeface="Calibri" panose="020F0502020204030204" pitchFamily="34" charset="0"/>
              </a:rPr>
              <a:t>JOIN</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a:t>
            </a:r>
            <a:r>
              <a:rPr lang="en-IN" kern="0" dirty="0" err="1">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pizza_types</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a:t>
            </a:r>
            <a:r>
              <a:rPr lang="en-IN" kern="0" dirty="0">
                <a:solidFill>
                  <a:srgbClr val="0000FF"/>
                </a:solidFill>
                <a:latin typeface="Calibri" panose="020F0502020204030204" pitchFamily="34" charset="0"/>
                <a:ea typeface="Calibri" panose="020F0502020204030204" pitchFamily="34" charset="0"/>
                <a:cs typeface="Calibri" panose="020F0502020204030204" pitchFamily="34" charset="0"/>
              </a:rPr>
              <a:t>AS</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a:t>
            </a:r>
            <a:r>
              <a:rPr lang="en-IN" kern="0" dirty="0" err="1">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pt</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a:t>
            </a:r>
            <a:r>
              <a:rPr lang="en-IN" kern="0" dirty="0">
                <a:solidFill>
                  <a:srgbClr val="0000FF"/>
                </a:solidFill>
                <a:latin typeface="Calibri" panose="020F0502020204030204" pitchFamily="34" charset="0"/>
                <a:ea typeface="Calibri" panose="020F0502020204030204" pitchFamily="34" charset="0"/>
                <a:cs typeface="Calibri" panose="020F0502020204030204" pitchFamily="34" charset="0"/>
              </a:rPr>
              <a:t>ON</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a:t>
            </a:r>
            <a:r>
              <a:rPr lang="en-IN" kern="0" dirty="0" err="1">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p.pizza_type_id</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 </a:t>
            </a:r>
            <a:r>
              <a:rPr lang="en-IN" kern="0" dirty="0" err="1">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pt.pizza_type_id</a:t>
            </a:r>
            <a:endPar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endParaRPr>
          </a:p>
          <a:p>
            <a:pPr marL="0" marR="0">
              <a:lnSpc>
                <a:spcPct val="150000"/>
              </a:lnSpc>
              <a:spcBef>
                <a:spcPts val="0"/>
              </a:spcBef>
              <a:spcAft>
                <a:spcPts val="0"/>
              </a:spcAft>
            </a:pPr>
            <a:r>
              <a:rPr lang="en-IN" kern="0" dirty="0">
                <a:solidFill>
                  <a:srgbClr val="0000FF"/>
                </a:solidFill>
                <a:latin typeface="Calibri" panose="020F0502020204030204" pitchFamily="34" charset="0"/>
                <a:ea typeface="Calibri" panose="020F0502020204030204" pitchFamily="34" charset="0"/>
                <a:cs typeface="Calibri" panose="020F0502020204030204" pitchFamily="34" charset="0"/>
              </a:rPr>
              <a:t>GROUP BY </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pt.name</a:t>
            </a:r>
          </a:p>
          <a:p>
            <a:pPr marL="0" marR="0">
              <a:lnSpc>
                <a:spcPct val="150000"/>
              </a:lnSpc>
              <a:spcBef>
                <a:spcPts val="0"/>
              </a:spcBef>
              <a:spcAft>
                <a:spcPts val="0"/>
              </a:spcAft>
            </a:pPr>
            <a:r>
              <a:rPr lang="en-IN" kern="0" dirty="0">
                <a:solidFill>
                  <a:srgbClr val="0000FF"/>
                </a:solidFill>
                <a:latin typeface="Calibri" panose="020F0502020204030204" pitchFamily="34" charset="0"/>
                <a:ea typeface="Calibri" panose="020F0502020204030204" pitchFamily="34" charset="0"/>
                <a:cs typeface="Calibri" panose="020F0502020204030204" pitchFamily="34" charset="0"/>
              </a:rPr>
              <a:t>ORDER BY </a:t>
            </a:r>
            <a:r>
              <a:rPr lang="en-IN" kern="0" dirty="0" err="1">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Total_Orders</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DESC</a:t>
            </a:r>
          </a:p>
          <a:p>
            <a:pPr marL="0" marR="0">
              <a:lnSpc>
                <a:spcPct val="150000"/>
              </a:lnSpc>
              <a:spcBef>
                <a:spcPts val="0"/>
              </a:spcBef>
              <a:spcAft>
                <a:spcPts val="0"/>
              </a:spcAft>
            </a:pPr>
            <a:r>
              <a:rPr lang="en-IN" kern="0" dirty="0">
                <a:solidFill>
                  <a:srgbClr val="0000FF"/>
                </a:solidFill>
                <a:latin typeface="Calibri" panose="020F0502020204030204" pitchFamily="34" charset="0"/>
                <a:ea typeface="Calibri" panose="020F0502020204030204" pitchFamily="34" charset="0"/>
                <a:cs typeface="Calibri" panose="020F0502020204030204" pitchFamily="34" charset="0"/>
              </a:rPr>
              <a:t>LIMIT</a:t>
            </a:r>
            <a:r>
              <a:rPr lang="en-IN" kern="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rPr>
              <a:t> 5;</a:t>
            </a:r>
          </a:p>
          <a:p>
            <a:pPr marL="0" marR="0">
              <a:lnSpc>
                <a:spcPct val="150000"/>
              </a:lnSpc>
              <a:spcBef>
                <a:spcPts val="0"/>
              </a:spcBef>
              <a:spcAft>
                <a:spcPts val="0"/>
              </a:spcAf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endPar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11" name="TextBox 10">
            <a:extLst>
              <a:ext uri="{FF2B5EF4-FFF2-40B4-BE49-F238E27FC236}">
                <a16:creationId xmlns:a16="http://schemas.microsoft.com/office/drawing/2014/main" id="{1F8FB79F-019A-F7AB-44ED-2F9C91BBFF09}"/>
              </a:ext>
            </a:extLst>
          </p:cNvPr>
          <p:cNvSpPr txBox="1"/>
          <p:nvPr/>
        </p:nvSpPr>
        <p:spPr>
          <a:xfrm>
            <a:off x="3571658" y="341434"/>
            <a:ext cx="5047891" cy="646331"/>
          </a:xfrm>
          <a:prstGeom prst="rect">
            <a:avLst/>
          </a:prstGeom>
          <a:noFill/>
        </p:spPr>
        <p:txBody>
          <a:bodyPr wrap="square" rtlCol="0">
            <a:spAutoFit/>
          </a:bodyPr>
          <a:lstStyle/>
          <a:p>
            <a:pPr algn="ctr"/>
            <a:r>
              <a:rPr lang="en-IN" sz="3600" dirty="0"/>
              <a:t>🍕</a:t>
            </a:r>
            <a:r>
              <a:rPr lang="en-US" sz="3600" dirty="0">
                <a:solidFill>
                  <a:schemeClr val="accent1">
                    <a:lumMod val="60000"/>
                    <a:lumOff val="40000"/>
                  </a:schemeClr>
                </a:solidFill>
                <a:latin typeface="Lato Black" panose="020F0A02020204030203" pitchFamily="34" charset="0"/>
              </a:rPr>
              <a:t>SQL QUERIES</a:t>
            </a:r>
            <a:endParaRPr lang="en-IN" sz="3600" dirty="0">
              <a:solidFill>
                <a:schemeClr val="accent1">
                  <a:lumMod val="60000"/>
                  <a:lumOff val="40000"/>
                </a:schemeClr>
              </a:solidFill>
              <a:latin typeface="Lato Black" panose="020F0A02020204030203" pitchFamily="34" charset="0"/>
            </a:endParaRPr>
          </a:p>
        </p:txBody>
      </p:sp>
      <p:pic>
        <p:nvPicPr>
          <p:cNvPr id="3" name="Picture 2">
            <a:extLst>
              <a:ext uri="{FF2B5EF4-FFF2-40B4-BE49-F238E27FC236}">
                <a16:creationId xmlns:a16="http://schemas.microsoft.com/office/drawing/2014/main" id="{E5C6FDE0-7B7F-46FD-A89C-315A647F71D3}"/>
              </a:ext>
            </a:extLst>
          </p:cNvPr>
          <p:cNvPicPr>
            <a:picLocks noChangeAspect="1"/>
          </p:cNvPicPr>
          <p:nvPr/>
        </p:nvPicPr>
        <p:blipFill>
          <a:blip r:embed="rId4"/>
          <a:stretch>
            <a:fillRect/>
          </a:stretch>
        </p:blipFill>
        <p:spPr>
          <a:xfrm>
            <a:off x="6954715" y="3446584"/>
            <a:ext cx="2883877" cy="1591163"/>
          </a:xfrm>
          <a:prstGeom prst="rect">
            <a:avLst/>
          </a:prstGeom>
        </p:spPr>
      </p:pic>
    </p:spTree>
    <p:extLst>
      <p:ext uri="{BB962C8B-B14F-4D97-AF65-F5344CB8AC3E}">
        <p14:creationId xmlns:p14="http://schemas.microsoft.com/office/powerpoint/2010/main" val="3742691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EF7426-A82B-9F32-8383-9C7897B94358}"/>
              </a:ext>
            </a:extLst>
          </p:cNvPr>
          <p:cNvPicPr>
            <a:picLocks noChangeAspect="1"/>
          </p:cNvPicPr>
          <p:nvPr/>
        </p:nvPicPr>
        <p:blipFill>
          <a:blip r:embed="rId2">
            <a:alphaModFix amt="93000"/>
            <a:extLst>
              <a:ext uri="{BEBA8EAE-BF5A-486C-A8C5-ECC9F3942E4B}">
                <a14:imgProps xmlns:a14="http://schemas.microsoft.com/office/drawing/2010/main">
                  <a14:imgLayer r:embed="rId3">
                    <a14:imgEffect>
                      <a14:brightnessContrast bright="-41000"/>
                    </a14:imgEffect>
                  </a14:imgLayer>
                </a14:imgProps>
              </a:ext>
            </a:extLst>
          </a:blip>
          <a:stretch>
            <a:fillRect/>
          </a:stretch>
        </p:blipFill>
        <p:spPr>
          <a:xfrm>
            <a:off x="-1" y="0"/>
            <a:ext cx="12191211" cy="6858000"/>
          </a:xfrm>
          <a:prstGeom prst="rect">
            <a:avLst/>
          </a:prstGeom>
        </p:spPr>
      </p:pic>
      <p:sp>
        <p:nvSpPr>
          <p:cNvPr id="6" name="Rectangle 5">
            <a:extLst>
              <a:ext uri="{FF2B5EF4-FFF2-40B4-BE49-F238E27FC236}">
                <a16:creationId xmlns:a16="http://schemas.microsoft.com/office/drawing/2014/main" id="{1B1A6F43-CE5A-E0B9-2D0D-B4542EC5881D}"/>
              </a:ext>
            </a:extLst>
          </p:cNvPr>
          <p:cNvSpPr/>
          <p:nvPr/>
        </p:nvSpPr>
        <p:spPr>
          <a:xfrm>
            <a:off x="0" y="17584"/>
            <a:ext cx="12191210" cy="6858000"/>
          </a:xfrm>
          <a:prstGeom prst="rect">
            <a:avLst/>
          </a:prstGeom>
          <a:gradFill>
            <a:gsLst>
              <a:gs pos="0">
                <a:schemeClr val="tx1">
                  <a:lumMod val="95000"/>
                  <a:lumOff val="5000"/>
                  <a:alpha val="85000"/>
                </a:schemeClr>
              </a:gs>
              <a:gs pos="100000">
                <a:srgbClr val="5C2A08">
                  <a:alpha val="88000"/>
                </a:srgb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wrap="square" lIns="822960" tIns="1645920" rIns="365760" bIns="1554480" rtlCol="0" anchor="t" anchorCtr="0"/>
          <a:lstStyle/>
          <a:p>
            <a:pPr marL="0" marR="0">
              <a:lnSpc>
                <a:spcPct val="150000"/>
              </a:lnSpc>
              <a:spcBef>
                <a:spcPts val="0"/>
              </a:spcBef>
              <a:spcAft>
                <a:spcPts val="0"/>
              </a:spcAft>
              <a:tabLst>
                <a:tab pos="720090" algn="l"/>
              </a:tabLst>
            </a:pPr>
            <a:r>
              <a:rPr lang="en-US" sz="1800" b="1" kern="1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rPr>
              <a:t>Bottom 5 Pizzas by Total Orders:</a:t>
            </a:r>
          </a:p>
          <a:p>
            <a:pPr marL="0" marR="0">
              <a:lnSpc>
                <a:spcPct val="150000"/>
              </a:lnSpc>
              <a:spcBef>
                <a:spcPts val="0"/>
              </a:spcBef>
              <a:spcAft>
                <a:spcPts val="0"/>
              </a:spcAf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SELECT  </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pt.name, </a:t>
            </a:r>
            <a:r>
              <a:rPr lang="en-IN" sz="1800" kern="100" dirty="0">
                <a:solidFill>
                  <a:srgbClr val="FD1BFD"/>
                </a:solidFill>
                <a:effectLst/>
                <a:latin typeface="Calibri" panose="020F0502020204030204" pitchFamily="34" charset="0"/>
                <a:ea typeface="Calibri" panose="020F0502020204030204" pitchFamily="34" charset="0"/>
                <a:cs typeface="Mangal" panose="02040503050203030202" pitchFamily="18" charset="0"/>
              </a:rPr>
              <a:t>COUNT</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DISTINCT</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od.order_id</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Total_Orders</a:t>
            </a:r>
            <a:endPar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FROM </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orders_details</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od        </a:t>
            </a: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JOIN </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pizzas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p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ON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od.pizza_id</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p.pizza_id</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JOIN</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pizza_types</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pt</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ON</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p.pizza_type_id</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pt.pizza_type_id</a:t>
            </a:r>
            <a:endPar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GROUP BY </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pt.name</a:t>
            </a: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ORDER BY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Total_Orders</a:t>
            </a:r>
            <a:endPar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LIMIT</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5;</a:t>
            </a:r>
          </a:p>
        </p:txBody>
      </p:sp>
      <p:sp>
        <p:nvSpPr>
          <p:cNvPr id="11" name="TextBox 10">
            <a:extLst>
              <a:ext uri="{FF2B5EF4-FFF2-40B4-BE49-F238E27FC236}">
                <a16:creationId xmlns:a16="http://schemas.microsoft.com/office/drawing/2014/main" id="{1F8FB79F-019A-F7AB-44ED-2F9C91BBFF09}"/>
              </a:ext>
            </a:extLst>
          </p:cNvPr>
          <p:cNvSpPr txBox="1"/>
          <p:nvPr/>
        </p:nvSpPr>
        <p:spPr>
          <a:xfrm>
            <a:off x="3571658" y="341434"/>
            <a:ext cx="5047891" cy="646331"/>
          </a:xfrm>
          <a:prstGeom prst="rect">
            <a:avLst/>
          </a:prstGeom>
          <a:noFill/>
        </p:spPr>
        <p:txBody>
          <a:bodyPr wrap="square" rtlCol="0">
            <a:spAutoFit/>
          </a:bodyPr>
          <a:lstStyle/>
          <a:p>
            <a:pPr algn="ctr"/>
            <a:r>
              <a:rPr lang="en-IN" sz="3600" dirty="0"/>
              <a:t>🍕</a:t>
            </a:r>
            <a:r>
              <a:rPr lang="en-US" sz="3600" dirty="0">
                <a:solidFill>
                  <a:schemeClr val="accent1">
                    <a:lumMod val="60000"/>
                    <a:lumOff val="40000"/>
                  </a:schemeClr>
                </a:solidFill>
                <a:latin typeface="Lato Black" panose="020F0A02020204030203" pitchFamily="34" charset="0"/>
              </a:rPr>
              <a:t>SQL QUERIES</a:t>
            </a:r>
            <a:endParaRPr lang="en-IN" sz="3600" dirty="0">
              <a:solidFill>
                <a:schemeClr val="accent1">
                  <a:lumMod val="60000"/>
                  <a:lumOff val="40000"/>
                </a:schemeClr>
              </a:solidFill>
              <a:latin typeface="Lato Black" panose="020F0A02020204030203" pitchFamily="34" charset="0"/>
            </a:endParaRPr>
          </a:p>
        </p:txBody>
      </p:sp>
      <p:pic>
        <p:nvPicPr>
          <p:cNvPr id="3" name="Picture 2">
            <a:extLst>
              <a:ext uri="{FF2B5EF4-FFF2-40B4-BE49-F238E27FC236}">
                <a16:creationId xmlns:a16="http://schemas.microsoft.com/office/drawing/2014/main" id="{D6F4C44B-253C-4ECF-B8E7-7E18A6C9451B}"/>
              </a:ext>
            </a:extLst>
          </p:cNvPr>
          <p:cNvPicPr>
            <a:picLocks noChangeAspect="1"/>
          </p:cNvPicPr>
          <p:nvPr/>
        </p:nvPicPr>
        <p:blipFill>
          <a:blip r:embed="rId4"/>
          <a:stretch>
            <a:fillRect/>
          </a:stretch>
        </p:blipFill>
        <p:spPr>
          <a:xfrm>
            <a:off x="7679982" y="3288323"/>
            <a:ext cx="2668564" cy="1617785"/>
          </a:xfrm>
          <a:prstGeom prst="rect">
            <a:avLst/>
          </a:prstGeom>
        </p:spPr>
      </p:pic>
    </p:spTree>
    <p:extLst>
      <p:ext uri="{BB962C8B-B14F-4D97-AF65-F5344CB8AC3E}">
        <p14:creationId xmlns:p14="http://schemas.microsoft.com/office/powerpoint/2010/main" val="525407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EF7426-A82B-9F32-8383-9C7897B94358}"/>
              </a:ext>
            </a:extLst>
          </p:cNvPr>
          <p:cNvPicPr>
            <a:picLocks noChangeAspect="1"/>
          </p:cNvPicPr>
          <p:nvPr/>
        </p:nvPicPr>
        <p:blipFill>
          <a:blip r:embed="rId2">
            <a:alphaModFix amt="93000"/>
            <a:extLst>
              <a:ext uri="{BEBA8EAE-BF5A-486C-A8C5-ECC9F3942E4B}">
                <a14:imgProps xmlns:a14="http://schemas.microsoft.com/office/drawing/2010/main">
                  <a14:imgLayer r:embed="rId3">
                    <a14:imgEffect>
                      <a14:brightnessContrast bright="-41000"/>
                    </a14:imgEffect>
                  </a14:imgLayer>
                </a14:imgProps>
              </a:ext>
            </a:extLst>
          </a:blip>
          <a:stretch>
            <a:fillRect/>
          </a:stretch>
        </p:blipFill>
        <p:spPr>
          <a:xfrm>
            <a:off x="-1" y="0"/>
            <a:ext cx="12191211" cy="6858000"/>
          </a:xfrm>
          <a:prstGeom prst="rect">
            <a:avLst/>
          </a:prstGeom>
        </p:spPr>
      </p:pic>
      <p:sp>
        <p:nvSpPr>
          <p:cNvPr id="6" name="Rectangle 5">
            <a:extLst>
              <a:ext uri="{FF2B5EF4-FFF2-40B4-BE49-F238E27FC236}">
                <a16:creationId xmlns:a16="http://schemas.microsoft.com/office/drawing/2014/main" id="{1B1A6F43-CE5A-E0B9-2D0D-B4542EC5881D}"/>
              </a:ext>
            </a:extLst>
          </p:cNvPr>
          <p:cNvSpPr/>
          <p:nvPr/>
        </p:nvSpPr>
        <p:spPr>
          <a:xfrm>
            <a:off x="0" y="17584"/>
            <a:ext cx="12191210" cy="6858000"/>
          </a:xfrm>
          <a:prstGeom prst="rect">
            <a:avLst/>
          </a:prstGeom>
          <a:gradFill>
            <a:gsLst>
              <a:gs pos="0">
                <a:schemeClr val="tx1">
                  <a:lumMod val="95000"/>
                  <a:lumOff val="5000"/>
                  <a:alpha val="85000"/>
                </a:schemeClr>
              </a:gs>
              <a:gs pos="100000">
                <a:srgbClr val="5C2A08">
                  <a:alpha val="88000"/>
                </a:srgb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wrap="square" lIns="1005840" tIns="1645920" rIns="365760" bIns="1554480" rtlCol="0" anchor="t" anchorCtr="0"/>
          <a:lstStyle/>
          <a:p>
            <a:r>
              <a:rPr lang="en-US" dirty="0"/>
              <a:t>This report presents a detailed analysis of pizza sales data for the year 2015. It encompasses key performance metrics such as total revenue, order volume, sales by pizza category and size, customer buying patterns, and product-level performance.</a:t>
            </a:r>
          </a:p>
          <a:p>
            <a:endParaRPr lang="en-US" dirty="0"/>
          </a:p>
          <a:p>
            <a:endParaRPr lang="en-US" dirty="0"/>
          </a:p>
          <a:p>
            <a:r>
              <a:rPr lang="en-US" dirty="0"/>
              <a:t>By examining trends across different time periods and product segments, the report aims to uncover valuable business insights that can drive data-informed decisions related to product strategy, marketing, and operations.</a:t>
            </a:r>
          </a:p>
          <a:p>
            <a:endParaRPr lang="en-US" dirty="0"/>
          </a:p>
          <a:p>
            <a:endParaRPr lang="en-US" dirty="0"/>
          </a:p>
          <a:p>
            <a:r>
              <a:rPr lang="en-US" dirty="0"/>
              <a:t>The insights provided will help in identifying best-selling pizzas, understanding peak sales hours, and highlighting opportunities for improving underperforming items, ultimately contributing to better customer satisfaction and increased profitability</a:t>
            </a:r>
          </a:p>
          <a:p>
            <a:endParaRPr lang="en-IN" dirty="0"/>
          </a:p>
        </p:txBody>
      </p:sp>
      <p:sp>
        <p:nvSpPr>
          <p:cNvPr id="11" name="TextBox 10">
            <a:extLst>
              <a:ext uri="{FF2B5EF4-FFF2-40B4-BE49-F238E27FC236}">
                <a16:creationId xmlns:a16="http://schemas.microsoft.com/office/drawing/2014/main" id="{1F8FB79F-019A-F7AB-44ED-2F9C91BBFF09}"/>
              </a:ext>
            </a:extLst>
          </p:cNvPr>
          <p:cNvSpPr txBox="1"/>
          <p:nvPr/>
        </p:nvSpPr>
        <p:spPr>
          <a:xfrm>
            <a:off x="3571658" y="322384"/>
            <a:ext cx="5047891" cy="646331"/>
          </a:xfrm>
          <a:prstGeom prst="rect">
            <a:avLst/>
          </a:prstGeom>
          <a:noFill/>
        </p:spPr>
        <p:txBody>
          <a:bodyPr wrap="square" rtlCol="0">
            <a:spAutoFit/>
          </a:bodyPr>
          <a:lstStyle/>
          <a:p>
            <a:pPr algn="ctr"/>
            <a:r>
              <a:rPr lang="en-IN" sz="3600" dirty="0"/>
              <a:t>🍕</a:t>
            </a:r>
            <a:r>
              <a:rPr lang="en-US" sz="3600" dirty="0">
                <a:solidFill>
                  <a:schemeClr val="accent5">
                    <a:lumMod val="60000"/>
                    <a:lumOff val="40000"/>
                  </a:schemeClr>
                </a:solidFill>
                <a:latin typeface="Lato Black" panose="020F0A02020204030203" pitchFamily="34" charset="0"/>
              </a:rPr>
              <a:t>I</a:t>
            </a:r>
            <a:r>
              <a:rPr lang="en-IN" sz="3600" dirty="0">
                <a:solidFill>
                  <a:schemeClr val="accent5">
                    <a:lumMod val="60000"/>
                    <a:lumOff val="40000"/>
                  </a:schemeClr>
                </a:solidFill>
                <a:latin typeface="Lato Black" panose="020F0A02020204030203" pitchFamily="34" charset="0"/>
              </a:rPr>
              <a:t>ntroduction</a:t>
            </a:r>
          </a:p>
        </p:txBody>
      </p:sp>
    </p:spTree>
    <p:extLst>
      <p:ext uri="{BB962C8B-B14F-4D97-AF65-F5344CB8AC3E}">
        <p14:creationId xmlns:p14="http://schemas.microsoft.com/office/powerpoint/2010/main" val="2554123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EF7426-A82B-9F32-8383-9C7897B94358}"/>
              </a:ext>
            </a:extLst>
          </p:cNvPr>
          <p:cNvPicPr>
            <a:picLocks noChangeAspect="1"/>
          </p:cNvPicPr>
          <p:nvPr/>
        </p:nvPicPr>
        <p:blipFill>
          <a:blip r:embed="rId2">
            <a:alphaModFix amt="93000"/>
            <a:extLst>
              <a:ext uri="{BEBA8EAE-BF5A-486C-A8C5-ECC9F3942E4B}">
                <a14:imgProps xmlns:a14="http://schemas.microsoft.com/office/drawing/2010/main">
                  <a14:imgLayer r:embed="rId3">
                    <a14:imgEffect>
                      <a14:brightnessContrast bright="-41000"/>
                    </a14:imgEffect>
                  </a14:imgLayer>
                </a14:imgProps>
              </a:ext>
            </a:extLst>
          </a:blip>
          <a:stretch>
            <a:fillRect/>
          </a:stretch>
        </p:blipFill>
        <p:spPr>
          <a:xfrm>
            <a:off x="-1" y="0"/>
            <a:ext cx="12191211" cy="6858000"/>
          </a:xfrm>
          <a:prstGeom prst="rect">
            <a:avLst/>
          </a:prstGeom>
        </p:spPr>
      </p:pic>
      <p:sp>
        <p:nvSpPr>
          <p:cNvPr id="6" name="Rectangle 5">
            <a:extLst>
              <a:ext uri="{FF2B5EF4-FFF2-40B4-BE49-F238E27FC236}">
                <a16:creationId xmlns:a16="http://schemas.microsoft.com/office/drawing/2014/main" id="{1B1A6F43-CE5A-E0B9-2D0D-B4542EC5881D}"/>
              </a:ext>
            </a:extLst>
          </p:cNvPr>
          <p:cNvSpPr/>
          <p:nvPr/>
        </p:nvSpPr>
        <p:spPr>
          <a:xfrm>
            <a:off x="0" y="0"/>
            <a:ext cx="12191210" cy="6858000"/>
          </a:xfrm>
          <a:prstGeom prst="rect">
            <a:avLst/>
          </a:prstGeom>
          <a:gradFill>
            <a:gsLst>
              <a:gs pos="0">
                <a:schemeClr val="tx1">
                  <a:lumMod val="95000"/>
                  <a:lumOff val="5000"/>
                  <a:alpha val="85000"/>
                </a:schemeClr>
              </a:gs>
              <a:gs pos="100000">
                <a:srgbClr val="5C2A08">
                  <a:alpha val="88000"/>
                </a:srgb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8F992EF8-F6CA-40CD-903A-52B260CBD6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166" y="342900"/>
            <a:ext cx="11572875" cy="6372225"/>
          </a:xfrm>
          <a:prstGeom prst="rect">
            <a:avLst/>
          </a:prstGeom>
        </p:spPr>
      </p:pic>
    </p:spTree>
    <p:extLst>
      <p:ext uri="{BB962C8B-B14F-4D97-AF65-F5344CB8AC3E}">
        <p14:creationId xmlns:p14="http://schemas.microsoft.com/office/powerpoint/2010/main" val="1418806688"/>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EF7426-A82B-9F32-8383-9C7897B94358}"/>
              </a:ext>
            </a:extLst>
          </p:cNvPr>
          <p:cNvPicPr>
            <a:picLocks noChangeAspect="1"/>
          </p:cNvPicPr>
          <p:nvPr/>
        </p:nvPicPr>
        <p:blipFill>
          <a:blip r:embed="rId2">
            <a:alphaModFix amt="93000"/>
            <a:extLst>
              <a:ext uri="{BEBA8EAE-BF5A-486C-A8C5-ECC9F3942E4B}">
                <a14:imgProps xmlns:a14="http://schemas.microsoft.com/office/drawing/2010/main">
                  <a14:imgLayer r:embed="rId3">
                    <a14:imgEffect>
                      <a14:brightnessContrast bright="-41000"/>
                    </a14:imgEffect>
                  </a14:imgLayer>
                </a14:imgProps>
              </a:ext>
            </a:extLst>
          </a:blip>
          <a:stretch>
            <a:fillRect/>
          </a:stretch>
        </p:blipFill>
        <p:spPr>
          <a:xfrm>
            <a:off x="-1" y="0"/>
            <a:ext cx="12191211" cy="6858000"/>
          </a:xfrm>
          <a:prstGeom prst="rect">
            <a:avLst/>
          </a:prstGeom>
        </p:spPr>
      </p:pic>
      <p:sp>
        <p:nvSpPr>
          <p:cNvPr id="6" name="Rectangle 5">
            <a:extLst>
              <a:ext uri="{FF2B5EF4-FFF2-40B4-BE49-F238E27FC236}">
                <a16:creationId xmlns:a16="http://schemas.microsoft.com/office/drawing/2014/main" id="{1B1A6F43-CE5A-E0B9-2D0D-B4542EC5881D}"/>
              </a:ext>
            </a:extLst>
          </p:cNvPr>
          <p:cNvSpPr/>
          <p:nvPr/>
        </p:nvSpPr>
        <p:spPr>
          <a:xfrm>
            <a:off x="0" y="0"/>
            <a:ext cx="12191210" cy="6858000"/>
          </a:xfrm>
          <a:prstGeom prst="rect">
            <a:avLst/>
          </a:prstGeom>
          <a:gradFill>
            <a:gsLst>
              <a:gs pos="0">
                <a:schemeClr val="tx1">
                  <a:lumMod val="95000"/>
                  <a:lumOff val="5000"/>
                  <a:alpha val="85000"/>
                </a:schemeClr>
              </a:gs>
              <a:gs pos="100000">
                <a:srgbClr val="5C2A08">
                  <a:alpha val="88000"/>
                </a:srgb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3ED02A82-45B5-4A95-91F9-87ABE18DD1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732" y="193431"/>
            <a:ext cx="11614637" cy="6541477"/>
          </a:xfrm>
          <a:prstGeom prst="rect">
            <a:avLst/>
          </a:prstGeom>
        </p:spPr>
      </p:pic>
    </p:spTree>
    <p:extLst>
      <p:ext uri="{BB962C8B-B14F-4D97-AF65-F5344CB8AC3E}">
        <p14:creationId xmlns:p14="http://schemas.microsoft.com/office/powerpoint/2010/main" val="1117524312"/>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EF7426-A82B-9F32-8383-9C7897B94358}"/>
              </a:ext>
            </a:extLst>
          </p:cNvPr>
          <p:cNvPicPr>
            <a:picLocks noChangeAspect="1"/>
          </p:cNvPicPr>
          <p:nvPr/>
        </p:nvPicPr>
        <p:blipFill>
          <a:blip r:embed="rId2">
            <a:alphaModFix amt="93000"/>
            <a:extLst>
              <a:ext uri="{BEBA8EAE-BF5A-486C-A8C5-ECC9F3942E4B}">
                <a14:imgProps xmlns:a14="http://schemas.microsoft.com/office/drawing/2010/main">
                  <a14:imgLayer r:embed="rId3">
                    <a14:imgEffect>
                      <a14:brightnessContrast bright="-41000"/>
                    </a14:imgEffect>
                  </a14:imgLayer>
                </a14:imgProps>
              </a:ext>
            </a:extLst>
          </a:blip>
          <a:stretch>
            <a:fillRect/>
          </a:stretch>
        </p:blipFill>
        <p:spPr>
          <a:xfrm>
            <a:off x="-1" y="0"/>
            <a:ext cx="12191211" cy="6858000"/>
          </a:xfrm>
          <a:prstGeom prst="rect">
            <a:avLst/>
          </a:prstGeom>
        </p:spPr>
      </p:pic>
      <p:sp>
        <p:nvSpPr>
          <p:cNvPr id="6" name="Rectangle 5">
            <a:extLst>
              <a:ext uri="{FF2B5EF4-FFF2-40B4-BE49-F238E27FC236}">
                <a16:creationId xmlns:a16="http://schemas.microsoft.com/office/drawing/2014/main" id="{1B1A6F43-CE5A-E0B9-2D0D-B4542EC5881D}"/>
              </a:ext>
            </a:extLst>
          </p:cNvPr>
          <p:cNvSpPr/>
          <p:nvPr/>
        </p:nvSpPr>
        <p:spPr>
          <a:xfrm>
            <a:off x="0" y="17584"/>
            <a:ext cx="12191210" cy="6858000"/>
          </a:xfrm>
          <a:prstGeom prst="rect">
            <a:avLst/>
          </a:prstGeom>
          <a:gradFill>
            <a:gsLst>
              <a:gs pos="0">
                <a:schemeClr val="tx1">
                  <a:lumMod val="95000"/>
                  <a:lumOff val="5000"/>
                  <a:alpha val="85000"/>
                </a:schemeClr>
              </a:gs>
              <a:gs pos="100000">
                <a:srgbClr val="5C2A08">
                  <a:alpha val="88000"/>
                </a:srgb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wrap="square" lIns="822960" tIns="548640" rIns="365760" bIns="1554480" rtlCol="0" anchor="t" anchorCtr="0"/>
          <a:lstStyle/>
          <a:p>
            <a:pPr marL="0" marR="0" algn="r">
              <a:lnSpc>
                <a:spcPct val="150000"/>
              </a:lnSpc>
              <a:spcBef>
                <a:spcPts val="0"/>
              </a:spcBef>
              <a:spcAft>
                <a:spcPts val="0"/>
              </a:spcAft>
              <a:tabLst>
                <a:tab pos="720090" algn="l"/>
              </a:tabLst>
            </a:pPr>
            <a:endParaRPr lang="en-US" sz="1800" b="1" kern="1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2000" dirty="0">
                <a:solidFill>
                  <a:srgbClr val="00B050"/>
                </a:solidFill>
              </a:rPr>
              <a:t>Key Highlights:</a:t>
            </a:r>
          </a:p>
          <a:p>
            <a:pPr marL="0" marR="0">
              <a:lnSpc>
                <a:spcPct val="150000"/>
              </a:lnSpc>
              <a:spcBef>
                <a:spcPts val="0"/>
              </a:spcBef>
              <a:spcAft>
                <a:spcPts val="0"/>
              </a:spcAft>
            </a:pPr>
            <a:r>
              <a:rPr lang="en-IN" sz="2000" dirty="0"/>
              <a:t>📦 </a:t>
            </a:r>
            <a:r>
              <a:rPr lang="en-IN" sz="2000" b="1" dirty="0"/>
              <a:t>Total Orders:</a:t>
            </a:r>
            <a:r>
              <a:rPr lang="en-IN" sz="2000" dirty="0"/>
              <a:t> 21.4K | 🍕 </a:t>
            </a:r>
            <a:r>
              <a:rPr lang="en-IN" sz="2000" b="1" dirty="0"/>
              <a:t>Pizzas Sold:</a:t>
            </a:r>
            <a:r>
              <a:rPr lang="en-IN" sz="2000" dirty="0"/>
              <a:t> 49.6K</a:t>
            </a:r>
          </a:p>
          <a:p>
            <a:pPr marL="0" marR="0">
              <a:lnSpc>
                <a:spcPct val="150000"/>
              </a:lnSpc>
              <a:spcBef>
                <a:spcPts val="0"/>
              </a:spcBef>
              <a:spcAft>
                <a:spcPts val="0"/>
              </a:spcAft>
            </a:pPr>
            <a:r>
              <a:rPr lang="en-US" sz="2000" dirty="0"/>
              <a:t>💰 </a:t>
            </a:r>
            <a:r>
              <a:rPr lang="en-US" sz="2000" b="1" dirty="0"/>
              <a:t>Total Revenue:</a:t>
            </a:r>
            <a:r>
              <a:rPr lang="en-US" sz="2000" dirty="0"/>
              <a:t> $817.9K | 🧾 </a:t>
            </a:r>
            <a:r>
              <a:rPr lang="en-US" sz="2000" b="1" dirty="0"/>
              <a:t>Avg. Order Value:</a:t>
            </a:r>
            <a:r>
              <a:rPr lang="en-US" sz="2000" dirty="0"/>
              <a:t> $38.3</a:t>
            </a:r>
            <a:endParaRPr lang="en-IN" sz="2000" dirty="0"/>
          </a:p>
          <a:p>
            <a:pPr marL="0" marR="0">
              <a:lnSpc>
                <a:spcPct val="150000"/>
              </a:lnSpc>
              <a:spcBef>
                <a:spcPts val="0"/>
              </a:spcBef>
              <a:spcAft>
                <a:spcPts val="0"/>
              </a:spcAft>
            </a:pPr>
            <a:r>
              <a:rPr lang="en-US" sz="2000" dirty="0"/>
              <a:t>🏆 </a:t>
            </a:r>
            <a:r>
              <a:rPr lang="en-US" sz="2000" b="1" dirty="0"/>
              <a:t>Top-Selling Pizza:</a:t>
            </a:r>
            <a:r>
              <a:rPr lang="en-US" sz="2000" dirty="0"/>
              <a:t> Classic Deluxe (2.45K units, $38.2K revenue)</a:t>
            </a:r>
            <a:endParaRPr lang="en-IN" sz="2000" dirty="0"/>
          </a:p>
          <a:p>
            <a:pPr marL="0" marR="0">
              <a:lnSpc>
                <a:spcPct val="150000"/>
              </a:lnSpc>
              <a:spcBef>
                <a:spcPts val="0"/>
              </a:spcBef>
              <a:spcAft>
                <a:spcPts val="0"/>
              </a:spcAft>
            </a:pPr>
            <a:r>
              <a:rPr lang="en-US" sz="2000" dirty="0"/>
              <a:t>📊 </a:t>
            </a:r>
            <a:r>
              <a:rPr lang="en-US" sz="2000" b="1" dirty="0"/>
              <a:t>Best-Performing Category:</a:t>
            </a:r>
            <a:r>
              <a:rPr lang="en-US" sz="2000" dirty="0"/>
              <a:t> Classic – leading in all KPIs</a:t>
            </a:r>
            <a:endParaRPr lang="en-IN" sz="2000" dirty="0"/>
          </a:p>
          <a:p>
            <a:pPr marL="0" marR="0">
              <a:lnSpc>
                <a:spcPct val="150000"/>
              </a:lnSpc>
              <a:spcBef>
                <a:spcPts val="0"/>
              </a:spcBef>
              <a:spcAft>
                <a:spcPts val="0"/>
              </a:spcAft>
            </a:pPr>
            <a:r>
              <a:rPr lang="en-US" sz="2000" dirty="0"/>
              <a:t>🍕 </a:t>
            </a:r>
            <a:r>
              <a:rPr lang="en-US" sz="2000" b="1" dirty="0"/>
              <a:t>Preferred Size:</a:t>
            </a:r>
            <a:r>
              <a:rPr lang="en-US" sz="2000" dirty="0"/>
              <a:t> Large – accounting for nearly 46% of total revenue</a:t>
            </a:r>
          </a:p>
          <a:p>
            <a:pPr marL="0" marR="0">
              <a:lnSpc>
                <a:spcPct val="150000"/>
              </a:lnSpc>
              <a:spcBef>
                <a:spcPts val="0"/>
              </a:spcBef>
              <a:spcAft>
                <a:spcPts val="0"/>
              </a:spcAft>
            </a:pPr>
            <a:endParaRPr lang="en-US" sz="2000" kern="100" dirty="0">
              <a:latin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2000" dirty="0">
                <a:solidFill>
                  <a:srgbClr val="00B050"/>
                </a:solidFill>
              </a:rPr>
              <a:t>Customer Behaviour &amp; Trends:</a:t>
            </a:r>
          </a:p>
          <a:p>
            <a:pPr marL="0" marR="0">
              <a:lnSpc>
                <a:spcPct val="150000"/>
              </a:lnSpc>
              <a:spcBef>
                <a:spcPts val="0"/>
              </a:spcBef>
              <a:spcAft>
                <a:spcPts val="0"/>
              </a:spcAft>
            </a:pPr>
            <a:r>
              <a:rPr lang="en-US" sz="2000" dirty="0"/>
              <a:t>⏰ </a:t>
            </a:r>
            <a:r>
              <a:rPr lang="en-US" sz="2000" b="1" dirty="0"/>
              <a:t>Peak Hours:</a:t>
            </a:r>
            <a:r>
              <a:rPr lang="en-US" sz="2000" dirty="0"/>
              <a:t> 12–1 PM (lunch) and 4–6 PM (evening)</a:t>
            </a:r>
            <a:endParaRPr lang="en-IN" sz="2000" dirty="0"/>
          </a:p>
          <a:p>
            <a:pPr marL="0" marR="0">
              <a:lnSpc>
                <a:spcPct val="150000"/>
              </a:lnSpc>
              <a:spcBef>
                <a:spcPts val="0"/>
              </a:spcBef>
              <a:spcAft>
                <a:spcPts val="0"/>
              </a:spcAft>
            </a:pPr>
            <a:r>
              <a:rPr lang="en-US" sz="2000" dirty="0"/>
              <a:t>📈 </a:t>
            </a:r>
            <a:r>
              <a:rPr lang="en-US" sz="2000" b="1" dirty="0"/>
              <a:t>Sales Peak:</a:t>
            </a:r>
            <a:r>
              <a:rPr lang="en-US" sz="2000" dirty="0"/>
              <a:t> Week 48 (late December) – holiday season impact</a:t>
            </a:r>
            <a:endParaRPr lang="en-IN" sz="2000" dirty="0"/>
          </a:p>
          <a:p>
            <a:pPr marL="0" marR="0">
              <a:lnSpc>
                <a:spcPct val="150000"/>
              </a:lnSpc>
              <a:spcBef>
                <a:spcPts val="0"/>
              </a:spcBef>
              <a:spcAft>
                <a:spcPts val="0"/>
              </a:spcAft>
            </a:pPr>
            <a:r>
              <a:rPr lang="en-US" sz="2000" dirty="0"/>
              <a:t>🧾 </a:t>
            </a:r>
            <a:r>
              <a:rPr lang="en-US" sz="2000" b="1" dirty="0"/>
              <a:t>Average Pizzas per Order:</a:t>
            </a:r>
            <a:r>
              <a:rPr lang="en-US" sz="2000" dirty="0"/>
              <a:t> 2.32 – indicating multi-pizza purchases</a:t>
            </a:r>
          </a:p>
          <a:p>
            <a:pPr marL="0" marR="0">
              <a:lnSpc>
                <a:spcPct val="150000"/>
              </a:lnSpc>
              <a:spcBef>
                <a:spcPts val="0"/>
              </a:spcBef>
              <a:spcAft>
                <a:spcPts val="0"/>
              </a:spcAft>
            </a:pPr>
            <a:endParaRPr lang="en-US" sz="1600" kern="100" dirty="0">
              <a:latin typeface="Calibri" panose="020F0502020204030204" pitchFamily="34" charset="0"/>
              <a:cs typeface="Mangal" panose="02040503050203030202" pitchFamily="18" charset="0"/>
            </a:endParaRPr>
          </a:p>
          <a:p>
            <a:pPr marL="0" marR="0">
              <a:lnSpc>
                <a:spcPct val="150000"/>
              </a:lnSpc>
              <a:spcBef>
                <a:spcPts val="0"/>
              </a:spcBef>
              <a:spcAft>
                <a:spcPts val="0"/>
              </a:spcAft>
            </a:pPr>
            <a:endParaRPr lang="en-US" sz="1600" kern="100" dirty="0">
              <a:latin typeface="Calibri" panose="020F0502020204030204" pitchFamily="34" charset="0"/>
              <a:cs typeface="Mangal" panose="02040503050203030202" pitchFamily="18" charset="0"/>
            </a:endParaRPr>
          </a:p>
          <a:p>
            <a:pPr marL="0" marR="0">
              <a:lnSpc>
                <a:spcPct val="150000"/>
              </a:lnSpc>
              <a:spcBef>
                <a:spcPts val="0"/>
              </a:spcBef>
              <a:spcAft>
                <a:spcPts val="0"/>
              </a:spcAf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1" name="TextBox 10">
            <a:extLst>
              <a:ext uri="{FF2B5EF4-FFF2-40B4-BE49-F238E27FC236}">
                <a16:creationId xmlns:a16="http://schemas.microsoft.com/office/drawing/2014/main" id="{1F8FB79F-019A-F7AB-44ED-2F9C91BBFF09}"/>
              </a:ext>
            </a:extLst>
          </p:cNvPr>
          <p:cNvSpPr txBox="1"/>
          <p:nvPr/>
        </p:nvSpPr>
        <p:spPr>
          <a:xfrm>
            <a:off x="3485933" y="160459"/>
            <a:ext cx="5047891" cy="646331"/>
          </a:xfrm>
          <a:prstGeom prst="rect">
            <a:avLst/>
          </a:prstGeom>
          <a:noFill/>
        </p:spPr>
        <p:txBody>
          <a:bodyPr wrap="square" rtlCol="0">
            <a:spAutoFit/>
          </a:bodyPr>
          <a:lstStyle/>
          <a:p>
            <a:pPr algn="ctr"/>
            <a:r>
              <a:rPr lang="en-IN" sz="3600" dirty="0"/>
              <a:t>🍕</a:t>
            </a:r>
            <a:r>
              <a:rPr lang="en-US" sz="3600" dirty="0">
                <a:solidFill>
                  <a:schemeClr val="accent1">
                    <a:lumMod val="60000"/>
                    <a:lumOff val="40000"/>
                  </a:schemeClr>
                </a:solidFill>
                <a:latin typeface="Lato Black" panose="020F0A02020204030203" pitchFamily="34" charset="0"/>
              </a:rPr>
              <a:t>INSIGHT REPORT</a:t>
            </a:r>
            <a:endParaRPr lang="en-IN" sz="3600" dirty="0">
              <a:solidFill>
                <a:schemeClr val="accent1">
                  <a:lumMod val="60000"/>
                  <a:lumOff val="40000"/>
                </a:schemeClr>
              </a:solidFill>
              <a:latin typeface="Lato Black" panose="020F0A02020204030203" pitchFamily="34" charset="0"/>
            </a:endParaRPr>
          </a:p>
        </p:txBody>
      </p:sp>
    </p:spTree>
    <p:extLst>
      <p:ext uri="{BB962C8B-B14F-4D97-AF65-F5344CB8AC3E}">
        <p14:creationId xmlns:p14="http://schemas.microsoft.com/office/powerpoint/2010/main" val="3317280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EF7426-A82B-9F32-8383-9C7897B94358}"/>
              </a:ext>
            </a:extLst>
          </p:cNvPr>
          <p:cNvPicPr>
            <a:picLocks noChangeAspect="1"/>
          </p:cNvPicPr>
          <p:nvPr/>
        </p:nvPicPr>
        <p:blipFill>
          <a:blip r:embed="rId2">
            <a:alphaModFix amt="93000"/>
            <a:extLst>
              <a:ext uri="{BEBA8EAE-BF5A-486C-A8C5-ECC9F3942E4B}">
                <a14:imgProps xmlns:a14="http://schemas.microsoft.com/office/drawing/2010/main">
                  <a14:imgLayer r:embed="rId3">
                    <a14:imgEffect>
                      <a14:brightnessContrast bright="-41000"/>
                    </a14:imgEffect>
                  </a14:imgLayer>
                </a14:imgProps>
              </a:ext>
            </a:extLst>
          </a:blip>
          <a:stretch>
            <a:fillRect/>
          </a:stretch>
        </p:blipFill>
        <p:spPr>
          <a:xfrm>
            <a:off x="-1" y="0"/>
            <a:ext cx="12191211" cy="6858000"/>
          </a:xfrm>
          <a:prstGeom prst="rect">
            <a:avLst/>
          </a:prstGeom>
        </p:spPr>
      </p:pic>
      <p:sp>
        <p:nvSpPr>
          <p:cNvPr id="6" name="Rectangle 5">
            <a:extLst>
              <a:ext uri="{FF2B5EF4-FFF2-40B4-BE49-F238E27FC236}">
                <a16:creationId xmlns:a16="http://schemas.microsoft.com/office/drawing/2014/main" id="{1B1A6F43-CE5A-E0B9-2D0D-B4542EC5881D}"/>
              </a:ext>
            </a:extLst>
          </p:cNvPr>
          <p:cNvSpPr/>
          <p:nvPr/>
        </p:nvSpPr>
        <p:spPr>
          <a:xfrm>
            <a:off x="0" y="17584"/>
            <a:ext cx="12191210" cy="6858000"/>
          </a:xfrm>
          <a:prstGeom prst="rect">
            <a:avLst/>
          </a:prstGeom>
          <a:gradFill>
            <a:gsLst>
              <a:gs pos="0">
                <a:schemeClr val="tx1">
                  <a:lumMod val="95000"/>
                  <a:lumOff val="5000"/>
                  <a:alpha val="85000"/>
                </a:schemeClr>
              </a:gs>
              <a:gs pos="100000">
                <a:srgbClr val="5C2A08">
                  <a:alpha val="88000"/>
                </a:srgb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wrap="square" lIns="822960" tIns="1188720" rIns="365760" bIns="1554480" rtlCol="0" anchor="t" anchorCtr="0"/>
          <a:lstStyle/>
          <a:p>
            <a:pPr marL="285750" marR="0" indent="-285750" algn="r">
              <a:lnSpc>
                <a:spcPct val="250000"/>
              </a:lnSpc>
              <a:spcBef>
                <a:spcPts val="0"/>
              </a:spcBef>
              <a:spcAft>
                <a:spcPts val="0"/>
              </a:spcAft>
              <a:buFont typeface="Arial" panose="020B0604020202020204" pitchFamily="34" charset="0"/>
              <a:buChar char="•"/>
              <a:tabLst>
                <a:tab pos="720090" algn="l"/>
              </a:tabLst>
            </a:pPr>
            <a:endParaRPr lang="en-US" sz="1800" b="1" kern="1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marL="285750" marR="0" indent="-285750">
              <a:lnSpc>
                <a:spcPct val="250000"/>
              </a:lnSpc>
              <a:spcBef>
                <a:spcPts val="0"/>
              </a:spcBef>
              <a:spcAft>
                <a:spcPts val="0"/>
              </a:spcAft>
              <a:buFont typeface="Arial" panose="020B0604020202020204" pitchFamily="34" charset="0"/>
              <a:buChar char="•"/>
            </a:pPr>
            <a:r>
              <a:rPr lang="en-US" sz="2400" b="1" dirty="0"/>
              <a:t>Promote top-sellers</a:t>
            </a:r>
            <a:r>
              <a:rPr lang="en-US" sz="2400" dirty="0"/>
              <a:t> and bundle with preferred sizes (e.g., large Classic pizzas).</a:t>
            </a:r>
          </a:p>
          <a:p>
            <a:pPr marL="285750" marR="0" indent="-285750">
              <a:lnSpc>
                <a:spcPct val="250000"/>
              </a:lnSpc>
              <a:spcBef>
                <a:spcPts val="0"/>
              </a:spcBef>
              <a:spcAft>
                <a:spcPts val="0"/>
              </a:spcAft>
              <a:buFont typeface="Arial" panose="020B0604020202020204" pitchFamily="34" charset="0"/>
              <a:buChar char="•"/>
            </a:pPr>
            <a:r>
              <a:rPr lang="en-US" sz="2400" b="1" dirty="0"/>
              <a:t>Leverage peak sales hours</a:t>
            </a:r>
            <a:r>
              <a:rPr lang="en-US" sz="2400" dirty="0"/>
              <a:t> with targeted discounts or loyalty offers.</a:t>
            </a:r>
          </a:p>
          <a:p>
            <a:pPr marL="285750" marR="0" indent="-285750">
              <a:lnSpc>
                <a:spcPct val="250000"/>
              </a:lnSpc>
              <a:spcBef>
                <a:spcPts val="0"/>
              </a:spcBef>
              <a:spcAft>
                <a:spcPts val="0"/>
              </a:spcAft>
              <a:buFont typeface="Arial" panose="020B0604020202020204" pitchFamily="34" charset="0"/>
              <a:buChar char="•"/>
            </a:pPr>
            <a:r>
              <a:rPr lang="en-US" sz="2400" b="1" dirty="0"/>
              <a:t>Re-evaluate low-performing items</a:t>
            </a:r>
            <a:r>
              <a:rPr lang="en-US" sz="2400" dirty="0"/>
              <a:t> like Brie </a:t>
            </a:r>
            <a:r>
              <a:rPr lang="en-US" sz="2400" dirty="0" err="1"/>
              <a:t>Carre</a:t>
            </a:r>
            <a:r>
              <a:rPr lang="en-US" sz="2400" dirty="0"/>
              <a:t> for optimization or replacement.</a:t>
            </a:r>
          </a:p>
          <a:p>
            <a:pPr marL="285750" marR="0" indent="-285750">
              <a:lnSpc>
                <a:spcPct val="250000"/>
              </a:lnSpc>
              <a:spcBef>
                <a:spcPts val="0"/>
              </a:spcBef>
              <a:spcAft>
                <a:spcPts val="0"/>
              </a:spcAft>
              <a:buFont typeface="Arial" panose="020B0604020202020204" pitchFamily="34" charset="0"/>
              <a:buChar char="•"/>
            </a:pPr>
            <a:r>
              <a:rPr lang="en-US" sz="2400" b="1" dirty="0"/>
              <a:t>Plan seasonal marketing campaigns</a:t>
            </a:r>
            <a:r>
              <a:rPr lang="en-US" sz="2400" dirty="0"/>
              <a:t> around the end of the year and weekends.</a:t>
            </a:r>
            <a:endParaRPr lang="en-US" sz="2400" kern="100" dirty="0">
              <a:latin typeface="Calibri" panose="020F0502020204030204" pitchFamily="34" charset="0"/>
              <a:cs typeface="Mangal" panose="02040503050203030202" pitchFamily="18" charset="0"/>
            </a:endParaRPr>
          </a:p>
          <a:p>
            <a:pPr marL="0" marR="0">
              <a:lnSpc>
                <a:spcPct val="150000"/>
              </a:lnSpc>
              <a:spcBef>
                <a:spcPts val="0"/>
              </a:spcBef>
              <a:spcAft>
                <a:spcPts val="0"/>
              </a:spcAft>
            </a:pPr>
            <a:endParaRPr lang="en-US" sz="1600" kern="100" dirty="0">
              <a:latin typeface="Calibri" panose="020F0502020204030204" pitchFamily="34" charset="0"/>
              <a:cs typeface="Mangal" panose="02040503050203030202" pitchFamily="18" charset="0"/>
            </a:endParaRPr>
          </a:p>
          <a:p>
            <a:pPr marL="0" marR="0">
              <a:lnSpc>
                <a:spcPct val="150000"/>
              </a:lnSpc>
              <a:spcBef>
                <a:spcPts val="0"/>
              </a:spcBef>
              <a:spcAft>
                <a:spcPts val="0"/>
              </a:spcAf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1" name="TextBox 10">
            <a:extLst>
              <a:ext uri="{FF2B5EF4-FFF2-40B4-BE49-F238E27FC236}">
                <a16:creationId xmlns:a16="http://schemas.microsoft.com/office/drawing/2014/main" id="{1F8FB79F-019A-F7AB-44ED-2F9C91BBFF09}"/>
              </a:ext>
            </a:extLst>
          </p:cNvPr>
          <p:cNvSpPr txBox="1"/>
          <p:nvPr/>
        </p:nvSpPr>
        <p:spPr>
          <a:xfrm>
            <a:off x="3485933" y="436684"/>
            <a:ext cx="5403090" cy="646331"/>
          </a:xfrm>
          <a:prstGeom prst="rect">
            <a:avLst/>
          </a:prstGeom>
          <a:noFill/>
        </p:spPr>
        <p:txBody>
          <a:bodyPr wrap="square" rtlCol="0">
            <a:spAutoFit/>
          </a:bodyPr>
          <a:lstStyle/>
          <a:p>
            <a:pPr algn="ctr"/>
            <a:r>
              <a:rPr lang="en-IN" sz="3600" dirty="0"/>
              <a:t>🍕</a:t>
            </a:r>
            <a:r>
              <a:rPr lang="en-US" sz="3600" dirty="0">
                <a:solidFill>
                  <a:schemeClr val="accent1">
                    <a:lumMod val="60000"/>
                    <a:lumOff val="40000"/>
                  </a:schemeClr>
                </a:solidFill>
                <a:latin typeface="Lato Black" panose="020F0A02020204030203" pitchFamily="34" charset="0"/>
              </a:rPr>
              <a:t>RECOMMENDATION</a:t>
            </a:r>
            <a:endParaRPr lang="en-IN" sz="3600" dirty="0">
              <a:solidFill>
                <a:schemeClr val="accent1">
                  <a:lumMod val="60000"/>
                  <a:lumOff val="40000"/>
                </a:schemeClr>
              </a:solidFill>
              <a:latin typeface="Lato Black" panose="020F0A02020204030203" pitchFamily="34" charset="0"/>
            </a:endParaRPr>
          </a:p>
        </p:txBody>
      </p:sp>
    </p:spTree>
    <p:extLst>
      <p:ext uri="{BB962C8B-B14F-4D97-AF65-F5344CB8AC3E}">
        <p14:creationId xmlns:p14="http://schemas.microsoft.com/office/powerpoint/2010/main" val="461423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EF7426-A82B-9F32-8383-9C7897B94358}"/>
              </a:ext>
            </a:extLst>
          </p:cNvPr>
          <p:cNvPicPr>
            <a:picLocks noChangeAspect="1"/>
          </p:cNvPicPr>
          <p:nvPr/>
        </p:nvPicPr>
        <p:blipFill>
          <a:blip r:embed="rId2">
            <a:alphaModFix amt="93000"/>
            <a:extLst>
              <a:ext uri="{BEBA8EAE-BF5A-486C-A8C5-ECC9F3942E4B}">
                <a14:imgProps xmlns:a14="http://schemas.microsoft.com/office/drawing/2010/main">
                  <a14:imgLayer r:embed="rId3">
                    <a14:imgEffect>
                      <a14:brightnessContrast bright="-41000"/>
                    </a14:imgEffect>
                  </a14:imgLayer>
                </a14:imgProps>
              </a:ext>
            </a:extLst>
          </a:blip>
          <a:stretch>
            <a:fillRect/>
          </a:stretch>
        </p:blipFill>
        <p:spPr>
          <a:xfrm>
            <a:off x="-1" y="0"/>
            <a:ext cx="12191211" cy="6858000"/>
          </a:xfrm>
          <a:prstGeom prst="rect">
            <a:avLst/>
          </a:prstGeom>
        </p:spPr>
      </p:pic>
      <p:sp>
        <p:nvSpPr>
          <p:cNvPr id="6" name="Rectangle 5">
            <a:extLst>
              <a:ext uri="{FF2B5EF4-FFF2-40B4-BE49-F238E27FC236}">
                <a16:creationId xmlns:a16="http://schemas.microsoft.com/office/drawing/2014/main" id="{1B1A6F43-CE5A-E0B9-2D0D-B4542EC5881D}"/>
              </a:ext>
            </a:extLst>
          </p:cNvPr>
          <p:cNvSpPr/>
          <p:nvPr/>
        </p:nvSpPr>
        <p:spPr>
          <a:xfrm>
            <a:off x="0" y="17584"/>
            <a:ext cx="12191210" cy="6858000"/>
          </a:xfrm>
          <a:prstGeom prst="rect">
            <a:avLst/>
          </a:prstGeom>
          <a:gradFill>
            <a:gsLst>
              <a:gs pos="0">
                <a:schemeClr val="tx1">
                  <a:lumMod val="95000"/>
                  <a:lumOff val="5000"/>
                  <a:alpha val="85000"/>
                </a:schemeClr>
              </a:gs>
              <a:gs pos="100000">
                <a:srgbClr val="5C2A08">
                  <a:alpha val="88000"/>
                </a:srgb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wrap="square" lIns="822960" tIns="1645920" rIns="365760" bIns="1554480" rtlCol="0" anchor="t" anchorCtr="0"/>
          <a:lstStyle/>
          <a:p>
            <a:pPr>
              <a:buFont typeface="Arial" panose="020B0604020202020204" pitchFamily="34" charset="0"/>
              <a:buChar char="•"/>
            </a:pPr>
            <a:r>
              <a:rPr lang="en-US" b="1" dirty="0"/>
              <a:t> Analyze</a:t>
            </a:r>
            <a:r>
              <a:rPr lang="en-US" dirty="0"/>
              <a:t> pizza sales performance across various categories, sizes, and timeframes during the year 2015.</a:t>
            </a:r>
          </a:p>
          <a:p>
            <a:endParaRPr lang="en-US" dirty="0"/>
          </a:p>
          <a:p>
            <a:pPr>
              <a:buFont typeface="Arial" panose="020B0604020202020204" pitchFamily="34" charset="0"/>
              <a:buChar char="•"/>
            </a:pPr>
            <a:r>
              <a:rPr lang="en-US" b="1" dirty="0"/>
              <a:t> Identify top-performing and underperforming products to support menu optimization and informed </a:t>
            </a:r>
            <a:r>
              <a:rPr lang="en-US" dirty="0"/>
              <a:t>inventory planning.</a:t>
            </a:r>
          </a:p>
          <a:p>
            <a:endParaRPr lang="en-US" dirty="0"/>
          </a:p>
          <a:p>
            <a:pPr>
              <a:buFont typeface="Arial" panose="020B0604020202020204" pitchFamily="34" charset="0"/>
              <a:buChar char="•"/>
            </a:pPr>
            <a:r>
              <a:rPr lang="en-US" b="1" dirty="0"/>
              <a:t> Understand customer purchasing behavior</a:t>
            </a:r>
            <a:r>
              <a:rPr lang="en-US" dirty="0"/>
              <a:t> based on order timing, quantity, and preferences.</a:t>
            </a:r>
          </a:p>
          <a:p>
            <a:endParaRPr lang="en-US" dirty="0"/>
          </a:p>
          <a:p>
            <a:pPr>
              <a:buFont typeface="Arial" panose="020B0604020202020204" pitchFamily="34" charset="0"/>
              <a:buChar char="•"/>
            </a:pPr>
            <a:r>
              <a:rPr lang="en-US" b="1" dirty="0"/>
              <a:t> Highlight sales trends</a:t>
            </a:r>
            <a:r>
              <a:rPr lang="en-US" dirty="0"/>
              <a:t> to aid in strategic marketing decisions, including promotional planning during peak hours and high-demand periods.</a:t>
            </a:r>
          </a:p>
          <a:p>
            <a:endParaRPr lang="en-US" dirty="0"/>
          </a:p>
          <a:p>
            <a:pPr>
              <a:buFont typeface="Arial" panose="020B0604020202020204" pitchFamily="34" charset="0"/>
              <a:buChar char="•"/>
            </a:pPr>
            <a:r>
              <a:rPr lang="en-US" b="1" dirty="0"/>
              <a:t> Provide actionable insights</a:t>
            </a:r>
            <a:r>
              <a:rPr lang="en-US" dirty="0"/>
              <a:t> to help the business enhance customer experience, boost revenue, and improve operational efficiency.</a:t>
            </a:r>
          </a:p>
          <a:p>
            <a:endParaRPr lang="en-IN" dirty="0"/>
          </a:p>
        </p:txBody>
      </p:sp>
      <p:sp>
        <p:nvSpPr>
          <p:cNvPr id="11" name="TextBox 10">
            <a:extLst>
              <a:ext uri="{FF2B5EF4-FFF2-40B4-BE49-F238E27FC236}">
                <a16:creationId xmlns:a16="http://schemas.microsoft.com/office/drawing/2014/main" id="{1F8FB79F-019A-F7AB-44ED-2F9C91BBFF09}"/>
              </a:ext>
            </a:extLst>
          </p:cNvPr>
          <p:cNvSpPr txBox="1"/>
          <p:nvPr/>
        </p:nvSpPr>
        <p:spPr>
          <a:xfrm>
            <a:off x="3571658" y="341434"/>
            <a:ext cx="5047891" cy="646331"/>
          </a:xfrm>
          <a:prstGeom prst="rect">
            <a:avLst/>
          </a:prstGeom>
          <a:noFill/>
        </p:spPr>
        <p:txBody>
          <a:bodyPr wrap="square" rtlCol="0">
            <a:spAutoFit/>
          </a:bodyPr>
          <a:lstStyle/>
          <a:p>
            <a:pPr algn="ctr"/>
            <a:r>
              <a:rPr lang="en-IN" sz="3600" dirty="0"/>
              <a:t>🍕</a:t>
            </a:r>
            <a:r>
              <a:rPr lang="en-US" sz="3600" dirty="0">
                <a:solidFill>
                  <a:schemeClr val="accent5">
                    <a:lumMod val="60000"/>
                    <a:lumOff val="40000"/>
                  </a:schemeClr>
                </a:solidFill>
                <a:latin typeface="Lato Black" panose="020F0A02020204030203" pitchFamily="34" charset="0"/>
              </a:rPr>
              <a:t>OBJECTIVE</a:t>
            </a:r>
            <a:endParaRPr lang="en-IN" sz="3600" dirty="0">
              <a:solidFill>
                <a:schemeClr val="accent5">
                  <a:lumMod val="60000"/>
                  <a:lumOff val="40000"/>
                </a:schemeClr>
              </a:solidFill>
              <a:latin typeface="Lato Black" panose="020F0A02020204030203" pitchFamily="34" charset="0"/>
            </a:endParaRPr>
          </a:p>
        </p:txBody>
      </p:sp>
    </p:spTree>
    <p:extLst>
      <p:ext uri="{BB962C8B-B14F-4D97-AF65-F5344CB8AC3E}">
        <p14:creationId xmlns:p14="http://schemas.microsoft.com/office/powerpoint/2010/main" val="1180729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EF7426-A82B-9F32-8383-9C7897B94358}"/>
              </a:ext>
            </a:extLst>
          </p:cNvPr>
          <p:cNvPicPr>
            <a:picLocks noChangeAspect="1"/>
          </p:cNvPicPr>
          <p:nvPr/>
        </p:nvPicPr>
        <p:blipFill>
          <a:blip r:embed="rId2">
            <a:alphaModFix amt="93000"/>
            <a:extLst>
              <a:ext uri="{BEBA8EAE-BF5A-486C-A8C5-ECC9F3942E4B}">
                <a14:imgProps xmlns:a14="http://schemas.microsoft.com/office/drawing/2010/main">
                  <a14:imgLayer r:embed="rId3">
                    <a14:imgEffect>
                      <a14:brightnessContrast bright="-41000"/>
                    </a14:imgEffect>
                  </a14:imgLayer>
                </a14:imgProps>
              </a:ext>
            </a:extLst>
          </a:blip>
          <a:stretch>
            <a:fillRect/>
          </a:stretch>
        </p:blipFill>
        <p:spPr>
          <a:xfrm>
            <a:off x="-1" y="0"/>
            <a:ext cx="12191211" cy="6858000"/>
          </a:xfrm>
          <a:prstGeom prst="rect">
            <a:avLst/>
          </a:prstGeom>
        </p:spPr>
      </p:pic>
      <p:sp>
        <p:nvSpPr>
          <p:cNvPr id="6" name="Rectangle 5">
            <a:extLst>
              <a:ext uri="{FF2B5EF4-FFF2-40B4-BE49-F238E27FC236}">
                <a16:creationId xmlns:a16="http://schemas.microsoft.com/office/drawing/2014/main" id="{1B1A6F43-CE5A-E0B9-2D0D-B4542EC5881D}"/>
              </a:ext>
            </a:extLst>
          </p:cNvPr>
          <p:cNvSpPr/>
          <p:nvPr/>
        </p:nvSpPr>
        <p:spPr>
          <a:xfrm>
            <a:off x="0" y="0"/>
            <a:ext cx="12191210" cy="6858000"/>
          </a:xfrm>
          <a:prstGeom prst="rect">
            <a:avLst/>
          </a:prstGeom>
          <a:gradFill>
            <a:gsLst>
              <a:gs pos="0">
                <a:schemeClr val="tx1">
                  <a:lumMod val="95000"/>
                  <a:lumOff val="5000"/>
                  <a:alpha val="85000"/>
                </a:schemeClr>
              </a:gs>
              <a:gs pos="100000">
                <a:srgbClr val="5C2A08">
                  <a:alpha val="88000"/>
                </a:srgb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87632C60-16E5-C12E-7644-B668FC01872D}"/>
              </a:ext>
            </a:extLst>
          </p:cNvPr>
          <p:cNvSpPr txBox="1"/>
          <p:nvPr/>
        </p:nvSpPr>
        <p:spPr>
          <a:xfrm>
            <a:off x="327804" y="113936"/>
            <a:ext cx="8648700" cy="707886"/>
          </a:xfrm>
          <a:prstGeom prst="rect">
            <a:avLst/>
          </a:prstGeom>
          <a:noFill/>
        </p:spPr>
        <p:txBody>
          <a:bodyPr wrap="square" rtlCol="0">
            <a:spAutoFit/>
          </a:bodyPr>
          <a:lstStyle/>
          <a:p>
            <a:r>
              <a:rPr lang="en-IN" sz="4000" b="1" dirty="0">
                <a:solidFill>
                  <a:schemeClr val="accent3">
                    <a:lumMod val="60000"/>
                    <a:lumOff val="40000"/>
                  </a:schemeClr>
                </a:solidFill>
                <a:latin typeface="Lato Black" panose="020F0A02020204030203" pitchFamily="34" charset="0"/>
              </a:rPr>
              <a:t>PROBLEM STATEMENT </a:t>
            </a:r>
          </a:p>
        </p:txBody>
      </p:sp>
      <p:sp>
        <p:nvSpPr>
          <p:cNvPr id="4" name="TextBox 3">
            <a:extLst>
              <a:ext uri="{FF2B5EF4-FFF2-40B4-BE49-F238E27FC236}">
                <a16:creationId xmlns:a16="http://schemas.microsoft.com/office/drawing/2014/main" id="{4B23BDED-D892-65C9-F8DF-5ED226A60B6B}"/>
              </a:ext>
            </a:extLst>
          </p:cNvPr>
          <p:cNvSpPr txBox="1"/>
          <p:nvPr/>
        </p:nvSpPr>
        <p:spPr>
          <a:xfrm>
            <a:off x="327804" y="1673525"/>
            <a:ext cx="10248181" cy="4193777"/>
          </a:xfrm>
          <a:prstGeom prst="rect">
            <a:avLst/>
          </a:prstGeom>
          <a:noFill/>
        </p:spPr>
        <p:txBody>
          <a:bodyPr wrap="square" rtlCol="0">
            <a:spAutoFit/>
          </a:bodyPr>
          <a:lstStyle/>
          <a:p>
            <a:pPr algn="l">
              <a:lnSpc>
                <a:spcPct val="150000"/>
              </a:lnSpc>
            </a:pPr>
            <a:r>
              <a:rPr lang="en-US" b="1" i="0" dirty="0">
                <a:solidFill>
                  <a:schemeClr val="accent6">
                    <a:lumMod val="20000"/>
                    <a:lumOff val="80000"/>
                  </a:schemeClr>
                </a:solidFill>
                <a:effectLst/>
                <a:latin typeface="Century Gothic" panose="020B0502020202020204" pitchFamily="34" charset="0"/>
              </a:rPr>
              <a:t>We need to analyze key indicators for our pizza sales data to gain insights into our business performance. Specifically, we want to calculate the following metrics:</a:t>
            </a:r>
          </a:p>
          <a:p>
            <a:pPr algn="l">
              <a:lnSpc>
                <a:spcPct val="150000"/>
              </a:lnSpc>
            </a:pPr>
            <a:endParaRPr lang="en-US" b="1" i="0" dirty="0">
              <a:solidFill>
                <a:schemeClr val="accent1">
                  <a:lumMod val="40000"/>
                  <a:lumOff val="60000"/>
                </a:schemeClr>
              </a:solidFill>
              <a:effectLst/>
              <a:latin typeface="Century Gothic" panose="020B0502020202020204" pitchFamily="34" charset="0"/>
            </a:endParaRPr>
          </a:p>
          <a:p>
            <a:pPr marL="342900" indent="-342900" algn="l">
              <a:lnSpc>
                <a:spcPct val="150000"/>
              </a:lnSpc>
              <a:buFont typeface="+mj-lt"/>
              <a:buAutoNum type="arabicPeriod"/>
            </a:pPr>
            <a:r>
              <a:rPr lang="en-US" b="1" i="0" dirty="0">
                <a:solidFill>
                  <a:schemeClr val="accent4">
                    <a:lumMod val="60000"/>
                    <a:lumOff val="40000"/>
                  </a:schemeClr>
                </a:solidFill>
                <a:effectLst/>
                <a:latin typeface="Century Gothic" panose="020B0502020202020204" pitchFamily="34" charset="0"/>
              </a:rPr>
              <a:t>Total Revenue: </a:t>
            </a:r>
            <a:r>
              <a:rPr lang="en-US" b="1" i="0" dirty="0">
                <a:solidFill>
                  <a:schemeClr val="accent1">
                    <a:lumMod val="40000"/>
                    <a:lumOff val="60000"/>
                  </a:schemeClr>
                </a:solidFill>
                <a:effectLst/>
                <a:latin typeface="Century Gothic" panose="020B0502020202020204" pitchFamily="34" charset="0"/>
              </a:rPr>
              <a:t>The sum of the total price of all pizza orders.</a:t>
            </a:r>
          </a:p>
          <a:p>
            <a:pPr marL="342900" indent="-342900" algn="l">
              <a:lnSpc>
                <a:spcPct val="150000"/>
              </a:lnSpc>
              <a:buFont typeface="+mj-lt"/>
              <a:buAutoNum type="arabicPeriod"/>
            </a:pPr>
            <a:r>
              <a:rPr lang="en-US" b="1" dirty="0">
                <a:solidFill>
                  <a:schemeClr val="accent4">
                    <a:lumMod val="60000"/>
                    <a:lumOff val="40000"/>
                  </a:schemeClr>
                </a:solidFill>
                <a:latin typeface="Century Gothic" panose="020B0502020202020204" pitchFamily="34" charset="0"/>
              </a:rPr>
              <a:t>Average Order Value: </a:t>
            </a:r>
            <a:r>
              <a:rPr lang="en-US" b="1" i="0" dirty="0">
                <a:solidFill>
                  <a:schemeClr val="accent1">
                    <a:lumMod val="40000"/>
                    <a:lumOff val="60000"/>
                  </a:schemeClr>
                </a:solidFill>
                <a:effectLst/>
                <a:latin typeface="Century Gothic" panose="020B0502020202020204" pitchFamily="34" charset="0"/>
              </a:rPr>
              <a:t>The average amount spent per order, calculated by dividing the total revenue by the total number of orders.</a:t>
            </a:r>
          </a:p>
          <a:p>
            <a:pPr marL="342900" indent="-342900" algn="l">
              <a:lnSpc>
                <a:spcPct val="150000"/>
              </a:lnSpc>
              <a:buFont typeface="+mj-lt"/>
              <a:buAutoNum type="arabicPeriod"/>
            </a:pPr>
            <a:r>
              <a:rPr lang="en-US" b="1" dirty="0">
                <a:solidFill>
                  <a:schemeClr val="accent4">
                    <a:lumMod val="60000"/>
                    <a:lumOff val="40000"/>
                  </a:schemeClr>
                </a:solidFill>
                <a:latin typeface="Century Gothic" panose="020B0502020202020204" pitchFamily="34" charset="0"/>
              </a:rPr>
              <a:t>Total Pizzas Sold: </a:t>
            </a:r>
            <a:r>
              <a:rPr lang="en-US" b="1" i="0" dirty="0">
                <a:solidFill>
                  <a:schemeClr val="accent1">
                    <a:lumMod val="40000"/>
                    <a:lumOff val="60000"/>
                  </a:schemeClr>
                </a:solidFill>
                <a:effectLst/>
                <a:latin typeface="Century Gothic" panose="020B0502020202020204" pitchFamily="34" charset="0"/>
              </a:rPr>
              <a:t>The sum of the quantities of all pizzas sold.</a:t>
            </a:r>
          </a:p>
          <a:p>
            <a:pPr marL="342900" indent="-342900" algn="l">
              <a:lnSpc>
                <a:spcPct val="150000"/>
              </a:lnSpc>
              <a:buFont typeface="+mj-lt"/>
              <a:buAutoNum type="arabicPeriod"/>
            </a:pPr>
            <a:r>
              <a:rPr lang="en-US" b="1" dirty="0">
                <a:solidFill>
                  <a:schemeClr val="accent4">
                    <a:lumMod val="60000"/>
                    <a:lumOff val="40000"/>
                  </a:schemeClr>
                </a:solidFill>
                <a:latin typeface="Century Gothic" panose="020B0502020202020204" pitchFamily="34" charset="0"/>
              </a:rPr>
              <a:t>Total Orders: </a:t>
            </a:r>
            <a:r>
              <a:rPr lang="en-US" b="1" i="0" dirty="0">
                <a:solidFill>
                  <a:schemeClr val="accent1">
                    <a:lumMod val="40000"/>
                    <a:lumOff val="60000"/>
                  </a:schemeClr>
                </a:solidFill>
                <a:effectLst/>
                <a:latin typeface="Century Gothic" panose="020B0502020202020204" pitchFamily="34" charset="0"/>
              </a:rPr>
              <a:t>The total number of orders placed.</a:t>
            </a:r>
          </a:p>
          <a:p>
            <a:pPr marL="342900" indent="-342900" algn="l">
              <a:lnSpc>
                <a:spcPct val="150000"/>
              </a:lnSpc>
              <a:buFont typeface="+mj-lt"/>
              <a:buAutoNum type="arabicPeriod"/>
            </a:pPr>
            <a:r>
              <a:rPr lang="en-US" b="1" dirty="0">
                <a:solidFill>
                  <a:schemeClr val="accent4">
                    <a:lumMod val="60000"/>
                    <a:lumOff val="40000"/>
                  </a:schemeClr>
                </a:solidFill>
                <a:latin typeface="Century Gothic" panose="020B0502020202020204" pitchFamily="34" charset="0"/>
              </a:rPr>
              <a:t>Average Pizzas Per Order: </a:t>
            </a:r>
            <a:r>
              <a:rPr lang="en-US" b="1" i="0" dirty="0">
                <a:solidFill>
                  <a:schemeClr val="accent1">
                    <a:lumMod val="40000"/>
                    <a:lumOff val="60000"/>
                  </a:schemeClr>
                </a:solidFill>
                <a:effectLst/>
                <a:latin typeface="Century Gothic" panose="020B0502020202020204" pitchFamily="34" charset="0"/>
              </a:rPr>
              <a:t>The average number of pizzas sold per order, calculated by dividing the total number of pizzas sold by the total number of orders.</a:t>
            </a:r>
          </a:p>
        </p:txBody>
      </p:sp>
      <p:sp>
        <p:nvSpPr>
          <p:cNvPr id="8" name="TextBox 7">
            <a:extLst>
              <a:ext uri="{FF2B5EF4-FFF2-40B4-BE49-F238E27FC236}">
                <a16:creationId xmlns:a16="http://schemas.microsoft.com/office/drawing/2014/main" id="{86F61ED6-A436-445D-D4EE-1C965F354057}"/>
              </a:ext>
            </a:extLst>
          </p:cNvPr>
          <p:cNvSpPr txBox="1"/>
          <p:nvPr/>
        </p:nvSpPr>
        <p:spPr>
          <a:xfrm>
            <a:off x="327804" y="1065010"/>
            <a:ext cx="8648700" cy="477054"/>
          </a:xfrm>
          <a:prstGeom prst="rect">
            <a:avLst/>
          </a:prstGeom>
          <a:noFill/>
        </p:spPr>
        <p:txBody>
          <a:bodyPr wrap="square" rtlCol="0">
            <a:spAutoFit/>
          </a:bodyPr>
          <a:lstStyle/>
          <a:p>
            <a:r>
              <a:rPr lang="en-IN" sz="2500" b="1" dirty="0">
                <a:solidFill>
                  <a:schemeClr val="accent6">
                    <a:lumMod val="60000"/>
                    <a:lumOff val="40000"/>
                  </a:schemeClr>
                </a:solidFill>
                <a:latin typeface="Century Gothic" panose="020B0502020202020204" pitchFamily="34" charset="0"/>
              </a:rPr>
              <a:t>KPI’s REQUIREMENT</a:t>
            </a:r>
          </a:p>
        </p:txBody>
      </p:sp>
    </p:spTree>
    <p:extLst>
      <p:ext uri="{BB962C8B-B14F-4D97-AF65-F5344CB8AC3E}">
        <p14:creationId xmlns:p14="http://schemas.microsoft.com/office/powerpoint/2010/main" val="245067204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EF7426-A82B-9F32-8383-9C7897B94358}"/>
              </a:ext>
            </a:extLst>
          </p:cNvPr>
          <p:cNvPicPr>
            <a:picLocks noChangeAspect="1"/>
          </p:cNvPicPr>
          <p:nvPr/>
        </p:nvPicPr>
        <p:blipFill>
          <a:blip r:embed="rId2">
            <a:alphaModFix amt="93000"/>
            <a:extLst>
              <a:ext uri="{BEBA8EAE-BF5A-486C-A8C5-ECC9F3942E4B}">
                <a14:imgProps xmlns:a14="http://schemas.microsoft.com/office/drawing/2010/main">
                  <a14:imgLayer r:embed="rId3">
                    <a14:imgEffect>
                      <a14:brightnessContrast bright="-41000"/>
                    </a14:imgEffect>
                  </a14:imgLayer>
                </a14:imgProps>
              </a:ext>
            </a:extLst>
          </a:blip>
          <a:stretch>
            <a:fillRect/>
          </a:stretch>
        </p:blipFill>
        <p:spPr>
          <a:xfrm>
            <a:off x="-1" y="0"/>
            <a:ext cx="12191211" cy="6858000"/>
          </a:xfrm>
          <a:prstGeom prst="rect">
            <a:avLst/>
          </a:prstGeom>
        </p:spPr>
      </p:pic>
      <p:sp>
        <p:nvSpPr>
          <p:cNvPr id="6" name="Rectangle 5">
            <a:extLst>
              <a:ext uri="{FF2B5EF4-FFF2-40B4-BE49-F238E27FC236}">
                <a16:creationId xmlns:a16="http://schemas.microsoft.com/office/drawing/2014/main" id="{1B1A6F43-CE5A-E0B9-2D0D-B4542EC5881D}"/>
              </a:ext>
            </a:extLst>
          </p:cNvPr>
          <p:cNvSpPr/>
          <p:nvPr/>
        </p:nvSpPr>
        <p:spPr>
          <a:xfrm>
            <a:off x="0" y="8626"/>
            <a:ext cx="12191210" cy="6858000"/>
          </a:xfrm>
          <a:prstGeom prst="rect">
            <a:avLst/>
          </a:prstGeom>
          <a:gradFill>
            <a:gsLst>
              <a:gs pos="0">
                <a:schemeClr val="tx1">
                  <a:lumMod val="95000"/>
                  <a:lumOff val="5000"/>
                  <a:alpha val="85000"/>
                </a:schemeClr>
              </a:gs>
              <a:gs pos="100000">
                <a:srgbClr val="5C2A08">
                  <a:alpha val="88000"/>
                </a:srgb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87632C60-16E5-C12E-7644-B668FC01872D}"/>
              </a:ext>
            </a:extLst>
          </p:cNvPr>
          <p:cNvSpPr txBox="1"/>
          <p:nvPr/>
        </p:nvSpPr>
        <p:spPr>
          <a:xfrm>
            <a:off x="327804" y="113936"/>
            <a:ext cx="8648700" cy="707886"/>
          </a:xfrm>
          <a:prstGeom prst="rect">
            <a:avLst/>
          </a:prstGeom>
          <a:noFill/>
        </p:spPr>
        <p:txBody>
          <a:bodyPr wrap="square" rtlCol="0">
            <a:spAutoFit/>
          </a:bodyPr>
          <a:lstStyle>
            <a:defPPr>
              <a:defRPr lang="en-US"/>
            </a:defPPr>
            <a:lvl1pPr>
              <a:defRPr sz="4000" b="1">
                <a:solidFill>
                  <a:schemeClr val="accent3">
                    <a:lumMod val="60000"/>
                    <a:lumOff val="40000"/>
                  </a:schemeClr>
                </a:solidFill>
                <a:latin typeface="Lato Black" panose="020F0A02020204030203" pitchFamily="34" charset="0"/>
              </a:defRPr>
            </a:lvl1pPr>
          </a:lstStyle>
          <a:p>
            <a:r>
              <a:rPr lang="en-IN" dirty="0"/>
              <a:t>PROBLEM STATEMENT</a:t>
            </a:r>
          </a:p>
        </p:txBody>
      </p:sp>
      <p:sp>
        <p:nvSpPr>
          <p:cNvPr id="4" name="TextBox 3">
            <a:extLst>
              <a:ext uri="{FF2B5EF4-FFF2-40B4-BE49-F238E27FC236}">
                <a16:creationId xmlns:a16="http://schemas.microsoft.com/office/drawing/2014/main" id="{4B23BDED-D892-65C9-F8DF-5ED226A60B6B}"/>
              </a:ext>
            </a:extLst>
          </p:cNvPr>
          <p:cNvSpPr txBox="1"/>
          <p:nvPr/>
        </p:nvSpPr>
        <p:spPr>
          <a:xfrm>
            <a:off x="327804" y="1404834"/>
            <a:ext cx="11593902" cy="4609275"/>
          </a:xfrm>
          <a:prstGeom prst="rect">
            <a:avLst/>
          </a:prstGeom>
          <a:noFill/>
        </p:spPr>
        <p:txBody>
          <a:bodyPr wrap="square" rtlCol="0">
            <a:spAutoFit/>
          </a:bodyPr>
          <a:lstStyle/>
          <a:p>
            <a:pPr algn="l">
              <a:lnSpc>
                <a:spcPct val="150000"/>
              </a:lnSpc>
            </a:pPr>
            <a:r>
              <a:rPr lang="en-US" b="1" i="0" dirty="0">
                <a:solidFill>
                  <a:schemeClr val="accent6">
                    <a:lumMod val="20000"/>
                    <a:lumOff val="80000"/>
                  </a:schemeClr>
                </a:solidFill>
                <a:effectLst/>
                <a:latin typeface="Century Gothic" panose="020B0502020202020204" pitchFamily="34" charset="0"/>
              </a:rPr>
              <a:t>We would like to visualize various aspects of our pizza sales data to gain insights and understand key trends. We have identified the following requirements for creating charts:</a:t>
            </a:r>
          </a:p>
          <a:p>
            <a:pPr algn="l">
              <a:lnSpc>
                <a:spcPct val="150000"/>
              </a:lnSpc>
              <a:buFont typeface="+mj-lt"/>
              <a:buAutoNum type="arabicPeriod"/>
            </a:pPr>
            <a:r>
              <a:rPr lang="en-US" b="1" i="0" dirty="0">
                <a:solidFill>
                  <a:srgbClr val="FFFF00"/>
                </a:solidFill>
                <a:effectLst/>
                <a:latin typeface="Century Gothic" panose="020B0502020202020204" pitchFamily="34" charset="0"/>
              </a:rPr>
              <a:t>Hourly Trend for Total Pizzas Sold:</a:t>
            </a:r>
          </a:p>
          <a:p>
            <a:pPr algn="l">
              <a:lnSpc>
                <a:spcPct val="150000"/>
              </a:lnSpc>
            </a:pPr>
            <a:r>
              <a:rPr lang="en-US" b="1" i="0" dirty="0">
                <a:solidFill>
                  <a:schemeClr val="accent1">
                    <a:lumMod val="40000"/>
                    <a:lumOff val="60000"/>
                  </a:schemeClr>
                </a:solidFill>
                <a:effectLst/>
                <a:latin typeface="Century Gothic" panose="020B0502020202020204" pitchFamily="34" charset="0"/>
              </a:rPr>
              <a:t>Create a stacked bar chart that displays the hourly trend of total orders over a specific time period. This chart will help us identify any patterns or fluctuations in order volumes on a hourly basis.</a:t>
            </a:r>
          </a:p>
          <a:p>
            <a:pPr>
              <a:lnSpc>
                <a:spcPct val="150000"/>
              </a:lnSpc>
            </a:pPr>
            <a:r>
              <a:rPr lang="en-US" b="1" dirty="0">
                <a:solidFill>
                  <a:srgbClr val="FFFF00"/>
                </a:solidFill>
                <a:latin typeface="Century Gothic" panose="020B0502020202020204" pitchFamily="34" charset="0"/>
              </a:rPr>
              <a:t>2.Weekly Trend for Total Orders:</a:t>
            </a:r>
          </a:p>
          <a:p>
            <a:pPr algn="l">
              <a:lnSpc>
                <a:spcPct val="150000"/>
              </a:lnSpc>
            </a:pPr>
            <a:r>
              <a:rPr lang="en-US" b="1" i="0" dirty="0">
                <a:solidFill>
                  <a:schemeClr val="accent1">
                    <a:lumMod val="40000"/>
                    <a:lumOff val="60000"/>
                  </a:schemeClr>
                </a:solidFill>
                <a:effectLst/>
                <a:latin typeface="Century Gothic" panose="020B0502020202020204" pitchFamily="34" charset="0"/>
              </a:rPr>
              <a:t>Create a line chart that illustrates the weekly trend of total orders throughout the year. This chart will allow us to identify peak weeks or periods of high order activity.</a:t>
            </a:r>
          </a:p>
          <a:p>
            <a:pPr algn="l">
              <a:lnSpc>
                <a:spcPct val="150000"/>
              </a:lnSpc>
            </a:pPr>
            <a:r>
              <a:rPr lang="en-US" b="1" dirty="0">
                <a:solidFill>
                  <a:srgbClr val="FFFF00"/>
                </a:solidFill>
                <a:latin typeface="Century Gothic" panose="020B0502020202020204" pitchFamily="34" charset="0"/>
              </a:rPr>
              <a:t>3.Percentage of Sales by Pizza Category:</a:t>
            </a:r>
          </a:p>
          <a:p>
            <a:pPr algn="l">
              <a:lnSpc>
                <a:spcPct val="150000"/>
              </a:lnSpc>
            </a:pPr>
            <a:r>
              <a:rPr lang="en-US" b="1" i="0" dirty="0">
                <a:solidFill>
                  <a:schemeClr val="accent1">
                    <a:lumMod val="40000"/>
                    <a:lumOff val="60000"/>
                  </a:schemeClr>
                </a:solidFill>
                <a:effectLst/>
                <a:latin typeface="Century Gothic" panose="020B0502020202020204" pitchFamily="34" charset="0"/>
              </a:rPr>
              <a:t>Create a pie chart that shows the distribution of sales across different pizza categories. This chart will provide insights into the popularity of various pizza categories and their contribution to overall sales.</a:t>
            </a:r>
          </a:p>
        </p:txBody>
      </p:sp>
      <p:sp>
        <p:nvSpPr>
          <p:cNvPr id="8" name="TextBox 7">
            <a:extLst>
              <a:ext uri="{FF2B5EF4-FFF2-40B4-BE49-F238E27FC236}">
                <a16:creationId xmlns:a16="http://schemas.microsoft.com/office/drawing/2014/main" id="{86F61ED6-A436-445D-D4EE-1C965F354057}"/>
              </a:ext>
            </a:extLst>
          </p:cNvPr>
          <p:cNvSpPr txBox="1"/>
          <p:nvPr/>
        </p:nvSpPr>
        <p:spPr>
          <a:xfrm>
            <a:off x="327804" y="874801"/>
            <a:ext cx="8648700" cy="477054"/>
          </a:xfrm>
          <a:prstGeom prst="rect">
            <a:avLst/>
          </a:prstGeom>
          <a:noFill/>
        </p:spPr>
        <p:txBody>
          <a:bodyPr wrap="square" rtlCol="0">
            <a:spAutoFit/>
          </a:bodyPr>
          <a:lstStyle/>
          <a:p>
            <a:r>
              <a:rPr lang="en-IN" sz="2500" b="1" dirty="0">
                <a:solidFill>
                  <a:schemeClr val="accent6">
                    <a:lumMod val="60000"/>
                    <a:lumOff val="40000"/>
                  </a:schemeClr>
                </a:solidFill>
                <a:latin typeface="Century Gothic" panose="020B0502020202020204" pitchFamily="34" charset="0"/>
              </a:rPr>
              <a:t>CHARTS REQUIREMENT</a:t>
            </a:r>
          </a:p>
        </p:txBody>
      </p:sp>
    </p:spTree>
    <p:extLst>
      <p:ext uri="{BB962C8B-B14F-4D97-AF65-F5344CB8AC3E}">
        <p14:creationId xmlns:p14="http://schemas.microsoft.com/office/powerpoint/2010/main" val="4078606058"/>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EF7426-A82B-9F32-8383-9C7897B94358}"/>
              </a:ext>
            </a:extLst>
          </p:cNvPr>
          <p:cNvPicPr>
            <a:picLocks noChangeAspect="1"/>
          </p:cNvPicPr>
          <p:nvPr/>
        </p:nvPicPr>
        <p:blipFill>
          <a:blip r:embed="rId2">
            <a:alphaModFix amt="93000"/>
            <a:extLst>
              <a:ext uri="{BEBA8EAE-BF5A-486C-A8C5-ECC9F3942E4B}">
                <a14:imgProps xmlns:a14="http://schemas.microsoft.com/office/drawing/2010/main">
                  <a14:imgLayer r:embed="rId3">
                    <a14:imgEffect>
                      <a14:brightnessContrast bright="-41000"/>
                    </a14:imgEffect>
                  </a14:imgLayer>
                </a14:imgProps>
              </a:ext>
            </a:extLst>
          </a:blip>
          <a:stretch>
            <a:fillRect/>
          </a:stretch>
        </p:blipFill>
        <p:spPr>
          <a:xfrm>
            <a:off x="-1" y="0"/>
            <a:ext cx="12191211" cy="6858000"/>
          </a:xfrm>
          <a:prstGeom prst="rect">
            <a:avLst/>
          </a:prstGeom>
        </p:spPr>
      </p:pic>
      <p:sp>
        <p:nvSpPr>
          <p:cNvPr id="6" name="Rectangle 5">
            <a:extLst>
              <a:ext uri="{FF2B5EF4-FFF2-40B4-BE49-F238E27FC236}">
                <a16:creationId xmlns:a16="http://schemas.microsoft.com/office/drawing/2014/main" id="{1B1A6F43-CE5A-E0B9-2D0D-B4542EC5881D}"/>
              </a:ext>
            </a:extLst>
          </p:cNvPr>
          <p:cNvSpPr/>
          <p:nvPr/>
        </p:nvSpPr>
        <p:spPr>
          <a:xfrm>
            <a:off x="0" y="0"/>
            <a:ext cx="12191210" cy="6858000"/>
          </a:xfrm>
          <a:prstGeom prst="rect">
            <a:avLst/>
          </a:prstGeom>
          <a:gradFill>
            <a:gsLst>
              <a:gs pos="0">
                <a:schemeClr val="tx1">
                  <a:lumMod val="95000"/>
                  <a:lumOff val="5000"/>
                  <a:alpha val="85000"/>
                </a:schemeClr>
              </a:gs>
              <a:gs pos="100000">
                <a:srgbClr val="5C2A08">
                  <a:alpha val="88000"/>
                </a:srgb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87632C60-16E5-C12E-7644-B668FC01872D}"/>
              </a:ext>
            </a:extLst>
          </p:cNvPr>
          <p:cNvSpPr txBox="1"/>
          <p:nvPr/>
        </p:nvSpPr>
        <p:spPr>
          <a:xfrm>
            <a:off x="327804" y="113936"/>
            <a:ext cx="8648700" cy="707886"/>
          </a:xfrm>
          <a:prstGeom prst="rect">
            <a:avLst/>
          </a:prstGeom>
          <a:noFill/>
        </p:spPr>
        <p:txBody>
          <a:bodyPr wrap="square" rtlCol="0">
            <a:spAutoFit/>
          </a:bodyPr>
          <a:lstStyle>
            <a:defPPr>
              <a:defRPr lang="en-US"/>
            </a:defPPr>
            <a:lvl1pPr>
              <a:defRPr sz="4000" b="1">
                <a:solidFill>
                  <a:schemeClr val="accent3">
                    <a:lumMod val="60000"/>
                    <a:lumOff val="40000"/>
                  </a:schemeClr>
                </a:solidFill>
                <a:latin typeface="Lato Black" panose="020F0A02020204030203" pitchFamily="34" charset="0"/>
              </a:defRPr>
            </a:lvl1pPr>
          </a:lstStyle>
          <a:p>
            <a:r>
              <a:rPr lang="en-IN" dirty="0"/>
              <a:t>PROBLEM STATEMENT</a:t>
            </a:r>
          </a:p>
        </p:txBody>
      </p:sp>
      <p:sp>
        <p:nvSpPr>
          <p:cNvPr id="4" name="TextBox 3">
            <a:extLst>
              <a:ext uri="{FF2B5EF4-FFF2-40B4-BE49-F238E27FC236}">
                <a16:creationId xmlns:a16="http://schemas.microsoft.com/office/drawing/2014/main" id="{4B23BDED-D892-65C9-F8DF-5ED226A60B6B}"/>
              </a:ext>
            </a:extLst>
          </p:cNvPr>
          <p:cNvSpPr txBox="1"/>
          <p:nvPr/>
        </p:nvSpPr>
        <p:spPr>
          <a:xfrm>
            <a:off x="327804" y="1404834"/>
            <a:ext cx="11593902" cy="5078313"/>
          </a:xfrm>
          <a:prstGeom prst="rect">
            <a:avLst/>
          </a:prstGeom>
          <a:noFill/>
        </p:spPr>
        <p:txBody>
          <a:bodyPr wrap="square" rtlCol="0">
            <a:spAutoFit/>
          </a:bodyPr>
          <a:lstStyle>
            <a:defPPr>
              <a:defRPr lang="en-US"/>
            </a:defPPr>
            <a:lvl1pPr>
              <a:lnSpc>
                <a:spcPct val="150000"/>
              </a:lnSpc>
              <a:defRPr b="1" i="0">
                <a:solidFill>
                  <a:schemeClr val="accent6">
                    <a:lumMod val="20000"/>
                    <a:lumOff val="80000"/>
                  </a:schemeClr>
                </a:solidFill>
                <a:effectLst/>
                <a:latin typeface="Century Gothic" panose="020B0502020202020204" pitchFamily="34" charset="0"/>
              </a:defRPr>
            </a:lvl1pPr>
          </a:lstStyle>
          <a:p>
            <a:r>
              <a:rPr lang="en-US" dirty="0">
                <a:solidFill>
                  <a:srgbClr val="FFFF00"/>
                </a:solidFill>
              </a:rPr>
              <a:t>4.Percentage of Sales by Pizza Size:</a:t>
            </a:r>
          </a:p>
          <a:p>
            <a:r>
              <a:rPr lang="en-US" dirty="0">
                <a:solidFill>
                  <a:schemeClr val="accent1">
                    <a:lumMod val="40000"/>
                    <a:lumOff val="60000"/>
                  </a:schemeClr>
                </a:solidFill>
              </a:rPr>
              <a:t>Generate a pie chart that represents the percentage of sales attributed to different pizza sizes. This chart will help us understand customer preferences for pizza sizes and their impact on sales.</a:t>
            </a:r>
          </a:p>
          <a:p>
            <a:r>
              <a:rPr lang="en-US" dirty="0">
                <a:solidFill>
                  <a:srgbClr val="FFFF00"/>
                </a:solidFill>
              </a:rPr>
              <a:t>5.Total Pizzas Sold by Pizza Category:</a:t>
            </a:r>
          </a:p>
          <a:p>
            <a:r>
              <a:rPr lang="en-US" dirty="0">
                <a:solidFill>
                  <a:schemeClr val="accent1">
                    <a:lumMod val="40000"/>
                    <a:lumOff val="60000"/>
                  </a:schemeClr>
                </a:solidFill>
              </a:rPr>
              <a:t>Create a funnel chart that presents the total number of pizzas sold for each pizza category. This chart will allow us to compare the sales performance of different pizza categories.</a:t>
            </a:r>
          </a:p>
          <a:p>
            <a:r>
              <a:rPr lang="en-US" dirty="0">
                <a:solidFill>
                  <a:srgbClr val="FFFF00"/>
                </a:solidFill>
              </a:rPr>
              <a:t>6.Top 5 Best Sellers by Revenue, Total Quantity and Total Orders</a:t>
            </a:r>
          </a:p>
          <a:p>
            <a:r>
              <a:rPr lang="en-US" dirty="0">
                <a:solidFill>
                  <a:schemeClr val="accent1">
                    <a:lumMod val="40000"/>
                    <a:lumOff val="60000"/>
                  </a:schemeClr>
                </a:solidFill>
              </a:rPr>
              <a:t>Create a bar chart highlighting the top 5 best-selling pizzas based on the Revenue, Total Quantity, Total Orders. This chart will help us identify the most popular pizza options.</a:t>
            </a:r>
          </a:p>
          <a:p>
            <a:r>
              <a:rPr lang="en-US" dirty="0">
                <a:solidFill>
                  <a:srgbClr val="FFFF00"/>
                </a:solidFill>
              </a:rPr>
              <a:t>7. Bottom 5 Best Sellers by Revenue, Total Quantity and Total Orders</a:t>
            </a:r>
          </a:p>
          <a:p>
            <a:r>
              <a:rPr lang="en-US" dirty="0">
                <a:solidFill>
                  <a:schemeClr val="accent1">
                    <a:lumMod val="40000"/>
                    <a:lumOff val="60000"/>
                  </a:schemeClr>
                </a:solidFill>
              </a:rPr>
              <a:t>Create a bar chart showcasing the bottom 5 worst-selling pizzas based on the Revenue, Total Quantity, Total Orders. This chart will enable us to identify underperforming or less popular pizza options.</a:t>
            </a:r>
          </a:p>
        </p:txBody>
      </p:sp>
      <p:sp>
        <p:nvSpPr>
          <p:cNvPr id="8" name="TextBox 7">
            <a:extLst>
              <a:ext uri="{FF2B5EF4-FFF2-40B4-BE49-F238E27FC236}">
                <a16:creationId xmlns:a16="http://schemas.microsoft.com/office/drawing/2014/main" id="{86F61ED6-A436-445D-D4EE-1C965F354057}"/>
              </a:ext>
            </a:extLst>
          </p:cNvPr>
          <p:cNvSpPr txBox="1"/>
          <p:nvPr/>
        </p:nvSpPr>
        <p:spPr>
          <a:xfrm>
            <a:off x="327804" y="874801"/>
            <a:ext cx="8648700" cy="477054"/>
          </a:xfrm>
          <a:prstGeom prst="rect">
            <a:avLst/>
          </a:prstGeom>
          <a:noFill/>
        </p:spPr>
        <p:txBody>
          <a:bodyPr wrap="square" rtlCol="0">
            <a:spAutoFit/>
          </a:bodyPr>
          <a:lstStyle/>
          <a:p>
            <a:r>
              <a:rPr lang="en-IN" sz="2500" b="1" dirty="0">
                <a:solidFill>
                  <a:schemeClr val="accent6">
                    <a:lumMod val="60000"/>
                    <a:lumOff val="40000"/>
                  </a:schemeClr>
                </a:solidFill>
                <a:latin typeface="Century Gothic" panose="020B0502020202020204" pitchFamily="34" charset="0"/>
              </a:rPr>
              <a:t>CHARTS REQUIREMENT</a:t>
            </a:r>
          </a:p>
        </p:txBody>
      </p:sp>
    </p:spTree>
    <p:extLst>
      <p:ext uri="{BB962C8B-B14F-4D97-AF65-F5344CB8AC3E}">
        <p14:creationId xmlns:p14="http://schemas.microsoft.com/office/powerpoint/2010/main" val="4040124602"/>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EF7426-A82B-9F32-8383-9C7897B94358}"/>
              </a:ext>
            </a:extLst>
          </p:cNvPr>
          <p:cNvPicPr>
            <a:picLocks noChangeAspect="1"/>
          </p:cNvPicPr>
          <p:nvPr/>
        </p:nvPicPr>
        <p:blipFill>
          <a:blip r:embed="rId2">
            <a:alphaModFix amt="93000"/>
            <a:extLst>
              <a:ext uri="{BEBA8EAE-BF5A-486C-A8C5-ECC9F3942E4B}">
                <a14:imgProps xmlns:a14="http://schemas.microsoft.com/office/drawing/2010/main">
                  <a14:imgLayer r:embed="rId3">
                    <a14:imgEffect>
                      <a14:brightnessContrast bright="-41000"/>
                    </a14:imgEffect>
                  </a14:imgLayer>
                </a14:imgProps>
              </a:ext>
            </a:extLst>
          </a:blip>
          <a:stretch>
            <a:fillRect/>
          </a:stretch>
        </p:blipFill>
        <p:spPr>
          <a:xfrm>
            <a:off x="-1" y="0"/>
            <a:ext cx="12191211" cy="6858000"/>
          </a:xfrm>
          <a:prstGeom prst="rect">
            <a:avLst/>
          </a:prstGeom>
        </p:spPr>
      </p:pic>
      <p:sp>
        <p:nvSpPr>
          <p:cNvPr id="6" name="Rectangle 5">
            <a:extLst>
              <a:ext uri="{FF2B5EF4-FFF2-40B4-BE49-F238E27FC236}">
                <a16:creationId xmlns:a16="http://schemas.microsoft.com/office/drawing/2014/main" id="{1B1A6F43-CE5A-E0B9-2D0D-B4542EC5881D}"/>
              </a:ext>
            </a:extLst>
          </p:cNvPr>
          <p:cNvSpPr/>
          <p:nvPr/>
        </p:nvSpPr>
        <p:spPr>
          <a:xfrm>
            <a:off x="0" y="17584"/>
            <a:ext cx="12191210" cy="6858000"/>
          </a:xfrm>
          <a:prstGeom prst="rect">
            <a:avLst/>
          </a:prstGeom>
          <a:gradFill>
            <a:gsLst>
              <a:gs pos="0">
                <a:schemeClr val="tx1">
                  <a:lumMod val="95000"/>
                  <a:lumOff val="5000"/>
                  <a:alpha val="85000"/>
                </a:schemeClr>
              </a:gs>
              <a:gs pos="100000">
                <a:srgbClr val="5C2A08">
                  <a:alpha val="88000"/>
                </a:srgb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wrap="square" lIns="822960" tIns="1645920" rIns="365760" bIns="1554480" rtlCol="0" anchor="t" anchorCtr="0"/>
          <a:lstStyle/>
          <a:p>
            <a:pPr marL="0" marR="0">
              <a:lnSpc>
                <a:spcPct val="150000"/>
              </a:lnSpc>
              <a:spcBef>
                <a:spcPts val="0"/>
              </a:spcBef>
              <a:spcAft>
                <a:spcPts val="0"/>
              </a:spcAft>
            </a:pPr>
            <a:r>
              <a:rPr lang="en-IN" b="1" kern="1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rPr>
              <a:t>Total Revenue:</a:t>
            </a:r>
            <a:endParaRPr lang="en-IN" kern="1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SELECT</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ROUND</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100" dirty="0">
                <a:solidFill>
                  <a:srgbClr val="FD1BFD"/>
                </a:solidFill>
                <a:effectLst/>
                <a:latin typeface="Calibri" panose="020F0502020204030204" pitchFamily="34" charset="0"/>
                <a:ea typeface="Calibri" panose="020F0502020204030204" pitchFamily="34" charset="0"/>
                <a:cs typeface="Mangal" panose="02040503050203030202" pitchFamily="18" charset="0"/>
              </a:rPr>
              <a:t>SUM</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od.quantity</a:t>
            </a: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p.price</a:t>
            </a:r>
            <a:r>
              <a:rPr lang="en-IN" sz="1800" kern="100" dirty="0">
                <a:effectLst/>
                <a:latin typeface="Calibri" panose="020F0502020204030204" pitchFamily="34" charset="0"/>
                <a:ea typeface="Calibri" panose="020F0502020204030204" pitchFamily="34" charset="0"/>
                <a:cs typeface="Mangal" panose="02040503050203030202" pitchFamily="18" charset="0"/>
              </a:rPr>
              <a:t>), 2)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total_revenue</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FROM</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orders_details</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effectLst/>
                <a:latin typeface="Calibri" panose="020F0502020204030204" pitchFamily="34" charset="0"/>
                <a:ea typeface="Calibri" panose="020F0502020204030204" pitchFamily="34" charset="0"/>
                <a:cs typeface="Mangal" panose="02040503050203030202" pitchFamily="18" charset="0"/>
              </a:rPr>
              <a:t> od</a:t>
            </a: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JOIN</a:t>
            </a:r>
            <a:r>
              <a:rPr lang="en-IN" sz="1800" kern="100" dirty="0">
                <a:effectLst/>
                <a:latin typeface="Calibri" panose="020F0502020204030204" pitchFamily="34" charset="0"/>
                <a:ea typeface="Calibri" panose="020F0502020204030204" pitchFamily="34" charset="0"/>
                <a:cs typeface="Mangal" panose="02040503050203030202" pitchFamily="18" charset="0"/>
              </a:rPr>
              <a:t> pizzas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effectLst/>
                <a:latin typeface="Calibri" panose="020F0502020204030204" pitchFamily="34" charset="0"/>
                <a:ea typeface="Calibri" panose="020F0502020204030204" pitchFamily="34" charset="0"/>
                <a:cs typeface="Mangal" panose="02040503050203030202" pitchFamily="18" charset="0"/>
              </a:rPr>
              <a:t> p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ON</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od.pizza_id</a:t>
            </a: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p.pizza_id</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endParaRPr lang="en-IN" dirty="0"/>
          </a:p>
          <a:p>
            <a:endParaRPr lang="en-IN" dirty="0"/>
          </a:p>
          <a:p>
            <a:pPr marL="0" marR="0">
              <a:lnSpc>
                <a:spcPct val="150000"/>
              </a:lnSpc>
              <a:spcBef>
                <a:spcPts val="0"/>
              </a:spcBef>
              <a:spcAft>
                <a:spcPts val="0"/>
              </a:spcAft>
            </a:pPr>
            <a:r>
              <a:rPr lang="en-IN" sz="1800" b="1" kern="100" dirty="0">
                <a:effectLst/>
                <a:latin typeface="Calibri" panose="020F0502020204030204" pitchFamily="34" charset="0"/>
                <a:ea typeface="Calibri" panose="020F0502020204030204" pitchFamily="34" charset="0"/>
                <a:cs typeface="Mangal" panose="02040503050203030202" pitchFamily="18" charset="0"/>
              </a:rPr>
              <a:t> </a:t>
            </a:r>
            <a:r>
              <a:rPr lang="en-IN" b="1" kern="1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rPr>
              <a:t>Average Order Value:</a:t>
            </a:r>
            <a:endParaRPr lang="en-IN" kern="1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SELEC</a:t>
            </a:r>
            <a:r>
              <a:rPr lang="en-IN" sz="1800" kern="100" dirty="0">
                <a:effectLst/>
                <a:latin typeface="Calibri" panose="020F0502020204030204" pitchFamily="34" charset="0"/>
                <a:ea typeface="Calibri" panose="020F0502020204030204" pitchFamily="34" charset="0"/>
                <a:cs typeface="Mangal" panose="02040503050203030202" pitchFamily="18" charset="0"/>
              </a:rPr>
              <a:t>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ROUND</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100" dirty="0">
                <a:solidFill>
                  <a:srgbClr val="FD1BFD"/>
                </a:solidFill>
                <a:effectLst/>
                <a:latin typeface="Calibri" panose="020F0502020204030204" pitchFamily="34" charset="0"/>
                <a:ea typeface="Calibri" panose="020F0502020204030204" pitchFamily="34" charset="0"/>
                <a:cs typeface="Mangal" panose="02040503050203030202" pitchFamily="18" charset="0"/>
              </a:rPr>
              <a:t>SUM</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od.quantity</a:t>
            </a: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p.price</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100" dirty="0">
                <a:solidFill>
                  <a:srgbClr val="FD1BFD"/>
                </a:solidFill>
                <a:effectLst/>
                <a:latin typeface="Calibri" panose="020F0502020204030204" pitchFamily="34" charset="0"/>
                <a:ea typeface="Calibri" panose="020F0502020204030204" pitchFamily="34" charset="0"/>
                <a:cs typeface="Mangal" panose="02040503050203030202" pitchFamily="18" charset="0"/>
              </a:rPr>
              <a:t>COUNT</a:t>
            </a:r>
            <a:r>
              <a:rPr lang="en-IN" sz="1800" kern="100" dirty="0">
                <a:effectLst/>
                <a:latin typeface="Calibri" panose="020F0502020204030204" pitchFamily="34" charset="0"/>
                <a:ea typeface="Calibri" panose="020F0502020204030204" pitchFamily="34" charset="0"/>
                <a:cs typeface="Mangal" panose="02040503050203030202" pitchFamily="18" charset="0"/>
              </a:rPr>
              <a:t>(Distinct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order_id</a:t>
            </a:r>
            <a:r>
              <a:rPr lang="en-IN" sz="1800" kern="100" dirty="0">
                <a:effectLst/>
                <a:latin typeface="Calibri" panose="020F0502020204030204" pitchFamily="34" charset="0"/>
                <a:ea typeface="Calibri" panose="020F0502020204030204" pitchFamily="34" charset="0"/>
                <a:cs typeface="Mangal" panose="02040503050203030202" pitchFamily="18" charset="0"/>
              </a:rPr>
              <a:t>), 2)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Avg_order_spent</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FROM</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orders_details</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effectLst/>
                <a:latin typeface="Calibri" panose="020F0502020204030204" pitchFamily="34" charset="0"/>
                <a:ea typeface="Calibri" panose="020F0502020204030204" pitchFamily="34" charset="0"/>
                <a:cs typeface="Mangal" panose="02040503050203030202" pitchFamily="18" charset="0"/>
              </a:rPr>
              <a:t> od</a:t>
            </a: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 JOIN </a:t>
            </a:r>
            <a:r>
              <a:rPr lang="en-IN" sz="1800" kern="100" dirty="0">
                <a:effectLst/>
                <a:latin typeface="Calibri" panose="020F0502020204030204" pitchFamily="34" charset="0"/>
                <a:ea typeface="Calibri" panose="020F0502020204030204" pitchFamily="34" charset="0"/>
                <a:cs typeface="Mangal" panose="02040503050203030202" pitchFamily="18" charset="0"/>
              </a:rPr>
              <a:t>pizzas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effectLst/>
                <a:latin typeface="Calibri" panose="020F0502020204030204" pitchFamily="34" charset="0"/>
                <a:ea typeface="Calibri" panose="020F0502020204030204" pitchFamily="34" charset="0"/>
                <a:cs typeface="Mangal" panose="02040503050203030202" pitchFamily="18" charset="0"/>
              </a:rPr>
              <a:t> p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ON</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od.pizza_id</a:t>
            </a: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p.pizza_id</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a:lnSpc>
                <a:spcPct val="150000"/>
              </a:lnSpc>
              <a:spcBef>
                <a:spcPts val="0"/>
              </a:spcBef>
              <a:spcAft>
                <a:spcPts val="0"/>
              </a:spcAft>
            </a:pPr>
            <a:endParaRPr lang="en-IN" dirty="0"/>
          </a:p>
        </p:txBody>
      </p:sp>
      <p:sp>
        <p:nvSpPr>
          <p:cNvPr id="11" name="TextBox 10">
            <a:extLst>
              <a:ext uri="{FF2B5EF4-FFF2-40B4-BE49-F238E27FC236}">
                <a16:creationId xmlns:a16="http://schemas.microsoft.com/office/drawing/2014/main" id="{1F8FB79F-019A-F7AB-44ED-2F9C91BBFF09}"/>
              </a:ext>
            </a:extLst>
          </p:cNvPr>
          <p:cNvSpPr txBox="1"/>
          <p:nvPr/>
        </p:nvSpPr>
        <p:spPr>
          <a:xfrm>
            <a:off x="3571658" y="341434"/>
            <a:ext cx="5047891" cy="646331"/>
          </a:xfrm>
          <a:prstGeom prst="rect">
            <a:avLst/>
          </a:prstGeom>
          <a:noFill/>
        </p:spPr>
        <p:txBody>
          <a:bodyPr wrap="square" rtlCol="0">
            <a:spAutoFit/>
          </a:bodyPr>
          <a:lstStyle/>
          <a:p>
            <a:pPr algn="ctr"/>
            <a:r>
              <a:rPr lang="en-IN" sz="3600" dirty="0"/>
              <a:t>🍕</a:t>
            </a:r>
            <a:r>
              <a:rPr lang="en-US" sz="3600" dirty="0">
                <a:solidFill>
                  <a:schemeClr val="accent5">
                    <a:lumMod val="60000"/>
                    <a:lumOff val="40000"/>
                  </a:schemeClr>
                </a:solidFill>
                <a:latin typeface="Lato Black" panose="020F0A02020204030203" pitchFamily="34" charset="0"/>
              </a:rPr>
              <a:t>SQL QUERIES</a:t>
            </a:r>
            <a:endParaRPr lang="en-IN" sz="3600" dirty="0">
              <a:solidFill>
                <a:schemeClr val="accent5">
                  <a:lumMod val="60000"/>
                  <a:lumOff val="40000"/>
                </a:schemeClr>
              </a:solidFill>
              <a:latin typeface="Lato Black" panose="020F0A02020204030203" pitchFamily="34" charset="0"/>
            </a:endParaRPr>
          </a:p>
        </p:txBody>
      </p:sp>
      <p:pic>
        <p:nvPicPr>
          <p:cNvPr id="4" name="Picture 3">
            <a:extLst>
              <a:ext uri="{FF2B5EF4-FFF2-40B4-BE49-F238E27FC236}">
                <a16:creationId xmlns:a16="http://schemas.microsoft.com/office/drawing/2014/main" id="{0B2D4E48-32A8-485C-A454-19E6FB077D12}"/>
              </a:ext>
            </a:extLst>
          </p:cNvPr>
          <p:cNvPicPr>
            <a:picLocks noChangeAspect="1"/>
          </p:cNvPicPr>
          <p:nvPr/>
        </p:nvPicPr>
        <p:blipFill>
          <a:blip r:embed="rId4"/>
          <a:stretch>
            <a:fillRect/>
          </a:stretch>
        </p:blipFill>
        <p:spPr>
          <a:xfrm>
            <a:off x="7767081" y="2325468"/>
            <a:ext cx="1447259" cy="646331"/>
          </a:xfrm>
          <a:prstGeom prst="rect">
            <a:avLst/>
          </a:prstGeom>
        </p:spPr>
      </p:pic>
      <p:pic>
        <p:nvPicPr>
          <p:cNvPr id="9" name="Picture 8">
            <a:extLst>
              <a:ext uri="{FF2B5EF4-FFF2-40B4-BE49-F238E27FC236}">
                <a16:creationId xmlns:a16="http://schemas.microsoft.com/office/drawing/2014/main" id="{CBA7930D-A983-4767-B7CE-F273728F5063}"/>
              </a:ext>
            </a:extLst>
          </p:cNvPr>
          <p:cNvPicPr>
            <a:picLocks noChangeAspect="1"/>
          </p:cNvPicPr>
          <p:nvPr/>
        </p:nvPicPr>
        <p:blipFill>
          <a:blip r:embed="rId5"/>
          <a:stretch>
            <a:fillRect/>
          </a:stretch>
        </p:blipFill>
        <p:spPr>
          <a:xfrm>
            <a:off x="7767081" y="4798663"/>
            <a:ext cx="1447259" cy="646331"/>
          </a:xfrm>
          <a:prstGeom prst="rect">
            <a:avLst/>
          </a:prstGeom>
        </p:spPr>
      </p:pic>
    </p:spTree>
    <p:extLst>
      <p:ext uri="{BB962C8B-B14F-4D97-AF65-F5344CB8AC3E}">
        <p14:creationId xmlns:p14="http://schemas.microsoft.com/office/powerpoint/2010/main" val="2775901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EF7426-A82B-9F32-8383-9C7897B94358}"/>
              </a:ext>
            </a:extLst>
          </p:cNvPr>
          <p:cNvPicPr>
            <a:picLocks noChangeAspect="1"/>
          </p:cNvPicPr>
          <p:nvPr/>
        </p:nvPicPr>
        <p:blipFill>
          <a:blip r:embed="rId2">
            <a:alphaModFix amt="93000"/>
            <a:extLst>
              <a:ext uri="{BEBA8EAE-BF5A-486C-A8C5-ECC9F3942E4B}">
                <a14:imgProps xmlns:a14="http://schemas.microsoft.com/office/drawing/2010/main">
                  <a14:imgLayer r:embed="rId3">
                    <a14:imgEffect>
                      <a14:brightnessContrast bright="-41000"/>
                    </a14:imgEffect>
                  </a14:imgLayer>
                </a14:imgProps>
              </a:ext>
            </a:extLst>
          </a:blip>
          <a:stretch>
            <a:fillRect/>
          </a:stretch>
        </p:blipFill>
        <p:spPr>
          <a:xfrm>
            <a:off x="-1" y="0"/>
            <a:ext cx="12191211" cy="6858000"/>
          </a:xfrm>
          <a:prstGeom prst="rect">
            <a:avLst/>
          </a:prstGeom>
        </p:spPr>
      </p:pic>
      <p:sp>
        <p:nvSpPr>
          <p:cNvPr id="6" name="Rectangle 5">
            <a:extLst>
              <a:ext uri="{FF2B5EF4-FFF2-40B4-BE49-F238E27FC236}">
                <a16:creationId xmlns:a16="http://schemas.microsoft.com/office/drawing/2014/main" id="{1B1A6F43-CE5A-E0B9-2D0D-B4542EC5881D}"/>
              </a:ext>
            </a:extLst>
          </p:cNvPr>
          <p:cNvSpPr/>
          <p:nvPr/>
        </p:nvSpPr>
        <p:spPr>
          <a:xfrm>
            <a:off x="0" y="17584"/>
            <a:ext cx="12191210" cy="6858000"/>
          </a:xfrm>
          <a:prstGeom prst="rect">
            <a:avLst/>
          </a:prstGeom>
          <a:gradFill>
            <a:gsLst>
              <a:gs pos="0">
                <a:schemeClr val="tx1">
                  <a:lumMod val="95000"/>
                  <a:lumOff val="5000"/>
                  <a:alpha val="85000"/>
                </a:schemeClr>
              </a:gs>
              <a:gs pos="100000">
                <a:srgbClr val="5C2A08">
                  <a:alpha val="88000"/>
                </a:srgb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wrap="square" lIns="822960" tIns="1645920" rIns="365760" bIns="1554480" rtlCol="0" anchor="t" anchorCtr="0"/>
          <a:lstStyle/>
          <a:p>
            <a:pPr marL="0" marR="0">
              <a:lnSpc>
                <a:spcPct val="150000"/>
              </a:lnSpc>
              <a:spcBef>
                <a:spcPts val="0"/>
              </a:spcBef>
              <a:spcAft>
                <a:spcPts val="0"/>
              </a:spcAft>
            </a:pPr>
            <a:r>
              <a:rPr lang="en-IN" b="1" kern="1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rPr>
              <a:t>Total Pizzas Sold:</a:t>
            </a:r>
          </a:p>
          <a:p>
            <a:pPr marL="0" marR="0">
              <a:lnSpc>
                <a:spcPct val="150000"/>
              </a:lnSpc>
              <a:spcBef>
                <a:spcPts val="0"/>
              </a:spcBef>
              <a:spcAft>
                <a:spcPts val="0"/>
              </a:spcAft>
            </a:pPr>
            <a:r>
              <a:rPr lang="en-IN" sz="18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SELECT</a:t>
            </a:r>
            <a:r>
              <a:rPr lang="en-IN" sz="1800" kern="0" dirty="0">
                <a:solidFill>
                  <a:schemeClr val="bg1">
                    <a:lumMod val="85000"/>
                  </a:schemeClr>
                </a:solidFill>
                <a:effectLst/>
                <a:latin typeface="Calibri" panose="020F0502020204030204" pitchFamily="34" charset="0"/>
                <a:ea typeface="Calibri" panose="020F0502020204030204" pitchFamily="34" charset="0"/>
                <a:cs typeface="Calibri" panose="020F0502020204030204" pitchFamily="34" charset="0"/>
              </a:rPr>
              <a:t> </a:t>
            </a:r>
            <a:r>
              <a:rPr lang="en-IN" sz="1800" kern="0" dirty="0">
                <a:solidFill>
                  <a:srgbClr val="FD1BFD"/>
                </a:solidFill>
                <a:effectLst/>
                <a:latin typeface="Calibri" panose="020F0502020204030204" pitchFamily="34" charset="0"/>
                <a:ea typeface="Calibri" panose="020F0502020204030204" pitchFamily="34" charset="0"/>
                <a:cs typeface="Calibri" panose="020F0502020204030204" pitchFamily="34" charset="0"/>
              </a:rPr>
              <a:t>SUM</a:t>
            </a:r>
            <a:r>
              <a:rPr lang="en-IN" sz="1800" kern="0" dirty="0">
                <a:solidFill>
                  <a:schemeClr val="bg1">
                    <a:lumMod val="85000"/>
                  </a:schemeClr>
                </a:solidFill>
                <a:effectLst/>
                <a:latin typeface="Calibri" panose="020F0502020204030204" pitchFamily="34" charset="0"/>
                <a:ea typeface="Calibri" panose="020F0502020204030204" pitchFamily="34" charset="0"/>
                <a:cs typeface="Calibri" panose="020F0502020204030204" pitchFamily="34" charset="0"/>
              </a:rPr>
              <a:t>(quantity) </a:t>
            </a:r>
            <a:r>
              <a:rPr lang="en-IN" sz="18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AS</a:t>
            </a:r>
            <a:r>
              <a:rPr lang="en-IN" sz="1800" kern="0" dirty="0">
                <a:solidFill>
                  <a:schemeClr val="bg1">
                    <a:lumMod val="85000"/>
                  </a:schemeClr>
                </a:solidFill>
                <a:effectLst/>
                <a:latin typeface="Calibri" panose="020F0502020204030204" pitchFamily="34" charset="0"/>
                <a:ea typeface="Calibri" panose="020F0502020204030204" pitchFamily="34" charset="0"/>
                <a:cs typeface="Calibri" panose="020F0502020204030204" pitchFamily="34" charset="0"/>
              </a:rPr>
              <a:t> </a:t>
            </a:r>
            <a:r>
              <a:rPr lang="en-IN" sz="1800" kern="0" dirty="0" err="1">
                <a:solidFill>
                  <a:schemeClr val="bg1">
                    <a:lumMod val="85000"/>
                  </a:schemeClr>
                </a:solidFill>
                <a:effectLst/>
                <a:latin typeface="Calibri" panose="020F0502020204030204" pitchFamily="34" charset="0"/>
                <a:ea typeface="Calibri" panose="020F0502020204030204" pitchFamily="34" charset="0"/>
                <a:cs typeface="Calibri" panose="020F0502020204030204" pitchFamily="34" charset="0"/>
              </a:rPr>
              <a:t>Total_Pizza_Sold</a:t>
            </a:r>
            <a:endParaRPr lang="en-IN" sz="1800" kern="100" dirty="0">
              <a:solidFill>
                <a:schemeClr val="bg1">
                  <a:lumMod val="85000"/>
                </a:schemeClr>
              </a:solidFill>
              <a:effectLst/>
              <a:latin typeface="Calibri" panose="020F0502020204030204" pitchFamily="34" charset="0"/>
              <a:ea typeface="Calibri" panose="020F0502020204030204" pitchFamily="34" charset="0"/>
              <a:cs typeface="Calibri" panose="020F0502020204030204" pitchFamily="34" charset="0"/>
            </a:endParaRPr>
          </a:p>
          <a:p>
            <a:r>
              <a:rPr lang="en-IN" sz="1800" kern="0" dirty="0">
                <a:solidFill>
                  <a:srgbClr val="0000FF"/>
                </a:solidFill>
                <a:effectLst/>
                <a:latin typeface="Calibri" panose="020F0502020204030204" pitchFamily="34" charset="0"/>
                <a:ea typeface="Calibri" panose="020F0502020204030204" pitchFamily="34" charset="0"/>
                <a:cs typeface="Calibri" panose="020F0502020204030204" pitchFamily="34" charset="0"/>
              </a:rPr>
              <a:t>FROM</a:t>
            </a:r>
            <a:r>
              <a:rPr lang="en-IN" sz="1800" kern="0" dirty="0">
                <a:solidFill>
                  <a:schemeClr val="bg1">
                    <a:lumMod val="85000"/>
                  </a:schemeClr>
                </a:solidFill>
                <a:effectLst/>
                <a:latin typeface="Calibri" panose="020F0502020204030204" pitchFamily="34" charset="0"/>
                <a:ea typeface="Calibri" panose="020F0502020204030204" pitchFamily="34" charset="0"/>
                <a:cs typeface="Calibri" panose="020F0502020204030204" pitchFamily="34" charset="0"/>
              </a:rPr>
              <a:t> </a:t>
            </a:r>
            <a:r>
              <a:rPr lang="en-IN" sz="1800" kern="0" dirty="0" err="1">
                <a:solidFill>
                  <a:schemeClr val="bg1">
                    <a:lumMod val="85000"/>
                  </a:schemeClr>
                </a:solidFill>
                <a:effectLst/>
                <a:latin typeface="Calibri" panose="020F0502020204030204" pitchFamily="34" charset="0"/>
                <a:ea typeface="Calibri" panose="020F0502020204030204" pitchFamily="34" charset="0"/>
                <a:cs typeface="Calibri" panose="020F0502020204030204" pitchFamily="34" charset="0"/>
              </a:rPr>
              <a:t>orders_details</a:t>
            </a:r>
            <a:r>
              <a:rPr lang="en-IN" sz="1800" kern="0" dirty="0">
                <a:solidFill>
                  <a:schemeClr val="bg1">
                    <a:lumMod val="85000"/>
                  </a:schemeClr>
                </a:solidFill>
                <a:effectLst/>
                <a:latin typeface="Calibri" panose="020F0502020204030204" pitchFamily="34" charset="0"/>
                <a:ea typeface="Calibri" panose="020F0502020204030204" pitchFamily="34" charset="0"/>
                <a:cs typeface="Calibri" panose="020F0502020204030204" pitchFamily="34" charset="0"/>
              </a:rPr>
              <a:t>;</a:t>
            </a:r>
          </a:p>
          <a:p>
            <a:endParaRPr lang="en-IN" dirty="0">
              <a:solidFill>
                <a:schemeClr val="bg1">
                  <a:lumMod val="85000"/>
                </a:schemeClr>
              </a:solidFill>
              <a:latin typeface="Calibri" panose="020F0502020204030204" pitchFamily="34" charset="0"/>
              <a:cs typeface="Calibri" panose="020F0502020204030204" pitchFamily="34" charset="0"/>
            </a:endParaRPr>
          </a:p>
          <a:p>
            <a:endParaRPr lang="en-IN" dirty="0"/>
          </a:p>
          <a:p>
            <a:pPr marL="0" marR="0">
              <a:lnSpc>
                <a:spcPct val="150000"/>
              </a:lnSpc>
              <a:spcBef>
                <a:spcPts val="0"/>
              </a:spcBef>
              <a:spcAft>
                <a:spcPts val="0"/>
              </a:spcAft>
            </a:pPr>
            <a:r>
              <a:rPr lang="en-IN" b="1" kern="1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rPr>
              <a:t>Total Orders:</a:t>
            </a: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SELECT</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FD1BFD"/>
                </a:solidFill>
                <a:effectLst/>
                <a:latin typeface="Calibri" panose="020F0502020204030204" pitchFamily="34" charset="0"/>
                <a:ea typeface="Calibri" panose="020F0502020204030204" pitchFamily="34" charset="0"/>
                <a:cs typeface="Mangal" panose="02040503050203030202" pitchFamily="18" charset="0"/>
              </a:rPr>
              <a:t>COUNT</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order_id</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Total_orders</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FROM </a:t>
            </a:r>
            <a:r>
              <a:rPr lang="en-IN" sz="1800" kern="100" dirty="0">
                <a:effectLst/>
                <a:latin typeface="Calibri" panose="020F0502020204030204" pitchFamily="34" charset="0"/>
                <a:ea typeface="Calibri" panose="020F0502020204030204" pitchFamily="34" charset="0"/>
                <a:cs typeface="Mangal" panose="02040503050203030202" pitchFamily="18" charset="0"/>
              </a:rPr>
              <a:t>orders;</a:t>
            </a:r>
          </a:p>
          <a:p>
            <a:pPr marL="0" marR="0">
              <a:lnSpc>
                <a:spcPct val="150000"/>
              </a:lnSpc>
              <a:spcBef>
                <a:spcPts val="0"/>
              </a:spcBef>
              <a:spcAft>
                <a:spcPts val="0"/>
              </a:spcAft>
            </a:pPr>
            <a:endParaRPr lang="en-IN" b="1" kern="100" dirty="0">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b="1" kern="1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rPr>
              <a:t>Average Pizzas Per Order:</a:t>
            </a: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SELECT</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ROUND</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100" dirty="0">
                <a:solidFill>
                  <a:srgbClr val="FD1BFD"/>
                </a:solidFill>
                <a:effectLst/>
                <a:latin typeface="Calibri" panose="020F0502020204030204" pitchFamily="34" charset="0"/>
                <a:ea typeface="Calibri" panose="020F0502020204030204" pitchFamily="34" charset="0"/>
                <a:cs typeface="Mangal" panose="02040503050203030202" pitchFamily="18" charset="0"/>
              </a:rPr>
              <a:t>SUM</a:t>
            </a:r>
            <a:r>
              <a:rPr lang="en-IN" sz="1800" kern="100" dirty="0">
                <a:effectLst/>
                <a:latin typeface="Calibri" panose="020F0502020204030204" pitchFamily="34" charset="0"/>
                <a:ea typeface="Calibri" panose="020F0502020204030204" pitchFamily="34" charset="0"/>
                <a:cs typeface="Mangal" panose="02040503050203030202" pitchFamily="18" charset="0"/>
              </a:rPr>
              <a:t>(quantity) / </a:t>
            </a:r>
            <a:r>
              <a:rPr lang="en-IN" sz="1800" kern="100" dirty="0">
                <a:solidFill>
                  <a:srgbClr val="FD1BFD"/>
                </a:solidFill>
                <a:effectLst/>
                <a:latin typeface="Calibri" panose="020F0502020204030204" pitchFamily="34" charset="0"/>
                <a:ea typeface="Calibri" panose="020F0502020204030204" pitchFamily="34" charset="0"/>
                <a:cs typeface="Mangal" panose="02040503050203030202" pitchFamily="18" charset="0"/>
              </a:rPr>
              <a:t>COUNT</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DISTINCT</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order_id</a:t>
            </a:r>
            <a:r>
              <a:rPr lang="en-IN" sz="1800" kern="100" dirty="0">
                <a:effectLst/>
                <a:latin typeface="Calibri" panose="020F0502020204030204" pitchFamily="34" charset="0"/>
                <a:ea typeface="Calibri" panose="020F0502020204030204" pitchFamily="34" charset="0"/>
                <a:cs typeface="Mangal" panose="02040503050203030202" pitchFamily="18" charset="0"/>
              </a:rPr>
              <a:t>),2)</a:t>
            </a:r>
          </a:p>
          <a:p>
            <a:pPr marL="0" marR="0">
              <a:lnSpc>
                <a:spcPct val="150000"/>
              </a:lnSpc>
              <a:spcBef>
                <a:spcPts val="0"/>
              </a:spcBef>
              <a:spcAft>
                <a:spcPts val="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Avg_pizzas_per_order</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FROM</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orders_details</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marR="0">
              <a:lnSpc>
                <a:spcPct val="150000"/>
              </a:lnSpc>
              <a:spcBef>
                <a:spcPts val="0"/>
              </a:spcBef>
              <a:spcAft>
                <a:spcPts val="0"/>
              </a:spcAf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endParaRPr lang="en-IN" dirty="0"/>
          </a:p>
        </p:txBody>
      </p:sp>
      <p:sp>
        <p:nvSpPr>
          <p:cNvPr id="11" name="TextBox 10">
            <a:extLst>
              <a:ext uri="{FF2B5EF4-FFF2-40B4-BE49-F238E27FC236}">
                <a16:creationId xmlns:a16="http://schemas.microsoft.com/office/drawing/2014/main" id="{1F8FB79F-019A-F7AB-44ED-2F9C91BBFF09}"/>
              </a:ext>
            </a:extLst>
          </p:cNvPr>
          <p:cNvSpPr txBox="1"/>
          <p:nvPr/>
        </p:nvSpPr>
        <p:spPr>
          <a:xfrm>
            <a:off x="3571658" y="341434"/>
            <a:ext cx="5047891" cy="646331"/>
          </a:xfrm>
          <a:prstGeom prst="rect">
            <a:avLst/>
          </a:prstGeom>
          <a:noFill/>
        </p:spPr>
        <p:txBody>
          <a:bodyPr wrap="square" rtlCol="0">
            <a:spAutoFit/>
          </a:bodyPr>
          <a:lstStyle/>
          <a:p>
            <a:pPr algn="ctr"/>
            <a:r>
              <a:rPr lang="en-IN" sz="3600" dirty="0"/>
              <a:t>🍕</a:t>
            </a:r>
            <a:r>
              <a:rPr lang="en-US" sz="3600" dirty="0">
                <a:solidFill>
                  <a:schemeClr val="accent5">
                    <a:lumMod val="60000"/>
                    <a:lumOff val="40000"/>
                  </a:schemeClr>
                </a:solidFill>
                <a:latin typeface="Lato Black" panose="020F0A02020204030203" pitchFamily="34" charset="0"/>
              </a:rPr>
              <a:t>SQL QUERIES</a:t>
            </a:r>
            <a:endParaRPr lang="en-IN" sz="3600" dirty="0">
              <a:solidFill>
                <a:schemeClr val="accent5">
                  <a:lumMod val="60000"/>
                  <a:lumOff val="40000"/>
                </a:schemeClr>
              </a:solidFill>
              <a:latin typeface="Lato Black" panose="020F0A02020204030203" pitchFamily="34" charset="0"/>
            </a:endParaRPr>
          </a:p>
        </p:txBody>
      </p:sp>
      <p:pic>
        <p:nvPicPr>
          <p:cNvPr id="3" name="Picture 2">
            <a:extLst>
              <a:ext uri="{FF2B5EF4-FFF2-40B4-BE49-F238E27FC236}">
                <a16:creationId xmlns:a16="http://schemas.microsoft.com/office/drawing/2014/main" id="{239E5453-AE58-488F-9AC7-EC0BC0E130A6}"/>
              </a:ext>
            </a:extLst>
          </p:cNvPr>
          <p:cNvPicPr>
            <a:picLocks noChangeAspect="1"/>
          </p:cNvPicPr>
          <p:nvPr/>
        </p:nvPicPr>
        <p:blipFill>
          <a:blip r:embed="rId4"/>
          <a:stretch>
            <a:fillRect/>
          </a:stretch>
        </p:blipFill>
        <p:spPr>
          <a:xfrm>
            <a:off x="7398547" y="2002523"/>
            <a:ext cx="1344095" cy="559794"/>
          </a:xfrm>
          <a:prstGeom prst="rect">
            <a:avLst/>
          </a:prstGeom>
        </p:spPr>
      </p:pic>
      <p:pic>
        <p:nvPicPr>
          <p:cNvPr id="8" name="Picture 7">
            <a:extLst>
              <a:ext uri="{FF2B5EF4-FFF2-40B4-BE49-F238E27FC236}">
                <a16:creationId xmlns:a16="http://schemas.microsoft.com/office/drawing/2014/main" id="{486CC67F-1E01-4B1C-8DE9-2C71387BB156}"/>
              </a:ext>
            </a:extLst>
          </p:cNvPr>
          <p:cNvPicPr>
            <a:picLocks noChangeAspect="1"/>
          </p:cNvPicPr>
          <p:nvPr/>
        </p:nvPicPr>
        <p:blipFill>
          <a:blip r:embed="rId5"/>
          <a:stretch>
            <a:fillRect/>
          </a:stretch>
        </p:blipFill>
        <p:spPr>
          <a:xfrm>
            <a:off x="7486470" y="3774085"/>
            <a:ext cx="1344094" cy="559794"/>
          </a:xfrm>
          <a:prstGeom prst="rect">
            <a:avLst/>
          </a:prstGeom>
        </p:spPr>
      </p:pic>
      <p:pic>
        <p:nvPicPr>
          <p:cNvPr id="10" name="Picture 9">
            <a:extLst>
              <a:ext uri="{FF2B5EF4-FFF2-40B4-BE49-F238E27FC236}">
                <a16:creationId xmlns:a16="http://schemas.microsoft.com/office/drawing/2014/main" id="{D21B04AE-3553-4C4B-92C6-1DAC57156CF2}"/>
              </a:ext>
            </a:extLst>
          </p:cNvPr>
          <p:cNvPicPr>
            <a:picLocks noChangeAspect="1"/>
          </p:cNvPicPr>
          <p:nvPr/>
        </p:nvPicPr>
        <p:blipFill>
          <a:blip r:embed="rId6"/>
          <a:stretch>
            <a:fillRect/>
          </a:stretch>
        </p:blipFill>
        <p:spPr>
          <a:xfrm>
            <a:off x="7486470" y="5628534"/>
            <a:ext cx="1344094" cy="559794"/>
          </a:xfrm>
          <a:prstGeom prst="rect">
            <a:avLst/>
          </a:prstGeom>
        </p:spPr>
      </p:pic>
    </p:spTree>
    <p:extLst>
      <p:ext uri="{BB962C8B-B14F-4D97-AF65-F5344CB8AC3E}">
        <p14:creationId xmlns:p14="http://schemas.microsoft.com/office/powerpoint/2010/main" val="4153876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EF7426-A82B-9F32-8383-9C7897B94358}"/>
              </a:ext>
            </a:extLst>
          </p:cNvPr>
          <p:cNvPicPr>
            <a:picLocks noChangeAspect="1"/>
          </p:cNvPicPr>
          <p:nvPr/>
        </p:nvPicPr>
        <p:blipFill>
          <a:blip r:embed="rId2">
            <a:alphaModFix amt="93000"/>
            <a:extLst>
              <a:ext uri="{BEBA8EAE-BF5A-486C-A8C5-ECC9F3942E4B}">
                <a14:imgProps xmlns:a14="http://schemas.microsoft.com/office/drawing/2010/main">
                  <a14:imgLayer r:embed="rId3">
                    <a14:imgEffect>
                      <a14:brightnessContrast bright="-41000"/>
                    </a14:imgEffect>
                  </a14:imgLayer>
                </a14:imgProps>
              </a:ext>
            </a:extLst>
          </a:blip>
          <a:stretch>
            <a:fillRect/>
          </a:stretch>
        </p:blipFill>
        <p:spPr>
          <a:xfrm>
            <a:off x="-1" y="0"/>
            <a:ext cx="12191211" cy="6858000"/>
          </a:xfrm>
          <a:prstGeom prst="rect">
            <a:avLst/>
          </a:prstGeom>
        </p:spPr>
      </p:pic>
      <p:sp>
        <p:nvSpPr>
          <p:cNvPr id="6" name="Rectangle 5">
            <a:extLst>
              <a:ext uri="{FF2B5EF4-FFF2-40B4-BE49-F238E27FC236}">
                <a16:creationId xmlns:a16="http://schemas.microsoft.com/office/drawing/2014/main" id="{1B1A6F43-CE5A-E0B9-2D0D-B4542EC5881D}"/>
              </a:ext>
            </a:extLst>
          </p:cNvPr>
          <p:cNvSpPr/>
          <p:nvPr/>
        </p:nvSpPr>
        <p:spPr>
          <a:xfrm>
            <a:off x="0" y="17584"/>
            <a:ext cx="12191210" cy="6858000"/>
          </a:xfrm>
          <a:prstGeom prst="rect">
            <a:avLst/>
          </a:prstGeom>
          <a:gradFill>
            <a:gsLst>
              <a:gs pos="0">
                <a:schemeClr val="tx1">
                  <a:lumMod val="95000"/>
                  <a:lumOff val="5000"/>
                  <a:alpha val="85000"/>
                </a:schemeClr>
              </a:gs>
              <a:gs pos="100000">
                <a:srgbClr val="5C2A08">
                  <a:alpha val="88000"/>
                </a:srgbClr>
              </a:gs>
            </a:gsLst>
            <a:lin ang="0" scaled="0"/>
          </a:gradFill>
        </p:spPr>
        <p:style>
          <a:lnRef idx="2">
            <a:schemeClr val="accent1">
              <a:shade val="15000"/>
            </a:schemeClr>
          </a:lnRef>
          <a:fillRef idx="1">
            <a:schemeClr val="accent1"/>
          </a:fillRef>
          <a:effectRef idx="0">
            <a:schemeClr val="accent1"/>
          </a:effectRef>
          <a:fontRef idx="minor">
            <a:schemeClr val="lt1"/>
          </a:fontRef>
        </p:style>
        <p:txBody>
          <a:bodyPr wrap="square" lIns="822960" tIns="1645920" rIns="365760" bIns="1554480" rtlCol="0" anchor="t" anchorCtr="0"/>
          <a:lstStyle/>
          <a:p>
            <a:pPr marL="0" marR="0">
              <a:lnSpc>
                <a:spcPct val="150000"/>
              </a:lnSpc>
              <a:spcBef>
                <a:spcPts val="0"/>
              </a:spcBef>
              <a:spcAft>
                <a:spcPts val="0"/>
              </a:spcAft>
            </a:pPr>
            <a:r>
              <a:rPr lang="en-IN" sz="1800" b="1" kern="1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rPr>
              <a:t>Hourly Trend for Total Pizzas Sold:</a:t>
            </a:r>
            <a:endParaRPr lang="en-IN" sz="1800" kern="100" dirty="0">
              <a:solidFill>
                <a:schemeClr val="accent2">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SELECT </a:t>
            </a:r>
          </a:p>
          <a:p>
            <a:pPr marL="0" marR="0">
              <a:lnSpc>
                <a:spcPct val="150000"/>
              </a:lnSpc>
              <a:spcBef>
                <a:spcPts val="0"/>
              </a:spcBef>
              <a:spcAft>
                <a:spcPts val="0"/>
              </a:spcAft>
            </a:pP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FD1BFD"/>
                </a:solidFill>
                <a:effectLst/>
                <a:latin typeface="Calibri" panose="020F0502020204030204" pitchFamily="34" charset="0"/>
                <a:ea typeface="Calibri" panose="020F0502020204030204" pitchFamily="34" charset="0"/>
                <a:cs typeface="Mangal" panose="02040503050203030202" pitchFamily="18" charset="0"/>
              </a:rPr>
              <a:t>HOUR</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o.order_time</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order_hours</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t>
            </a:r>
          </a:p>
          <a:p>
            <a:pPr marL="0" marR="0">
              <a:lnSpc>
                <a:spcPct val="150000"/>
              </a:lnSpc>
              <a:spcBef>
                <a:spcPts val="0"/>
              </a:spcBef>
              <a:spcAft>
                <a:spcPts val="0"/>
              </a:spcAft>
            </a:pP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FD1BFD"/>
                </a:solidFill>
                <a:effectLst/>
                <a:latin typeface="Calibri" panose="020F0502020204030204" pitchFamily="34" charset="0"/>
                <a:ea typeface="Calibri" panose="020F0502020204030204" pitchFamily="34" charset="0"/>
                <a:cs typeface="Mangal" panose="02040503050203030202" pitchFamily="18" charset="0"/>
              </a:rPr>
              <a:t>SUM</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od.quantity</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total_pizzas_sold</a:t>
            </a:r>
            <a:endPar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FROM</a:t>
            </a:r>
          </a:p>
          <a:p>
            <a:pPr marL="0" marR="0">
              <a:lnSpc>
                <a:spcPct val="150000"/>
              </a:lnSpc>
              <a:spcBef>
                <a:spcPts val="0"/>
              </a:spcBef>
              <a:spcAft>
                <a:spcPts val="0"/>
              </a:spcAft>
            </a:pP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orders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o</a:t>
            </a:r>
          </a:p>
          <a:p>
            <a:pPr marL="0" marR="0">
              <a:lnSpc>
                <a:spcPct val="150000"/>
              </a:lnSpc>
              <a:spcBef>
                <a:spcPts val="0"/>
              </a:spcBef>
              <a:spcAft>
                <a:spcPts val="0"/>
              </a:spcAft>
            </a:pP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JOIN</a:t>
            </a:r>
          </a:p>
          <a:p>
            <a:pPr marL="0" marR="0">
              <a:lnSpc>
                <a:spcPct val="150000"/>
              </a:lnSpc>
              <a:spcBef>
                <a:spcPts val="0"/>
              </a:spcBef>
              <a:spcAft>
                <a:spcPts val="0"/>
              </a:spcAft>
            </a:pP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orders_details</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AS</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od</a:t>
            </a: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 ON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o.order_id</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od.order_id</a:t>
            </a:r>
            <a:endPar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GROUP BY </a:t>
            </a:r>
            <a:r>
              <a:rPr lang="en-IN" sz="1800" kern="100" dirty="0">
                <a:solidFill>
                  <a:srgbClr val="FD1BFD"/>
                </a:solidFill>
                <a:effectLst/>
                <a:latin typeface="Calibri" panose="020F0502020204030204" pitchFamily="34" charset="0"/>
                <a:ea typeface="Calibri" panose="020F0502020204030204" pitchFamily="34" charset="0"/>
                <a:cs typeface="Mangal" panose="02040503050203030202" pitchFamily="18" charset="0"/>
              </a:rPr>
              <a:t>HOUR</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o.order_time</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t>
            </a:r>
          </a:p>
          <a:p>
            <a:pPr marL="0" marR="0">
              <a:lnSpc>
                <a:spcPct val="150000"/>
              </a:lnSpc>
              <a:spcBef>
                <a:spcPts val="0"/>
              </a:spcBef>
              <a:spcAft>
                <a:spcPts val="0"/>
              </a:spcAft>
            </a:pPr>
            <a:r>
              <a:rPr lang="en-IN" sz="1800" kern="100" dirty="0">
                <a:solidFill>
                  <a:srgbClr val="0000FF"/>
                </a:solidFill>
                <a:effectLst/>
                <a:latin typeface="Calibri" panose="020F0502020204030204" pitchFamily="34" charset="0"/>
                <a:ea typeface="Calibri" panose="020F0502020204030204" pitchFamily="34" charset="0"/>
                <a:cs typeface="Mangal" panose="02040503050203030202" pitchFamily="18" charset="0"/>
              </a:rPr>
              <a:t>ORDER BY </a:t>
            </a:r>
            <a:r>
              <a:rPr lang="en-IN" sz="1800" kern="100" dirty="0">
                <a:solidFill>
                  <a:srgbClr val="FD1BFD"/>
                </a:solidFill>
                <a:effectLst/>
                <a:latin typeface="Calibri" panose="020F0502020204030204" pitchFamily="34" charset="0"/>
                <a:ea typeface="Calibri" panose="020F0502020204030204" pitchFamily="34" charset="0"/>
                <a:cs typeface="Mangal" panose="02040503050203030202" pitchFamily="18" charset="0"/>
              </a:rPr>
              <a:t>HOUR</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t>
            </a:r>
            <a:r>
              <a:rPr lang="en-IN" sz="1800" kern="100" dirty="0" err="1">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o.order_time</a:t>
            </a:r>
            <a:r>
              <a:rPr lang="en-IN" sz="1800" kern="100" dirty="0">
                <a:solidFill>
                  <a:schemeClr val="bg1">
                    <a:lumMod val="85000"/>
                  </a:schemeClr>
                </a:solidFill>
                <a:effectLst/>
                <a:latin typeface="Calibri" panose="020F0502020204030204" pitchFamily="34" charset="0"/>
                <a:ea typeface="Calibri" panose="020F0502020204030204" pitchFamily="34" charset="0"/>
                <a:cs typeface="Mangal" panose="02040503050203030202" pitchFamily="18" charset="0"/>
              </a:rPr>
              <a:t>);</a:t>
            </a:r>
          </a:p>
          <a:p>
            <a:pPr marL="0" marR="0">
              <a:lnSpc>
                <a:spcPct val="150000"/>
              </a:lnSpc>
              <a:spcBef>
                <a:spcPts val="0"/>
              </a:spcBef>
              <a:spcAft>
                <a:spcPts val="0"/>
              </a:spcAf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Bef>
                <a:spcPts val="0"/>
              </a:spcBef>
              <a:spcAft>
                <a:spcPts val="0"/>
              </a:spcAft>
            </a:pPr>
            <a:endParaRPr lang="en-IN" dirty="0"/>
          </a:p>
        </p:txBody>
      </p:sp>
      <p:sp>
        <p:nvSpPr>
          <p:cNvPr id="11" name="TextBox 10">
            <a:extLst>
              <a:ext uri="{FF2B5EF4-FFF2-40B4-BE49-F238E27FC236}">
                <a16:creationId xmlns:a16="http://schemas.microsoft.com/office/drawing/2014/main" id="{1F8FB79F-019A-F7AB-44ED-2F9C91BBFF09}"/>
              </a:ext>
            </a:extLst>
          </p:cNvPr>
          <p:cNvSpPr txBox="1"/>
          <p:nvPr/>
        </p:nvSpPr>
        <p:spPr>
          <a:xfrm>
            <a:off x="3378228" y="174380"/>
            <a:ext cx="5047891" cy="646331"/>
          </a:xfrm>
          <a:prstGeom prst="rect">
            <a:avLst/>
          </a:prstGeom>
          <a:noFill/>
        </p:spPr>
        <p:txBody>
          <a:bodyPr wrap="square" rtlCol="0">
            <a:spAutoFit/>
          </a:bodyPr>
          <a:lstStyle/>
          <a:p>
            <a:pPr algn="ctr"/>
            <a:r>
              <a:rPr lang="en-IN" sz="3600" dirty="0"/>
              <a:t>🍕</a:t>
            </a:r>
            <a:r>
              <a:rPr lang="en-US" sz="3600" dirty="0">
                <a:solidFill>
                  <a:schemeClr val="accent1">
                    <a:lumMod val="60000"/>
                    <a:lumOff val="40000"/>
                  </a:schemeClr>
                </a:solidFill>
                <a:latin typeface="Lato Black" panose="020F0A02020204030203" pitchFamily="34" charset="0"/>
              </a:rPr>
              <a:t>SQL QUERIES</a:t>
            </a:r>
            <a:endParaRPr lang="en-IN" sz="3600" dirty="0">
              <a:solidFill>
                <a:schemeClr val="accent1">
                  <a:lumMod val="60000"/>
                  <a:lumOff val="40000"/>
                </a:schemeClr>
              </a:solidFill>
              <a:latin typeface="Lato Black" panose="020F0A02020204030203" pitchFamily="34" charset="0"/>
            </a:endParaRPr>
          </a:p>
        </p:txBody>
      </p:sp>
      <p:pic>
        <p:nvPicPr>
          <p:cNvPr id="3" name="Picture 2">
            <a:extLst>
              <a:ext uri="{FF2B5EF4-FFF2-40B4-BE49-F238E27FC236}">
                <a16:creationId xmlns:a16="http://schemas.microsoft.com/office/drawing/2014/main" id="{65154875-AAFE-41FA-83B2-8D5892BB0C38}"/>
              </a:ext>
            </a:extLst>
          </p:cNvPr>
          <p:cNvPicPr>
            <a:picLocks noChangeAspect="1"/>
          </p:cNvPicPr>
          <p:nvPr/>
        </p:nvPicPr>
        <p:blipFill>
          <a:blip r:embed="rId4"/>
          <a:stretch>
            <a:fillRect/>
          </a:stretch>
        </p:blipFill>
        <p:spPr>
          <a:xfrm>
            <a:off x="7251576" y="1970991"/>
            <a:ext cx="2102902" cy="3543299"/>
          </a:xfrm>
          <a:prstGeom prst="rect">
            <a:avLst/>
          </a:prstGeom>
        </p:spPr>
      </p:pic>
    </p:spTree>
    <p:extLst>
      <p:ext uri="{BB962C8B-B14F-4D97-AF65-F5344CB8AC3E}">
        <p14:creationId xmlns:p14="http://schemas.microsoft.com/office/powerpoint/2010/main" val="2545262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2389</TotalTime>
  <Words>1993</Words>
  <Application>Microsoft Office PowerPoint</Application>
  <PresentationFormat>Widescreen</PresentationFormat>
  <Paragraphs>204</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Century Gothic</vt:lpstr>
      <vt:lpstr>Consolas</vt:lpstr>
      <vt:lpstr>Lato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Swapnajeet</dc:creator>
  <cp:lastModifiedBy>Reha</cp:lastModifiedBy>
  <cp:revision>84</cp:revision>
  <dcterms:created xsi:type="dcterms:W3CDTF">2023-06-12T11:11:52Z</dcterms:created>
  <dcterms:modified xsi:type="dcterms:W3CDTF">2025-04-08T12:47:43Z</dcterms:modified>
</cp:coreProperties>
</file>