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6D067-1EC5-A924-63F0-B58AF73A7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667088-9560-7902-68E3-E8D2ED4FC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3F7C18-AC3A-891C-64B6-77CDAFB8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68F-D296-4752-8862-87199919D009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31336E-746B-62DA-8457-4215F2D9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4684CD-89AF-87AF-C53C-A6D9788B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F37E-BE70-4EDF-ADA9-1C9B15922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03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11EC3A-0B69-CD15-EEFF-DB191A61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941EBB-72D6-604C-8C7D-76FF2E815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7F3EC1-D3F6-1BDF-AE93-B72774FF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68F-D296-4752-8862-87199919D009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801742-3074-0382-E0BF-7FBDCA2C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4096E7-5162-92A5-B6C6-C0C61A80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F37E-BE70-4EDF-ADA9-1C9B15922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10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6A2B8C-77C7-90E8-6CA5-B0670623B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047F84-F6F0-8BC3-C05E-AF963F49B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07F243-BDCD-EDC1-48E1-FC571E15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68F-D296-4752-8862-87199919D009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0536ED-B025-06CB-8AB5-FAEBAA58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5FB7CE-D10E-29E1-6DA3-11E210ED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F37E-BE70-4EDF-ADA9-1C9B15922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58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D3C4A9-3D10-79BD-7AD3-89DB640A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91E219-1D05-3E9C-BBFF-C331C509A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C382AA-B583-AB28-3425-2234FFFA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68F-D296-4752-8862-87199919D009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149AC7-FFE0-45B2-CABB-852666723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9D7416-67A7-289A-E473-927A7DE8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F37E-BE70-4EDF-ADA9-1C9B15922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93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750199-7B8A-897A-0F04-5B3F95CD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82BDC7-D993-9855-A15B-400BA8386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85E46-CF45-8752-9B8E-9E113C9E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68F-D296-4752-8862-87199919D009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C5B4D1-9114-595C-C812-C4F67C90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65FBCC-783B-2596-51AE-5867EBA7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F37E-BE70-4EDF-ADA9-1C9B15922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89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67DE48-3F89-6F68-1727-6F7FF84A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759DD7-C820-1AA0-EDEA-DC9DEA135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E4C55D-33E3-36D7-0C70-D8F126512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F9BAC5-00A4-5D78-73E4-815F66C7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68F-D296-4752-8862-87199919D009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00D03-1BDC-1585-94EB-DDD9DD69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6C07D-CE14-5CCC-37E8-388E48D5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F37E-BE70-4EDF-ADA9-1C9B15922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84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DA1306-2F62-0A5A-2F34-A72EE435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2B17CB-4B6A-EA34-2EFC-D2714034E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8B0BC7-84F5-2C7F-43E7-306969511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EDC4BF6-C314-36A9-D339-A1B8D2A0A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027D9EB-03A6-E33C-5D29-3418A1963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096A82-E982-7DCD-F8DC-439D85D6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68F-D296-4752-8862-87199919D009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0473EB7-6D82-F4AB-7E01-3350C724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81E615-BAD4-302E-3BE4-9679D1A4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F37E-BE70-4EDF-ADA9-1C9B15922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49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6245A-6337-3D53-358D-F2C21876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4DC09E-C80F-9458-8651-C4ECB0A6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68F-D296-4752-8862-87199919D009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C37383E-794A-7004-7F93-A939D15B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1EE00A-41A6-EA77-8795-B28A4534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F37E-BE70-4EDF-ADA9-1C9B15922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67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E5C0BA-E760-C1A1-261D-87E14D45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68F-D296-4752-8862-87199919D009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F0FB54-EEB2-9E76-1E43-EFA08D3E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EC821D-CA3B-C535-980E-B62E65C4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F37E-BE70-4EDF-ADA9-1C9B15922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5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439AF-B57B-DC7C-0DF3-EA6C855A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3E82FA-61F8-CEE0-7DF3-A24DC96C4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371610-AF2E-B0FD-FA17-0CF23EBCE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29057B-04CA-6C17-E738-147FBE2F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68F-D296-4752-8862-87199919D009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EA2D0F-1324-D35B-748F-50F9BD13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BA133D-AF86-1552-8C59-74549446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F37E-BE70-4EDF-ADA9-1C9B15922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8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C0F648-0104-5995-6938-44B2EC56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30F4C5D-7F03-9956-E2D8-D46AA19D6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6B2519-CC69-1822-8820-4E2790AF2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D2358E-D9D8-560E-20FC-759FE204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368F-D296-4752-8862-87199919D009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55D33C-5145-B2C4-E891-81AAC301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163B21-9EE1-D435-3318-B7774BD4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BF37E-BE70-4EDF-ADA9-1C9B15922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82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626EC1B-D9C7-2F7B-EC11-7A3570AF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FD17DC-1D05-80C4-7266-D2A78410C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8273AB-363E-54E0-FA6D-B226B7BC6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5368F-D296-4752-8862-87199919D009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AFC0A1-0C8F-A707-77EE-393E1736E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C980DA-F417-86FD-C248-1BA573C64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BF37E-BE70-4EDF-ADA9-1C9B15922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30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ezip.readthedocs.io/en/lates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D8D134-3646-718C-1C07-E5FE30B20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8230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/>
              <a:t>TEZip</a:t>
            </a:r>
            <a:r>
              <a:rPr kumimoji="1" lang="ja-JP" altLang="en-US" dirty="0"/>
              <a:t>のドキュメント</a:t>
            </a:r>
            <a:r>
              <a:rPr kumimoji="1" lang="en-US" altLang="ja-JP" dirty="0"/>
              <a:t>(</a:t>
            </a:r>
            <a:r>
              <a:rPr kumimoji="1" lang="en-US" altLang="ja-JP" dirty="0">
                <a:hlinkClick r:id="rId2"/>
              </a:rPr>
              <a:t>https://tezip.readthedocs.io/en/latest/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の画像素材</a:t>
            </a:r>
          </a:p>
        </p:txBody>
      </p:sp>
    </p:spTree>
    <p:extLst>
      <p:ext uri="{BB962C8B-B14F-4D97-AF65-F5344CB8AC3E}">
        <p14:creationId xmlns:p14="http://schemas.microsoft.com/office/powerpoint/2010/main" val="23103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0D9199E-3FE3-1BE3-5056-CF2F9B5A5434}"/>
              </a:ext>
            </a:extLst>
          </p:cNvPr>
          <p:cNvSpPr txBox="1">
            <a:spLocks/>
          </p:cNvSpPr>
          <p:nvPr/>
        </p:nvSpPr>
        <p:spPr>
          <a:xfrm>
            <a:off x="62653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/>
              <a:t>relative bound ratio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835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B422785-A54F-D717-B84C-AF1A99397357}"/>
              </a:ext>
            </a:extLst>
          </p:cNvPr>
          <p:cNvGrpSpPr/>
          <p:nvPr/>
        </p:nvGrpSpPr>
        <p:grpSpPr>
          <a:xfrm>
            <a:off x="2411673" y="1242577"/>
            <a:ext cx="7368654" cy="4372847"/>
            <a:chOff x="2256891" y="1245170"/>
            <a:chExt cx="7368654" cy="4372847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BA14CB0D-6A31-3B6B-9914-0B7DB5F347F5}"/>
                </a:ext>
              </a:extLst>
            </p:cNvPr>
            <p:cNvGrpSpPr/>
            <p:nvPr/>
          </p:nvGrpSpPr>
          <p:grpSpPr>
            <a:xfrm>
              <a:off x="5170489" y="1245171"/>
              <a:ext cx="1430866" cy="1259379"/>
              <a:chOff x="5170489" y="1245171"/>
              <a:chExt cx="1430866" cy="1259379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49F52F0-C368-8640-3D37-0EC664AB1AE3}"/>
                  </a:ext>
                </a:extLst>
              </p:cNvPr>
              <p:cNvSpPr/>
              <p:nvPr/>
            </p:nvSpPr>
            <p:spPr>
              <a:xfrm>
                <a:off x="5170489" y="1564749"/>
                <a:ext cx="1430866" cy="9398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60, 40, 25</a:t>
                </a:r>
              </a:p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45, 10 ,55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25, 25, 60</a:t>
                </a:r>
                <a:endParaRPr kumimoji="1"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41CD514-B891-A936-6DA8-E57C164B3EB9}"/>
                  </a:ext>
                </a:extLst>
              </p:cNvPr>
              <p:cNvSpPr txBox="1"/>
              <p:nvPr/>
            </p:nvSpPr>
            <p:spPr>
              <a:xfrm>
                <a:off x="5186100" y="1245171"/>
                <a:ext cx="13996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latin typeface="+mn-ea"/>
                    <a:cs typeface="Arial" panose="020B0604020202020204" pitchFamily="34" charset="0"/>
                  </a:rPr>
                  <a:t>Infe</a:t>
                </a:r>
                <a:r>
                  <a:rPr lang="en-US" altLang="ja-JP" sz="1400" dirty="0">
                    <a:latin typeface="+mn-ea"/>
                    <a:cs typeface="Arial" panose="020B0604020202020204" pitchFamily="34" charset="0"/>
                  </a:rPr>
                  <a:t>rred image</a:t>
                </a:r>
                <a:endParaRPr kumimoji="1" lang="ja-JP" altLang="en-US" sz="1400" dirty="0">
                  <a:latin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832CD61F-BB76-0801-DD7C-2893D47CD586}"/>
                </a:ext>
              </a:extLst>
            </p:cNvPr>
            <p:cNvGrpSpPr/>
            <p:nvPr/>
          </p:nvGrpSpPr>
          <p:grpSpPr>
            <a:xfrm>
              <a:off x="7703610" y="1245170"/>
              <a:ext cx="1430866" cy="1259380"/>
              <a:chOff x="7703610" y="1245170"/>
              <a:chExt cx="1430866" cy="1259380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35F23230-281F-F4F7-FE34-A366F4D2E5B4}"/>
                  </a:ext>
                </a:extLst>
              </p:cNvPr>
              <p:cNvSpPr/>
              <p:nvPr/>
            </p:nvSpPr>
            <p:spPr>
              <a:xfrm>
                <a:off x="7703610" y="1564749"/>
                <a:ext cx="1430866" cy="9398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0, 0, -5</a:t>
                </a:r>
              </a:p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-5, 10 ,5</a:t>
                </a:r>
              </a:p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5, -5, 0</a:t>
                </a:r>
                <a:endParaRPr kumimoji="1"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D53B4EB-44F9-56BB-8543-2413C9AB6FFB}"/>
                  </a:ext>
                </a:extLst>
              </p:cNvPr>
              <p:cNvSpPr txBox="1"/>
              <p:nvPr/>
            </p:nvSpPr>
            <p:spPr>
              <a:xfrm>
                <a:off x="8119404" y="1245170"/>
                <a:ext cx="599279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latin typeface="+mn-ea"/>
                    <a:cs typeface="Arial" panose="020B0604020202020204" pitchFamily="34" charset="0"/>
                  </a:rPr>
                  <a:t>Error</a:t>
                </a:r>
                <a:endParaRPr kumimoji="1" lang="ja-JP" altLang="en-US" sz="1400" dirty="0">
                  <a:latin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EAD7E4D8-73BA-8F9A-C5F6-0BD3A4A36F49}"/>
                </a:ext>
              </a:extLst>
            </p:cNvPr>
            <p:cNvGrpSpPr/>
            <p:nvPr/>
          </p:nvGrpSpPr>
          <p:grpSpPr>
            <a:xfrm>
              <a:off x="2714623" y="1245171"/>
              <a:ext cx="1430866" cy="1259379"/>
              <a:chOff x="2714623" y="1245171"/>
              <a:chExt cx="1430866" cy="125937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FF969A3E-0591-2287-5FF9-A86C3C207B0B}"/>
                  </a:ext>
                </a:extLst>
              </p:cNvPr>
              <p:cNvSpPr/>
              <p:nvPr/>
            </p:nvSpPr>
            <p:spPr>
              <a:xfrm>
                <a:off x="2714623" y="1564749"/>
                <a:ext cx="1430866" cy="9398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60, 40, 20</a:t>
                </a:r>
              </a:p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40, 20 ,60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20, 20, 60</a:t>
                </a:r>
                <a:endParaRPr kumimoji="1"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A34A705-782E-AE35-213C-9B204AB36FB0}"/>
                  </a:ext>
                </a:extLst>
              </p:cNvPr>
              <p:cNvSpPr txBox="1"/>
              <p:nvPr/>
            </p:nvSpPr>
            <p:spPr>
              <a:xfrm>
                <a:off x="2730234" y="1245171"/>
                <a:ext cx="13996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400" dirty="0">
                    <a:latin typeface="+mn-ea"/>
                    <a:cs typeface="Arial" panose="020B0604020202020204" pitchFamily="34" charset="0"/>
                  </a:rPr>
                  <a:t>Original</a:t>
                </a:r>
                <a:r>
                  <a:rPr lang="ja-JP" altLang="en-US" sz="1400" dirty="0">
                    <a:latin typeface="+mn-ea"/>
                    <a:cs typeface="Arial" panose="020B0604020202020204" pitchFamily="34" charset="0"/>
                  </a:rPr>
                  <a:t> </a:t>
                </a:r>
                <a:r>
                  <a:rPr lang="en-US" altLang="ja-JP" sz="1400" dirty="0">
                    <a:latin typeface="+mn-ea"/>
                    <a:cs typeface="Arial" panose="020B0604020202020204" pitchFamily="34" charset="0"/>
                  </a:rPr>
                  <a:t>image</a:t>
                </a:r>
                <a:endParaRPr kumimoji="1" lang="ja-JP" altLang="en-US" sz="1400" dirty="0">
                  <a:latin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8027ED6-6459-F1EA-3821-66549AF46156}"/>
                </a:ext>
              </a:extLst>
            </p:cNvPr>
            <p:cNvSpPr txBox="1"/>
            <p:nvPr/>
          </p:nvSpPr>
          <p:spPr>
            <a:xfrm>
              <a:off x="4404783" y="1547797"/>
              <a:ext cx="508003" cy="939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400" dirty="0"/>
                <a:t>-</a:t>
              </a:r>
              <a:endParaRPr kumimoji="1" lang="ja-JP" altLang="en-US" sz="54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6C52E22B-0BCF-7D73-4813-7B9BC88CF48D}"/>
                </a:ext>
              </a:extLst>
            </p:cNvPr>
            <p:cNvSpPr txBox="1"/>
            <p:nvPr/>
          </p:nvSpPr>
          <p:spPr>
            <a:xfrm>
              <a:off x="6793443" y="1547797"/>
              <a:ext cx="7196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400" dirty="0"/>
                <a:t>=</a:t>
              </a:r>
              <a:endParaRPr kumimoji="1" lang="ja-JP" altLang="en-US" sz="54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FDA43228-4D7C-4A57-0309-804A9365DE4B}"/>
                </a:ext>
              </a:extLst>
            </p:cNvPr>
            <p:cNvSpPr txBox="1"/>
            <p:nvPr/>
          </p:nvSpPr>
          <p:spPr>
            <a:xfrm>
              <a:off x="2256891" y="3387433"/>
              <a:ext cx="250746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+mn-ea"/>
                  <a:cs typeface="Arial" panose="020B0604020202020204" pitchFamily="34" charset="0"/>
                </a:rPr>
                <a:t>Maximum</a:t>
              </a:r>
              <a:r>
                <a:rPr lang="ja-JP" altLang="en-US" sz="1400" dirty="0">
                  <a:latin typeface="+mn-ea"/>
                  <a:cs typeface="Arial" panose="020B0604020202020204" pitchFamily="34" charset="0"/>
                </a:rPr>
                <a:t> </a:t>
              </a:r>
              <a:r>
                <a:rPr lang="en-US" altLang="ja-JP" sz="1400" dirty="0">
                  <a:latin typeface="+mn-ea"/>
                  <a:cs typeface="Arial" panose="020B0604020202020204" pitchFamily="34" charset="0"/>
                </a:rPr>
                <a:t>value</a:t>
              </a:r>
              <a:r>
                <a:rPr kumimoji="1" lang="ja-JP" altLang="en-US" sz="1400" dirty="0">
                  <a:latin typeface="+mn-ea"/>
                  <a:cs typeface="Arial" panose="020B0604020202020204" pitchFamily="34" charset="0"/>
                </a:rPr>
                <a:t>：</a:t>
              </a:r>
              <a:r>
                <a:rPr kumimoji="1" lang="en-US" altLang="ja-JP" sz="1400" dirty="0">
                  <a:latin typeface="+mn-ea"/>
                  <a:cs typeface="Arial" panose="020B0604020202020204" pitchFamily="34" charset="0"/>
                </a:rPr>
                <a:t>60</a:t>
              </a:r>
            </a:p>
            <a:p>
              <a:r>
                <a:rPr lang="en-US" altLang="ja-JP" sz="1400" dirty="0">
                  <a:latin typeface="+mn-ea"/>
                  <a:cs typeface="Arial" panose="020B0604020202020204" pitchFamily="34" charset="0"/>
                </a:rPr>
                <a:t>Minimum</a:t>
              </a:r>
              <a:r>
                <a:rPr lang="ja-JP" altLang="en-US" sz="1400" dirty="0">
                  <a:latin typeface="+mn-ea"/>
                  <a:cs typeface="Arial" panose="020B0604020202020204" pitchFamily="34" charset="0"/>
                </a:rPr>
                <a:t> </a:t>
              </a:r>
              <a:r>
                <a:rPr lang="en-US" altLang="ja-JP" sz="1400" dirty="0">
                  <a:latin typeface="+mn-ea"/>
                  <a:cs typeface="Arial" panose="020B0604020202020204" pitchFamily="34" charset="0"/>
                </a:rPr>
                <a:t>value</a:t>
              </a:r>
              <a:r>
                <a:rPr lang="ja-JP" altLang="en-US" sz="1400" dirty="0">
                  <a:latin typeface="+mn-ea"/>
                  <a:cs typeface="Arial" panose="020B0604020202020204" pitchFamily="34" charset="0"/>
                </a:rPr>
                <a:t>：</a:t>
              </a:r>
              <a:r>
                <a:rPr lang="en-US" altLang="ja-JP" sz="1400" dirty="0">
                  <a:latin typeface="+mn-ea"/>
                  <a:cs typeface="Arial" panose="020B0604020202020204" pitchFamily="34" charset="0"/>
                </a:rPr>
                <a:t>20</a:t>
              </a:r>
            </a:p>
            <a:p>
              <a:r>
                <a:rPr kumimoji="1" lang="en-US" altLang="ja-JP" sz="1400" dirty="0">
                  <a:latin typeface="+mn-ea"/>
                  <a:cs typeface="Arial" panose="020B0604020202020204" pitchFamily="34" charset="0"/>
                </a:rPr>
                <a:t>Inpu</a:t>
              </a:r>
              <a:r>
                <a:rPr lang="en-US" altLang="ja-JP" sz="1400" dirty="0">
                  <a:latin typeface="+mn-ea"/>
                  <a:cs typeface="Arial" panose="020B0604020202020204" pitchFamily="34" charset="0"/>
                </a:rPr>
                <a:t>t value for </a:t>
              </a:r>
              <a:r>
                <a:rPr kumimoji="1" lang="ja-JP" altLang="en-US" sz="1400" dirty="0">
                  <a:latin typeface="+mn-ea"/>
                  <a:cs typeface="Arial" panose="020B0604020202020204" pitchFamily="34" charset="0"/>
                </a:rPr>
                <a:t>「</a:t>
              </a:r>
              <a:r>
                <a:rPr kumimoji="1" lang="en-US" altLang="ja-JP" sz="1400" dirty="0">
                  <a:latin typeface="+mn-ea"/>
                  <a:cs typeface="Arial" panose="020B0604020202020204" pitchFamily="34" charset="0"/>
                </a:rPr>
                <a:t>-b</a:t>
              </a:r>
              <a:r>
                <a:rPr kumimoji="1" lang="ja-JP" altLang="en-US" sz="1400" dirty="0">
                  <a:latin typeface="+mn-ea"/>
                  <a:cs typeface="Arial" panose="020B0604020202020204" pitchFamily="34" charset="0"/>
                </a:rPr>
                <a:t>」：</a:t>
              </a:r>
              <a:r>
                <a:rPr kumimoji="1" lang="en-US" altLang="ja-JP" sz="1400" dirty="0">
                  <a:latin typeface="+mn-ea"/>
                  <a:cs typeface="Arial" panose="020B0604020202020204" pitchFamily="34" charset="0"/>
                </a:rPr>
                <a:t>0.1</a:t>
              </a:r>
              <a:endParaRPr kumimoji="1" lang="ja-JP" altLang="en-US" sz="1400" dirty="0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F1DC3D91-BB15-A788-C171-DDA786586926}"/>
                </a:ext>
              </a:extLst>
            </p:cNvPr>
            <p:cNvSpPr txBox="1"/>
            <p:nvPr/>
          </p:nvSpPr>
          <p:spPr>
            <a:xfrm>
              <a:off x="2566455" y="4965880"/>
              <a:ext cx="17272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+mn-ea"/>
                  <a:cs typeface="Arial" panose="020B0604020202020204" pitchFamily="34" charset="0"/>
                </a:rPr>
                <a:t>( </a:t>
              </a:r>
              <a:r>
                <a:rPr kumimoji="1" lang="en-US" altLang="ja-JP" sz="1400" dirty="0">
                  <a:latin typeface="+mn-ea"/>
                  <a:cs typeface="Arial" panose="020B0604020202020204" pitchFamily="34" charset="0"/>
                </a:rPr>
                <a:t>60 – 20 </a:t>
              </a:r>
              <a:r>
                <a:rPr lang="en-US" altLang="ja-JP" sz="1400" dirty="0">
                  <a:latin typeface="+mn-ea"/>
                  <a:cs typeface="Arial" panose="020B0604020202020204" pitchFamily="34" charset="0"/>
                </a:rPr>
                <a:t>)</a:t>
              </a:r>
              <a:r>
                <a:rPr kumimoji="1" lang="en-US" altLang="ja-JP" sz="1400" dirty="0">
                  <a:latin typeface="+mn-ea"/>
                  <a:cs typeface="Arial" panose="020B0604020202020204" pitchFamily="34" charset="0"/>
                </a:rPr>
                <a:t>×0.1=4</a:t>
              </a:r>
            </a:p>
            <a:p>
              <a:r>
                <a:rPr lang="en-US" altLang="ja-JP" sz="1400" dirty="0">
                  <a:latin typeface="+mn-ea"/>
                  <a:cs typeface="Arial" panose="020B0604020202020204" pitchFamily="34" charset="0"/>
                </a:rPr>
                <a:t>Tolerance</a:t>
              </a:r>
              <a:r>
                <a:rPr lang="ja-JP" altLang="en-US" sz="1400" dirty="0">
                  <a:latin typeface="+mn-ea"/>
                  <a:cs typeface="Arial" panose="020B0604020202020204" pitchFamily="34" charset="0"/>
                </a:rPr>
                <a:t>：</a:t>
              </a:r>
              <a:r>
                <a:rPr lang="en-US" altLang="ja-JP" sz="1400" dirty="0">
                  <a:latin typeface="+mn-ea"/>
                  <a:cs typeface="Arial" panose="020B0604020202020204" pitchFamily="34" charset="0"/>
                </a:rPr>
                <a:t>4</a:t>
              </a:r>
              <a:endParaRPr kumimoji="1" lang="ja-JP" altLang="en-US" sz="1400" dirty="0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6" name="矢印: 右 25">
              <a:extLst>
                <a:ext uri="{FF2B5EF4-FFF2-40B4-BE49-F238E27FC236}">
                  <a16:creationId xmlns:a16="http://schemas.microsoft.com/office/drawing/2014/main" id="{77057A9C-7578-19FF-3997-D2F5F7DDE694}"/>
                </a:ext>
              </a:extLst>
            </p:cNvPr>
            <p:cNvSpPr/>
            <p:nvPr/>
          </p:nvSpPr>
          <p:spPr>
            <a:xfrm rot="5400000">
              <a:off x="3129490" y="2737144"/>
              <a:ext cx="601132" cy="4469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矢印: 右 26">
              <a:extLst>
                <a:ext uri="{FF2B5EF4-FFF2-40B4-BE49-F238E27FC236}">
                  <a16:creationId xmlns:a16="http://schemas.microsoft.com/office/drawing/2014/main" id="{A9795089-1F58-BCFE-2C97-EEF79BE0E60A}"/>
                </a:ext>
              </a:extLst>
            </p:cNvPr>
            <p:cNvSpPr/>
            <p:nvPr/>
          </p:nvSpPr>
          <p:spPr>
            <a:xfrm rot="5400000">
              <a:off x="3129490" y="4320206"/>
              <a:ext cx="601132" cy="4469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ABDDFF8D-FA12-EDD1-44B2-3152C9AA1054}"/>
                </a:ext>
              </a:extLst>
            </p:cNvPr>
            <p:cNvGrpSpPr/>
            <p:nvPr/>
          </p:nvGrpSpPr>
          <p:grpSpPr>
            <a:xfrm>
              <a:off x="6442078" y="3382817"/>
              <a:ext cx="3183467" cy="2235200"/>
              <a:chOff x="6807200" y="4343400"/>
              <a:chExt cx="3183467" cy="2235200"/>
            </a:xfrm>
          </p:grpSpPr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13BB208A-3538-D8FA-26CF-24765AC84430}"/>
                  </a:ext>
                </a:extLst>
              </p:cNvPr>
              <p:cNvGrpSpPr/>
              <p:nvPr/>
            </p:nvGrpSpPr>
            <p:grpSpPr>
              <a:xfrm>
                <a:off x="7061199" y="4544577"/>
                <a:ext cx="2531532" cy="1590779"/>
                <a:chOff x="7061199" y="4544577"/>
                <a:chExt cx="2531532" cy="1590779"/>
              </a:xfrm>
            </p:grpSpPr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7931E2FC-A53D-F3B8-FF14-8B35BCB94ABD}"/>
                    </a:ext>
                  </a:extLst>
                </p:cNvPr>
                <p:cNvSpPr/>
                <p:nvPr/>
              </p:nvSpPr>
              <p:spPr>
                <a:xfrm>
                  <a:off x="7061199" y="4885267"/>
                  <a:ext cx="2531532" cy="12500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0±4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, 0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±4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, -5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±4</a:t>
                  </a:r>
                  <a:endPara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-5±4, 10±4 ,5±4</a:t>
                  </a:r>
                </a:p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-5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±4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, -5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±4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, 0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±4</a:t>
                  </a:r>
                  <a:endParaRPr kumimoji="1" lang="ja-JP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A87A5D70-E154-E557-A73F-F5F796044420}"/>
                    </a:ext>
                  </a:extLst>
                </p:cNvPr>
                <p:cNvSpPr txBox="1"/>
                <p:nvPr/>
              </p:nvSpPr>
              <p:spPr>
                <a:xfrm>
                  <a:off x="7791582" y="4544577"/>
                  <a:ext cx="10707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dirty="0">
                      <a:latin typeface="+mn-ea"/>
                      <a:cs typeface="Arial" panose="020B0604020202020204" pitchFamily="34" charset="0"/>
                    </a:rPr>
                    <a:t>Tolerance</a:t>
                  </a:r>
                  <a:endParaRPr kumimoji="1" lang="ja-JP" altLang="en-US" sz="1400" dirty="0">
                    <a:latin typeface="+mn-ea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972E50C9-D788-8343-0556-A24DAB368E07}"/>
                  </a:ext>
                </a:extLst>
              </p:cNvPr>
              <p:cNvSpPr/>
              <p:nvPr/>
            </p:nvSpPr>
            <p:spPr>
              <a:xfrm>
                <a:off x="6807200" y="4343400"/>
                <a:ext cx="3183467" cy="22352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1" name="矢印: 右 40">
              <a:extLst>
                <a:ext uri="{FF2B5EF4-FFF2-40B4-BE49-F238E27FC236}">
                  <a16:creationId xmlns:a16="http://schemas.microsoft.com/office/drawing/2014/main" id="{924D8FB7-AD4A-D4C7-029C-7F5C8C22034D}"/>
                </a:ext>
              </a:extLst>
            </p:cNvPr>
            <p:cNvSpPr/>
            <p:nvPr/>
          </p:nvSpPr>
          <p:spPr>
            <a:xfrm>
              <a:off x="4658784" y="5027415"/>
              <a:ext cx="912285" cy="4001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矢印: 右 1">
              <a:extLst>
                <a:ext uri="{FF2B5EF4-FFF2-40B4-BE49-F238E27FC236}">
                  <a16:creationId xmlns:a16="http://schemas.microsoft.com/office/drawing/2014/main" id="{336EDA70-1ABD-76DC-EB72-5602F3FD1BBD}"/>
                </a:ext>
              </a:extLst>
            </p:cNvPr>
            <p:cNvSpPr/>
            <p:nvPr/>
          </p:nvSpPr>
          <p:spPr>
            <a:xfrm rot="5400000">
              <a:off x="8118477" y="2737144"/>
              <a:ext cx="601132" cy="4469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559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BA7B20E0-E1F6-FBA3-7A3D-A0825BBE7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4" y="0"/>
            <a:ext cx="10515600" cy="1325563"/>
          </a:xfrm>
        </p:spPr>
        <p:txBody>
          <a:bodyPr/>
          <a:lstStyle/>
          <a:p>
            <a:r>
              <a:rPr kumimoji="1" lang="en-US" altLang="ja-JP" dirty="0" err="1"/>
              <a:t>absrel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697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48BEBC50-7E8B-3382-E00F-62B3D124F2D0}"/>
              </a:ext>
            </a:extLst>
          </p:cNvPr>
          <p:cNvGrpSpPr/>
          <p:nvPr/>
        </p:nvGrpSpPr>
        <p:grpSpPr>
          <a:xfrm>
            <a:off x="2035175" y="952260"/>
            <a:ext cx="8121651" cy="4953481"/>
            <a:chOff x="2218266" y="1541789"/>
            <a:chExt cx="8121651" cy="4953481"/>
          </a:xfrm>
        </p:grpSpPr>
        <p:sp>
          <p:nvSpPr>
            <p:cNvPr id="26" name="矢印: 右 25">
              <a:extLst>
                <a:ext uri="{FF2B5EF4-FFF2-40B4-BE49-F238E27FC236}">
                  <a16:creationId xmlns:a16="http://schemas.microsoft.com/office/drawing/2014/main" id="{77057A9C-7578-19FF-3997-D2F5F7DDE694}"/>
                </a:ext>
              </a:extLst>
            </p:cNvPr>
            <p:cNvSpPr/>
            <p:nvPr/>
          </p:nvSpPr>
          <p:spPr>
            <a:xfrm rot="5400000">
              <a:off x="5443362" y="3358901"/>
              <a:ext cx="738000" cy="5028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6A16F10A-F755-8673-DCE1-D5E35F77A751}"/>
                </a:ext>
              </a:extLst>
            </p:cNvPr>
            <p:cNvGrpSpPr/>
            <p:nvPr/>
          </p:nvGrpSpPr>
          <p:grpSpPr>
            <a:xfrm>
              <a:off x="4292600" y="4260070"/>
              <a:ext cx="3183467" cy="2235200"/>
              <a:chOff x="4368800" y="3746400"/>
              <a:chExt cx="3183467" cy="2235200"/>
            </a:xfrm>
          </p:grpSpPr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13BB208A-3538-D8FA-26CF-24765AC84430}"/>
                  </a:ext>
                </a:extLst>
              </p:cNvPr>
              <p:cNvGrpSpPr/>
              <p:nvPr/>
            </p:nvGrpSpPr>
            <p:grpSpPr>
              <a:xfrm>
                <a:off x="4622799" y="4001132"/>
                <a:ext cx="2531532" cy="1537224"/>
                <a:chOff x="7061199" y="4598132"/>
                <a:chExt cx="2531532" cy="1537224"/>
              </a:xfrm>
            </p:grpSpPr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7931E2FC-A53D-F3B8-FF14-8B35BCB94ABD}"/>
                    </a:ext>
                  </a:extLst>
                </p:cNvPr>
                <p:cNvSpPr/>
                <p:nvPr/>
              </p:nvSpPr>
              <p:spPr>
                <a:xfrm>
                  <a:off x="7061199" y="4885267"/>
                  <a:ext cx="2531532" cy="12500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0±4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, 0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±4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, -5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±4</a:t>
                  </a:r>
                  <a:endPara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-5±4, 10±4 ,5±4</a:t>
                  </a:r>
                </a:p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-5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±4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, -5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±4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, 0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±4</a:t>
                  </a:r>
                  <a:endParaRPr kumimoji="1" lang="ja-JP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A87A5D70-E154-E557-A73F-F5F796044420}"/>
                    </a:ext>
                  </a:extLst>
                </p:cNvPr>
                <p:cNvSpPr txBox="1"/>
                <p:nvPr/>
              </p:nvSpPr>
              <p:spPr>
                <a:xfrm>
                  <a:off x="7540292" y="4598132"/>
                  <a:ext cx="15733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400" dirty="0" err="1">
                      <a:latin typeface="+mn-ea"/>
                      <a:cs typeface="Arial" panose="020B0604020202020204" pitchFamily="34" charset="0"/>
                    </a:rPr>
                    <a:t>Absrel</a:t>
                  </a:r>
                  <a:r>
                    <a:rPr lang="en-US" altLang="ja-JP" sz="1400" dirty="0">
                      <a:latin typeface="+mn-ea"/>
                      <a:cs typeface="Arial" panose="020B0604020202020204" pitchFamily="34" charset="0"/>
                    </a:rPr>
                    <a:t> tolerance</a:t>
                  </a:r>
                </a:p>
              </p:txBody>
            </p:sp>
          </p:grp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972E50C9-D788-8343-0556-A24DAB368E07}"/>
                  </a:ext>
                </a:extLst>
              </p:cNvPr>
              <p:cNvSpPr/>
              <p:nvPr/>
            </p:nvSpPr>
            <p:spPr>
              <a:xfrm>
                <a:off x="4368800" y="3746400"/>
                <a:ext cx="3183467" cy="22352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0B0C0DAB-D5D0-6A4B-4DE9-C3D5FE0F50CD}"/>
                </a:ext>
              </a:extLst>
            </p:cNvPr>
            <p:cNvGrpSpPr/>
            <p:nvPr/>
          </p:nvGrpSpPr>
          <p:grpSpPr>
            <a:xfrm>
              <a:off x="6951132" y="1544336"/>
              <a:ext cx="2531532" cy="1564716"/>
              <a:chOff x="7061199" y="4570640"/>
              <a:chExt cx="2531532" cy="1564716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AEA57E32-2CEC-ACAD-81C3-23A935E12191}"/>
                  </a:ext>
                </a:extLst>
              </p:cNvPr>
              <p:cNvSpPr/>
              <p:nvPr/>
            </p:nvSpPr>
            <p:spPr>
              <a:xfrm>
                <a:off x="7061199" y="4885267"/>
                <a:ext cx="2531532" cy="1250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0±4</a:t>
                </a:r>
                <a:r>
                  <a: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0</a:t>
                </a:r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±4</a:t>
                </a:r>
                <a:r>
                  <a: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-5</a:t>
                </a:r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±4</a:t>
                </a:r>
                <a:endParaRPr kumimoji="1"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-5±4, 10±4 ,5±4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-5</a:t>
                </a:r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±4</a:t>
                </a:r>
                <a:r>
                  <a: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-5</a:t>
                </a:r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±4</a:t>
                </a:r>
                <a:r>
                  <a: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0</a:t>
                </a:r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±4</a:t>
                </a:r>
                <a:endParaRPr kumimoji="1"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3A222B7-29DA-7B24-80DA-E9049FB3EC00}"/>
                  </a:ext>
                </a:extLst>
              </p:cNvPr>
              <p:cNvSpPr txBox="1"/>
              <p:nvPr/>
            </p:nvSpPr>
            <p:spPr>
              <a:xfrm>
                <a:off x="7680851" y="4570640"/>
                <a:ext cx="12922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400" dirty="0">
                    <a:latin typeface="+mn-ea"/>
                    <a:cs typeface="Arial" panose="020B0604020202020204" pitchFamily="34" charset="0"/>
                  </a:rPr>
                  <a:t>Rel</a:t>
                </a:r>
                <a:r>
                  <a:rPr lang="ja-JP" altLang="en-US" sz="1400" dirty="0">
                    <a:latin typeface="+mn-ea"/>
                    <a:cs typeface="Arial" panose="020B0604020202020204" pitchFamily="34" charset="0"/>
                  </a:rPr>
                  <a:t> </a:t>
                </a:r>
                <a:r>
                  <a:rPr lang="en-US" altLang="ja-JP" sz="1400" dirty="0">
                    <a:latin typeface="+mn-ea"/>
                    <a:cs typeface="Arial" panose="020B0604020202020204" pitchFamily="34" charset="0"/>
                  </a:rPr>
                  <a:t>tolerance</a:t>
                </a:r>
              </a:p>
            </p:txBody>
          </p: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B2D562EF-996F-39EF-5325-F8B9EB73E346}"/>
                </a:ext>
              </a:extLst>
            </p:cNvPr>
            <p:cNvGrpSpPr/>
            <p:nvPr/>
          </p:nvGrpSpPr>
          <p:grpSpPr>
            <a:xfrm>
              <a:off x="2218266" y="1541789"/>
              <a:ext cx="2531532" cy="1569811"/>
              <a:chOff x="7061199" y="4565545"/>
              <a:chExt cx="2531532" cy="1569811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D4E236A-702E-3F97-08FD-FC311E51E416}"/>
                  </a:ext>
                </a:extLst>
              </p:cNvPr>
              <p:cNvSpPr/>
              <p:nvPr/>
            </p:nvSpPr>
            <p:spPr>
              <a:xfrm>
                <a:off x="7061199" y="4885267"/>
                <a:ext cx="2531532" cy="1250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0±5</a:t>
                </a:r>
                <a:r>
                  <a: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0</a:t>
                </a:r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±5</a:t>
                </a:r>
                <a:r>
                  <a: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-5</a:t>
                </a:r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±5</a:t>
                </a:r>
                <a:endParaRPr kumimoji="1"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-5±5, 10±5 ,5±4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-5</a:t>
                </a:r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±5</a:t>
                </a:r>
                <a:r>
                  <a: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-5</a:t>
                </a:r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±5</a:t>
                </a:r>
                <a:r>
                  <a:rPr kumimoji="1"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0</a:t>
                </a:r>
                <a:r>
                  <a:rPr lang="en-US" altLang="ja-JP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±4</a:t>
                </a:r>
                <a:endParaRPr kumimoji="1"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52976D3-C511-C3AF-F203-EDF4914FE723}"/>
                  </a:ext>
                </a:extLst>
              </p:cNvPr>
              <p:cNvSpPr txBox="1"/>
              <p:nvPr/>
            </p:nvSpPr>
            <p:spPr>
              <a:xfrm>
                <a:off x="7669611" y="4565545"/>
                <a:ext cx="13147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400" dirty="0">
                    <a:latin typeface="+mn-ea"/>
                    <a:cs typeface="Arial" panose="020B0604020202020204" pitchFamily="34" charset="0"/>
                  </a:rPr>
                  <a:t>Abs tolerance</a:t>
                </a:r>
                <a:endParaRPr kumimoji="1" lang="ja-JP" altLang="en-US" sz="1400" dirty="0">
                  <a:latin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0300121C-49F9-D8E6-0BDC-A52DA59A0901}"/>
                </a:ext>
              </a:extLst>
            </p:cNvPr>
            <p:cNvGrpSpPr/>
            <p:nvPr/>
          </p:nvGrpSpPr>
          <p:grpSpPr>
            <a:xfrm>
              <a:off x="5253565" y="1832997"/>
              <a:ext cx="1191946" cy="764933"/>
              <a:chOff x="5410200" y="1832997"/>
              <a:chExt cx="1191946" cy="764933"/>
            </a:xfrm>
          </p:grpSpPr>
          <p:sp>
            <p:nvSpPr>
              <p:cNvPr id="29" name="矢印: 左右 28">
                <a:extLst>
                  <a:ext uri="{FF2B5EF4-FFF2-40B4-BE49-F238E27FC236}">
                    <a16:creationId xmlns:a16="http://schemas.microsoft.com/office/drawing/2014/main" id="{DD66627F-1E51-BB4F-BA84-BBF32E4F07A8}"/>
                  </a:ext>
                </a:extLst>
              </p:cNvPr>
              <p:cNvSpPr/>
              <p:nvPr/>
            </p:nvSpPr>
            <p:spPr>
              <a:xfrm>
                <a:off x="5410200" y="2159000"/>
                <a:ext cx="1117600" cy="43893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A90F229E-456B-1BB4-3BEB-43486DA06422}"/>
                  </a:ext>
                </a:extLst>
              </p:cNvPr>
              <p:cNvSpPr txBox="1"/>
              <p:nvPr/>
            </p:nvSpPr>
            <p:spPr>
              <a:xfrm>
                <a:off x="5434535" y="1832997"/>
                <a:ext cx="11676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400" dirty="0"/>
                  <a:t>Comparison</a:t>
                </a:r>
                <a:endParaRPr kumimoji="1" lang="ja-JP" altLang="en-US" sz="1600" dirty="0"/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4F81984-004D-67E4-EAA6-9CD5AFC220F5}"/>
                </a:ext>
              </a:extLst>
            </p:cNvPr>
            <p:cNvSpPr txBox="1"/>
            <p:nvPr/>
          </p:nvSpPr>
          <p:spPr>
            <a:xfrm>
              <a:off x="6371165" y="3416829"/>
              <a:ext cx="3968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Use the one with narrower range: satisfy both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555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198</Words>
  <Application>Microsoft Office PowerPoint</Application>
  <PresentationFormat>ワイド画面</PresentationFormat>
  <Paragraphs>40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TEZipのドキュメント(https://tezip.readthedocs.io/en/latest/)の画像素材</vt:lpstr>
      <vt:lpstr>PowerPoint プレゼンテーション</vt:lpstr>
      <vt:lpstr>PowerPoint プレゼンテーション</vt:lpstr>
      <vt:lpstr>absrel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 結人</dc:creator>
  <cp:lastModifiedBy>西 結人</cp:lastModifiedBy>
  <cp:revision>16</cp:revision>
  <dcterms:created xsi:type="dcterms:W3CDTF">2023-02-09T06:12:02Z</dcterms:created>
  <dcterms:modified xsi:type="dcterms:W3CDTF">2023-02-13T05:34:39Z</dcterms:modified>
</cp:coreProperties>
</file>