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7" r:id="rId6"/>
    <p:sldId id="315" r:id="rId7"/>
    <p:sldId id="311" r:id="rId8"/>
    <p:sldId id="314" r:id="rId9"/>
    <p:sldId id="318" r:id="rId10"/>
    <p:sldId id="310" r:id="rId11"/>
    <p:sldId id="323" r:id="rId12"/>
    <p:sldId id="324" r:id="rId13"/>
    <p:sldId id="322" r:id="rId14"/>
    <p:sldId id="326" r:id="rId15"/>
    <p:sldId id="325" r:id="rId16"/>
    <p:sldId id="316"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1"/>
    <a:srgbClr val="0000FE"/>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7" d="100"/>
          <a:sy n="77" d="100"/>
        </p:scale>
        <p:origin x="58" y="4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COLOUR TRACKING</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DETECTION OF THE COLOURED POINT AT </a:t>
          </a:r>
        </a:p>
        <a:p>
          <a:r>
            <a:rPr lang="en-US" dirty="0"/>
            <a:t>THE FINGER TIP</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TRACKING THE TIP </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DRAWING THE POINTS</a:t>
          </a:r>
        </a:p>
        <a:p>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0">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custLinFactNeighborX="15">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custLinFactNeighborX="369" custLinFactNeighborY="0">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32618" y="577131"/>
          <a:ext cx="330837"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1</a:t>
          </a:r>
        </a:p>
      </dsp:txBody>
      <dsp:txXfrm rot="5400000">
        <a:off x="737133" y="1504916"/>
        <a:ext cx="2137958" cy="298537"/>
      </dsp:txXfrm>
    </dsp:sp>
    <dsp:sp modelId="{C0317DA2-D763-4621-9680-990E0F78E293}">
      <dsp:nvSpPr>
        <dsp:cNvPr id="0" name=""/>
        <dsp:cNvSpPr/>
      </dsp:nvSpPr>
      <dsp:spPr>
        <a:xfrm>
          <a:off x="2946" y="0"/>
          <a:ext cx="3590180" cy="115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COLOUR TRACKING</a:t>
          </a:r>
        </a:p>
      </dsp:txBody>
      <dsp:txXfrm>
        <a:off x="2946" y="0"/>
        <a:ext cx="3590180" cy="1157930"/>
      </dsp:txXfrm>
    </dsp:sp>
    <dsp:sp modelId="{6898D4C1-54F6-4DA4-9607-F444437C8E6E}">
      <dsp:nvSpPr>
        <dsp:cNvPr id="0" name=""/>
        <dsp:cNvSpPr/>
      </dsp:nvSpPr>
      <dsp:spPr>
        <a:xfrm>
          <a:off x="1798037" y="1224097"/>
          <a:ext cx="0" cy="26466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4953" y="1157930"/>
          <a:ext cx="66167" cy="661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488767"/>
          <a:ext cx="2154108" cy="33083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a:t>
          </a:r>
        </a:p>
      </dsp:txBody>
      <dsp:txXfrm>
        <a:off x="2875091" y="1488767"/>
        <a:ext cx="2154108" cy="330837"/>
      </dsp:txXfrm>
    </dsp:sp>
    <dsp:sp modelId="{E1F35975-00CA-4B74-AB7C-CD8812C99AEF}">
      <dsp:nvSpPr>
        <dsp:cNvPr id="0" name=""/>
        <dsp:cNvSpPr/>
      </dsp:nvSpPr>
      <dsp:spPr>
        <a:xfrm>
          <a:off x="2157055" y="2150441"/>
          <a:ext cx="3590180" cy="115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DETECTION OF THE COLOURED POINT AT </a:t>
          </a:r>
        </a:p>
        <a:p>
          <a:pPr marL="0" lvl="0" indent="0" algn="ctr" defTabSz="488950">
            <a:lnSpc>
              <a:spcPct val="90000"/>
            </a:lnSpc>
            <a:spcBef>
              <a:spcPct val="0"/>
            </a:spcBef>
            <a:spcAft>
              <a:spcPct val="35000"/>
            </a:spcAft>
            <a:buNone/>
          </a:pPr>
          <a:r>
            <a:rPr lang="en-US" sz="1100" kern="1200" dirty="0"/>
            <a:t>THE FINGER TIP</a:t>
          </a:r>
        </a:p>
      </dsp:txBody>
      <dsp:txXfrm>
        <a:off x="2157055" y="2150441"/>
        <a:ext cx="3590180" cy="1157930"/>
      </dsp:txXfrm>
    </dsp:sp>
    <dsp:sp modelId="{152FB453-AA1C-4C6D-86AE-2A7A4BF73B8B}">
      <dsp:nvSpPr>
        <dsp:cNvPr id="0" name=""/>
        <dsp:cNvSpPr/>
      </dsp:nvSpPr>
      <dsp:spPr>
        <a:xfrm>
          <a:off x="3952145" y="1819604"/>
          <a:ext cx="0" cy="26466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9062" y="2084274"/>
          <a:ext cx="66167" cy="661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523" y="1488767"/>
          <a:ext cx="2154108" cy="33083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3</a:t>
          </a:r>
        </a:p>
      </dsp:txBody>
      <dsp:txXfrm>
        <a:off x="5029523" y="1488767"/>
        <a:ext cx="2154108" cy="330837"/>
      </dsp:txXfrm>
    </dsp:sp>
    <dsp:sp modelId="{5A20FA73-3A21-4484-9105-C650E9C6EB1C}">
      <dsp:nvSpPr>
        <dsp:cNvPr id="0" name=""/>
        <dsp:cNvSpPr/>
      </dsp:nvSpPr>
      <dsp:spPr>
        <a:xfrm>
          <a:off x="4311163" y="0"/>
          <a:ext cx="3590180" cy="115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TRACKING THE TIP </a:t>
          </a:r>
        </a:p>
      </dsp:txBody>
      <dsp:txXfrm>
        <a:off x="4311163" y="0"/>
        <a:ext cx="3590180" cy="1157930"/>
      </dsp:txXfrm>
    </dsp:sp>
    <dsp:sp modelId="{26F3F9B3-7461-4A61-97B5-AF1F062A6A31}">
      <dsp:nvSpPr>
        <dsp:cNvPr id="0" name=""/>
        <dsp:cNvSpPr/>
      </dsp:nvSpPr>
      <dsp:spPr>
        <a:xfrm>
          <a:off x="6106254" y="1224097"/>
          <a:ext cx="0" cy="26466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73170" y="1157930"/>
          <a:ext cx="66167" cy="661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102892" y="577131"/>
          <a:ext cx="330837"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4</a:t>
          </a:r>
        </a:p>
      </dsp:txBody>
      <dsp:txXfrm rot="-5400000">
        <a:off x="7191257" y="1504916"/>
        <a:ext cx="2137958" cy="298537"/>
      </dsp:txXfrm>
    </dsp:sp>
    <dsp:sp modelId="{FDB65D9B-1D75-443C-BEF8-109339A014F9}">
      <dsp:nvSpPr>
        <dsp:cNvPr id="0" name=""/>
        <dsp:cNvSpPr/>
      </dsp:nvSpPr>
      <dsp:spPr>
        <a:xfrm>
          <a:off x="6465272" y="2150441"/>
          <a:ext cx="3590180" cy="1157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DRAWING THE POINTS</a:t>
          </a:r>
        </a:p>
        <a:p>
          <a:pPr marL="0" lvl="0" indent="0" algn="ctr" defTabSz="488950">
            <a:lnSpc>
              <a:spcPct val="90000"/>
            </a:lnSpc>
            <a:spcBef>
              <a:spcPct val="0"/>
            </a:spcBef>
            <a:spcAft>
              <a:spcPct val="35000"/>
            </a:spcAft>
            <a:buNone/>
          </a:pPr>
          <a:endParaRPr lang="en-US" sz="1100" kern="1200" dirty="0"/>
        </a:p>
      </dsp:txBody>
      <dsp:txXfrm>
        <a:off x="6465272" y="2150441"/>
        <a:ext cx="3590180" cy="1157930"/>
      </dsp:txXfrm>
    </dsp:sp>
    <dsp:sp modelId="{CA5E20EB-82C1-48EB-94ED-CE7DA89B43C2}">
      <dsp:nvSpPr>
        <dsp:cNvPr id="0" name=""/>
        <dsp:cNvSpPr/>
      </dsp:nvSpPr>
      <dsp:spPr>
        <a:xfrm>
          <a:off x="8260362" y="1819604"/>
          <a:ext cx="0" cy="264669"/>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7279" y="2084274"/>
          <a:ext cx="66167" cy="66167"/>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680869"/>
            <a:ext cx="6253317" cy="2487433"/>
          </a:xfrm>
        </p:spPr>
        <p:txBody>
          <a:bodyPr>
            <a:normAutofit/>
          </a:bodyPr>
          <a:lstStyle/>
          <a:p>
            <a:r>
              <a:rPr lang="en-US" dirty="0"/>
              <a:t>FINGER TARP</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802035"/>
          </a:xfrm>
        </p:spPr>
        <p:txBody>
          <a:bodyPr>
            <a:normAutofit fontScale="55000" lnSpcReduction="20000"/>
          </a:bodyPr>
          <a:lstStyle/>
          <a:p>
            <a:r>
              <a:rPr lang="en-US" sz="2400" cap="none" dirty="0">
                <a:solidFill>
                  <a:schemeClr val="tx1">
                    <a:lumMod val="85000"/>
                    <a:lumOff val="15000"/>
                  </a:schemeClr>
                </a:solidFill>
              </a:rPr>
              <a:t>NISHITA MATLANI-1902096</a:t>
            </a:r>
          </a:p>
          <a:p>
            <a:r>
              <a:rPr lang="en-US" cap="none" dirty="0">
                <a:solidFill>
                  <a:schemeClr val="tx1">
                    <a:lumMod val="85000"/>
                    <a:lumOff val="15000"/>
                  </a:schemeClr>
                </a:solidFill>
              </a:rPr>
              <a:t>HARSH MEHTA-1902098</a:t>
            </a:r>
            <a:endParaRPr lang="en-US" sz="2400" cap="none" dirty="0">
              <a:solidFill>
                <a:schemeClr val="tx1">
                  <a:lumMod val="85000"/>
                  <a:lumOff val="15000"/>
                </a:schemeClr>
              </a:solidFill>
            </a:endParaRPr>
          </a:p>
          <a:p>
            <a:r>
              <a:rPr lang="en-US" sz="2400" cap="none" dirty="0">
                <a:solidFill>
                  <a:schemeClr val="tx1">
                    <a:lumMod val="85000"/>
                    <a:lumOff val="15000"/>
                  </a:schemeClr>
                </a:solidFill>
              </a:rPr>
              <a:t>ISHA MEHTA-1902099</a:t>
            </a:r>
          </a:p>
          <a:p>
            <a:r>
              <a:rPr lang="en-US" cap="none" dirty="0">
                <a:solidFill>
                  <a:schemeClr val="tx1">
                    <a:lumMod val="85000"/>
                    <a:lumOff val="15000"/>
                  </a:schemeClr>
                </a:solidFill>
              </a:rPr>
              <a:t>SHANVI MEHTA-1902100</a:t>
            </a:r>
          </a:p>
          <a:p>
            <a:r>
              <a:rPr lang="en-US" sz="2400" cap="none" dirty="0">
                <a:solidFill>
                  <a:schemeClr val="tx1">
                    <a:lumMod val="85000"/>
                    <a:lumOff val="15000"/>
                  </a:schemeClr>
                </a:solidFill>
              </a:rPr>
              <a:t>GUIDE NAME:Dr. JAYANT GADGE</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5" y="1"/>
            <a:ext cx="4635315" cy="6857999"/>
          </a:xfrm>
          <a:prstGeom prst="rect">
            <a:avLst/>
          </a:prstGeom>
        </p:spPr>
      </p:pic>
      <p:sp>
        <p:nvSpPr>
          <p:cNvPr id="8" name="TextBox 7">
            <a:extLst>
              <a:ext uri="{FF2B5EF4-FFF2-40B4-BE49-F238E27FC236}">
                <a16:creationId xmlns:a16="http://schemas.microsoft.com/office/drawing/2014/main" id="{89FB49D7-983A-4CA3-82F9-18504FB99035}"/>
              </a:ext>
            </a:extLst>
          </p:cNvPr>
          <p:cNvSpPr txBox="1"/>
          <p:nvPr/>
        </p:nvSpPr>
        <p:spPr>
          <a:xfrm>
            <a:off x="807726" y="3306473"/>
            <a:ext cx="6094520" cy="369332"/>
          </a:xfrm>
          <a:prstGeom prst="rect">
            <a:avLst/>
          </a:prstGeom>
          <a:noFill/>
        </p:spPr>
        <p:txBody>
          <a:bodyPr wrap="square">
            <a:spAutoFit/>
          </a:bodyPr>
          <a:lstStyle/>
          <a:p>
            <a:r>
              <a:rPr lang="en-US" cap="none" dirty="0">
                <a:solidFill>
                  <a:schemeClr val="tx1">
                    <a:lumMod val="85000"/>
                    <a:lumOff val="15000"/>
                  </a:schemeClr>
                </a:solidFill>
              </a:rPr>
              <a:t>Marker on your point</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DC72-C4E3-4B01-B01B-4B467A69EEF8}"/>
              </a:ext>
            </a:extLst>
          </p:cNvPr>
          <p:cNvSpPr>
            <a:spLocks noGrp="1"/>
          </p:cNvSpPr>
          <p:nvPr>
            <p:ph type="title"/>
          </p:nvPr>
        </p:nvSpPr>
        <p:spPr>
          <a:xfrm>
            <a:off x="166388" y="5995838"/>
            <a:ext cx="3517566" cy="652803"/>
          </a:xfrm>
        </p:spPr>
        <p:txBody>
          <a:bodyPr>
            <a:normAutofit fontScale="90000"/>
          </a:bodyPr>
          <a:lstStyle/>
          <a:p>
            <a:r>
              <a:rPr lang="en-US" dirty="0"/>
              <a:t>Color change &amp; tracking</a:t>
            </a:r>
            <a:endParaRPr lang="en-IN" dirty="0"/>
          </a:p>
        </p:txBody>
      </p:sp>
      <p:pic>
        <p:nvPicPr>
          <p:cNvPr id="5" name="Picture 4">
            <a:extLst>
              <a:ext uri="{FF2B5EF4-FFF2-40B4-BE49-F238E27FC236}">
                <a16:creationId xmlns:a16="http://schemas.microsoft.com/office/drawing/2014/main" id="{108DAA1C-0358-48CF-BC06-9F9C5968C2B6}"/>
              </a:ext>
            </a:extLst>
          </p:cNvPr>
          <p:cNvPicPr>
            <a:picLocks noChangeAspect="1"/>
          </p:cNvPicPr>
          <p:nvPr/>
        </p:nvPicPr>
        <p:blipFill>
          <a:blip r:embed="rId2"/>
          <a:stretch>
            <a:fillRect/>
          </a:stretch>
        </p:blipFill>
        <p:spPr>
          <a:xfrm>
            <a:off x="7828818" y="239576"/>
            <a:ext cx="3895390" cy="2803474"/>
          </a:xfrm>
          <a:prstGeom prst="rect">
            <a:avLst/>
          </a:prstGeom>
        </p:spPr>
      </p:pic>
      <p:pic>
        <p:nvPicPr>
          <p:cNvPr id="7" name="Picture 6">
            <a:extLst>
              <a:ext uri="{FF2B5EF4-FFF2-40B4-BE49-F238E27FC236}">
                <a16:creationId xmlns:a16="http://schemas.microsoft.com/office/drawing/2014/main" id="{B656582E-B242-4B19-AF09-EB48C12EF070}"/>
              </a:ext>
            </a:extLst>
          </p:cNvPr>
          <p:cNvPicPr>
            <a:picLocks noChangeAspect="1"/>
          </p:cNvPicPr>
          <p:nvPr/>
        </p:nvPicPr>
        <p:blipFill>
          <a:blip r:embed="rId3"/>
          <a:stretch>
            <a:fillRect/>
          </a:stretch>
        </p:blipFill>
        <p:spPr>
          <a:xfrm>
            <a:off x="7738688" y="3429000"/>
            <a:ext cx="3985519" cy="2997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Rounded Corners 10">
            <a:extLst>
              <a:ext uri="{FF2B5EF4-FFF2-40B4-BE49-F238E27FC236}">
                <a16:creationId xmlns:a16="http://schemas.microsoft.com/office/drawing/2014/main" id="{9DA4074F-E14B-4DBD-A095-006213436B77}"/>
              </a:ext>
            </a:extLst>
          </p:cNvPr>
          <p:cNvSpPr/>
          <p:nvPr/>
        </p:nvSpPr>
        <p:spPr>
          <a:xfrm>
            <a:off x="1630017" y="706870"/>
            <a:ext cx="3828195" cy="131991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1. Mask Screen </a:t>
            </a:r>
          </a:p>
          <a:p>
            <a:pPr algn="ctr"/>
            <a:r>
              <a:rPr lang="en-IN" dirty="0"/>
              <a:t>Bead is traced and with the help of these co-ordinates we can change the colours and draw</a:t>
            </a:r>
          </a:p>
        </p:txBody>
      </p:sp>
      <p:cxnSp>
        <p:nvCxnSpPr>
          <p:cNvPr id="13" name="Straight Arrow Connector 12">
            <a:extLst>
              <a:ext uri="{FF2B5EF4-FFF2-40B4-BE49-F238E27FC236}">
                <a16:creationId xmlns:a16="http://schemas.microsoft.com/office/drawing/2014/main" id="{83916F79-5104-4D82-BEEF-2B67C7EB1FEF}"/>
              </a:ext>
            </a:extLst>
          </p:cNvPr>
          <p:cNvCxnSpPr>
            <a:cxnSpLocks/>
            <a:stCxn id="11" idx="3"/>
          </p:cNvCxnSpPr>
          <p:nvPr/>
        </p:nvCxnSpPr>
        <p:spPr>
          <a:xfrm>
            <a:off x="5458212" y="1366829"/>
            <a:ext cx="22804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198109BB-06BA-44DF-BC4F-48EF9D5DDD77}"/>
              </a:ext>
            </a:extLst>
          </p:cNvPr>
          <p:cNvSpPr/>
          <p:nvPr/>
        </p:nvSpPr>
        <p:spPr>
          <a:xfrm>
            <a:off x="2402249" y="2332657"/>
            <a:ext cx="4357314" cy="1041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 Now for example if the Co-ordinates of the bead are from 10-40 (which is assigned for blue color)</a:t>
            </a:r>
          </a:p>
        </p:txBody>
      </p:sp>
      <p:cxnSp>
        <p:nvCxnSpPr>
          <p:cNvPr id="30" name="Straight Arrow Connector 29">
            <a:extLst>
              <a:ext uri="{FF2B5EF4-FFF2-40B4-BE49-F238E27FC236}">
                <a16:creationId xmlns:a16="http://schemas.microsoft.com/office/drawing/2014/main" id="{15C2F73D-FEBC-4772-BAC7-3A38B1984A72}"/>
              </a:ext>
            </a:extLst>
          </p:cNvPr>
          <p:cNvCxnSpPr>
            <a:cxnSpLocks/>
            <a:stCxn id="15" idx="3"/>
          </p:cNvCxnSpPr>
          <p:nvPr/>
        </p:nvCxnSpPr>
        <p:spPr>
          <a:xfrm>
            <a:off x="6759563" y="2853203"/>
            <a:ext cx="2034580" cy="76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FD5C1143-0508-4937-9580-21677E349A76}"/>
              </a:ext>
            </a:extLst>
          </p:cNvPr>
          <p:cNvSpPr/>
          <p:nvPr/>
        </p:nvSpPr>
        <p:spPr>
          <a:xfrm>
            <a:off x="2402249" y="3780349"/>
            <a:ext cx="4357314" cy="104109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3. So when we take our bead in those </a:t>
            </a:r>
          </a:p>
          <a:p>
            <a:pPr algn="ctr"/>
            <a:r>
              <a:rPr lang="en-US" dirty="0"/>
              <a:t>co-ordinates the color with change to blue and we can draw the with the help of it. </a:t>
            </a:r>
          </a:p>
        </p:txBody>
      </p:sp>
      <p:cxnSp>
        <p:nvCxnSpPr>
          <p:cNvPr id="33" name="Straight Arrow Connector 32">
            <a:extLst>
              <a:ext uri="{FF2B5EF4-FFF2-40B4-BE49-F238E27FC236}">
                <a16:creationId xmlns:a16="http://schemas.microsoft.com/office/drawing/2014/main" id="{C7FEE419-287C-4CE0-AEE2-69CA0FF6F91D}"/>
              </a:ext>
            </a:extLst>
          </p:cNvPr>
          <p:cNvCxnSpPr>
            <a:cxnSpLocks/>
            <a:stCxn id="15" idx="2"/>
            <a:endCxn id="31" idx="0"/>
          </p:cNvCxnSpPr>
          <p:nvPr/>
        </p:nvCxnSpPr>
        <p:spPr>
          <a:xfrm>
            <a:off x="4580906" y="3373749"/>
            <a:ext cx="0" cy="406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185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E3F16E-05CB-4586-8DB5-C6C19EF366C9}"/>
              </a:ext>
            </a:extLst>
          </p:cNvPr>
          <p:cNvPicPr>
            <a:picLocks noChangeAspect="1"/>
          </p:cNvPicPr>
          <p:nvPr/>
        </p:nvPicPr>
        <p:blipFill>
          <a:blip r:embed="rId2"/>
          <a:stretch>
            <a:fillRect/>
          </a:stretch>
        </p:blipFill>
        <p:spPr>
          <a:xfrm>
            <a:off x="970060" y="3429000"/>
            <a:ext cx="3546281" cy="2820619"/>
          </a:xfrm>
          <a:prstGeom prst="rect">
            <a:avLst/>
          </a:prstGeom>
        </p:spPr>
      </p:pic>
      <p:sp>
        <p:nvSpPr>
          <p:cNvPr id="7" name="Rectangle: Rounded Corners 6">
            <a:extLst>
              <a:ext uri="{FF2B5EF4-FFF2-40B4-BE49-F238E27FC236}">
                <a16:creationId xmlns:a16="http://schemas.microsoft.com/office/drawing/2014/main" id="{083EEB79-8647-4D55-8098-C276CAC97DB1}"/>
              </a:ext>
            </a:extLst>
          </p:cNvPr>
          <p:cNvSpPr/>
          <p:nvPr/>
        </p:nvSpPr>
        <p:spPr>
          <a:xfrm>
            <a:off x="5375080" y="3532369"/>
            <a:ext cx="5255813" cy="168567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Where ever the bead is going the co-ordinates of that point are stored in deque</a:t>
            </a:r>
          </a:p>
          <a:p>
            <a:pPr algn="ctr"/>
            <a:r>
              <a:rPr lang="en-US" dirty="0"/>
              <a:t>Red co-ordinates are stored in red deque and same for every color</a:t>
            </a:r>
            <a:endParaRPr lang="en-IN" dirty="0"/>
          </a:p>
        </p:txBody>
      </p:sp>
      <p:sp>
        <p:nvSpPr>
          <p:cNvPr id="9" name="Title 8">
            <a:extLst>
              <a:ext uri="{FF2B5EF4-FFF2-40B4-BE49-F238E27FC236}">
                <a16:creationId xmlns:a16="http://schemas.microsoft.com/office/drawing/2014/main" id="{66AF6141-0834-4CF4-89DF-E19CD0CBF0B6}"/>
              </a:ext>
            </a:extLst>
          </p:cNvPr>
          <p:cNvSpPr>
            <a:spLocks noGrp="1"/>
          </p:cNvSpPr>
          <p:nvPr>
            <p:ph type="title"/>
          </p:nvPr>
        </p:nvSpPr>
        <p:spPr>
          <a:xfrm>
            <a:off x="826935" y="-1"/>
            <a:ext cx="10066351" cy="3325633"/>
          </a:xfrm>
        </p:spPr>
        <p:txBody>
          <a:bodyPr>
            <a:normAutofit/>
          </a:bodyPr>
          <a:lstStyle/>
          <a:p>
            <a:r>
              <a:rPr lang="en-US" sz="2000" dirty="0"/>
              <a:t>After the center of the bead is detected and the co-ordinates are found </a:t>
            </a:r>
            <a:br>
              <a:rPr lang="en-US" sz="2000" dirty="0"/>
            </a:br>
            <a:r>
              <a:rPr lang="en-US" sz="2000" dirty="0"/>
              <a:t>these co-ordinates are then stored in DEQUES.</a:t>
            </a:r>
            <a:br>
              <a:rPr lang="en-US" sz="2000" dirty="0"/>
            </a:br>
            <a:br>
              <a:rPr lang="en-US" sz="2000" dirty="0"/>
            </a:br>
            <a:r>
              <a:rPr lang="en-US" sz="2000" dirty="0"/>
              <a:t>DEQUE – A data structure also known as a double-ended queue.</a:t>
            </a:r>
            <a:br>
              <a:rPr lang="en-US" sz="2000" dirty="0"/>
            </a:br>
            <a:br>
              <a:rPr lang="en-US" sz="2000" dirty="0"/>
            </a:br>
            <a:r>
              <a:rPr lang="en-US" sz="2000" dirty="0"/>
              <a:t>Why do we store co-ordinates in deque ?</a:t>
            </a:r>
            <a:br>
              <a:rPr lang="en-US" sz="2000" dirty="0"/>
            </a:br>
            <a:r>
              <a:rPr lang="en-US" sz="2000" dirty="0"/>
              <a:t>What makes a deque different is the unrestrictive nature of adding and removing items. New items can be added at either the front or the rear.</a:t>
            </a:r>
            <a:br>
              <a:rPr lang="en-US" sz="2000" dirty="0"/>
            </a:br>
            <a:br>
              <a:rPr lang="en-US" sz="2000" dirty="0"/>
            </a:br>
            <a:r>
              <a:rPr lang="en-US" sz="2000" dirty="0"/>
              <a:t>In Every successive frame we will store the pixels of that co-ordinates and the stored points will be filled with their respective color.</a:t>
            </a:r>
            <a:endParaRPr lang="en-IN" sz="2000" dirty="0"/>
          </a:p>
        </p:txBody>
      </p:sp>
      <p:sp>
        <p:nvSpPr>
          <p:cNvPr id="10" name="Rectangle: Rounded Corners 9">
            <a:extLst>
              <a:ext uri="{FF2B5EF4-FFF2-40B4-BE49-F238E27FC236}">
                <a16:creationId xmlns:a16="http://schemas.microsoft.com/office/drawing/2014/main" id="{6084776B-B2F5-44A2-91DA-D76FF746661B}"/>
              </a:ext>
            </a:extLst>
          </p:cNvPr>
          <p:cNvSpPr/>
          <p:nvPr/>
        </p:nvSpPr>
        <p:spPr>
          <a:xfrm>
            <a:off x="5280989" y="5406781"/>
            <a:ext cx="5516882" cy="6441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If the bead is taken to clear the deques are then cleared and screen is clean</a:t>
            </a:r>
            <a:endParaRPr lang="en-IN" dirty="0"/>
          </a:p>
        </p:txBody>
      </p:sp>
    </p:spTree>
    <p:extLst>
      <p:ext uri="{BB962C8B-B14F-4D97-AF65-F5344CB8AC3E}">
        <p14:creationId xmlns:p14="http://schemas.microsoft.com/office/powerpoint/2010/main" val="349598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7111-1698-467F-857F-9A1123322F9F}"/>
              </a:ext>
            </a:extLst>
          </p:cNvPr>
          <p:cNvSpPr>
            <a:spLocks noGrp="1"/>
          </p:cNvSpPr>
          <p:nvPr>
            <p:ph type="title"/>
          </p:nvPr>
        </p:nvSpPr>
        <p:spPr>
          <a:xfrm>
            <a:off x="1097280" y="286603"/>
            <a:ext cx="9796007" cy="702305"/>
          </a:xfrm>
        </p:spPr>
        <p:txBody>
          <a:bodyPr>
            <a:normAutofit/>
          </a:bodyPr>
          <a:lstStyle/>
          <a:p>
            <a:r>
              <a:rPr lang="en-US" sz="2800" dirty="0"/>
              <a:t>AND THE OUTPUT ON THE PAINT SCREEN WILL BE</a:t>
            </a:r>
            <a:endParaRPr lang="en-IN" sz="2800" dirty="0"/>
          </a:p>
        </p:txBody>
      </p:sp>
      <p:pic>
        <p:nvPicPr>
          <p:cNvPr id="9" name="Content Placeholder 8">
            <a:extLst>
              <a:ext uri="{FF2B5EF4-FFF2-40B4-BE49-F238E27FC236}">
                <a16:creationId xmlns:a16="http://schemas.microsoft.com/office/drawing/2014/main" id="{586EE454-D08E-4F54-A7CA-4F82FE8A9300}"/>
              </a:ext>
            </a:extLst>
          </p:cNvPr>
          <p:cNvPicPr>
            <a:picLocks noGrp="1" noChangeAspect="1"/>
          </p:cNvPicPr>
          <p:nvPr>
            <p:ph idx="1"/>
          </p:nvPr>
        </p:nvPicPr>
        <p:blipFill>
          <a:blip r:embed="rId2"/>
          <a:stretch>
            <a:fillRect/>
          </a:stretch>
        </p:blipFill>
        <p:spPr>
          <a:xfrm>
            <a:off x="715617" y="2410349"/>
            <a:ext cx="4401494" cy="3462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256A7523-B960-4C05-A87F-45211BC537A6}"/>
              </a:ext>
            </a:extLst>
          </p:cNvPr>
          <p:cNvPicPr>
            <a:picLocks noChangeAspect="1"/>
          </p:cNvPicPr>
          <p:nvPr/>
        </p:nvPicPr>
        <p:blipFill>
          <a:blip r:embed="rId3"/>
          <a:stretch>
            <a:fillRect/>
          </a:stretch>
        </p:blipFill>
        <p:spPr>
          <a:xfrm>
            <a:off x="7277555" y="2410349"/>
            <a:ext cx="4283641" cy="3462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Straight Arrow Connector 14">
            <a:extLst>
              <a:ext uri="{FF2B5EF4-FFF2-40B4-BE49-F238E27FC236}">
                <a16:creationId xmlns:a16="http://schemas.microsoft.com/office/drawing/2014/main" id="{8B01BEF6-F767-4E7A-9F8E-DE26C723C551}"/>
              </a:ext>
            </a:extLst>
          </p:cNvPr>
          <p:cNvCxnSpPr>
            <a:cxnSpLocks/>
          </p:cNvCxnSpPr>
          <p:nvPr/>
        </p:nvCxnSpPr>
        <p:spPr>
          <a:xfrm>
            <a:off x="5383033" y="4141677"/>
            <a:ext cx="1661823" cy="0"/>
          </a:xfrm>
          <a:prstGeom prst="straightConnector1">
            <a:avLst/>
          </a:prstGeom>
          <a:ln w="28575">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77657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B165FD-EF08-461F-BA47-49C0681BF33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97280" y="1027958"/>
            <a:ext cx="10203994" cy="5334744"/>
          </a:xfrm>
          <a:prstGeom prst="rect">
            <a:avLst/>
          </a:prstGeom>
        </p:spPr>
      </p:pic>
      <p:sp>
        <p:nvSpPr>
          <p:cNvPr id="6" name="Title 5">
            <a:extLst>
              <a:ext uri="{FF2B5EF4-FFF2-40B4-BE49-F238E27FC236}">
                <a16:creationId xmlns:a16="http://schemas.microsoft.com/office/drawing/2014/main" id="{09B819CA-1C86-41EE-B351-4D21DDBA2627}"/>
              </a:ext>
            </a:extLst>
          </p:cNvPr>
          <p:cNvSpPr>
            <a:spLocks noGrp="1"/>
          </p:cNvSpPr>
          <p:nvPr>
            <p:ph type="title"/>
          </p:nvPr>
        </p:nvSpPr>
        <p:spPr>
          <a:xfrm>
            <a:off x="1097280" y="286603"/>
            <a:ext cx="10058400" cy="636675"/>
          </a:xfrm>
        </p:spPr>
        <p:txBody>
          <a:bodyPr>
            <a:normAutofit fontScale="90000"/>
          </a:bodyPr>
          <a:lstStyle/>
          <a:p>
            <a:r>
              <a:rPr lang="en-US" dirty="0"/>
              <a:t>Block Diagram</a:t>
            </a:r>
            <a:endParaRPr lang="en-IN" dirty="0"/>
          </a:p>
        </p:txBody>
      </p:sp>
    </p:spTree>
    <p:extLst>
      <p:ext uri="{BB962C8B-B14F-4D97-AF65-F5344CB8AC3E}">
        <p14:creationId xmlns:p14="http://schemas.microsoft.com/office/powerpoint/2010/main" val="225830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8AAB2-EA67-48E5-8AB7-02DE4F217482}"/>
              </a:ext>
            </a:extLst>
          </p:cNvPr>
          <p:cNvSpPr>
            <a:spLocks noGrp="1"/>
          </p:cNvSpPr>
          <p:nvPr>
            <p:ph type="title"/>
          </p:nvPr>
        </p:nvSpPr>
        <p:spPr/>
        <p:txBody>
          <a:bodyPr/>
          <a:lstStyle/>
          <a:p>
            <a:r>
              <a:rPr lang="en-US" dirty="0">
                <a:solidFill>
                  <a:schemeClr val="tx1"/>
                </a:solidFill>
              </a:rPr>
              <a:t>CONCLUSION AND FUTURE SCOPE</a:t>
            </a:r>
            <a:endParaRPr lang="en-IN" dirty="0">
              <a:solidFill>
                <a:schemeClr val="tx1"/>
              </a:solidFill>
            </a:endParaRPr>
          </a:p>
        </p:txBody>
      </p:sp>
      <p:sp>
        <p:nvSpPr>
          <p:cNvPr id="3" name="Content Placeholder 2">
            <a:extLst>
              <a:ext uri="{FF2B5EF4-FFF2-40B4-BE49-F238E27FC236}">
                <a16:creationId xmlns:a16="http://schemas.microsoft.com/office/drawing/2014/main" id="{B46B06BC-C79E-460E-801C-61F3AEA83FE1}"/>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Colorful lines can be drawn wherever the user desires .Its truly like drawing in the air.</a:t>
            </a:r>
          </a:p>
          <a:p>
            <a:pPr>
              <a:buFont typeface="Arial" panose="020B0604020202020204" pitchFamily="34" charset="0"/>
              <a:buChar char="•"/>
            </a:pPr>
            <a:r>
              <a:rPr lang="en-US" dirty="0">
                <a:solidFill>
                  <a:schemeClr val="tx1"/>
                </a:solidFill>
              </a:rPr>
              <a:t>It can be run authentically in real time in future.</a:t>
            </a:r>
          </a:p>
          <a:p>
            <a:pPr>
              <a:buFont typeface="Arial" panose="020B0604020202020204" pitchFamily="34" charset="0"/>
              <a:buChar char="•"/>
            </a:pPr>
            <a:r>
              <a:rPr lang="en-US" dirty="0">
                <a:solidFill>
                  <a:schemeClr val="tx1"/>
                </a:solidFill>
              </a:rPr>
              <a:t>We can enhance the hand gesture tracking and detecting the color contour more precisely .In future it can replace the white board as we can see online studies has become more common these days. It can be used in classrooms to making more interesting to learn things and easier for teachers to explain.</a:t>
            </a:r>
          </a:p>
          <a:p>
            <a:pPr>
              <a:buFont typeface="Arial" panose="020B0604020202020204" pitchFamily="34" charset="0"/>
              <a:buChar char="•"/>
            </a:pPr>
            <a:r>
              <a:rPr lang="en-US" dirty="0">
                <a:solidFill>
                  <a:schemeClr val="tx1"/>
                </a:solidFill>
              </a:rPr>
              <a:t>We can enhance this project by adding features in features like more colors, brushes, textures and option to save that work to</a:t>
            </a:r>
            <a:endParaRPr lang="en-IN" dirty="0">
              <a:solidFill>
                <a:schemeClr val="tx1"/>
              </a:solidFill>
            </a:endParaRPr>
          </a:p>
        </p:txBody>
      </p:sp>
    </p:spTree>
    <p:extLst>
      <p:ext uri="{BB962C8B-B14F-4D97-AF65-F5344CB8AC3E}">
        <p14:creationId xmlns:p14="http://schemas.microsoft.com/office/powerpoint/2010/main" val="21152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E26C-2999-4A22-BDB0-B941140F23C9}"/>
              </a:ext>
            </a:extLst>
          </p:cNvPr>
          <p:cNvSpPr>
            <a:spLocks noGrp="1"/>
          </p:cNvSpPr>
          <p:nvPr>
            <p:ph type="title"/>
          </p:nvPr>
        </p:nvSpPr>
        <p:spPr/>
        <p:txBody>
          <a:bodyPr/>
          <a:lstStyle/>
          <a:p>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C6B86EA8-414F-4FA2-8C7E-E95C41ED9D90}"/>
              </a:ext>
            </a:extLst>
          </p:cNvPr>
          <p:cNvSpPr>
            <a:spLocks noGrp="1"/>
          </p:cNvSpPr>
          <p:nvPr>
            <p:ph idx="1"/>
          </p:nvPr>
        </p:nvSpPr>
        <p:spPr/>
        <p:txBody>
          <a:bodyPr/>
          <a:lstStyle/>
          <a:p>
            <a:pPr>
              <a:buFont typeface="Arial" panose="020B0604020202020204" pitchFamily="34" charset="0"/>
              <a:buChar char="•"/>
            </a:pPr>
            <a:r>
              <a:rPr lang="en-US" dirty="0"/>
              <a:t>Finger Tarp is a hands-free digital drawing canvas . It helps to draw on screen just by waving your finger fitted with a colorful point or a simple cap. We will be using computer vision techniques of OpenCV to build this project.</a:t>
            </a:r>
          </a:p>
          <a:p>
            <a:pPr>
              <a:buFont typeface="Arial" panose="020B0604020202020204" pitchFamily="34" charset="0"/>
              <a:buChar char="•"/>
            </a:pPr>
            <a:r>
              <a:rPr lang="en-US" dirty="0"/>
              <a:t>The preferred language is python due to its exhaustive libraries and easy to use syntax by understanding the basics it can be implemented easily .</a:t>
            </a:r>
            <a:endParaRPr lang="en-IN" dirty="0"/>
          </a:p>
        </p:txBody>
      </p:sp>
    </p:spTree>
    <p:extLst>
      <p:ext uri="{BB962C8B-B14F-4D97-AF65-F5344CB8AC3E}">
        <p14:creationId xmlns:p14="http://schemas.microsoft.com/office/powerpoint/2010/main" val="36498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6448-238E-4F0A-AABA-DB8AF1FC8A46}"/>
              </a:ext>
            </a:extLst>
          </p:cNvPr>
          <p:cNvSpPr>
            <a:spLocks noGrp="1"/>
          </p:cNvSpPr>
          <p:nvPr>
            <p:ph type="title"/>
          </p:nvPr>
        </p:nvSpPr>
        <p:spPr>
          <a:xfrm>
            <a:off x="1097280" y="286604"/>
            <a:ext cx="10058400" cy="1311378"/>
          </a:xfrm>
        </p:spPr>
        <p:txBody>
          <a:bodyPr>
            <a:normAutofit/>
          </a:bodyPr>
          <a:lstStyle/>
          <a:p>
            <a:r>
              <a:rPr lang="en-US" sz="4800" dirty="0">
                <a:solidFill>
                  <a:schemeClr val="tx1"/>
                </a:solidFill>
              </a:rPr>
              <a:t>OBJECTIVE</a:t>
            </a:r>
            <a:endParaRPr lang="en-IN" sz="4800" dirty="0">
              <a:solidFill>
                <a:schemeClr val="tx1"/>
              </a:solidFill>
            </a:endParaRPr>
          </a:p>
        </p:txBody>
      </p:sp>
      <p:sp>
        <p:nvSpPr>
          <p:cNvPr id="3" name="Content Placeholder 2">
            <a:extLst>
              <a:ext uri="{FF2B5EF4-FFF2-40B4-BE49-F238E27FC236}">
                <a16:creationId xmlns:a16="http://schemas.microsoft.com/office/drawing/2014/main" id="{6D03E1D4-5C8C-4D91-8B45-357B1D8D737A}"/>
              </a:ext>
            </a:extLst>
          </p:cNvPr>
          <p:cNvSpPr>
            <a:spLocks noGrp="1"/>
          </p:cNvSpPr>
          <p:nvPr>
            <p:ph sz="half" idx="1"/>
          </p:nvPr>
        </p:nvSpPr>
        <p:spPr>
          <a:xfrm>
            <a:off x="1097279" y="2120900"/>
            <a:ext cx="9064487" cy="3748193"/>
          </a:xfrm>
        </p:spPr>
        <p:txBody>
          <a:bodyPr/>
          <a:lstStyle/>
          <a:p>
            <a:pPr>
              <a:buFont typeface="Arial" panose="020B0604020202020204" pitchFamily="34" charset="0"/>
              <a:buChar char="•"/>
            </a:pPr>
            <a:r>
              <a:rPr lang="en-US" dirty="0">
                <a:solidFill>
                  <a:schemeClr val="tx1"/>
                </a:solidFill>
              </a:rPr>
              <a:t>The basic objective is to depict the co-ordinates of the user’s finger on the screen.</a:t>
            </a:r>
          </a:p>
          <a:p>
            <a:pPr>
              <a:buFont typeface="Arial" panose="020B0604020202020204" pitchFamily="34" charset="0"/>
              <a:buChar char="•"/>
            </a:pPr>
            <a:r>
              <a:rPr lang="en-US" dirty="0">
                <a:solidFill>
                  <a:schemeClr val="tx1"/>
                </a:solidFill>
              </a:rPr>
              <a:t>This project is hands-free digital drawing board and the brush used can be modified by color with the help of color buttons.</a:t>
            </a:r>
          </a:p>
          <a:p>
            <a:pPr>
              <a:buFont typeface="Arial" panose="020B0604020202020204" pitchFamily="34" charset="0"/>
              <a:buChar char="•"/>
            </a:pPr>
            <a:r>
              <a:rPr lang="en-US" dirty="0">
                <a:solidFill>
                  <a:schemeClr val="tx1"/>
                </a:solidFill>
              </a:rPr>
              <a:t>The direction and mapping is completely controlled with the help of OpenCV software.</a:t>
            </a:r>
          </a:p>
          <a:p>
            <a:pPr>
              <a:buFont typeface="Arial" panose="020B0604020202020204" pitchFamily="34" charset="0"/>
              <a:buChar char="•"/>
            </a:pPr>
            <a:r>
              <a:rPr lang="en-US" dirty="0">
                <a:solidFill>
                  <a:schemeClr val="tx1"/>
                </a:solidFill>
              </a:rPr>
              <a:t>User can draw on the screen without any Hussle</a:t>
            </a:r>
          </a:p>
          <a:p>
            <a:r>
              <a:rPr lang="en-US" dirty="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67564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4E1A72-5E35-4D89-9B81-0FC287E65183}"/>
              </a:ext>
            </a:extLst>
          </p:cNvPr>
          <p:cNvSpPr>
            <a:spLocks noGrp="1"/>
          </p:cNvSpPr>
          <p:nvPr>
            <p:ph type="subTitle" idx="1"/>
          </p:nvPr>
        </p:nvSpPr>
        <p:spPr>
          <a:xfrm>
            <a:off x="1360998" y="327593"/>
            <a:ext cx="10391030" cy="3902501"/>
          </a:xfrm>
        </p:spPr>
        <p:txBody>
          <a:bodyPr>
            <a:normAutofit fontScale="85000" lnSpcReduction="10000"/>
          </a:bodyPr>
          <a:lstStyle/>
          <a:p>
            <a:pPr algn="ctr"/>
            <a:r>
              <a:rPr lang="en-US" sz="7100" dirty="0">
                <a:latin typeface="+mj-lt"/>
              </a:rPr>
              <a:t>PROBLEM STATEMENT</a:t>
            </a:r>
          </a:p>
          <a:p>
            <a:pPr marL="342900" indent="-342900">
              <a:buFont typeface="Arial" panose="020B0604020202020204" pitchFamily="34" charset="0"/>
              <a:buChar char="•"/>
            </a:pPr>
            <a:r>
              <a:rPr lang="en-US" cap="none" dirty="0"/>
              <a:t>Finger tarp is designed to avoid the need of drawing tablets, stylus and expensive devices which are required today for online education especially during this pandemic.</a:t>
            </a:r>
          </a:p>
          <a:p>
            <a:pPr marL="342900" indent="-342900">
              <a:buFont typeface="Arial" panose="020B0604020202020204" pitchFamily="34" charset="0"/>
              <a:buChar char="•"/>
            </a:pPr>
            <a:r>
              <a:rPr lang="en-US" cap="none" dirty="0"/>
              <a:t>As education is taking a huge turn various expensive devices can be replaced by this project.</a:t>
            </a:r>
          </a:p>
          <a:p>
            <a:pPr marL="342900" indent="-342900">
              <a:buFont typeface="Arial" panose="020B0604020202020204" pitchFamily="34" charset="0"/>
              <a:buChar char="•"/>
            </a:pPr>
            <a:r>
              <a:rPr lang="en-US" cap="none" dirty="0"/>
              <a:t>Aim is to create a simple prototype for a tarp( drawing board ) that uses hand gestures to paint on a screen.</a:t>
            </a:r>
          </a:p>
          <a:p>
            <a:pPr marL="342900" indent="-342900">
              <a:buFont typeface="Arial" panose="020B0604020202020204" pitchFamily="34" charset="0"/>
              <a:buChar char="•"/>
            </a:pPr>
            <a:endParaRPr lang="en-IN" cap="none" dirty="0"/>
          </a:p>
        </p:txBody>
      </p:sp>
      <p:pic>
        <p:nvPicPr>
          <p:cNvPr id="5" name="Picture 4">
            <a:extLst>
              <a:ext uri="{FF2B5EF4-FFF2-40B4-BE49-F238E27FC236}">
                <a16:creationId xmlns:a16="http://schemas.microsoft.com/office/drawing/2014/main" id="{25480391-0FA6-4CE3-B8E2-E0562BD425F8}"/>
              </a:ext>
            </a:extLst>
          </p:cNvPr>
          <p:cNvPicPr>
            <a:picLocks noChangeAspect="1"/>
          </p:cNvPicPr>
          <p:nvPr/>
        </p:nvPicPr>
        <p:blipFill rotWithShape="1">
          <a:blip r:embed="rId2"/>
          <a:srcRect l="74580"/>
          <a:stretch/>
        </p:blipFill>
        <p:spPr>
          <a:xfrm>
            <a:off x="-1" y="0"/>
            <a:ext cx="1176367" cy="6858000"/>
          </a:xfrm>
          <a:prstGeom prst="rect">
            <a:avLst/>
          </a:prstGeom>
        </p:spPr>
      </p:pic>
    </p:spTree>
    <p:extLst>
      <p:ext uri="{BB962C8B-B14F-4D97-AF65-F5344CB8AC3E}">
        <p14:creationId xmlns:p14="http://schemas.microsoft.com/office/powerpoint/2010/main" val="313810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EDB6C1-BEBB-4717-A02D-52447B1B273F}"/>
              </a:ext>
            </a:extLst>
          </p:cNvPr>
          <p:cNvSpPr>
            <a:spLocks noGrp="1"/>
          </p:cNvSpPr>
          <p:nvPr>
            <p:ph type="title"/>
          </p:nvPr>
        </p:nvSpPr>
        <p:spPr/>
        <p:txBody>
          <a:bodyPr>
            <a:normAutofit fontScale="90000"/>
          </a:bodyPr>
          <a:lstStyle/>
          <a:p>
            <a:br>
              <a:rPr lang="en-US" sz="4400" dirty="0">
                <a:solidFill>
                  <a:schemeClr val="tx1"/>
                </a:solidFill>
              </a:rPr>
            </a:br>
            <a:br>
              <a:rPr lang="en-US" sz="4400" dirty="0">
                <a:solidFill>
                  <a:schemeClr val="tx1"/>
                </a:solidFill>
              </a:rPr>
            </a:br>
            <a:br>
              <a:rPr lang="en-US" sz="4400" dirty="0">
                <a:solidFill>
                  <a:schemeClr val="tx1"/>
                </a:solidFill>
              </a:rPr>
            </a:br>
            <a:r>
              <a:rPr lang="en-US" sz="4400" dirty="0">
                <a:solidFill>
                  <a:schemeClr val="tx1"/>
                </a:solidFill>
              </a:rPr>
              <a:t>HARDWARE AND SOFTWARE REQUIREMENTS</a:t>
            </a:r>
            <a:endParaRPr lang="en-IN" sz="4400" dirty="0">
              <a:solidFill>
                <a:schemeClr val="tx1"/>
              </a:solidFill>
            </a:endParaRPr>
          </a:p>
        </p:txBody>
      </p:sp>
      <p:sp>
        <p:nvSpPr>
          <p:cNvPr id="2" name="Content Placeholder 1">
            <a:extLst>
              <a:ext uri="{FF2B5EF4-FFF2-40B4-BE49-F238E27FC236}">
                <a16:creationId xmlns:a16="http://schemas.microsoft.com/office/drawing/2014/main" id="{9222671F-66A3-460F-9A04-8D793CD74854}"/>
              </a:ext>
            </a:extLst>
          </p:cNvPr>
          <p:cNvSpPr>
            <a:spLocks noGrp="1"/>
          </p:cNvSpPr>
          <p:nvPr>
            <p:ph idx="1"/>
          </p:nvPr>
        </p:nvSpPr>
        <p:spPr/>
        <p:txBody>
          <a:bodyPr/>
          <a:lstStyle/>
          <a:p>
            <a:pPr>
              <a:buFont typeface="Arial" panose="020B0604020202020204" pitchFamily="34" charset="0"/>
              <a:buChar char="•"/>
            </a:pPr>
            <a:r>
              <a:rPr lang="en-US" dirty="0">
                <a:solidFill>
                  <a:schemeClr val="tx1"/>
                </a:solidFill>
              </a:rPr>
              <a:t> Hardware: 8gb/512gb</a:t>
            </a:r>
          </a:p>
          <a:p>
            <a:pPr marL="0" indent="0">
              <a:buNone/>
            </a:pPr>
            <a:r>
              <a:rPr lang="en-US" dirty="0">
                <a:solidFill>
                  <a:schemeClr val="tx1"/>
                </a:solidFill>
              </a:rPr>
              <a:t>                   i5 10</a:t>
            </a:r>
            <a:r>
              <a:rPr lang="en-US" baseline="30000" dirty="0">
                <a:solidFill>
                  <a:schemeClr val="tx1"/>
                </a:solidFill>
              </a:rPr>
              <a:t>th</a:t>
            </a:r>
            <a:r>
              <a:rPr lang="en-US" dirty="0">
                <a:solidFill>
                  <a:schemeClr val="tx1"/>
                </a:solidFill>
              </a:rPr>
              <a:t> gen</a:t>
            </a:r>
          </a:p>
          <a:p>
            <a:pPr>
              <a:buFont typeface="Arial" panose="020B0604020202020204" pitchFamily="34" charset="0"/>
              <a:buChar char="•"/>
            </a:pPr>
            <a:r>
              <a:rPr lang="en-US" dirty="0">
                <a:solidFill>
                  <a:schemeClr val="tx1"/>
                </a:solidFill>
              </a:rPr>
              <a:t>Software: Python OpenCV</a:t>
            </a:r>
          </a:p>
          <a:p>
            <a:pPr marL="0" indent="0">
              <a:buNone/>
            </a:pPr>
            <a:r>
              <a:rPr lang="en-US" dirty="0">
                <a:solidFill>
                  <a:schemeClr val="tx1"/>
                </a:solidFill>
              </a:rPr>
              <a:t>                   NumPy</a:t>
            </a:r>
            <a:endParaRPr lang="en-IN" dirty="0">
              <a:solidFill>
                <a:schemeClr val="tx1"/>
              </a:solidFill>
            </a:endParaRPr>
          </a:p>
        </p:txBody>
      </p:sp>
    </p:spTree>
    <p:extLst>
      <p:ext uri="{BB962C8B-B14F-4D97-AF65-F5344CB8AC3E}">
        <p14:creationId xmlns:p14="http://schemas.microsoft.com/office/powerpoint/2010/main" val="14719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B216-483B-4ABD-8F4F-68E0BAF77825}"/>
              </a:ext>
            </a:extLst>
          </p:cNvPr>
          <p:cNvSpPr>
            <a:spLocks noGrp="1"/>
          </p:cNvSpPr>
          <p:nvPr>
            <p:ph type="title"/>
          </p:nvPr>
        </p:nvSpPr>
        <p:spPr/>
        <p:txBody>
          <a:bodyPr/>
          <a:lstStyle/>
          <a:p>
            <a:r>
              <a:rPr lang="en-US" dirty="0">
                <a:solidFill>
                  <a:schemeClr val="tx1"/>
                </a:solidFill>
              </a:rPr>
              <a:t>TECHNOLOGY USED</a:t>
            </a:r>
            <a:endParaRPr lang="en-IN" dirty="0">
              <a:solidFill>
                <a:schemeClr val="tx1"/>
              </a:solidFill>
            </a:endParaRPr>
          </a:p>
        </p:txBody>
      </p:sp>
      <p:sp>
        <p:nvSpPr>
          <p:cNvPr id="3" name="Content Placeholder 2">
            <a:extLst>
              <a:ext uri="{FF2B5EF4-FFF2-40B4-BE49-F238E27FC236}">
                <a16:creationId xmlns:a16="http://schemas.microsoft.com/office/drawing/2014/main" id="{8FA4C1E6-D382-4F3E-8EDC-24079118AC56}"/>
              </a:ext>
            </a:extLst>
          </p:cNvPr>
          <p:cNvSpPr>
            <a:spLocks noGrp="1"/>
          </p:cNvSpPr>
          <p:nvPr>
            <p:ph idx="1"/>
          </p:nvPr>
        </p:nvSpPr>
        <p:spPr/>
        <p:txBody>
          <a:bodyPr>
            <a:normAutofit/>
          </a:bodyPr>
          <a:lstStyle/>
          <a:p>
            <a:pPr>
              <a:buFont typeface="Arial" panose="020B0604020202020204" pitchFamily="34" charset="0"/>
              <a:buChar char="•"/>
            </a:pPr>
            <a:r>
              <a:rPr lang="en-US" sz="1800" dirty="0">
                <a:solidFill>
                  <a:schemeClr val="tx1"/>
                </a:solidFill>
              </a:rPr>
              <a:t>Python : </a:t>
            </a:r>
            <a:r>
              <a:rPr lang="en-US" sz="1800" b="0" i="0" dirty="0">
                <a:solidFill>
                  <a:schemeClr val="tx1"/>
                </a:solidFill>
                <a:effectLst/>
              </a:rPr>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US" sz="1800" dirty="0">
              <a:solidFill>
                <a:schemeClr val="tx1"/>
              </a:solidFill>
            </a:endParaRPr>
          </a:p>
          <a:p>
            <a:pPr>
              <a:buFont typeface="Arial" panose="020B0604020202020204" pitchFamily="34" charset="0"/>
              <a:buChar char="•"/>
            </a:pPr>
            <a:r>
              <a:rPr lang="en-US" sz="1800" dirty="0">
                <a:solidFill>
                  <a:schemeClr val="tx1"/>
                </a:solidFill>
              </a:rPr>
              <a:t>OpenCV: </a:t>
            </a:r>
            <a:r>
              <a:rPr lang="en-US" sz="1800" b="0" i="0" dirty="0">
                <a:solidFill>
                  <a:schemeClr val="tx1"/>
                </a:solidFill>
                <a:effectLst/>
              </a:rPr>
              <a:t>OpenCV is a Python open-source library, which is used for computer vision in Artificial intelligence, Machine Learning, face recognition, etc. CV is an abbreviation form of a computer vision, which is defined as a field of study that helps computers to understand the content of the digital images such as photographs and videos.</a:t>
            </a:r>
            <a:endParaRPr lang="en-US" sz="1800" dirty="0">
              <a:solidFill>
                <a:schemeClr val="tx1"/>
              </a:solidFill>
            </a:endParaRPr>
          </a:p>
          <a:p>
            <a:pPr>
              <a:buFont typeface="Arial" panose="020B0604020202020204" pitchFamily="34" charset="0"/>
              <a:buChar char="•"/>
            </a:pPr>
            <a:r>
              <a:rPr lang="en-US" sz="1800" dirty="0">
                <a:solidFill>
                  <a:schemeClr val="tx1"/>
                </a:solidFill>
              </a:rPr>
              <a:t>NumPy: </a:t>
            </a:r>
            <a:r>
              <a:rPr lang="en-US" sz="1800" b="0" i="0" dirty="0">
                <a:solidFill>
                  <a:schemeClr val="tx1"/>
                </a:solidFill>
                <a:effectLst/>
              </a:rPr>
              <a:t>NumPy is a library for the Python programming language, adding support for large, multi-dimensional arrays and matrices, along with a large collection of high-level mathematical functions to operate on these arrays. </a:t>
            </a:r>
            <a:endParaRPr lang="en-IN" sz="1800" dirty="0">
              <a:solidFill>
                <a:schemeClr val="tx1"/>
              </a:solidFill>
            </a:endParaRPr>
          </a:p>
        </p:txBody>
      </p:sp>
    </p:spTree>
    <p:extLst>
      <p:ext uri="{BB962C8B-B14F-4D97-AF65-F5344CB8AC3E}">
        <p14:creationId xmlns:p14="http://schemas.microsoft.com/office/powerpoint/2010/main" val="199535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HOW DOES THIS EXACTLY HAPPEN?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867955029"/>
              </p:ext>
            </p:extLst>
          </p:nvPr>
        </p:nvGraphicFramePr>
        <p:xfrm>
          <a:off x="1096963" y="2779652"/>
          <a:ext cx="10058400" cy="3308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084A0D4-135A-4B19-BA91-E8947E74FD24}"/>
              </a:ext>
            </a:extLst>
          </p:cNvPr>
          <p:cNvSpPr txBox="1"/>
          <p:nvPr/>
        </p:nvSpPr>
        <p:spPr>
          <a:xfrm>
            <a:off x="1256306" y="2146852"/>
            <a:ext cx="8444285" cy="369332"/>
          </a:xfrm>
          <a:prstGeom prst="rect">
            <a:avLst/>
          </a:prstGeom>
          <a:noFill/>
        </p:spPr>
        <p:txBody>
          <a:bodyPr wrap="square" rtlCol="0">
            <a:spAutoFit/>
          </a:bodyPr>
          <a:lstStyle/>
          <a:p>
            <a:r>
              <a:rPr lang="en-US" dirty="0"/>
              <a:t>The working of the entire procedure is explained in 4 simple steps</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FA8B-EE6A-47F3-9A1C-E4998141EA31}"/>
              </a:ext>
            </a:extLst>
          </p:cNvPr>
          <p:cNvSpPr>
            <a:spLocks noGrp="1"/>
          </p:cNvSpPr>
          <p:nvPr>
            <p:ph type="title"/>
          </p:nvPr>
        </p:nvSpPr>
        <p:spPr>
          <a:xfrm>
            <a:off x="1097280" y="755730"/>
            <a:ext cx="10058400" cy="921995"/>
          </a:xfrm>
        </p:spPr>
        <p:txBody>
          <a:bodyPr/>
          <a:lstStyle/>
          <a:p>
            <a:r>
              <a:rPr lang="en-US" dirty="0"/>
              <a:t>PROJECT WORKING IN STEPS</a:t>
            </a:r>
            <a:endParaRPr lang="en-IN" dirty="0"/>
          </a:p>
        </p:txBody>
      </p:sp>
      <p:sp>
        <p:nvSpPr>
          <p:cNvPr id="4" name="Content Placeholder 3">
            <a:extLst>
              <a:ext uri="{FF2B5EF4-FFF2-40B4-BE49-F238E27FC236}">
                <a16:creationId xmlns:a16="http://schemas.microsoft.com/office/drawing/2014/main" id="{25AFACD4-9CA1-4A90-84C8-723E38CD06A4}"/>
              </a:ext>
            </a:extLst>
          </p:cNvPr>
          <p:cNvSpPr>
            <a:spLocks noGrp="1"/>
          </p:cNvSpPr>
          <p:nvPr>
            <p:ph sz="half" idx="2"/>
          </p:nvPr>
        </p:nvSpPr>
        <p:spPr>
          <a:xfrm>
            <a:off x="5854637" y="2757003"/>
            <a:ext cx="5301043" cy="2236417"/>
          </a:xfrm>
        </p:spPr>
        <p:txBody>
          <a:bodyPr/>
          <a:lstStyle/>
          <a:p>
            <a:r>
              <a:rPr lang="en-US" dirty="0"/>
              <a:t>COLOR DETECTOR SCREEN</a:t>
            </a:r>
          </a:p>
          <a:p>
            <a:r>
              <a:rPr lang="en-US" dirty="0"/>
              <a:t>Here we set the saturation value of the bead </a:t>
            </a:r>
          </a:p>
          <a:p>
            <a:r>
              <a:rPr lang="en-US" dirty="0"/>
              <a:t>The saturation will be same as the color of the bead.</a:t>
            </a:r>
          </a:p>
        </p:txBody>
      </p:sp>
      <p:pic>
        <p:nvPicPr>
          <p:cNvPr id="5" name="Content Placeholder 5">
            <a:extLst>
              <a:ext uri="{FF2B5EF4-FFF2-40B4-BE49-F238E27FC236}">
                <a16:creationId xmlns:a16="http://schemas.microsoft.com/office/drawing/2014/main" id="{5EEBAA83-8F32-4B39-9C7D-8E5EAF7FFCD9}"/>
              </a:ext>
            </a:extLst>
          </p:cNvPr>
          <p:cNvPicPr>
            <a:picLocks noChangeAspect="1"/>
          </p:cNvPicPr>
          <p:nvPr/>
        </p:nvPicPr>
        <p:blipFill>
          <a:blip r:embed="rId2"/>
          <a:stretch>
            <a:fillRect/>
          </a:stretch>
        </p:blipFill>
        <p:spPr>
          <a:xfrm>
            <a:off x="1097280" y="2163868"/>
            <a:ext cx="3657600" cy="3705225"/>
          </a:xfrm>
          <a:prstGeom prst="rect">
            <a:avLst/>
          </a:prstGeom>
        </p:spPr>
      </p:pic>
    </p:spTree>
    <p:extLst>
      <p:ext uri="{BB962C8B-B14F-4D97-AF65-F5344CB8AC3E}">
        <p14:creationId xmlns:p14="http://schemas.microsoft.com/office/powerpoint/2010/main" val="304911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198807-0160-4ED1-A4C1-7D9188D1E0E2}"/>
              </a:ext>
            </a:extLst>
          </p:cNvPr>
          <p:cNvSpPr>
            <a:spLocks noGrp="1"/>
          </p:cNvSpPr>
          <p:nvPr>
            <p:ph type="title"/>
          </p:nvPr>
        </p:nvSpPr>
        <p:spPr>
          <a:xfrm>
            <a:off x="1097279" y="4799362"/>
            <a:ext cx="10113645" cy="520061"/>
          </a:xfrm>
        </p:spPr>
        <p:txBody>
          <a:bodyPr/>
          <a:lstStyle/>
          <a:p>
            <a:r>
              <a:rPr lang="en-US" dirty="0"/>
              <a:t>MASK SCREEN</a:t>
            </a:r>
            <a:endParaRPr lang="en-IN" dirty="0"/>
          </a:p>
        </p:txBody>
      </p:sp>
      <p:sp>
        <p:nvSpPr>
          <p:cNvPr id="4" name="Text Placeholder 3">
            <a:extLst>
              <a:ext uri="{FF2B5EF4-FFF2-40B4-BE49-F238E27FC236}">
                <a16:creationId xmlns:a16="http://schemas.microsoft.com/office/drawing/2014/main" id="{BA16ECC8-ED91-4094-8773-0A2DEC95EDF8}"/>
              </a:ext>
            </a:extLst>
          </p:cNvPr>
          <p:cNvSpPr>
            <a:spLocks noGrp="1"/>
          </p:cNvSpPr>
          <p:nvPr>
            <p:ph type="body" sz="half" idx="2"/>
          </p:nvPr>
        </p:nvSpPr>
        <p:spPr>
          <a:xfrm>
            <a:off x="1097660" y="5319423"/>
            <a:ext cx="10113264" cy="609600"/>
          </a:xfrm>
        </p:spPr>
        <p:txBody>
          <a:bodyPr/>
          <a:lstStyle/>
          <a:p>
            <a:r>
              <a:rPr lang="en-US" dirty="0"/>
              <a:t>MAIN TASK : Tracking of the bead</a:t>
            </a:r>
            <a:endParaRPr lang="en-IN" dirty="0"/>
          </a:p>
        </p:txBody>
      </p:sp>
      <p:pic>
        <p:nvPicPr>
          <p:cNvPr id="12" name="Picture 11">
            <a:extLst>
              <a:ext uri="{FF2B5EF4-FFF2-40B4-BE49-F238E27FC236}">
                <a16:creationId xmlns:a16="http://schemas.microsoft.com/office/drawing/2014/main" id="{5D954A17-EFF9-402B-A501-4FE834BD053E}"/>
              </a:ext>
            </a:extLst>
          </p:cNvPr>
          <p:cNvPicPr>
            <a:picLocks noChangeAspect="1"/>
          </p:cNvPicPr>
          <p:nvPr/>
        </p:nvPicPr>
        <p:blipFill>
          <a:blip r:embed="rId2"/>
          <a:stretch>
            <a:fillRect/>
          </a:stretch>
        </p:blipFill>
        <p:spPr>
          <a:xfrm>
            <a:off x="681411" y="353412"/>
            <a:ext cx="4558498" cy="3633089"/>
          </a:xfrm>
          <a:prstGeom prst="rect">
            <a:avLst/>
          </a:prstGeom>
        </p:spPr>
      </p:pic>
      <p:sp>
        <p:nvSpPr>
          <p:cNvPr id="13" name="TextBox 12">
            <a:extLst>
              <a:ext uri="{FF2B5EF4-FFF2-40B4-BE49-F238E27FC236}">
                <a16:creationId xmlns:a16="http://schemas.microsoft.com/office/drawing/2014/main" id="{D1D41F3F-1384-4955-A1DD-7B09145BB329}"/>
              </a:ext>
            </a:extLst>
          </p:cNvPr>
          <p:cNvSpPr txBox="1"/>
          <p:nvPr/>
        </p:nvSpPr>
        <p:spPr>
          <a:xfrm>
            <a:off x="6575729" y="219444"/>
            <a:ext cx="4871250" cy="4247317"/>
          </a:xfrm>
          <a:prstGeom prst="rect">
            <a:avLst/>
          </a:prstGeom>
          <a:noFill/>
        </p:spPr>
        <p:txBody>
          <a:bodyPr wrap="square" rtlCol="0">
            <a:spAutoFit/>
          </a:bodyPr>
          <a:lstStyle/>
          <a:p>
            <a:pPr marL="285750" indent="-285750">
              <a:buFont typeface="Franklin Gothic Book" panose="020B0503020102020204" pitchFamily="34" charset="0"/>
              <a:buChar char="―"/>
            </a:pPr>
            <a:r>
              <a:rPr lang="en-US" dirty="0"/>
              <a:t>Now the bead is tracked on the mask screen and this is called </a:t>
            </a:r>
            <a:r>
              <a:rPr lang="en-US" b="1" dirty="0"/>
              <a:t>Color tracking</a:t>
            </a:r>
          </a:p>
          <a:p>
            <a:pPr marL="285750" indent="-285750">
              <a:buFont typeface="Franklin Gothic Book" panose="020B0503020102020204" pitchFamily="34" charset="0"/>
              <a:buChar char="―"/>
            </a:pPr>
            <a:endParaRPr lang="en-US" dirty="0"/>
          </a:p>
          <a:p>
            <a:pPr marL="285750" indent="-285750">
              <a:buFont typeface="Franklin Gothic Book" panose="020B0503020102020204" pitchFamily="34" charset="0"/>
              <a:buChar char="―"/>
            </a:pPr>
            <a:r>
              <a:rPr lang="en-US" dirty="0"/>
              <a:t>Mask screen will trace the path of the bead.</a:t>
            </a:r>
          </a:p>
          <a:p>
            <a:pPr marL="285750" indent="-285750">
              <a:buFont typeface="Franklin Gothic Book" panose="020B0503020102020204" pitchFamily="34" charset="0"/>
              <a:buChar char="―"/>
            </a:pPr>
            <a:endParaRPr lang="en-US" dirty="0"/>
          </a:p>
          <a:p>
            <a:pPr marL="285750" indent="-285750">
              <a:buFont typeface="Franklin Gothic Book" panose="020B0503020102020204" pitchFamily="34" charset="0"/>
              <a:buChar char="―"/>
            </a:pPr>
            <a:r>
              <a:rPr lang="en-US" dirty="0"/>
              <a:t>This screen is created using  </a:t>
            </a:r>
            <a:r>
              <a:rPr lang="en-US" b="1" dirty="0"/>
              <a:t>cv.inrange() </a:t>
            </a:r>
            <a:r>
              <a:rPr lang="en-US" dirty="0"/>
              <a:t>function.</a:t>
            </a:r>
          </a:p>
          <a:p>
            <a:pPr marL="285750" indent="-285750">
              <a:buFont typeface="Franklin Gothic Book" panose="020B0503020102020204" pitchFamily="34" charset="0"/>
              <a:buChar char="―"/>
            </a:pPr>
            <a:r>
              <a:rPr lang="en-US" dirty="0"/>
              <a:t>The screen tracks the center of the bead and this gives us the co-ordinates of the center and location of the bead. This is called </a:t>
            </a:r>
            <a:r>
              <a:rPr lang="en-US" b="1" dirty="0"/>
              <a:t>Detection of the colored point at The finger tip.</a:t>
            </a:r>
          </a:p>
          <a:p>
            <a:pPr marL="285750" indent="-285750">
              <a:buFont typeface="Franklin Gothic Book" panose="020B0503020102020204" pitchFamily="34" charset="0"/>
              <a:buChar char="―"/>
            </a:pPr>
            <a:r>
              <a:rPr lang="en-US" dirty="0"/>
              <a:t>With the help of these co-ordinates we can change the color and write on the screen.</a:t>
            </a:r>
            <a:endParaRPr lang="en-IN" dirty="0"/>
          </a:p>
          <a:p>
            <a:endParaRPr lang="en-IN" dirty="0"/>
          </a:p>
        </p:txBody>
      </p:sp>
    </p:spTree>
    <p:extLst>
      <p:ext uri="{BB962C8B-B14F-4D97-AF65-F5344CB8AC3E}">
        <p14:creationId xmlns:p14="http://schemas.microsoft.com/office/powerpoint/2010/main" val="17861668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8A3B04-B0F3-4C12-A722-52B5CF6D97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{53595441-E398-48DD-8048-5BCD55928116}tf33845126_win32</Template>
  <TotalTime>2924</TotalTime>
  <Words>906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Calibri</vt:lpstr>
      <vt:lpstr>Franklin Gothic Book</vt:lpstr>
      <vt:lpstr>1_RetrospectVTI</vt:lpstr>
      <vt:lpstr>FINGER TARP</vt:lpstr>
      <vt:lpstr>INTRODUCTION</vt:lpstr>
      <vt:lpstr>OBJECTIVE</vt:lpstr>
      <vt:lpstr>PowerPoint Presentation</vt:lpstr>
      <vt:lpstr>   HARDWARE AND SOFTWARE REQUIREMENTS</vt:lpstr>
      <vt:lpstr>TECHNOLOGY USED</vt:lpstr>
      <vt:lpstr>HOW DOES THIS EXACTLY HAPPEN? </vt:lpstr>
      <vt:lpstr>PROJECT WORKING IN STEPS</vt:lpstr>
      <vt:lpstr>MASK SCREEN</vt:lpstr>
      <vt:lpstr>Color change &amp; tracking</vt:lpstr>
      <vt:lpstr>After the center of the bead is detected and the co-ordinates are found  these co-ordinates are then stored in DEQUES.  DEQUE – A data structure also known as a double-ended queue.  Why do we store co-ordinates in deque ? What makes a deque different is the unrestrictive nature of adding and removing items. New items can be added at either the front or the rear.  In Every successive frame we will store the pixels of that co-ordinates and the stored points will be filled with their respective color.</vt:lpstr>
      <vt:lpstr>AND THE OUTPUT ON THE PAINT SCREEN WILL BE</vt:lpstr>
      <vt:lpstr>Block Diagram</vt:lpstr>
      <vt:lpstr>CONCLUSION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 TARP</dc:title>
  <dc:creator>Nishita Matlani</dc:creator>
  <cp:lastModifiedBy>Nishita Matlani</cp:lastModifiedBy>
  <cp:revision>10</cp:revision>
  <dcterms:created xsi:type="dcterms:W3CDTF">2021-08-12T16:31:18Z</dcterms:created>
  <dcterms:modified xsi:type="dcterms:W3CDTF">2021-10-19T12:30:51Z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