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0" r:id="rId7"/>
    <p:sldId id="261" r:id="rId8"/>
    <p:sldId id="262" r:id="rId9"/>
    <p:sldId id="263" r:id="rId10"/>
    <p:sldId id="265"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47" autoAdjust="0"/>
    <p:restoredTop sz="94660"/>
  </p:normalViewPr>
  <p:slideViewPr>
    <p:cSldViewPr snapToGrid="0">
      <p:cViewPr>
        <p:scale>
          <a:sx n="66" d="100"/>
          <a:sy n="66" d="100"/>
        </p:scale>
        <p:origin x="996"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2/16/2023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7392" y="917620"/>
            <a:ext cx="8915399" cy="1168758"/>
          </a:xfrm>
        </p:spPr>
        <p:txBody>
          <a:bodyPr/>
          <a:lstStyle/>
          <a:p>
            <a:r>
              <a:rPr lang="en-US" dirty="0" smtClean="0">
                <a:latin typeface="Times New Roman" panose="02020603050405020304" pitchFamily="18" charset="0"/>
                <a:cs typeface="Times New Roman" panose="02020603050405020304" pitchFamily="18" charset="0"/>
              </a:rPr>
              <a:t>SALARY ESTIMATION</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357393" y="2627086"/>
            <a:ext cx="8915399" cy="3918857"/>
          </a:xfrm>
        </p:spPr>
        <p:txBody>
          <a:bodyPr>
            <a:normAutofit/>
          </a:bodyPr>
          <a:lstStyle/>
          <a:p>
            <a:r>
              <a:rPr lang="en-US" b="1" dirty="0" smtClean="0">
                <a:solidFill>
                  <a:schemeClr val="tx1"/>
                </a:solidFill>
                <a:latin typeface="Times New Roman" panose="02020603050405020304" pitchFamily="18" charset="0"/>
                <a:cs typeface="Times New Roman" panose="02020603050405020304" pitchFamily="18" charset="0"/>
              </a:rPr>
              <a:t>BY:</a:t>
            </a:r>
          </a:p>
          <a:p>
            <a:r>
              <a:rPr lang="en-US" dirty="0" smtClean="0">
                <a:solidFill>
                  <a:schemeClr val="tx1"/>
                </a:solidFill>
                <a:latin typeface="Times New Roman" panose="02020603050405020304" pitchFamily="18" charset="0"/>
                <a:cs typeface="Times New Roman" panose="02020603050405020304" pitchFamily="18" charset="0"/>
              </a:rPr>
              <a:t>PITCHUKA NAGA SHAIMIKA(2110030039)</a:t>
            </a:r>
          </a:p>
          <a:p>
            <a:r>
              <a:rPr lang="en-US" dirty="0" smtClean="0">
                <a:solidFill>
                  <a:schemeClr val="tx1"/>
                </a:solidFill>
                <a:latin typeface="Times New Roman" panose="02020603050405020304" pitchFamily="18" charset="0"/>
                <a:cs typeface="Times New Roman" panose="02020603050405020304" pitchFamily="18" charset="0"/>
              </a:rPr>
              <a:t>D. BHANU PRAKASH(2110030298)</a:t>
            </a:r>
          </a:p>
          <a:p>
            <a:r>
              <a:rPr lang="en-US" dirty="0" smtClean="0">
                <a:solidFill>
                  <a:schemeClr val="tx1"/>
                </a:solidFill>
                <a:latin typeface="Times New Roman" panose="02020603050405020304" pitchFamily="18" charset="0"/>
                <a:cs typeface="Times New Roman" panose="02020603050405020304" pitchFamily="18" charset="0"/>
              </a:rPr>
              <a:t>B. VARUN KUMAR(2110030321)</a:t>
            </a:r>
          </a:p>
          <a:p>
            <a:r>
              <a:rPr lang="en-US" dirty="0" smtClean="0">
                <a:solidFill>
                  <a:schemeClr val="tx1"/>
                </a:solidFill>
                <a:latin typeface="Times New Roman" panose="02020603050405020304" pitchFamily="18" charset="0"/>
                <a:cs typeface="Times New Roman" panose="02020603050405020304" pitchFamily="18" charset="0"/>
              </a:rPr>
              <a:t>SRI VATHSAVA(2110030337)</a:t>
            </a:r>
          </a:p>
          <a:p>
            <a:r>
              <a:rPr lang="en-US" dirty="0" smtClean="0">
                <a:solidFill>
                  <a:schemeClr val="tx1"/>
                </a:solidFill>
                <a:latin typeface="Times New Roman" panose="02020603050405020304" pitchFamily="18" charset="0"/>
                <a:cs typeface="Times New Roman" panose="02020603050405020304" pitchFamily="18" charset="0"/>
              </a:rPr>
              <a:t>NISHIKANT(2110039483</a:t>
            </a:r>
            <a:r>
              <a:rPr lang="en-US" dirty="0" smtClean="0">
                <a:solidFill>
                  <a:schemeClr val="tx1"/>
                </a:solidFill>
                <a:latin typeface="Times New Roman" panose="02020603050405020304" pitchFamily="18" charset="0"/>
                <a:cs typeface="Times New Roman" panose="02020603050405020304" pitchFamily="18" charset="0"/>
              </a:rPr>
              <a:t>)</a:t>
            </a:r>
          </a:p>
          <a:p>
            <a:endParaRPr lang="en-US" dirty="0" smtClean="0">
              <a:solidFill>
                <a:schemeClr val="tx1"/>
              </a:solidFill>
              <a:latin typeface="Times New Roman" panose="02020603050405020304" pitchFamily="18" charset="0"/>
              <a:cs typeface="Times New Roman" panose="02020603050405020304" pitchFamily="18" charset="0"/>
            </a:endParaRPr>
          </a:p>
          <a:p>
            <a:r>
              <a:rPr lang="en-US" b="1" dirty="0" smtClean="0">
                <a:solidFill>
                  <a:schemeClr val="tx1"/>
                </a:solidFill>
                <a:latin typeface="Times New Roman" panose="02020603050405020304" pitchFamily="18" charset="0"/>
                <a:cs typeface="Times New Roman" panose="02020603050405020304" pitchFamily="18" charset="0"/>
              </a:rPr>
              <a:t>UNDER THE GUIDANCE OF</a:t>
            </a:r>
            <a:r>
              <a:rPr lang="en-US" dirty="0" smtClean="0">
                <a:solidFill>
                  <a:schemeClr val="tx1"/>
                </a:solidFill>
                <a:latin typeface="Times New Roman" panose="02020603050405020304" pitchFamily="18" charset="0"/>
                <a:cs typeface="Times New Roman" panose="02020603050405020304" pitchFamily="18" charset="0"/>
              </a:rPr>
              <a:t>:</a:t>
            </a:r>
          </a:p>
          <a:p>
            <a:r>
              <a:rPr lang="en-US" sz="2000" dirty="0" smtClean="0">
                <a:solidFill>
                  <a:schemeClr val="tx1"/>
                </a:solidFill>
                <a:latin typeface="Times New Roman" panose="02020603050405020304" pitchFamily="18" charset="0"/>
                <a:cs typeface="Times New Roman" panose="02020603050405020304" pitchFamily="18" charset="0"/>
              </a:rPr>
              <a:t>MRS. FIGLU MOHAN</a:t>
            </a:r>
            <a:r>
              <a:rPr lang="en-US" dirty="0" smtClean="0">
                <a:solidFill>
                  <a:schemeClr val="tx1"/>
                </a:solidFill>
                <a:latin typeface="Times New Roman" panose="02020603050405020304" pitchFamily="18" charset="0"/>
                <a:cs typeface="Times New Roman" panose="02020603050405020304" pitchFamily="18" charset="0"/>
              </a:rPr>
              <a:t>TY.</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9860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41275" y="1277666"/>
            <a:ext cx="1254325" cy="3602751"/>
          </a:xfrm>
          <a:prstGeom prst="rect">
            <a:avLst/>
          </a:prstGeom>
        </p:spPr>
      </p:pic>
      <p:pic>
        <p:nvPicPr>
          <p:cNvPr id="7" name="Picture 6"/>
          <p:cNvPicPr>
            <a:picLocks noChangeAspect="1"/>
          </p:cNvPicPr>
          <p:nvPr/>
        </p:nvPicPr>
        <p:blipFill>
          <a:blip r:embed="rId3"/>
          <a:stretch>
            <a:fillRect/>
          </a:stretch>
        </p:blipFill>
        <p:spPr>
          <a:xfrm>
            <a:off x="3149601" y="566057"/>
            <a:ext cx="3792435" cy="2133600"/>
          </a:xfrm>
          <a:prstGeom prst="rect">
            <a:avLst/>
          </a:prstGeom>
        </p:spPr>
      </p:pic>
      <p:pic>
        <p:nvPicPr>
          <p:cNvPr id="8" name="Picture 7"/>
          <p:cNvPicPr>
            <a:picLocks noChangeAspect="1"/>
          </p:cNvPicPr>
          <p:nvPr/>
        </p:nvPicPr>
        <p:blipFill>
          <a:blip r:embed="rId4"/>
          <a:stretch>
            <a:fillRect/>
          </a:stretch>
        </p:blipFill>
        <p:spPr>
          <a:xfrm>
            <a:off x="7196037" y="631909"/>
            <a:ext cx="4321124" cy="2001896"/>
          </a:xfrm>
          <a:prstGeom prst="rect">
            <a:avLst/>
          </a:prstGeom>
        </p:spPr>
      </p:pic>
      <p:pic>
        <p:nvPicPr>
          <p:cNvPr id="9" name="Picture 8"/>
          <p:cNvPicPr>
            <a:picLocks noChangeAspect="1"/>
          </p:cNvPicPr>
          <p:nvPr/>
        </p:nvPicPr>
        <p:blipFill>
          <a:blip r:embed="rId5"/>
          <a:stretch>
            <a:fillRect/>
          </a:stretch>
        </p:blipFill>
        <p:spPr>
          <a:xfrm>
            <a:off x="3149601" y="3483428"/>
            <a:ext cx="3832622" cy="2155850"/>
          </a:xfrm>
          <a:prstGeom prst="rect">
            <a:avLst/>
          </a:prstGeom>
        </p:spPr>
      </p:pic>
      <p:pic>
        <p:nvPicPr>
          <p:cNvPr id="10" name="Picture 9"/>
          <p:cNvPicPr>
            <a:picLocks noChangeAspect="1"/>
          </p:cNvPicPr>
          <p:nvPr/>
        </p:nvPicPr>
        <p:blipFill>
          <a:blip r:embed="rId6"/>
          <a:stretch>
            <a:fillRect/>
          </a:stretch>
        </p:blipFill>
        <p:spPr>
          <a:xfrm>
            <a:off x="7555305" y="3599297"/>
            <a:ext cx="4070847" cy="1924111"/>
          </a:xfrm>
          <a:prstGeom prst="rect">
            <a:avLst/>
          </a:prstGeom>
        </p:spPr>
      </p:pic>
    </p:spTree>
    <p:extLst>
      <p:ext uri="{BB962C8B-B14F-4D97-AF65-F5344CB8AC3E}">
        <p14:creationId xmlns:p14="http://schemas.microsoft.com/office/powerpoint/2010/main" val="1649761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983" y="2736247"/>
            <a:ext cx="8911687" cy="1280890"/>
          </a:xfrm>
        </p:spPr>
        <p:txBody>
          <a:bodyPr>
            <a:normAutofit/>
          </a:bodyPr>
          <a:lstStyle/>
          <a:p>
            <a:r>
              <a:rPr lang="en-US" sz="6000" dirty="0" smtClean="0">
                <a:latin typeface="Times New Roman" panose="02020603050405020304" pitchFamily="18" charset="0"/>
                <a:cs typeface="Times New Roman" panose="02020603050405020304" pitchFamily="18" charset="0"/>
              </a:rPr>
              <a:t>               Thank You</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5261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500" y="508200"/>
            <a:ext cx="8911687" cy="1280890"/>
          </a:xfrm>
        </p:spPr>
        <p:txBody>
          <a:bodyPr>
            <a:normAutofit/>
          </a:bodyPr>
          <a:lstStyle/>
          <a:p>
            <a:r>
              <a:rPr lang="en-US" sz="4400" dirty="0" smtClean="0">
                <a:latin typeface="Times New Roman" panose="02020603050405020304" pitchFamily="18" charset="0"/>
                <a:cs typeface="Times New Roman" panose="02020603050405020304" pitchFamily="18" charset="0"/>
              </a:rPr>
              <a:t>Problem Statement:</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21787" y="2092818"/>
            <a:ext cx="8915400" cy="3998890"/>
          </a:xfrm>
        </p:spPr>
        <p:txBody>
          <a:bodyPr/>
          <a:lstStyle/>
          <a:p>
            <a:r>
              <a:rPr lang="en-US" sz="2400" dirty="0">
                <a:solidFill>
                  <a:schemeClr val="tx1"/>
                </a:solidFill>
                <a:latin typeface="Times New Roman" panose="02020603050405020304" pitchFamily="18" charset="0"/>
                <a:cs typeface="Times New Roman" panose="02020603050405020304" pitchFamily="18" charset="0"/>
              </a:rPr>
              <a:t>The purpose of this project is to use data transformation and machine learning to create a model that will predict a salary when given years of experience, job type, college degree, college major, industry, and miles from a metropolis</a:t>
            </a:r>
            <a:r>
              <a:rPr lang="en-US" sz="2400" dirty="0" smtClean="0"/>
              <a:t>.</a:t>
            </a:r>
          </a:p>
          <a:p>
            <a:endParaRPr lang="en-IN" dirty="0"/>
          </a:p>
        </p:txBody>
      </p:sp>
    </p:spTree>
    <p:extLst>
      <p:ext uri="{BB962C8B-B14F-4D97-AF65-F5344CB8AC3E}">
        <p14:creationId xmlns:p14="http://schemas.microsoft.com/office/powerpoint/2010/main" val="3358777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41848"/>
            <a:ext cx="8911687" cy="1280890"/>
          </a:xfrm>
        </p:spPr>
        <p:txBody>
          <a:bodyPr>
            <a:normAutofit/>
          </a:bodyPr>
          <a:lstStyle/>
          <a:p>
            <a:r>
              <a:rPr lang="en-US" sz="4400" dirty="0" smtClean="0">
                <a:latin typeface="Times New Roman" panose="02020603050405020304" pitchFamily="18" charset="0"/>
                <a:cs typeface="Times New Roman" panose="02020603050405020304" pitchFamily="18" charset="0"/>
              </a:rPr>
              <a:t>Literature Survey:</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622737"/>
            <a:ext cx="8915400" cy="5087155"/>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In research [8] by Rajveer Singh conducted a study for salary estimation for entry-level Indian engineering graduates indicates that the academic performance in school and college, school affiliation, college reputation are important indicators for starting salary. C.-C. Hung, E.-P. Lim [9] in their paper proposed “Company, Occupation, Company” (COC) model to derive unbiased salaries by aggregating job review and job post data. This model can predict unbiased salaries, companies’ inflation, and competitiveness effectively. </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371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9713" y="1236372"/>
            <a:ext cx="8809149" cy="4154984"/>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objective is to narrow down on the best algorithms that suit both the data and the business </a:t>
            </a:r>
            <a:r>
              <a:rPr lang="en-US" sz="2400" dirty="0" smtClean="0">
                <a:latin typeface="Times New Roman" panose="02020603050405020304" pitchFamily="18" charset="0"/>
                <a:cs typeface="Times New Roman" panose="02020603050405020304" pitchFamily="18" charset="0"/>
              </a:rPr>
              <a:t>requirements. High </a:t>
            </a:r>
            <a:r>
              <a:rPr lang="en-US" sz="2400" dirty="0">
                <a:latin typeface="Times New Roman" panose="02020603050405020304" pitchFamily="18" charset="0"/>
                <a:cs typeface="Times New Roman" panose="02020603050405020304" pitchFamily="18" charset="0"/>
              </a:rPr>
              <a:t>performance can be short-lived if the chosen model is tightly coupled with the training data and fails to interpret unseen data</a:t>
            </a:r>
            <a:r>
              <a:rPr lang="en-US" sz="24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So, it’s also important to find the model that under- stands underlying data patterns so that the predictions are long-lasting and the </a:t>
            </a:r>
            <a:r>
              <a:rPr lang="en-US" sz="2400" dirty="0" smtClean="0">
                <a:latin typeface="Times New Roman" panose="02020603050405020304" pitchFamily="18" charset="0"/>
                <a:cs typeface="Times New Roman" panose="02020603050405020304" pitchFamily="18" charset="0"/>
              </a:rPr>
              <a:t>need for </a:t>
            </a:r>
            <a:r>
              <a:rPr lang="en-US" sz="2400" dirty="0">
                <a:latin typeface="Times New Roman" panose="02020603050405020304" pitchFamily="18" charset="0"/>
                <a:cs typeface="Times New Roman" panose="02020603050405020304" pitchFamily="18" charset="0"/>
              </a:rPr>
              <a:t>re-training is minimal</a:t>
            </a:r>
            <a:r>
              <a:rPr lang="en-US" sz="24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Each </a:t>
            </a:r>
            <a:r>
              <a:rPr lang="en-US" sz="2400" dirty="0">
                <a:latin typeface="Times New Roman" panose="02020603050405020304" pitchFamily="18" charset="0"/>
                <a:cs typeface="Times New Roman" panose="02020603050405020304" pitchFamily="18" charset="0"/>
              </a:rPr>
              <a:t>model or any machine learning algorithm</a:t>
            </a:r>
            <a:r>
              <a:rPr lang="en-US" sz="24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has </a:t>
            </a:r>
            <a:r>
              <a:rPr lang="en-US" sz="2400" dirty="0" smtClean="0">
                <a:latin typeface="Times New Roman" panose="02020603050405020304" pitchFamily="18" charset="0"/>
                <a:cs typeface="Times New Roman" panose="02020603050405020304" pitchFamily="18" charset="0"/>
              </a:rPr>
              <a:t>several </a:t>
            </a:r>
            <a:r>
              <a:rPr lang="en-US" sz="2400" dirty="0">
                <a:latin typeface="Times New Roman" panose="02020603050405020304" pitchFamily="18" charset="0"/>
                <a:cs typeface="Times New Roman" panose="02020603050405020304" pitchFamily="18" charset="0"/>
              </a:rPr>
              <a:t>features that process the data in different ways. The challenge is to understand which parameters, data, and me- </a:t>
            </a:r>
            <a:r>
              <a:rPr lang="en-US" sz="2400" dirty="0" err="1">
                <a:latin typeface="Times New Roman" panose="02020603050405020304" pitchFamily="18" charset="0"/>
                <a:cs typeface="Times New Roman" panose="02020603050405020304" pitchFamily="18" charset="0"/>
              </a:rPr>
              <a:t>tadata</a:t>
            </a:r>
            <a:r>
              <a:rPr lang="en-US" sz="2400" dirty="0">
                <a:latin typeface="Times New Roman" panose="02020603050405020304" pitchFamily="18" charset="0"/>
                <a:cs typeface="Times New Roman" panose="02020603050405020304" pitchFamily="18" charset="0"/>
              </a:rPr>
              <a:t> must be considered to arrive at the final choice. </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124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pplied Sciences | Free Full-Text | Analyzing and Predicting Students'  Performance by Means of Machine Learning: A Review"/>
          <p:cNvSpPr>
            <a:spLocks noChangeAspect="1" noChangeArrowheads="1"/>
          </p:cNvSpPr>
          <p:nvPr/>
        </p:nvSpPr>
        <p:spPr bwMode="auto">
          <a:xfrm>
            <a:off x="5409747" y="307770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2"/>
          <a:stretch>
            <a:fillRect/>
          </a:stretch>
        </p:blipFill>
        <p:spPr>
          <a:xfrm>
            <a:off x="1161141" y="1674586"/>
            <a:ext cx="5329011" cy="3415846"/>
          </a:xfrm>
          <a:prstGeom prst="rect">
            <a:avLst/>
          </a:prstGeom>
        </p:spPr>
      </p:pic>
      <p:pic>
        <p:nvPicPr>
          <p:cNvPr id="4" name="Picture 3"/>
          <p:cNvPicPr>
            <a:picLocks noChangeAspect="1"/>
          </p:cNvPicPr>
          <p:nvPr/>
        </p:nvPicPr>
        <p:blipFill>
          <a:blip r:embed="rId3"/>
          <a:stretch>
            <a:fillRect/>
          </a:stretch>
        </p:blipFill>
        <p:spPr>
          <a:xfrm>
            <a:off x="7061880" y="1994693"/>
            <a:ext cx="4849191" cy="2775631"/>
          </a:xfrm>
          <a:prstGeom prst="rect">
            <a:avLst/>
          </a:prstGeom>
        </p:spPr>
      </p:pic>
    </p:spTree>
    <p:extLst>
      <p:ext uri="{BB962C8B-B14F-4D97-AF65-F5344CB8AC3E}">
        <p14:creationId xmlns:p14="http://schemas.microsoft.com/office/powerpoint/2010/main" val="4018666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721216"/>
            <a:ext cx="8911687" cy="1183783"/>
          </a:xfrm>
        </p:spPr>
        <p:txBody>
          <a:bodyPr>
            <a:normAutofit/>
          </a:bodyPr>
          <a:lstStyle/>
          <a:p>
            <a:r>
              <a:rPr lang="en-US" sz="4400" dirty="0" smtClean="0">
                <a:latin typeface="Times New Roman" panose="02020603050405020304" pitchFamily="18" charset="0"/>
                <a:cs typeface="Times New Roman" panose="02020603050405020304" pitchFamily="18" charset="0"/>
              </a:rPr>
              <a:t>Dataset:</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The data for this model is fairly simplified as it has very few missing areas. The raw data consists of a training dataset with the features </a:t>
            </a:r>
            <a:r>
              <a:rPr lang="en-US" sz="2400" dirty="0" smtClean="0">
                <a:solidFill>
                  <a:schemeClr val="tx1"/>
                </a:solidFill>
                <a:latin typeface="Times New Roman" panose="02020603050405020304" pitchFamily="18" charset="0"/>
                <a:cs typeface="Times New Roman" panose="02020603050405020304" pitchFamily="18" charset="0"/>
              </a:rPr>
              <a:t>– job Type</a:t>
            </a:r>
            <a:r>
              <a:rPr lang="en-US" sz="2400" dirty="0">
                <a:solidFill>
                  <a:schemeClr val="tx1"/>
                </a:solidFill>
                <a:latin typeface="Times New Roman" panose="02020603050405020304" pitchFamily="18" charset="0"/>
                <a:cs typeface="Times New Roman" panose="02020603050405020304" pitchFamily="18" charset="0"/>
              </a:rPr>
              <a:t>, degree, major, industry, </a:t>
            </a:r>
            <a:r>
              <a:rPr lang="en-US" sz="2400" dirty="0" smtClean="0">
                <a:solidFill>
                  <a:schemeClr val="tx1"/>
                </a:solidFill>
                <a:latin typeface="Times New Roman" panose="02020603050405020304" pitchFamily="18" charset="0"/>
                <a:cs typeface="Times New Roman" panose="02020603050405020304" pitchFamily="18" charset="0"/>
              </a:rPr>
              <a:t>years Experience </a:t>
            </a:r>
            <a:r>
              <a:rPr lang="en-US" sz="2400" dirty="0">
                <a:solidFill>
                  <a:schemeClr val="tx1"/>
                </a:solidFill>
                <a:latin typeface="Times New Roman" panose="02020603050405020304" pitchFamily="18" charset="0"/>
                <a:cs typeface="Times New Roman" panose="02020603050405020304" pitchFamily="18" charset="0"/>
              </a:rPr>
              <a:t>and </a:t>
            </a:r>
            <a:r>
              <a:rPr lang="en-US" sz="2400" dirty="0" smtClean="0">
                <a:solidFill>
                  <a:schemeClr val="tx1"/>
                </a:solidFill>
                <a:latin typeface="Times New Roman" panose="02020603050405020304" pitchFamily="18" charset="0"/>
                <a:cs typeface="Times New Roman" panose="02020603050405020304" pitchFamily="18" charset="0"/>
              </a:rPr>
              <a:t>miles </a:t>
            </a:r>
            <a:r>
              <a:rPr lang="en-US" sz="2400" dirty="0" smtClean="0">
                <a:solidFill>
                  <a:schemeClr val="tx1"/>
                </a:solidFill>
                <a:latin typeface="Times New Roman" panose="02020603050405020304" pitchFamily="18" charset="0"/>
                <a:cs typeface="Times New Roman" panose="02020603050405020304" pitchFamily="18" charset="0"/>
              </a:rPr>
              <a:t>from </a:t>
            </a:r>
            <a:r>
              <a:rPr lang="en-US" sz="2400" dirty="0" smtClean="0">
                <a:solidFill>
                  <a:schemeClr val="tx1"/>
                </a:solidFill>
                <a:latin typeface="Times New Roman" panose="02020603050405020304" pitchFamily="18" charset="0"/>
                <a:cs typeface="Times New Roman" panose="02020603050405020304" pitchFamily="18" charset="0"/>
              </a:rPr>
              <a:t>Metropolis </a:t>
            </a:r>
            <a:r>
              <a:rPr lang="en-US" sz="2400" dirty="0">
                <a:solidFill>
                  <a:schemeClr val="tx1"/>
                </a:solidFill>
                <a:latin typeface="Times New Roman" panose="02020603050405020304" pitchFamily="18" charset="0"/>
                <a:cs typeface="Times New Roman" panose="02020603050405020304" pitchFamily="18" charset="0"/>
              </a:rPr>
              <a:t>and their corresponding salaries. Twenty percent of this training dataset was split into a test dataset with corresponding salaries.</a:t>
            </a:r>
          </a:p>
          <a:p>
            <a:r>
              <a:rPr lang="en-US" sz="2400" dirty="0">
                <a:solidFill>
                  <a:schemeClr val="tx1"/>
                </a:solidFill>
                <a:latin typeface="Times New Roman" panose="02020603050405020304" pitchFamily="18" charset="0"/>
                <a:cs typeface="Times New Roman" panose="02020603050405020304" pitchFamily="18" charset="0"/>
              </a:rPr>
              <a:t>There is also a testing dataset that does not have any salary information available and was used as a substitute for real-world data and used the model to predict it's values/salaries.</a:t>
            </a:r>
          </a:p>
        </p:txBody>
      </p:sp>
    </p:spTree>
    <p:extLst>
      <p:ext uri="{BB962C8B-B14F-4D97-AF65-F5344CB8AC3E}">
        <p14:creationId xmlns:p14="http://schemas.microsoft.com/office/powerpoint/2010/main" val="1142153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Requirements:</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741714"/>
            <a:ext cx="8915400" cy="4169508"/>
          </a:xfrm>
        </p:spPr>
        <p:txBody>
          <a:bodyPr>
            <a:normAutofit/>
          </a:bodyPr>
          <a:lstStyle/>
          <a:p>
            <a:r>
              <a:rPr lang="en-US" sz="2400" dirty="0" smtClean="0">
                <a:solidFill>
                  <a:schemeClr val="tx1"/>
                </a:solidFill>
                <a:latin typeface="Times New Roman" panose="02020603050405020304" pitchFamily="18" charset="0"/>
                <a:cs typeface="Times New Roman" panose="02020603050405020304" pitchFamily="18" charset="0"/>
              </a:rPr>
              <a:t>Import warnings.</a:t>
            </a:r>
          </a:p>
          <a:p>
            <a:r>
              <a:rPr lang="en-US" sz="2400" dirty="0" smtClean="0">
                <a:solidFill>
                  <a:schemeClr val="tx1"/>
                </a:solidFill>
                <a:latin typeface="Times New Roman" panose="02020603050405020304" pitchFamily="18" charset="0"/>
                <a:cs typeface="Times New Roman" panose="02020603050405020304" pitchFamily="18" charset="0"/>
              </a:rPr>
              <a:t>Import pandas as pd.</a:t>
            </a:r>
          </a:p>
          <a:p>
            <a:r>
              <a:rPr lang="en-US" sz="2400" dirty="0" smtClean="0">
                <a:solidFill>
                  <a:schemeClr val="tx1"/>
                </a:solidFill>
                <a:latin typeface="Times New Roman" panose="02020603050405020304" pitchFamily="18" charset="0"/>
                <a:cs typeface="Times New Roman" panose="02020603050405020304" pitchFamily="18" charset="0"/>
              </a:rPr>
              <a:t>Import re</a:t>
            </a:r>
          </a:p>
          <a:p>
            <a:r>
              <a:rPr lang="en-US" sz="2400" dirty="0" smtClean="0">
                <a:solidFill>
                  <a:schemeClr val="tx1"/>
                </a:solidFill>
                <a:latin typeface="Times New Roman" panose="02020603050405020304" pitchFamily="18" charset="0"/>
                <a:cs typeface="Times New Roman" panose="02020603050405020304" pitchFamily="18" charset="0"/>
              </a:rPr>
              <a:t>Matplotlib</a:t>
            </a:r>
          </a:p>
          <a:p>
            <a:r>
              <a:rPr lang="en-US" sz="2400" dirty="0" smtClean="0">
                <a:solidFill>
                  <a:schemeClr val="tx1"/>
                </a:solidFill>
                <a:latin typeface="Times New Roman" panose="02020603050405020304" pitchFamily="18" charset="0"/>
                <a:cs typeface="Times New Roman" panose="02020603050405020304" pitchFamily="18" charset="0"/>
              </a:rPr>
              <a:t>Warnings.filterwarnings</a:t>
            </a:r>
            <a:endParaRPr lang="en-US" sz="2400" dirty="0" smtClean="0">
              <a:solidFill>
                <a:schemeClr val="tx1"/>
              </a:solidFill>
              <a:latin typeface="Times New Roman" panose="02020603050405020304" pitchFamily="18" charset="0"/>
              <a:cs typeface="Times New Roman" panose="02020603050405020304" pitchFamily="18" charset="0"/>
            </a:endParaRPr>
          </a:p>
          <a:p>
            <a:r>
              <a:rPr lang="en-US" sz="2400" dirty="0" smtClean="0">
                <a:solidFill>
                  <a:schemeClr val="tx1"/>
                </a:solidFill>
                <a:latin typeface="Times New Roman" panose="02020603050405020304" pitchFamily="18" charset="0"/>
                <a:cs typeface="Times New Roman" panose="02020603050405020304" pitchFamily="18" charset="0"/>
              </a:rPr>
              <a:t>Import seaborn as sns</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4078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Information Used to Predict </a:t>
            </a:r>
            <a:r>
              <a:rPr lang="en-US" sz="4400" dirty="0" smtClean="0">
                <a:latin typeface="Times New Roman" panose="02020603050405020304" pitchFamily="18" charset="0"/>
                <a:cs typeface="Times New Roman" panose="02020603050405020304" pitchFamily="18" charset="0"/>
              </a:rPr>
              <a:t>Salaries:</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92686"/>
            <a:ext cx="8915400" cy="4898265"/>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Years Experience:</a:t>
            </a:r>
            <a:r>
              <a:rPr lang="en-US" sz="2400" dirty="0">
                <a:solidFill>
                  <a:schemeClr val="tx1"/>
                </a:solidFill>
                <a:latin typeface="Times New Roman" panose="02020603050405020304" pitchFamily="18" charset="0"/>
                <a:cs typeface="Times New Roman" panose="02020603050405020304" pitchFamily="18" charset="0"/>
              </a:rPr>
              <a:t> How many years of experience</a:t>
            </a:r>
          </a:p>
          <a:p>
            <a:r>
              <a:rPr lang="en-US" sz="2400" b="1" dirty="0">
                <a:solidFill>
                  <a:schemeClr val="tx1"/>
                </a:solidFill>
                <a:latin typeface="Times New Roman" panose="02020603050405020304" pitchFamily="18" charset="0"/>
                <a:cs typeface="Times New Roman" panose="02020603050405020304" pitchFamily="18" charset="0"/>
              </a:rPr>
              <a:t>Job Type:</a:t>
            </a:r>
            <a:r>
              <a:rPr lang="en-US" sz="2400" dirty="0">
                <a:solidFill>
                  <a:schemeClr val="tx1"/>
                </a:solidFill>
                <a:latin typeface="Times New Roman" panose="02020603050405020304" pitchFamily="18" charset="0"/>
                <a:cs typeface="Times New Roman" panose="02020603050405020304" pitchFamily="18" charset="0"/>
              </a:rPr>
              <a:t> The position held (CEO, CFO, CTO, Vice President, Manager, Janitor, and senior or junior position)</a:t>
            </a:r>
          </a:p>
          <a:p>
            <a:r>
              <a:rPr lang="en-US" sz="2400" b="1" dirty="0">
                <a:solidFill>
                  <a:schemeClr val="tx1"/>
                </a:solidFill>
                <a:latin typeface="Times New Roman" panose="02020603050405020304" pitchFamily="18" charset="0"/>
                <a:cs typeface="Times New Roman" panose="02020603050405020304" pitchFamily="18" charset="0"/>
              </a:rPr>
              <a:t>College Degree:</a:t>
            </a:r>
            <a:r>
              <a:rPr lang="en-US" sz="2400" dirty="0">
                <a:solidFill>
                  <a:schemeClr val="tx1"/>
                </a:solidFill>
                <a:latin typeface="Times New Roman" panose="02020603050405020304" pitchFamily="18" charset="0"/>
                <a:cs typeface="Times New Roman" panose="02020603050405020304" pitchFamily="18" charset="0"/>
              </a:rPr>
              <a:t> Doctoral, Masters, Bachelors, High School, or None</a:t>
            </a:r>
          </a:p>
          <a:p>
            <a:r>
              <a:rPr lang="en-US" sz="2400" b="1" dirty="0">
                <a:solidFill>
                  <a:schemeClr val="tx1"/>
                </a:solidFill>
                <a:latin typeface="Times New Roman" panose="02020603050405020304" pitchFamily="18" charset="0"/>
                <a:cs typeface="Times New Roman" panose="02020603050405020304" pitchFamily="18" charset="0"/>
              </a:rPr>
              <a:t>College Major:</a:t>
            </a:r>
            <a:r>
              <a:rPr lang="en-US" sz="2400" dirty="0">
                <a:solidFill>
                  <a:schemeClr val="tx1"/>
                </a:solidFill>
                <a:latin typeface="Times New Roman" panose="02020603050405020304" pitchFamily="18" charset="0"/>
                <a:cs typeface="Times New Roman" panose="02020603050405020304" pitchFamily="18" charset="0"/>
              </a:rPr>
              <a:t> Biology, Business, Chemistry, Computer Science, Engineering, Literature, Math, Physics, or None</a:t>
            </a:r>
          </a:p>
          <a:p>
            <a:r>
              <a:rPr lang="en-US" sz="2400" b="1" dirty="0">
                <a:solidFill>
                  <a:schemeClr val="tx1"/>
                </a:solidFill>
                <a:latin typeface="Times New Roman" panose="02020603050405020304" pitchFamily="18" charset="0"/>
                <a:cs typeface="Times New Roman" panose="02020603050405020304" pitchFamily="18" charset="0"/>
              </a:rPr>
              <a:t>Industry:</a:t>
            </a:r>
            <a:r>
              <a:rPr lang="en-US" sz="2400" dirty="0">
                <a:solidFill>
                  <a:schemeClr val="tx1"/>
                </a:solidFill>
                <a:latin typeface="Times New Roman" panose="02020603050405020304" pitchFamily="18" charset="0"/>
                <a:cs typeface="Times New Roman" panose="02020603050405020304" pitchFamily="18" charset="0"/>
              </a:rPr>
              <a:t> Auto, Education, Finance, Health, Oil, Service, or Web</a:t>
            </a:r>
          </a:p>
          <a:p>
            <a:r>
              <a:rPr lang="en-US" sz="2400" b="1" dirty="0">
                <a:solidFill>
                  <a:schemeClr val="tx1"/>
                </a:solidFill>
                <a:latin typeface="Times New Roman" panose="02020603050405020304" pitchFamily="18" charset="0"/>
                <a:cs typeface="Times New Roman" panose="02020603050405020304" pitchFamily="18" charset="0"/>
              </a:rPr>
              <a:t>Miles From Metropolis:</a:t>
            </a:r>
            <a:r>
              <a:rPr lang="en-US" sz="2400" dirty="0">
                <a:solidFill>
                  <a:schemeClr val="tx1"/>
                </a:solidFill>
                <a:latin typeface="Times New Roman" panose="02020603050405020304" pitchFamily="18" charset="0"/>
                <a:cs typeface="Times New Roman" panose="02020603050405020304" pitchFamily="18" charset="0"/>
              </a:rPr>
              <a:t> How many miles away from a major city</a:t>
            </a:r>
          </a:p>
        </p:txBody>
      </p:sp>
    </p:spTree>
    <p:extLst>
      <p:ext uri="{BB962C8B-B14F-4D97-AF65-F5344CB8AC3E}">
        <p14:creationId xmlns:p14="http://schemas.microsoft.com/office/powerpoint/2010/main" val="964525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Github Setup:</a:t>
            </a:r>
            <a:endParaRPr lang="en-IN" sz="4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592925" y="1455312"/>
            <a:ext cx="7850909" cy="4224718"/>
          </a:xfrm>
          <a:prstGeom prst="rect">
            <a:avLst/>
          </a:prstGeom>
        </p:spPr>
      </p:pic>
      <p:sp>
        <p:nvSpPr>
          <p:cNvPr id="5" name="Rectangle 4"/>
          <p:cNvSpPr/>
          <p:nvPr/>
        </p:nvSpPr>
        <p:spPr>
          <a:xfrm>
            <a:off x="2867695" y="5864901"/>
            <a:ext cx="6096000" cy="646331"/>
          </a:xfrm>
          <a:prstGeom prst="rect">
            <a:avLst/>
          </a:prstGeom>
        </p:spPr>
        <p:txBody>
          <a:bodyPr>
            <a:spAutoFit/>
          </a:bodyPr>
          <a:lstStyle/>
          <a:p>
            <a:r>
              <a:rPr lang="en-IN" dirty="0"/>
              <a:t>https://github.com/Nishikant-subudhi/Ai-for-Ds-salary-predection-</a:t>
            </a:r>
          </a:p>
        </p:txBody>
      </p:sp>
    </p:spTree>
    <p:extLst>
      <p:ext uri="{BB962C8B-B14F-4D97-AF65-F5344CB8AC3E}">
        <p14:creationId xmlns:p14="http://schemas.microsoft.com/office/powerpoint/2010/main" val="40291472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58</TotalTime>
  <Words>432</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Wisp</vt:lpstr>
      <vt:lpstr>SALARY ESTIMATION</vt:lpstr>
      <vt:lpstr>Problem Statement:</vt:lpstr>
      <vt:lpstr>Literature Survey:</vt:lpstr>
      <vt:lpstr>PowerPoint Presentation</vt:lpstr>
      <vt:lpstr>PowerPoint Presentation</vt:lpstr>
      <vt:lpstr>Dataset:</vt:lpstr>
      <vt:lpstr>Requirements:</vt:lpstr>
      <vt:lpstr>Information Used to Predict Salaries:</vt:lpstr>
      <vt:lpstr>Github Setup:</vt:lpstr>
      <vt:lpstr>PowerPoint Presentation</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ESTIMATION</dc:title>
  <dc:creator>dell</dc:creator>
  <cp:lastModifiedBy>dell</cp:lastModifiedBy>
  <cp:revision>12</cp:revision>
  <dcterms:created xsi:type="dcterms:W3CDTF">2023-02-15T16:24:32Z</dcterms:created>
  <dcterms:modified xsi:type="dcterms:W3CDTF">2023-02-16T03:22:15Z</dcterms:modified>
</cp:coreProperties>
</file>