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8" r:id="rId5"/>
    <p:sldId id="289" r:id="rId6"/>
    <p:sldId id="259" r:id="rId7"/>
    <p:sldId id="261" r:id="rId8"/>
    <p:sldId id="260" r:id="rId9"/>
    <p:sldId id="294"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91" r:id="rId23"/>
    <p:sldId id="274" r:id="rId24"/>
    <p:sldId id="275" r:id="rId25"/>
    <p:sldId id="276" r:id="rId26"/>
    <p:sldId id="278" r:id="rId27"/>
    <p:sldId id="279" r:id="rId28"/>
    <p:sldId id="280" r:id="rId29"/>
    <p:sldId id="277" r:id="rId30"/>
    <p:sldId id="282" r:id="rId31"/>
    <p:sldId id="281" r:id="rId32"/>
    <p:sldId id="295" r:id="rId33"/>
    <p:sldId id="283" r:id="rId34"/>
    <p:sldId id="284" r:id="rId35"/>
    <p:sldId id="285" r:id="rId36"/>
    <p:sldId id="293" r:id="rId37"/>
    <p:sldId id="290" r:id="rId38"/>
    <p:sldId id="288"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Precision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TfLite</c:v>
                </c:pt>
              </c:strCache>
            </c:strRef>
          </c:tx>
          <c:spPr>
            <a:solidFill>
              <a:schemeClr val="accent1"/>
            </a:solidFill>
            <a:ln>
              <a:noFill/>
            </a:ln>
            <a:effectLst/>
          </c:spPr>
          <c:invertIfNegative val="0"/>
          <c:cat>
            <c:strRef>
              <c:f>Sheet1!$A$2</c:f>
              <c:strCache>
                <c:ptCount val="1"/>
                <c:pt idx="0">
                  <c:v>mAp</c:v>
                </c:pt>
              </c:strCache>
            </c:strRef>
          </c:cat>
          <c:val>
            <c:numRef>
              <c:f>Sheet1!$B$2</c:f>
              <c:numCache>
                <c:formatCode>General</c:formatCode>
                <c:ptCount val="1"/>
                <c:pt idx="0">
                  <c:v>0.88</c:v>
                </c:pt>
              </c:numCache>
            </c:numRef>
          </c:val>
          <c:extLst>
            <c:ext xmlns:c16="http://schemas.microsoft.com/office/drawing/2014/chart" uri="{C3380CC4-5D6E-409C-BE32-E72D297353CC}">
              <c16:uniqueId val="{00000000-E702-4FCA-80A4-3A0884176983}"/>
            </c:ext>
          </c:extLst>
        </c:ser>
        <c:ser>
          <c:idx val="1"/>
          <c:order val="1"/>
          <c:tx>
            <c:strRef>
              <c:f>Sheet1!$C$1</c:f>
              <c:strCache>
                <c:ptCount val="1"/>
                <c:pt idx="0">
                  <c:v>Rpnet</c:v>
                </c:pt>
              </c:strCache>
            </c:strRef>
          </c:tx>
          <c:spPr>
            <a:solidFill>
              <a:schemeClr val="accent2"/>
            </a:solidFill>
            <a:ln>
              <a:noFill/>
            </a:ln>
            <a:effectLst/>
          </c:spPr>
          <c:invertIfNegative val="0"/>
          <c:cat>
            <c:strRef>
              <c:f>Sheet1!$A$2</c:f>
              <c:strCache>
                <c:ptCount val="1"/>
                <c:pt idx="0">
                  <c:v>mAp</c:v>
                </c:pt>
              </c:strCache>
            </c:strRef>
          </c:cat>
          <c:val>
            <c:numRef>
              <c:f>Sheet1!$C$2</c:f>
              <c:numCache>
                <c:formatCode>General</c:formatCode>
                <c:ptCount val="1"/>
                <c:pt idx="0">
                  <c:v>0.96</c:v>
                </c:pt>
              </c:numCache>
            </c:numRef>
          </c:val>
          <c:extLst>
            <c:ext xmlns:c16="http://schemas.microsoft.com/office/drawing/2014/chart" uri="{C3380CC4-5D6E-409C-BE32-E72D297353CC}">
              <c16:uniqueId val="{00000001-E702-4FCA-80A4-3A0884176983}"/>
            </c:ext>
          </c:extLst>
        </c:ser>
        <c:dLbls>
          <c:showLegendKey val="0"/>
          <c:showVal val="0"/>
          <c:showCatName val="0"/>
          <c:showSerName val="0"/>
          <c:showPercent val="0"/>
          <c:showBubbleSize val="0"/>
        </c:dLbls>
        <c:gapWidth val="219"/>
        <c:overlap val="-27"/>
        <c:axId val="561325456"/>
        <c:axId val="561326704"/>
      </c:barChart>
      <c:catAx>
        <c:axId val="56132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326704"/>
        <c:crosses val="autoZero"/>
        <c:auto val="1"/>
        <c:lblAlgn val="ctr"/>
        <c:lblOffset val="100"/>
        <c:noMultiLvlLbl val="0"/>
      </c:catAx>
      <c:valAx>
        <c:axId val="56132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325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Model</a:t>
            </a:r>
            <a:r>
              <a:rPr lang="en-IN" baseline="0" dirty="0"/>
              <a:t> Size</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TfLite</c:v>
                </c:pt>
              </c:strCache>
            </c:strRef>
          </c:tx>
          <c:spPr>
            <a:solidFill>
              <a:schemeClr val="accent1"/>
            </a:solidFill>
            <a:ln>
              <a:noFill/>
            </a:ln>
            <a:effectLst/>
          </c:spPr>
          <c:invertIfNegative val="0"/>
          <c:cat>
            <c:strRef>
              <c:f>Sheet1!$A$2</c:f>
              <c:strCache>
                <c:ptCount val="1"/>
                <c:pt idx="0">
                  <c:v>Model Size</c:v>
                </c:pt>
              </c:strCache>
            </c:strRef>
          </c:cat>
          <c:val>
            <c:numRef>
              <c:f>Sheet1!$B$2</c:f>
              <c:numCache>
                <c:formatCode>General</c:formatCode>
                <c:ptCount val="1"/>
                <c:pt idx="0">
                  <c:v>11</c:v>
                </c:pt>
              </c:numCache>
            </c:numRef>
          </c:val>
          <c:extLst>
            <c:ext xmlns:c16="http://schemas.microsoft.com/office/drawing/2014/chart" uri="{C3380CC4-5D6E-409C-BE32-E72D297353CC}">
              <c16:uniqueId val="{00000000-2FBB-4A01-A8C5-59FFFD469312}"/>
            </c:ext>
          </c:extLst>
        </c:ser>
        <c:ser>
          <c:idx val="1"/>
          <c:order val="1"/>
          <c:tx>
            <c:strRef>
              <c:f>Sheet1!$C$1</c:f>
              <c:strCache>
                <c:ptCount val="1"/>
                <c:pt idx="0">
                  <c:v>Rpnet</c:v>
                </c:pt>
              </c:strCache>
            </c:strRef>
          </c:tx>
          <c:spPr>
            <a:solidFill>
              <a:schemeClr val="accent2"/>
            </a:solidFill>
            <a:ln>
              <a:noFill/>
            </a:ln>
            <a:effectLst/>
          </c:spPr>
          <c:invertIfNegative val="0"/>
          <c:cat>
            <c:strRef>
              <c:f>Sheet1!$A$2</c:f>
              <c:strCache>
                <c:ptCount val="1"/>
                <c:pt idx="0">
                  <c:v>Model Size</c:v>
                </c:pt>
              </c:strCache>
            </c:strRef>
          </c:cat>
          <c:val>
            <c:numRef>
              <c:f>Sheet1!$C$2</c:f>
              <c:numCache>
                <c:formatCode>General</c:formatCode>
                <c:ptCount val="1"/>
                <c:pt idx="0">
                  <c:v>210</c:v>
                </c:pt>
              </c:numCache>
            </c:numRef>
          </c:val>
          <c:extLst>
            <c:ext xmlns:c16="http://schemas.microsoft.com/office/drawing/2014/chart" uri="{C3380CC4-5D6E-409C-BE32-E72D297353CC}">
              <c16:uniqueId val="{00000001-2FBB-4A01-A8C5-59FFFD469312}"/>
            </c:ext>
          </c:extLst>
        </c:ser>
        <c:dLbls>
          <c:showLegendKey val="0"/>
          <c:showVal val="0"/>
          <c:showCatName val="0"/>
          <c:showSerName val="0"/>
          <c:showPercent val="0"/>
          <c:showBubbleSize val="0"/>
        </c:dLbls>
        <c:gapWidth val="219"/>
        <c:overlap val="-27"/>
        <c:axId val="561325456"/>
        <c:axId val="561326704"/>
      </c:barChart>
      <c:catAx>
        <c:axId val="56132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326704"/>
        <c:crosses val="autoZero"/>
        <c:auto val="1"/>
        <c:lblAlgn val="ctr"/>
        <c:lblOffset val="100"/>
        <c:noMultiLvlLbl val="0"/>
      </c:catAx>
      <c:valAx>
        <c:axId val="56132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325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0D85-AC25-8196-F7AF-7CAC178E7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BC340A-28E6-8636-1058-5D330F9A5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7217ED-9BB0-1882-6240-0D1A022300E2}"/>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5" name="Footer Placeholder 4">
            <a:extLst>
              <a:ext uri="{FF2B5EF4-FFF2-40B4-BE49-F238E27FC236}">
                <a16:creationId xmlns:a16="http://schemas.microsoft.com/office/drawing/2014/main" id="{1309E84E-B125-FB65-0C2F-1F07321FA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94580-935D-8E0E-5394-AC98E776E556}"/>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120618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DEF3-2204-52DA-00FD-2CD85869B5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61C92-CA76-DEE5-CDB2-0B8F465C3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5BE41-8FC0-53B1-AF5C-D0F167FB3317}"/>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5" name="Footer Placeholder 4">
            <a:extLst>
              <a:ext uri="{FF2B5EF4-FFF2-40B4-BE49-F238E27FC236}">
                <a16:creationId xmlns:a16="http://schemas.microsoft.com/office/drawing/2014/main" id="{2B9A11A8-2EB4-AFA0-784C-09AACC992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6FC74-F960-E8BB-3F3A-545D9CB14292}"/>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84587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BADD8E-222E-BD76-507D-077F518B0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1C9161-4653-8FEF-0989-0E18F2AF3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7D7F0-BC0B-C5B6-A563-0CFD8B1B65DA}"/>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5" name="Footer Placeholder 4">
            <a:extLst>
              <a:ext uri="{FF2B5EF4-FFF2-40B4-BE49-F238E27FC236}">
                <a16:creationId xmlns:a16="http://schemas.microsoft.com/office/drawing/2014/main" id="{97A180A7-BE0C-D659-202A-B6A9932C4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220B6-5B06-1239-9F10-57A81F7FEE75}"/>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189718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FF53-900C-AD2C-EEE7-FD56B1D048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979C33-21F3-2D09-1ABB-3507E252A8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DE6D4-E813-84B9-BD03-82EDCBBEB5BE}"/>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5" name="Footer Placeholder 4">
            <a:extLst>
              <a:ext uri="{FF2B5EF4-FFF2-40B4-BE49-F238E27FC236}">
                <a16:creationId xmlns:a16="http://schemas.microsoft.com/office/drawing/2014/main" id="{62CB0CE2-BBF3-89CE-7E61-D85CD0012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0B8D04-9EAE-5E00-2AF2-D9A6B22CEA2D}"/>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265169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66A6-5505-C6EC-FC8A-4E094726F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51874E-7BBD-D00E-4904-D3F2BE7EA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551E5-4A9C-5702-5F3F-9AE223D97484}"/>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5" name="Footer Placeholder 4">
            <a:extLst>
              <a:ext uri="{FF2B5EF4-FFF2-40B4-BE49-F238E27FC236}">
                <a16:creationId xmlns:a16="http://schemas.microsoft.com/office/drawing/2014/main" id="{364B8CEB-58E7-E4F6-1941-CEC1F0E96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B9AE4-580E-0B95-420E-C904DE6914DC}"/>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129262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E2D5-39D8-E3F0-BABC-4CFCBFB0F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F7DC2-45A8-4661-7E1B-C15A07848F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DA93B0-6D52-71CB-09BA-4869079C6E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155552-6843-FDED-EDE1-01280BC9BBEE}"/>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6" name="Footer Placeholder 5">
            <a:extLst>
              <a:ext uri="{FF2B5EF4-FFF2-40B4-BE49-F238E27FC236}">
                <a16:creationId xmlns:a16="http://schemas.microsoft.com/office/drawing/2014/main" id="{BB603BF8-B04C-3782-6F0D-743E07F9B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EE232-3634-7BE4-F29C-820903556C34}"/>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28587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B739-A03D-4209-01E2-C5C46D137B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79CDD-E2C1-DADA-1353-08637A8AD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75976-B3A1-9352-E1D8-A9FE86BFC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FD6027-2BF5-6EEF-A316-1DE921509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CE0E6-C31D-D068-AC6A-809E576A2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1E04B0-C71D-1F08-86DE-69E494B792B4}"/>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8" name="Footer Placeholder 7">
            <a:extLst>
              <a:ext uri="{FF2B5EF4-FFF2-40B4-BE49-F238E27FC236}">
                <a16:creationId xmlns:a16="http://schemas.microsoft.com/office/drawing/2014/main" id="{F28A42CC-6A1B-767C-E1B3-9231CBBAC0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843B27-64B4-06DC-C5F7-EE79C1352969}"/>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374734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ACA3-9C8E-D8B0-0846-6A4D0FE594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F3E1D9-7575-B376-47A9-5F7E99DAE578}"/>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4" name="Footer Placeholder 3">
            <a:extLst>
              <a:ext uri="{FF2B5EF4-FFF2-40B4-BE49-F238E27FC236}">
                <a16:creationId xmlns:a16="http://schemas.microsoft.com/office/drawing/2014/main" id="{EFCBB7FB-497C-D181-298F-0EDE96D47B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8EA92C-711B-9E1A-0EED-B42DBD173E04}"/>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365397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B3E39-5B10-4D33-6E40-66B8A771A130}"/>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3" name="Footer Placeholder 2">
            <a:extLst>
              <a:ext uri="{FF2B5EF4-FFF2-40B4-BE49-F238E27FC236}">
                <a16:creationId xmlns:a16="http://schemas.microsoft.com/office/drawing/2014/main" id="{152BD6BB-0D63-CCDE-39B1-6BE207B605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8CD2A8-4F70-F89B-CD9C-237DAFEBB471}"/>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282075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164C-F4BE-7DC9-08FB-E2BABA5FD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BD9876-E03B-E6BD-1585-1FB400E963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DCC356-41CD-0BC7-DC56-A6DAFCD73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EBCC2-864A-4E75-259A-84BF6B5575A9}"/>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6" name="Footer Placeholder 5">
            <a:extLst>
              <a:ext uri="{FF2B5EF4-FFF2-40B4-BE49-F238E27FC236}">
                <a16:creationId xmlns:a16="http://schemas.microsoft.com/office/drawing/2014/main" id="{5F80E429-2CDA-2B54-81C5-D85856FFE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995896-5ADF-B0F1-0889-F730DED1E410}"/>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7023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25D9-06AC-0053-C80B-1BFFC53A4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EC03AA-DD20-7944-93E0-6DB14017D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5502EF-315A-A428-3903-13BEB710A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60258-A61A-117D-C0AF-2D05CF9446E1}"/>
              </a:ext>
            </a:extLst>
          </p:cNvPr>
          <p:cNvSpPr>
            <a:spLocks noGrp="1"/>
          </p:cNvSpPr>
          <p:nvPr>
            <p:ph type="dt" sz="half" idx="10"/>
          </p:nvPr>
        </p:nvSpPr>
        <p:spPr/>
        <p:txBody>
          <a:bodyPr/>
          <a:lstStyle/>
          <a:p>
            <a:fld id="{A8970150-3089-4C9F-AE52-B4B99CD52DEA}" type="datetimeFigureOut">
              <a:rPr lang="en-IN" smtClean="0"/>
              <a:t>16-12-2024</a:t>
            </a:fld>
            <a:endParaRPr lang="en-IN"/>
          </a:p>
        </p:txBody>
      </p:sp>
      <p:sp>
        <p:nvSpPr>
          <p:cNvPr id="6" name="Footer Placeholder 5">
            <a:extLst>
              <a:ext uri="{FF2B5EF4-FFF2-40B4-BE49-F238E27FC236}">
                <a16:creationId xmlns:a16="http://schemas.microsoft.com/office/drawing/2014/main" id="{947DA4AA-B760-32CF-F824-316FAA589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D66DD4-F49F-7234-789B-78088C214C61}"/>
              </a:ext>
            </a:extLst>
          </p:cNvPr>
          <p:cNvSpPr>
            <a:spLocks noGrp="1"/>
          </p:cNvSpPr>
          <p:nvPr>
            <p:ph type="sldNum" sz="quarter" idx="12"/>
          </p:nvPr>
        </p:nvSpPr>
        <p:spPr/>
        <p:txBody>
          <a:bodyPr/>
          <a:lstStyle/>
          <a:p>
            <a:fld id="{C52201B4-14DE-49F6-8D2C-C99F180D4D65}" type="slidenum">
              <a:rPr lang="en-IN" smtClean="0"/>
              <a:t>‹#›</a:t>
            </a:fld>
            <a:endParaRPr lang="en-IN"/>
          </a:p>
        </p:txBody>
      </p:sp>
    </p:spTree>
    <p:extLst>
      <p:ext uri="{BB962C8B-B14F-4D97-AF65-F5344CB8AC3E}">
        <p14:creationId xmlns:p14="http://schemas.microsoft.com/office/powerpoint/2010/main" val="172942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2FDB90-30AA-6242-E85E-0C9CDE0A3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08F2C-B3EB-48FA-D63B-68BFA0A1D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00494-F7DA-6C7E-C90E-799CD92F7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0150-3089-4C9F-AE52-B4B99CD52DEA}" type="datetimeFigureOut">
              <a:rPr lang="en-IN" smtClean="0"/>
              <a:t>16-12-2024</a:t>
            </a:fld>
            <a:endParaRPr lang="en-IN"/>
          </a:p>
        </p:txBody>
      </p:sp>
      <p:sp>
        <p:nvSpPr>
          <p:cNvPr id="5" name="Footer Placeholder 4">
            <a:extLst>
              <a:ext uri="{FF2B5EF4-FFF2-40B4-BE49-F238E27FC236}">
                <a16:creationId xmlns:a16="http://schemas.microsoft.com/office/drawing/2014/main" id="{369A4CFE-9152-441D-23E9-2B241C4F3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CE807F-7622-BB2E-D7CC-8FAFA72D0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201B4-14DE-49F6-8D2C-C99F180D4D65}" type="slidenum">
              <a:rPr lang="en-IN" smtClean="0"/>
              <a:t>‹#›</a:t>
            </a:fld>
            <a:endParaRPr lang="en-IN"/>
          </a:p>
        </p:txBody>
      </p:sp>
    </p:spTree>
    <p:extLst>
      <p:ext uri="{BB962C8B-B14F-4D97-AF65-F5344CB8AC3E}">
        <p14:creationId xmlns:p14="http://schemas.microsoft.com/office/powerpoint/2010/main" val="3568687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0.jpg"/><Relationship Id="rId3" Type="http://schemas.openxmlformats.org/officeDocument/2006/relationships/image" Target="../media/image45.jpg"/><Relationship Id="rId7" Type="http://schemas.openxmlformats.org/officeDocument/2006/relationships/image" Target="../media/image49.jpg"/><Relationship Id="rId2" Type="http://schemas.openxmlformats.org/officeDocument/2006/relationships/image" Target="../media/image44.jpg"/><Relationship Id="rId1" Type="http://schemas.openxmlformats.org/officeDocument/2006/relationships/slideLayout" Target="../slideLayouts/slideLayout1.xml"/><Relationship Id="rId6" Type="http://schemas.openxmlformats.org/officeDocument/2006/relationships/image" Target="../media/image48.jpg"/><Relationship Id="rId11" Type="http://schemas.openxmlformats.org/officeDocument/2006/relationships/image" Target="../media/image53.jpg"/><Relationship Id="rId5" Type="http://schemas.openxmlformats.org/officeDocument/2006/relationships/image" Target="../media/image47.jpg"/><Relationship Id="rId10" Type="http://schemas.openxmlformats.org/officeDocument/2006/relationships/image" Target="../media/image52.jpg"/><Relationship Id="rId4" Type="http://schemas.openxmlformats.org/officeDocument/2006/relationships/image" Target="../media/image46.jpg"/><Relationship Id="rId9" Type="http://schemas.openxmlformats.org/officeDocument/2006/relationships/image" Target="../media/image51.jpg"/></Relationships>
</file>

<file path=ppt/slides/_rels/slide38.xml.rels><?xml version="1.0" encoding="UTF-8" standalone="yes"?>
<Relationships xmlns="http://schemas.openxmlformats.org/package/2006/relationships"><Relationship Id="rId3" Type="http://schemas.openxmlformats.org/officeDocument/2006/relationships/hyperlink" Target="https://www.tensorflow.org/lite/examples/object_detection/overview" TargetMode="External"/><Relationship Id="rId7" Type="http://schemas.openxmlformats.org/officeDocument/2006/relationships/hyperlink" Target="https://paperswithcode.com/paper/pp-ocr-a-practical-ultra-lightweight-ocr"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xml"/><Relationship Id="rId6" Type="http://schemas.openxmlformats.org/officeDocument/2006/relationships/hyperlink" Target="https://github.com/detectRecog/CCPD" TargetMode="External"/><Relationship Id="rId5" Type="http://schemas.openxmlformats.org/officeDocument/2006/relationships/hyperlink" Target="https://paperswithcode.com/paper/towards-end-to-end-license-plate-detection" TargetMode="External"/><Relationship Id="rId4" Type="http://schemas.openxmlformats.org/officeDocument/2006/relationships/hyperlink" Target="https://pyimagesearch.com/2020/09/14/getting-started-with-easyocr-for-optical-character-recogni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D962-B099-A9FC-9EB0-08AF8B2CE8BE}"/>
              </a:ext>
            </a:extLst>
          </p:cNvPr>
          <p:cNvSpPr>
            <a:spLocks noGrp="1"/>
          </p:cNvSpPr>
          <p:nvPr>
            <p:ph type="ctrTitle"/>
          </p:nvPr>
        </p:nvSpPr>
        <p:spPr>
          <a:xfrm>
            <a:off x="2913529" y="2366682"/>
            <a:ext cx="6364941" cy="955022"/>
          </a:xfrm>
        </p:spPr>
        <p:txBody>
          <a:bodyPr>
            <a:noAutofit/>
          </a:bodyPr>
          <a:lstStyle/>
          <a:p>
            <a:r>
              <a:rPr lang="en-IN" sz="6600" dirty="0">
                <a:latin typeface="Bahnschrift SemiBold SemiConden" panose="020B0502040204020203" pitchFamily="34" charset="0"/>
              </a:rPr>
              <a:t>ANPR</a:t>
            </a:r>
            <a:r>
              <a:rPr lang="en-IN" sz="6600" dirty="0"/>
              <a:t> system</a:t>
            </a:r>
          </a:p>
        </p:txBody>
      </p:sp>
      <p:sp>
        <p:nvSpPr>
          <p:cNvPr id="4" name="TextBox 3">
            <a:extLst>
              <a:ext uri="{FF2B5EF4-FFF2-40B4-BE49-F238E27FC236}">
                <a16:creationId xmlns:a16="http://schemas.microsoft.com/office/drawing/2014/main" id="{E363A7CC-B99C-58E1-6BA6-24A376B4746F}"/>
              </a:ext>
            </a:extLst>
          </p:cNvPr>
          <p:cNvSpPr txBox="1"/>
          <p:nvPr/>
        </p:nvSpPr>
        <p:spPr>
          <a:xfrm>
            <a:off x="663388" y="4240306"/>
            <a:ext cx="4930588" cy="461665"/>
          </a:xfrm>
          <a:prstGeom prst="rect">
            <a:avLst/>
          </a:prstGeom>
          <a:noFill/>
        </p:spPr>
        <p:txBody>
          <a:bodyPr wrap="square" rtlCol="0">
            <a:spAutoFit/>
          </a:bodyPr>
          <a:lstStyle/>
          <a:p>
            <a:r>
              <a:rPr lang="en-IN" sz="2400" b="0" i="0" u="none" strike="noStrike" dirty="0">
                <a:effectLst/>
              </a:rPr>
              <a:t>Submitted</a:t>
            </a:r>
            <a:r>
              <a:rPr lang="en-IN" sz="2400" b="0" i="0" u="none" strike="noStrike" dirty="0">
                <a:solidFill>
                  <a:srgbClr val="FEF1EB"/>
                </a:solidFill>
                <a:effectLst/>
              </a:rPr>
              <a:t> </a:t>
            </a:r>
            <a:r>
              <a:rPr lang="en-IN" sz="2400" b="0" i="0" u="none" strike="noStrike" dirty="0">
                <a:effectLst/>
              </a:rPr>
              <a:t>by: Nishikanta Parida</a:t>
            </a:r>
            <a:endParaRPr lang="en-IN" sz="2400" dirty="0"/>
          </a:p>
        </p:txBody>
      </p:sp>
      <p:sp>
        <p:nvSpPr>
          <p:cNvPr id="5" name="TextBox 4">
            <a:extLst>
              <a:ext uri="{FF2B5EF4-FFF2-40B4-BE49-F238E27FC236}">
                <a16:creationId xmlns:a16="http://schemas.microsoft.com/office/drawing/2014/main" id="{855D3D86-FD99-7BA6-E243-69D3888CDC9E}"/>
              </a:ext>
            </a:extLst>
          </p:cNvPr>
          <p:cNvSpPr txBox="1"/>
          <p:nvPr/>
        </p:nvSpPr>
        <p:spPr>
          <a:xfrm>
            <a:off x="663388" y="5158908"/>
            <a:ext cx="4383741" cy="461665"/>
          </a:xfrm>
          <a:prstGeom prst="rect">
            <a:avLst/>
          </a:prstGeom>
          <a:noFill/>
        </p:spPr>
        <p:txBody>
          <a:bodyPr wrap="square" rtlCol="0">
            <a:spAutoFit/>
          </a:bodyPr>
          <a:lstStyle/>
          <a:p>
            <a:r>
              <a:rPr lang="en-IN" sz="2400" b="0" i="0" u="none" strike="noStrike" dirty="0">
                <a:effectLst/>
              </a:rPr>
              <a:t>Guided by: </a:t>
            </a:r>
            <a:r>
              <a:rPr lang="en-IN" sz="2400" b="0" i="0" u="none" strike="noStrike" dirty="0" err="1">
                <a:effectLst/>
              </a:rPr>
              <a:t>Dr.</a:t>
            </a:r>
            <a:r>
              <a:rPr lang="en-IN" sz="2400" b="0" i="0" u="none" strike="noStrike" dirty="0">
                <a:effectLst/>
              </a:rPr>
              <a:t> </a:t>
            </a:r>
            <a:r>
              <a:rPr lang="en-IN" sz="2400" b="0" i="0" u="none" strike="noStrike" dirty="0" err="1">
                <a:effectLst/>
              </a:rPr>
              <a:t>Debasis</a:t>
            </a:r>
            <a:r>
              <a:rPr lang="en-IN" sz="2400" b="0" i="0" u="none" strike="noStrike" dirty="0">
                <a:effectLst/>
              </a:rPr>
              <a:t> </a:t>
            </a:r>
            <a:r>
              <a:rPr lang="en-IN" sz="2400" b="0" i="0" u="none" strike="noStrike" dirty="0" err="1">
                <a:effectLst/>
              </a:rPr>
              <a:t>Gountia</a:t>
            </a:r>
            <a:endParaRPr lang="en-IN" sz="2400" dirty="0"/>
          </a:p>
        </p:txBody>
      </p:sp>
      <p:sp>
        <p:nvSpPr>
          <p:cNvPr id="6" name="TextBox 5">
            <a:extLst>
              <a:ext uri="{FF2B5EF4-FFF2-40B4-BE49-F238E27FC236}">
                <a16:creationId xmlns:a16="http://schemas.microsoft.com/office/drawing/2014/main" id="{4F0A2FCC-8BD4-F6E9-6209-9BBBFD068B85}"/>
              </a:ext>
            </a:extLst>
          </p:cNvPr>
          <p:cNvSpPr txBox="1"/>
          <p:nvPr/>
        </p:nvSpPr>
        <p:spPr>
          <a:xfrm>
            <a:off x="663388" y="4612342"/>
            <a:ext cx="4930588" cy="461665"/>
          </a:xfrm>
          <a:prstGeom prst="rect">
            <a:avLst/>
          </a:prstGeom>
          <a:noFill/>
        </p:spPr>
        <p:txBody>
          <a:bodyPr wrap="square" rtlCol="0">
            <a:spAutoFit/>
          </a:bodyPr>
          <a:lstStyle/>
          <a:p>
            <a:r>
              <a:rPr lang="en-IN" sz="2400" dirty="0" err="1"/>
              <a:t>Regd</a:t>
            </a:r>
            <a:r>
              <a:rPr lang="en-IN" sz="2400" dirty="0"/>
              <a:t> no</a:t>
            </a:r>
            <a:r>
              <a:rPr lang="en-IN" sz="2400" b="0" i="0" u="none" strike="noStrike" dirty="0">
                <a:effectLst/>
              </a:rPr>
              <a:t>: 2124100015</a:t>
            </a:r>
            <a:endParaRPr lang="en-IN" sz="2400" dirty="0"/>
          </a:p>
        </p:txBody>
      </p:sp>
    </p:spTree>
    <p:extLst>
      <p:ext uri="{BB962C8B-B14F-4D97-AF65-F5344CB8AC3E}">
        <p14:creationId xmlns:p14="http://schemas.microsoft.com/office/powerpoint/2010/main" val="244125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9236DA2-A635-4BFF-93DA-02F61A52CEE3}"/>
              </a:ext>
            </a:extLst>
          </p:cNvPr>
          <p:cNvPicPr>
            <a:picLocks noGrp="1" noChangeAspect="1"/>
          </p:cNvPicPr>
          <p:nvPr>
            <p:ph idx="1"/>
          </p:nvPr>
        </p:nvPicPr>
        <p:blipFill>
          <a:blip r:embed="rId2"/>
          <a:stretch>
            <a:fillRect/>
          </a:stretch>
        </p:blipFill>
        <p:spPr>
          <a:xfrm>
            <a:off x="645020" y="694314"/>
            <a:ext cx="4878151" cy="4351338"/>
          </a:xfrm>
        </p:spPr>
      </p:pic>
      <p:pic>
        <p:nvPicPr>
          <p:cNvPr id="9" name="Picture 8">
            <a:extLst>
              <a:ext uri="{FF2B5EF4-FFF2-40B4-BE49-F238E27FC236}">
                <a16:creationId xmlns:a16="http://schemas.microsoft.com/office/drawing/2014/main" id="{0D60D3ED-3654-61F9-1C99-67A233D26285}"/>
              </a:ext>
            </a:extLst>
          </p:cNvPr>
          <p:cNvPicPr>
            <a:picLocks noChangeAspect="1"/>
          </p:cNvPicPr>
          <p:nvPr/>
        </p:nvPicPr>
        <p:blipFill>
          <a:blip r:embed="rId3"/>
          <a:stretch>
            <a:fillRect/>
          </a:stretch>
        </p:blipFill>
        <p:spPr>
          <a:xfrm>
            <a:off x="6668829" y="654406"/>
            <a:ext cx="4878151" cy="4391246"/>
          </a:xfrm>
          <a:prstGeom prst="rect">
            <a:avLst/>
          </a:prstGeom>
        </p:spPr>
      </p:pic>
      <p:sp>
        <p:nvSpPr>
          <p:cNvPr id="10" name="TextBox 9">
            <a:extLst>
              <a:ext uri="{FF2B5EF4-FFF2-40B4-BE49-F238E27FC236}">
                <a16:creationId xmlns:a16="http://schemas.microsoft.com/office/drawing/2014/main" id="{5BF62F50-DACA-BBB5-1E9A-C1F190753415}"/>
              </a:ext>
            </a:extLst>
          </p:cNvPr>
          <p:cNvSpPr txBox="1"/>
          <p:nvPr/>
        </p:nvSpPr>
        <p:spPr>
          <a:xfrm>
            <a:off x="2342147" y="5422232"/>
            <a:ext cx="3529264" cy="584775"/>
          </a:xfrm>
          <a:prstGeom prst="rect">
            <a:avLst/>
          </a:prstGeom>
          <a:noFill/>
        </p:spPr>
        <p:txBody>
          <a:bodyPr wrap="square" rtlCol="0">
            <a:spAutoFit/>
          </a:bodyPr>
          <a:lstStyle/>
          <a:p>
            <a:r>
              <a:rPr lang="en-IN" sz="3200" b="1" u="sng" dirty="0"/>
              <a:t>Before</a:t>
            </a:r>
          </a:p>
        </p:txBody>
      </p:sp>
      <p:sp>
        <p:nvSpPr>
          <p:cNvPr id="11" name="TextBox 10">
            <a:extLst>
              <a:ext uri="{FF2B5EF4-FFF2-40B4-BE49-F238E27FC236}">
                <a16:creationId xmlns:a16="http://schemas.microsoft.com/office/drawing/2014/main" id="{DA9E4320-FDF9-1552-A958-2F7AB796BCCA}"/>
              </a:ext>
            </a:extLst>
          </p:cNvPr>
          <p:cNvSpPr txBox="1"/>
          <p:nvPr/>
        </p:nvSpPr>
        <p:spPr>
          <a:xfrm>
            <a:off x="8662736" y="5422232"/>
            <a:ext cx="3529264" cy="584775"/>
          </a:xfrm>
          <a:prstGeom prst="rect">
            <a:avLst/>
          </a:prstGeom>
          <a:noFill/>
        </p:spPr>
        <p:txBody>
          <a:bodyPr wrap="square" rtlCol="0">
            <a:spAutoFit/>
          </a:bodyPr>
          <a:lstStyle/>
          <a:p>
            <a:r>
              <a:rPr lang="en-IN" sz="3200" b="1" u="sng" dirty="0"/>
              <a:t>After</a:t>
            </a:r>
          </a:p>
        </p:txBody>
      </p:sp>
    </p:spTree>
    <p:extLst>
      <p:ext uri="{BB962C8B-B14F-4D97-AF65-F5344CB8AC3E}">
        <p14:creationId xmlns:p14="http://schemas.microsoft.com/office/powerpoint/2010/main" val="262055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1B6A-5DDB-EF9C-1277-6D3807C7BBE4}"/>
              </a:ext>
            </a:extLst>
          </p:cNvPr>
          <p:cNvPicPr>
            <a:picLocks noChangeAspect="1"/>
          </p:cNvPicPr>
          <p:nvPr/>
        </p:nvPicPr>
        <p:blipFill>
          <a:blip r:embed="rId2"/>
          <a:stretch>
            <a:fillRect/>
          </a:stretch>
        </p:blipFill>
        <p:spPr>
          <a:xfrm>
            <a:off x="706891" y="905619"/>
            <a:ext cx="11301006" cy="4869539"/>
          </a:xfrm>
          <a:prstGeom prst="rect">
            <a:avLst/>
          </a:prstGeom>
        </p:spPr>
      </p:pic>
      <p:sp>
        <p:nvSpPr>
          <p:cNvPr id="6" name="Rectangle 5">
            <a:extLst>
              <a:ext uri="{FF2B5EF4-FFF2-40B4-BE49-F238E27FC236}">
                <a16:creationId xmlns:a16="http://schemas.microsoft.com/office/drawing/2014/main" id="{C43FF036-5711-6FFB-71FD-606C33CF18F2}"/>
              </a:ext>
            </a:extLst>
          </p:cNvPr>
          <p:cNvSpPr/>
          <p:nvPr/>
        </p:nvSpPr>
        <p:spPr>
          <a:xfrm>
            <a:off x="1064913" y="3991837"/>
            <a:ext cx="2486526" cy="11069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55909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3278-D91C-3BE9-2610-E02D2B81B6B6}"/>
              </a:ext>
            </a:extLst>
          </p:cNvPr>
          <p:cNvSpPr>
            <a:spLocks noGrp="1"/>
          </p:cNvSpPr>
          <p:nvPr>
            <p:ph type="title"/>
          </p:nvPr>
        </p:nvSpPr>
        <p:spPr/>
        <p:txBody>
          <a:bodyPr/>
          <a:lstStyle/>
          <a:p>
            <a:r>
              <a:rPr lang="en-IN" b="1" u="sng" dirty="0"/>
              <a:t>Code</a:t>
            </a:r>
          </a:p>
        </p:txBody>
      </p:sp>
      <p:sp>
        <p:nvSpPr>
          <p:cNvPr id="3" name="Content Placeholder 2">
            <a:extLst>
              <a:ext uri="{FF2B5EF4-FFF2-40B4-BE49-F238E27FC236}">
                <a16:creationId xmlns:a16="http://schemas.microsoft.com/office/drawing/2014/main" id="{FC80FD43-318F-7CB5-B0DF-AA482F71A61B}"/>
              </a:ext>
            </a:extLst>
          </p:cNvPr>
          <p:cNvSpPr>
            <a:spLocks noGrp="1"/>
          </p:cNvSpPr>
          <p:nvPr>
            <p:ph idx="1"/>
          </p:nvPr>
        </p:nvSpPr>
        <p:spPr>
          <a:xfrm>
            <a:off x="842682" y="1323602"/>
            <a:ext cx="3303494" cy="451410"/>
          </a:xfrm>
        </p:spPr>
        <p:txBody>
          <a:bodyPr>
            <a:normAutofit lnSpcReduction="10000"/>
          </a:bodyPr>
          <a:lstStyle/>
          <a:p>
            <a:pPr marL="0" indent="0">
              <a:buNone/>
            </a:pPr>
            <a:r>
              <a:rPr lang="en-IN" dirty="0"/>
              <a:t>(TensorFlow model)</a:t>
            </a:r>
          </a:p>
        </p:txBody>
      </p:sp>
      <p:pic>
        <p:nvPicPr>
          <p:cNvPr id="5" name="Picture 4">
            <a:extLst>
              <a:ext uri="{FF2B5EF4-FFF2-40B4-BE49-F238E27FC236}">
                <a16:creationId xmlns:a16="http://schemas.microsoft.com/office/drawing/2014/main" id="{B584AB02-9C96-533E-1759-288FAD9EA3EA}"/>
              </a:ext>
            </a:extLst>
          </p:cNvPr>
          <p:cNvPicPr>
            <a:picLocks noChangeAspect="1"/>
          </p:cNvPicPr>
          <p:nvPr/>
        </p:nvPicPr>
        <p:blipFill>
          <a:blip r:embed="rId2"/>
          <a:stretch>
            <a:fillRect/>
          </a:stretch>
        </p:blipFill>
        <p:spPr>
          <a:xfrm>
            <a:off x="493058" y="1775012"/>
            <a:ext cx="11205883" cy="5100296"/>
          </a:xfrm>
          <a:prstGeom prst="rect">
            <a:avLst/>
          </a:prstGeom>
        </p:spPr>
      </p:pic>
      <p:sp>
        <p:nvSpPr>
          <p:cNvPr id="6" name="Rectangle 5">
            <a:extLst>
              <a:ext uri="{FF2B5EF4-FFF2-40B4-BE49-F238E27FC236}">
                <a16:creationId xmlns:a16="http://schemas.microsoft.com/office/drawing/2014/main" id="{6DDDDA17-AA1E-9383-97D0-983EDAAF6EBA}"/>
              </a:ext>
            </a:extLst>
          </p:cNvPr>
          <p:cNvSpPr/>
          <p:nvPr/>
        </p:nvSpPr>
        <p:spPr>
          <a:xfrm>
            <a:off x="1084729" y="5029200"/>
            <a:ext cx="3935506" cy="1972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917376A-6C5C-E818-8B71-B40C6DAF2B7D}"/>
              </a:ext>
            </a:extLst>
          </p:cNvPr>
          <p:cNvSpPr/>
          <p:nvPr/>
        </p:nvSpPr>
        <p:spPr>
          <a:xfrm>
            <a:off x="838200" y="4235513"/>
            <a:ext cx="4087906" cy="1972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E1F8C16-B72B-6108-DF12-317F6ECBE835}"/>
              </a:ext>
            </a:extLst>
          </p:cNvPr>
          <p:cNvSpPr/>
          <p:nvPr/>
        </p:nvSpPr>
        <p:spPr>
          <a:xfrm>
            <a:off x="1084729" y="6024283"/>
            <a:ext cx="4087906" cy="1972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05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F2CF-CCDC-A07F-0CC5-4286126F49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1557227-5E9E-271F-CC49-97971832318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49D5B48-293A-C423-389A-E131C11907CD}"/>
              </a:ext>
            </a:extLst>
          </p:cNvPr>
          <p:cNvPicPr>
            <a:picLocks noChangeAspect="1"/>
          </p:cNvPicPr>
          <p:nvPr/>
        </p:nvPicPr>
        <p:blipFill>
          <a:blip r:embed="rId2"/>
          <a:stretch>
            <a:fillRect/>
          </a:stretch>
        </p:blipFill>
        <p:spPr>
          <a:xfrm>
            <a:off x="0" y="1034043"/>
            <a:ext cx="12192000" cy="4515556"/>
          </a:xfrm>
          <a:prstGeom prst="rect">
            <a:avLst/>
          </a:prstGeom>
        </p:spPr>
      </p:pic>
      <p:sp>
        <p:nvSpPr>
          <p:cNvPr id="6" name="Rectangle 5">
            <a:extLst>
              <a:ext uri="{FF2B5EF4-FFF2-40B4-BE49-F238E27FC236}">
                <a16:creationId xmlns:a16="http://schemas.microsoft.com/office/drawing/2014/main" id="{6E12A74B-00F5-BF71-F58A-B974857365B6}"/>
              </a:ext>
            </a:extLst>
          </p:cNvPr>
          <p:cNvSpPr/>
          <p:nvPr/>
        </p:nvSpPr>
        <p:spPr>
          <a:xfrm>
            <a:off x="430306" y="2999740"/>
            <a:ext cx="6078070" cy="2042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C77A838-D6F0-91D7-5871-87138C0A3E16}"/>
              </a:ext>
            </a:extLst>
          </p:cNvPr>
          <p:cNvSpPr/>
          <p:nvPr/>
        </p:nvSpPr>
        <p:spPr>
          <a:xfrm>
            <a:off x="609599" y="3836895"/>
            <a:ext cx="10416989" cy="2525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861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08CBF1-C7C1-5D5D-1DE4-BB799E1E97E4}"/>
              </a:ext>
            </a:extLst>
          </p:cNvPr>
          <p:cNvPicPr>
            <a:picLocks noGrp="1" noChangeAspect="1"/>
          </p:cNvPicPr>
          <p:nvPr>
            <p:ph idx="1"/>
          </p:nvPr>
        </p:nvPicPr>
        <p:blipFill>
          <a:blip r:embed="rId2"/>
          <a:stretch>
            <a:fillRect/>
          </a:stretch>
        </p:blipFill>
        <p:spPr>
          <a:xfrm>
            <a:off x="248870" y="2951267"/>
            <a:ext cx="11694259" cy="955466"/>
          </a:xfrm>
        </p:spPr>
      </p:pic>
      <p:cxnSp>
        <p:nvCxnSpPr>
          <p:cNvPr id="7" name="Straight Connector 6">
            <a:extLst>
              <a:ext uri="{FF2B5EF4-FFF2-40B4-BE49-F238E27FC236}">
                <a16:creationId xmlns:a16="http://schemas.microsoft.com/office/drawing/2014/main" id="{AAA1736C-6165-94F9-A026-E0084C5942CB}"/>
              </a:ext>
            </a:extLst>
          </p:cNvPr>
          <p:cNvCxnSpPr/>
          <p:nvPr/>
        </p:nvCxnSpPr>
        <p:spPr>
          <a:xfrm>
            <a:off x="636494" y="3299012"/>
            <a:ext cx="164054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30819D6-0F69-5DBE-0D7A-AD7A90436FB5}"/>
              </a:ext>
            </a:extLst>
          </p:cNvPr>
          <p:cNvCxnSpPr>
            <a:cxnSpLocks/>
          </p:cNvCxnSpPr>
          <p:nvPr/>
        </p:nvCxnSpPr>
        <p:spPr>
          <a:xfrm>
            <a:off x="766482" y="3747247"/>
            <a:ext cx="22277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5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08069-170C-AC1B-BC25-CA40296B1A3D}"/>
              </a:ext>
            </a:extLst>
          </p:cNvPr>
          <p:cNvPicPr>
            <a:picLocks noChangeAspect="1"/>
          </p:cNvPicPr>
          <p:nvPr/>
        </p:nvPicPr>
        <p:blipFill>
          <a:blip r:embed="rId2"/>
          <a:stretch>
            <a:fillRect/>
          </a:stretch>
        </p:blipFill>
        <p:spPr>
          <a:xfrm>
            <a:off x="0" y="2329721"/>
            <a:ext cx="12192000" cy="2198557"/>
          </a:xfrm>
          <a:prstGeom prst="rect">
            <a:avLst/>
          </a:prstGeom>
        </p:spPr>
      </p:pic>
      <p:cxnSp>
        <p:nvCxnSpPr>
          <p:cNvPr id="7" name="Straight Connector 6">
            <a:extLst>
              <a:ext uri="{FF2B5EF4-FFF2-40B4-BE49-F238E27FC236}">
                <a16:creationId xmlns:a16="http://schemas.microsoft.com/office/drawing/2014/main" id="{C47EB25A-814B-F8A6-0CF1-3C62502E466A}"/>
              </a:ext>
            </a:extLst>
          </p:cNvPr>
          <p:cNvCxnSpPr/>
          <p:nvPr/>
        </p:nvCxnSpPr>
        <p:spPr>
          <a:xfrm>
            <a:off x="1102360" y="3220720"/>
            <a:ext cx="104648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05C895-8084-07C7-C499-D3713C104326}"/>
              </a:ext>
            </a:extLst>
          </p:cNvPr>
          <p:cNvPicPr>
            <a:picLocks noChangeAspect="1"/>
          </p:cNvPicPr>
          <p:nvPr/>
        </p:nvPicPr>
        <p:blipFill>
          <a:blip r:embed="rId2"/>
          <a:stretch>
            <a:fillRect/>
          </a:stretch>
        </p:blipFill>
        <p:spPr>
          <a:xfrm>
            <a:off x="0" y="2372946"/>
            <a:ext cx="12192000" cy="2112107"/>
          </a:xfrm>
          <a:prstGeom prst="rect">
            <a:avLst/>
          </a:prstGeom>
        </p:spPr>
      </p:pic>
      <p:cxnSp>
        <p:nvCxnSpPr>
          <p:cNvPr id="7" name="Straight Connector 6">
            <a:extLst>
              <a:ext uri="{FF2B5EF4-FFF2-40B4-BE49-F238E27FC236}">
                <a16:creationId xmlns:a16="http://schemas.microsoft.com/office/drawing/2014/main" id="{F9B2CFBB-B7D2-7F6F-C08E-AE29116AD76A}"/>
              </a:ext>
            </a:extLst>
          </p:cNvPr>
          <p:cNvCxnSpPr>
            <a:cxnSpLocks/>
          </p:cNvCxnSpPr>
          <p:nvPr/>
        </p:nvCxnSpPr>
        <p:spPr>
          <a:xfrm>
            <a:off x="1289304" y="4143130"/>
            <a:ext cx="128397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BE76E0D-A880-6BC0-6D66-48A28C4F3319}"/>
              </a:ext>
            </a:extLst>
          </p:cNvPr>
          <p:cNvCxnSpPr>
            <a:cxnSpLocks/>
          </p:cNvCxnSpPr>
          <p:nvPr/>
        </p:nvCxnSpPr>
        <p:spPr>
          <a:xfrm>
            <a:off x="4152900" y="4143130"/>
            <a:ext cx="98679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05704CC-81F4-9147-3EDE-1B6BA47E65BC}"/>
              </a:ext>
            </a:extLst>
          </p:cNvPr>
          <p:cNvCxnSpPr>
            <a:cxnSpLocks/>
          </p:cNvCxnSpPr>
          <p:nvPr/>
        </p:nvCxnSpPr>
        <p:spPr>
          <a:xfrm>
            <a:off x="10867913" y="4143130"/>
            <a:ext cx="10130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11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49D68C-6C80-DED2-2C79-6E4771DABDA6}"/>
              </a:ext>
            </a:extLst>
          </p:cNvPr>
          <p:cNvPicPr>
            <a:picLocks noChangeAspect="1"/>
          </p:cNvPicPr>
          <p:nvPr/>
        </p:nvPicPr>
        <p:blipFill>
          <a:blip r:embed="rId2"/>
          <a:stretch>
            <a:fillRect/>
          </a:stretch>
        </p:blipFill>
        <p:spPr>
          <a:xfrm>
            <a:off x="0" y="2672004"/>
            <a:ext cx="12182878" cy="1980678"/>
          </a:xfrm>
          <a:prstGeom prst="rect">
            <a:avLst/>
          </a:prstGeom>
        </p:spPr>
      </p:pic>
      <p:cxnSp>
        <p:nvCxnSpPr>
          <p:cNvPr id="7" name="Straight Connector 6">
            <a:extLst>
              <a:ext uri="{FF2B5EF4-FFF2-40B4-BE49-F238E27FC236}">
                <a16:creationId xmlns:a16="http://schemas.microsoft.com/office/drawing/2014/main" id="{36AE501F-659D-A67B-432A-B709D9A61BB4}"/>
              </a:ext>
            </a:extLst>
          </p:cNvPr>
          <p:cNvCxnSpPr/>
          <p:nvPr/>
        </p:nvCxnSpPr>
        <p:spPr>
          <a:xfrm>
            <a:off x="6858000" y="3971365"/>
            <a:ext cx="133574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613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CB109C-BC38-D8AD-E6A3-9A9BBF11FB34}"/>
              </a:ext>
            </a:extLst>
          </p:cNvPr>
          <p:cNvPicPr>
            <a:picLocks noChangeAspect="1"/>
          </p:cNvPicPr>
          <p:nvPr/>
        </p:nvPicPr>
        <p:blipFill>
          <a:blip r:embed="rId2"/>
          <a:stretch>
            <a:fillRect/>
          </a:stretch>
        </p:blipFill>
        <p:spPr>
          <a:xfrm>
            <a:off x="0" y="1075740"/>
            <a:ext cx="12192000" cy="4706520"/>
          </a:xfrm>
          <a:prstGeom prst="rect">
            <a:avLst/>
          </a:prstGeom>
        </p:spPr>
      </p:pic>
      <p:cxnSp>
        <p:nvCxnSpPr>
          <p:cNvPr id="7" name="Straight Connector 6">
            <a:extLst>
              <a:ext uri="{FF2B5EF4-FFF2-40B4-BE49-F238E27FC236}">
                <a16:creationId xmlns:a16="http://schemas.microsoft.com/office/drawing/2014/main" id="{17D84E60-E484-E825-63D6-608CD7601FE8}"/>
              </a:ext>
            </a:extLst>
          </p:cNvPr>
          <p:cNvCxnSpPr/>
          <p:nvPr/>
        </p:nvCxnSpPr>
        <p:spPr>
          <a:xfrm>
            <a:off x="654424" y="2814918"/>
            <a:ext cx="225014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8F29CDE-0A27-DD91-4F08-70352CA6F1DB}"/>
              </a:ext>
            </a:extLst>
          </p:cNvPr>
          <p:cNvCxnSpPr>
            <a:cxnSpLocks/>
          </p:cNvCxnSpPr>
          <p:nvPr/>
        </p:nvCxnSpPr>
        <p:spPr>
          <a:xfrm>
            <a:off x="1945341" y="3164541"/>
            <a:ext cx="261769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4CF1CF-F2A3-E97B-69F5-B58E0688FC0F}"/>
              </a:ext>
            </a:extLst>
          </p:cNvPr>
          <p:cNvCxnSpPr>
            <a:cxnSpLocks/>
          </p:cNvCxnSpPr>
          <p:nvPr/>
        </p:nvCxnSpPr>
        <p:spPr>
          <a:xfrm>
            <a:off x="470647" y="4150659"/>
            <a:ext cx="9726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8FF581-0FCE-AA6B-2CE3-5C6601BB1308}"/>
              </a:ext>
            </a:extLst>
          </p:cNvPr>
          <p:cNvCxnSpPr>
            <a:cxnSpLocks/>
          </p:cNvCxnSpPr>
          <p:nvPr/>
        </p:nvCxnSpPr>
        <p:spPr>
          <a:xfrm>
            <a:off x="654424" y="5468470"/>
            <a:ext cx="225014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22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A1E13-4183-DBC8-388B-DD868C36EA89}"/>
              </a:ext>
            </a:extLst>
          </p:cNvPr>
          <p:cNvPicPr>
            <a:picLocks noChangeAspect="1"/>
          </p:cNvPicPr>
          <p:nvPr/>
        </p:nvPicPr>
        <p:blipFill>
          <a:blip r:embed="rId2"/>
          <a:stretch>
            <a:fillRect/>
          </a:stretch>
        </p:blipFill>
        <p:spPr>
          <a:xfrm>
            <a:off x="0" y="2328814"/>
            <a:ext cx="12192000" cy="2200372"/>
          </a:xfrm>
          <a:prstGeom prst="rect">
            <a:avLst/>
          </a:prstGeom>
        </p:spPr>
      </p:pic>
      <p:cxnSp>
        <p:nvCxnSpPr>
          <p:cNvPr id="7" name="Straight Connector 6">
            <a:extLst>
              <a:ext uri="{FF2B5EF4-FFF2-40B4-BE49-F238E27FC236}">
                <a16:creationId xmlns:a16="http://schemas.microsoft.com/office/drawing/2014/main" id="{87DF67B9-A4BD-94EB-D597-7C4C7E482BD2}"/>
              </a:ext>
            </a:extLst>
          </p:cNvPr>
          <p:cNvCxnSpPr/>
          <p:nvPr/>
        </p:nvCxnSpPr>
        <p:spPr>
          <a:xfrm>
            <a:off x="2743200" y="3182471"/>
            <a:ext cx="206188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A2B3121-EAC6-C79A-DDC9-5846B0883E14}"/>
              </a:ext>
            </a:extLst>
          </p:cNvPr>
          <p:cNvCxnSpPr/>
          <p:nvPr/>
        </p:nvCxnSpPr>
        <p:spPr>
          <a:xfrm>
            <a:off x="4338918" y="3711388"/>
            <a:ext cx="206188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1607C5-D4FA-7304-098B-881D9290DC5C}"/>
              </a:ext>
            </a:extLst>
          </p:cNvPr>
          <p:cNvCxnSpPr>
            <a:cxnSpLocks/>
          </p:cNvCxnSpPr>
          <p:nvPr/>
        </p:nvCxnSpPr>
        <p:spPr>
          <a:xfrm>
            <a:off x="537882" y="4464424"/>
            <a:ext cx="151503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C4A0-D7B1-2B8C-6B28-0074C96A1F8F}"/>
              </a:ext>
            </a:extLst>
          </p:cNvPr>
          <p:cNvSpPr>
            <a:spLocks noGrp="1"/>
          </p:cNvSpPr>
          <p:nvPr>
            <p:ph type="title"/>
          </p:nvPr>
        </p:nvSpPr>
        <p:spPr>
          <a:xfrm>
            <a:off x="597568" y="0"/>
            <a:ext cx="10515600" cy="1325563"/>
          </a:xfrm>
        </p:spPr>
        <p:txBody>
          <a:bodyPr/>
          <a:lstStyle/>
          <a:p>
            <a:r>
              <a:rPr lang="en-IN" b="1" u="sng" dirty="0"/>
              <a:t>CONTENT</a:t>
            </a:r>
          </a:p>
        </p:txBody>
      </p:sp>
      <p:sp>
        <p:nvSpPr>
          <p:cNvPr id="3" name="Content Placeholder 2">
            <a:extLst>
              <a:ext uri="{FF2B5EF4-FFF2-40B4-BE49-F238E27FC236}">
                <a16:creationId xmlns:a16="http://schemas.microsoft.com/office/drawing/2014/main" id="{360E29FE-1EA1-EA40-09B7-6D212BA4BA71}"/>
              </a:ext>
            </a:extLst>
          </p:cNvPr>
          <p:cNvSpPr>
            <a:spLocks noGrp="1"/>
          </p:cNvSpPr>
          <p:nvPr>
            <p:ph idx="1"/>
          </p:nvPr>
        </p:nvSpPr>
        <p:spPr>
          <a:xfrm>
            <a:off x="838200" y="1325563"/>
            <a:ext cx="10515600" cy="5167312"/>
          </a:xfrm>
        </p:spPr>
        <p:txBody>
          <a:bodyPr>
            <a:normAutofit/>
          </a:bodyPr>
          <a:lstStyle/>
          <a:p>
            <a:pPr>
              <a:lnSpc>
                <a:spcPct val="100000"/>
              </a:lnSpc>
            </a:pPr>
            <a:r>
              <a:rPr lang="en-IN" dirty="0"/>
              <a:t>Introduction</a:t>
            </a:r>
          </a:p>
          <a:p>
            <a:pPr>
              <a:lnSpc>
                <a:spcPct val="100000"/>
              </a:lnSpc>
            </a:pPr>
            <a:r>
              <a:rPr lang="en-IN" dirty="0"/>
              <a:t>Problem Statement</a:t>
            </a:r>
          </a:p>
          <a:p>
            <a:pPr>
              <a:lnSpc>
                <a:spcPct val="100000"/>
              </a:lnSpc>
            </a:pPr>
            <a:r>
              <a:rPr lang="en-IN" dirty="0"/>
              <a:t>Objective</a:t>
            </a:r>
          </a:p>
          <a:p>
            <a:pPr>
              <a:lnSpc>
                <a:spcPct val="100000"/>
              </a:lnSpc>
            </a:pPr>
            <a:r>
              <a:rPr lang="en-IN" dirty="0"/>
              <a:t>Proposed Solution</a:t>
            </a:r>
          </a:p>
          <a:p>
            <a:pPr>
              <a:lnSpc>
                <a:spcPct val="100000"/>
              </a:lnSpc>
            </a:pPr>
            <a:r>
              <a:rPr lang="en-IN" dirty="0"/>
              <a:t>Methodology</a:t>
            </a:r>
          </a:p>
          <a:p>
            <a:pPr>
              <a:lnSpc>
                <a:spcPct val="100000"/>
              </a:lnSpc>
            </a:pPr>
            <a:r>
              <a:rPr lang="en-IN" dirty="0"/>
              <a:t>Types of Model</a:t>
            </a:r>
          </a:p>
          <a:p>
            <a:pPr>
              <a:lnSpc>
                <a:spcPct val="100000"/>
              </a:lnSpc>
            </a:pPr>
            <a:r>
              <a:rPr lang="en-IN" dirty="0"/>
              <a:t>Code and Structure </a:t>
            </a:r>
          </a:p>
          <a:p>
            <a:pPr>
              <a:lnSpc>
                <a:spcPct val="100000"/>
              </a:lnSpc>
            </a:pPr>
            <a:r>
              <a:rPr lang="en-IN" dirty="0"/>
              <a:t>Accuracy Comparison</a:t>
            </a:r>
          </a:p>
          <a:p>
            <a:pPr>
              <a:lnSpc>
                <a:spcPct val="100000"/>
              </a:lnSpc>
            </a:pPr>
            <a:r>
              <a:rPr lang="en-IN" dirty="0"/>
              <a:t>Results </a:t>
            </a:r>
          </a:p>
          <a:p>
            <a:pPr marL="0" indent="0">
              <a:lnSpc>
                <a:spcPct val="100000"/>
              </a:lnSpc>
              <a:buNone/>
            </a:pPr>
            <a:endParaRPr lang="en-IN" dirty="0"/>
          </a:p>
          <a:p>
            <a:pPr>
              <a:lnSpc>
                <a:spcPct val="100000"/>
              </a:lnSpc>
            </a:pPr>
            <a:endParaRPr lang="en-IN" dirty="0"/>
          </a:p>
          <a:p>
            <a:pPr>
              <a:lnSpc>
                <a:spcPct val="100000"/>
              </a:lnSpc>
            </a:pPr>
            <a:endParaRPr lang="en-IN" dirty="0"/>
          </a:p>
        </p:txBody>
      </p:sp>
    </p:spTree>
    <p:extLst>
      <p:ext uri="{BB962C8B-B14F-4D97-AF65-F5344CB8AC3E}">
        <p14:creationId xmlns:p14="http://schemas.microsoft.com/office/powerpoint/2010/main" val="85418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D95E74-C76A-C697-6F26-6AAB6A702587}"/>
              </a:ext>
            </a:extLst>
          </p:cNvPr>
          <p:cNvPicPr>
            <a:picLocks noChangeAspect="1"/>
          </p:cNvPicPr>
          <p:nvPr/>
        </p:nvPicPr>
        <p:blipFill rotWithShape="1">
          <a:blip r:embed="rId2"/>
          <a:srcRect b="7734"/>
          <a:stretch/>
        </p:blipFill>
        <p:spPr>
          <a:xfrm>
            <a:off x="0" y="2458644"/>
            <a:ext cx="12192000" cy="1790628"/>
          </a:xfrm>
          <a:prstGeom prst="rect">
            <a:avLst/>
          </a:prstGeom>
        </p:spPr>
      </p:pic>
      <p:cxnSp>
        <p:nvCxnSpPr>
          <p:cNvPr id="7" name="Straight Connector 6">
            <a:extLst>
              <a:ext uri="{FF2B5EF4-FFF2-40B4-BE49-F238E27FC236}">
                <a16:creationId xmlns:a16="http://schemas.microsoft.com/office/drawing/2014/main" id="{559D1393-DAD0-A636-37AA-8432FB1B24D4}"/>
              </a:ext>
            </a:extLst>
          </p:cNvPr>
          <p:cNvCxnSpPr/>
          <p:nvPr/>
        </p:nvCxnSpPr>
        <p:spPr>
          <a:xfrm>
            <a:off x="4787153" y="3783106"/>
            <a:ext cx="11564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A5D86A-40CB-1C90-D4E4-90AA46F2961B}"/>
              </a:ext>
            </a:extLst>
          </p:cNvPr>
          <p:cNvCxnSpPr>
            <a:cxnSpLocks/>
          </p:cNvCxnSpPr>
          <p:nvPr/>
        </p:nvCxnSpPr>
        <p:spPr>
          <a:xfrm>
            <a:off x="277906" y="4249272"/>
            <a:ext cx="82475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2C477B-E40B-1483-623B-48D04D974A8B}"/>
              </a:ext>
            </a:extLst>
          </p:cNvPr>
          <p:cNvCxnSpPr/>
          <p:nvPr/>
        </p:nvCxnSpPr>
        <p:spPr>
          <a:xfrm>
            <a:off x="9583271" y="3801036"/>
            <a:ext cx="11564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4B37C1-C965-9C83-1C89-2384DDF3902B}"/>
              </a:ext>
            </a:extLst>
          </p:cNvPr>
          <p:cNvCxnSpPr/>
          <p:nvPr/>
        </p:nvCxnSpPr>
        <p:spPr>
          <a:xfrm>
            <a:off x="277906" y="3402105"/>
            <a:ext cx="115644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3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B8A7EF-01DA-B995-817F-AB93BCD265DD}"/>
              </a:ext>
            </a:extLst>
          </p:cNvPr>
          <p:cNvPicPr>
            <a:picLocks noChangeAspect="1"/>
          </p:cNvPicPr>
          <p:nvPr/>
        </p:nvPicPr>
        <p:blipFill>
          <a:blip r:embed="rId2"/>
          <a:stretch>
            <a:fillRect/>
          </a:stretch>
        </p:blipFill>
        <p:spPr>
          <a:xfrm>
            <a:off x="0" y="2674098"/>
            <a:ext cx="12192000" cy="1509804"/>
          </a:xfrm>
          <a:prstGeom prst="rect">
            <a:avLst/>
          </a:prstGeom>
        </p:spPr>
      </p:pic>
      <p:cxnSp>
        <p:nvCxnSpPr>
          <p:cNvPr id="7" name="Straight Connector 6">
            <a:extLst>
              <a:ext uri="{FF2B5EF4-FFF2-40B4-BE49-F238E27FC236}">
                <a16:creationId xmlns:a16="http://schemas.microsoft.com/office/drawing/2014/main" id="{355E8CBD-A3EF-4DE2-B240-CBA38FB982C0}"/>
              </a:ext>
            </a:extLst>
          </p:cNvPr>
          <p:cNvCxnSpPr/>
          <p:nvPr/>
        </p:nvCxnSpPr>
        <p:spPr>
          <a:xfrm>
            <a:off x="10829365" y="3576918"/>
            <a:ext cx="121023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810EA0-510B-2865-FDB7-542C3633D584}"/>
              </a:ext>
            </a:extLst>
          </p:cNvPr>
          <p:cNvCxnSpPr/>
          <p:nvPr/>
        </p:nvCxnSpPr>
        <p:spPr>
          <a:xfrm>
            <a:off x="9144000" y="3576918"/>
            <a:ext cx="121023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429166-5C63-3440-2F20-320794225D75}"/>
              </a:ext>
            </a:extLst>
          </p:cNvPr>
          <p:cNvCxnSpPr>
            <a:cxnSpLocks/>
          </p:cNvCxnSpPr>
          <p:nvPr/>
        </p:nvCxnSpPr>
        <p:spPr>
          <a:xfrm>
            <a:off x="349624" y="4025153"/>
            <a:ext cx="78889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B9973F-2357-B8EC-B27B-56785C4FAD27}"/>
              </a:ext>
            </a:extLst>
          </p:cNvPr>
          <p:cNvSpPr txBox="1"/>
          <p:nvPr/>
        </p:nvSpPr>
        <p:spPr>
          <a:xfrm>
            <a:off x="1259840" y="4605331"/>
            <a:ext cx="6096000" cy="646331"/>
          </a:xfrm>
          <a:prstGeom prst="rect">
            <a:avLst/>
          </a:prstGeom>
          <a:noFill/>
        </p:spPr>
        <p:txBody>
          <a:bodyPr wrap="square">
            <a:spAutoFit/>
          </a:bodyPr>
          <a:lstStyle/>
          <a:p>
            <a:pPr algn="just" rtl="0">
              <a:spcBef>
                <a:spcPts val="0"/>
              </a:spcBef>
              <a:spcAft>
                <a:spcPts val="0"/>
              </a:spcAft>
            </a:pPr>
            <a:r>
              <a:rPr lang="en-IN" sz="1800" b="1" i="0" u="none" strike="noStrike" dirty="0">
                <a:solidFill>
                  <a:srgbClr val="000000"/>
                </a:solidFill>
                <a:effectLst/>
                <a:latin typeface="Arial" panose="020B0604020202020204" pitchFamily="34" charset="0"/>
              </a:rPr>
              <a:t>ACCURACY METRICS :</a:t>
            </a:r>
            <a:endParaRPr lang="en-IN" b="0" dirty="0">
              <a:effectLst/>
            </a:endParaRPr>
          </a:p>
          <a:p>
            <a:r>
              <a:rPr lang="en-IN" sz="1800" b="1" i="0" u="none" strike="noStrike" dirty="0">
                <a:solidFill>
                  <a:srgbClr val="4C4C4C"/>
                </a:solidFill>
                <a:effectLst/>
                <a:latin typeface="Arial" panose="020B0604020202020204" pitchFamily="34" charset="0"/>
              </a:rPr>
              <a:t>  </a:t>
            </a:r>
            <a:r>
              <a:rPr lang="en-IN" sz="1800" b="1" i="0" u="none" strike="noStrike" dirty="0" err="1">
                <a:solidFill>
                  <a:srgbClr val="555555"/>
                </a:solidFill>
                <a:effectLst/>
                <a:latin typeface="Arial" panose="020B0604020202020204" pitchFamily="34" charset="0"/>
              </a:rPr>
              <a:t>mAP</a:t>
            </a:r>
            <a:r>
              <a:rPr lang="en-IN" sz="1800" b="1" i="0" u="none" strike="noStrike" dirty="0">
                <a:solidFill>
                  <a:srgbClr val="555555"/>
                </a:solidFill>
                <a:effectLst/>
                <a:latin typeface="Arial" panose="020B0604020202020204" pitchFamily="34" charset="0"/>
              </a:rPr>
              <a:t> (mean Average Precision) : </a:t>
            </a:r>
            <a:r>
              <a:rPr lang="en-IN" sz="1800" b="1" i="0" u="none" strike="noStrike" dirty="0">
                <a:solidFill>
                  <a:srgbClr val="000000"/>
                </a:solidFill>
                <a:effectLst/>
                <a:latin typeface="Arial" panose="020B0604020202020204" pitchFamily="34" charset="0"/>
              </a:rPr>
              <a:t>0.88</a:t>
            </a:r>
            <a:endParaRPr lang="en-IN" dirty="0"/>
          </a:p>
        </p:txBody>
      </p:sp>
      <p:pic>
        <p:nvPicPr>
          <p:cNvPr id="7" name="Picture 6">
            <a:extLst>
              <a:ext uri="{FF2B5EF4-FFF2-40B4-BE49-F238E27FC236}">
                <a16:creationId xmlns:a16="http://schemas.microsoft.com/office/drawing/2014/main" id="{024D2BBC-587B-5F57-6865-7441C08F2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842" y="1019695"/>
            <a:ext cx="8024555" cy="2644369"/>
          </a:xfrm>
          <a:prstGeom prst="rect">
            <a:avLst/>
          </a:prstGeom>
        </p:spPr>
      </p:pic>
      <p:sp>
        <p:nvSpPr>
          <p:cNvPr id="8" name="Rectangle 7">
            <a:extLst>
              <a:ext uri="{FF2B5EF4-FFF2-40B4-BE49-F238E27FC236}">
                <a16:creationId xmlns:a16="http://schemas.microsoft.com/office/drawing/2014/main" id="{D008A285-6C31-7E72-3DF3-5933A13ED76B}"/>
              </a:ext>
            </a:extLst>
          </p:cNvPr>
          <p:cNvSpPr/>
          <p:nvPr/>
        </p:nvSpPr>
        <p:spPr>
          <a:xfrm>
            <a:off x="1869440" y="1371600"/>
            <a:ext cx="5943600" cy="3352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030C4F4-9585-6827-86E1-19A1C66ADB07}"/>
              </a:ext>
            </a:extLst>
          </p:cNvPr>
          <p:cNvSpPr txBox="1"/>
          <p:nvPr/>
        </p:nvSpPr>
        <p:spPr>
          <a:xfrm>
            <a:off x="1259840" y="5838305"/>
            <a:ext cx="2834640" cy="369332"/>
          </a:xfrm>
          <a:prstGeom prst="rect">
            <a:avLst/>
          </a:prstGeom>
          <a:noFill/>
        </p:spPr>
        <p:txBody>
          <a:bodyPr wrap="square" rtlCol="0">
            <a:spAutoFit/>
          </a:bodyPr>
          <a:lstStyle/>
          <a:p>
            <a:r>
              <a:rPr lang="en-IN" dirty="0"/>
              <a:t>MODEL SIZE : 11MB</a:t>
            </a:r>
          </a:p>
        </p:txBody>
      </p:sp>
    </p:spTree>
    <p:extLst>
      <p:ext uri="{BB962C8B-B14F-4D97-AF65-F5344CB8AC3E}">
        <p14:creationId xmlns:p14="http://schemas.microsoft.com/office/powerpoint/2010/main" val="11412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6211-235A-1ED2-D5C0-29B623537087}"/>
              </a:ext>
            </a:extLst>
          </p:cNvPr>
          <p:cNvSpPr>
            <a:spLocks noGrp="1"/>
          </p:cNvSpPr>
          <p:nvPr>
            <p:ph type="title"/>
          </p:nvPr>
        </p:nvSpPr>
        <p:spPr/>
        <p:txBody>
          <a:bodyPr/>
          <a:lstStyle/>
          <a:p>
            <a:r>
              <a:rPr lang="en-IN" b="1" u="sng" dirty="0"/>
              <a:t>Code</a:t>
            </a:r>
            <a:br>
              <a:rPr lang="en-IN" b="1" u="sng" dirty="0"/>
            </a:br>
            <a:r>
              <a:rPr lang="en-IN" b="1" u="sng" dirty="0"/>
              <a:t>(</a:t>
            </a:r>
            <a:r>
              <a:rPr lang="en-IN" b="1" u="sng" dirty="0" err="1"/>
              <a:t>RPnet</a:t>
            </a:r>
            <a:r>
              <a:rPr lang="en-IN" b="1" u="sng" dirty="0"/>
              <a:t>)</a:t>
            </a:r>
          </a:p>
        </p:txBody>
      </p:sp>
      <p:pic>
        <p:nvPicPr>
          <p:cNvPr id="4" name="Picture 3">
            <a:extLst>
              <a:ext uri="{FF2B5EF4-FFF2-40B4-BE49-F238E27FC236}">
                <a16:creationId xmlns:a16="http://schemas.microsoft.com/office/drawing/2014/main" id="{85DDDCF5-7743-5112-491D-520CDE7D94AA}"/>
              </a:ext>
            </a:extLst>
          </p:cNvPr>
          <p:cNvPicPr>
            <a:picLocks noChangeAspect="1"/>
          </p:cNvPicPr>
          <p:nvPr/>
        </p:nvPicPr>
        <p:blipFill>
          <a:blip r:embed="rId2"/>
          <a:stretch>
            <a:fillRect/>
          </a:stretch>
        </p:blipFill>
        <p:spPr>
          <a:xfrm>
            <a:off x="838200" y="2575847"/>
            <a:ext cx="10136979" cy="2255577"/>
          </a:xfrm>
          <a:prstGeom prst="rect">
            <a:avLst/>
          </a:prstGeom>
        </p:spPr>
      </p:pic>
      <p:pic>
        <p:nvPicPr>
          <p:cNvPr id="6" name="Picture 5">
            <a:extLst>
              <a:ext uri="{FF2B5EF4-FFF2-40B4-BE49-F238E27FC236}">
                <a16:creationId xmlns:a16="http://schemas.microsoft.com/office/drawing/2014/main" id="{13761476-97BB-A6F9-C2D1-88E1EF7428A1}"/>
              </a:ext>
            </a:extLst>
          </p:cNvPr>
          <p:cNvPicPr>
            <a:picLocks noChangeAspect="1"/>
          </p:cNvPicPr>
          <p:nvPr/>
        </p:nvPicPr>
        <p:blipFill>
          <a:blip r:embed="rId3"/>
          <a:stretch>
            <a:fillRect/>
          </a:stretch>
        </p:blipFill>
        <p:spPr>
          <a:xfrm>
            <a:off x="5151038" y="2774341"/>
            <a:ext cx="1889924" cy="251482"/>
          </a:xfrm>
          <a:prstGeom prst="rect">
            <a:avLst/>
          </a:prstGeom>
        </p:spPr>
      </p:pic>
      <p:pic>
        <p:nvPicPr>
          <p:cNvPr id="7" name="Picture 6">
            <a:extLst>
              <a:ext uri="{FF2B5EF4-FFF2-40B4-BE49-F238E27FC236}">
                <a16:creationId xmlns:a16="http://schemas.microsoft.com/office/drawing/2014/main" id="{54ADC212-E4BE-8405-058C-A75C50773A57}"/>
              </a:ext>
            </a:extLst>
          </p:cNvPr>
          <p:cNvPicPr>
            <a:picLocks noChangeAspect="1"/>
          </p:cNvPicPr>
          <p:nvPr/>
        </p:nvPicPr>
        <p:blipFill>
          <a:blip r:embed="rId3"/>
          <a:stretch>
            <a:fillRect/>
          </a:stretch>
        </p:blipFill>
        <p:spPr>
          <a:xfrm>
            <a:off x="5231721" y="3303259"/>
            <a:ext cx="1889924" cy="251482"/>
          </a:xfrm>
          <a:prstGeom prst="rect">
            <a:avLst/>
          </a:prstGeom>
        </p:spPr>
      </p:pic>
      <p:pic>
        <p:nvPicPr>
          <p:cNvPr id="8" name="Picture 7">
            <a:extLst>
              <a:ext uri="{FF2B5EF4-FFF2-40B4-BE49-F238E27FC236}">
                <a16:creationId xmlns:a16="http://schemas.microsoft.com/office/drawing/2014/main" id="{EEE4FF40-2E2B-5DFD-6421-A522BA01E9CC}"/>
              </a:ext>
            </a:extLst>
          </p:cNvPr>
          <p:cNvPicPr>
            <a:picLocks noChangeAspect="1"/>
          </p:cNvPicPr>
          <p:nvPr/>
        </p:nvPicPr>
        <p:blipFill>
          <a:blip r:embed="rId3"/>
          <a:stretch>
            <a:fillRect/>
          </a:stretch>
        </p:blipFill>
        <p:spPr>
          <a:xfrm>
            <a:off x="5231721" y="3815859"/>
            <a:ext cx="1889924" cy="251482"/>
          </a:xfrm>
          <a:prstGeom prst="rect">
            <a:avLst/>
          </a:prstGeom>
        </p:spPr>
      </p:pic>
      <p:pic>
        <p:nvPicPr>
          <p:cNvPr id="9" name="Picture 8">
            <a:extLst>
              <a:ext uri="{FF2B5EF4-FFF2-40B4-BE49-F238E27FC236}">
                <a16:creationId xmlns:a16="http://schemas.microsoft.com/office/drawing/2014/main" id="{0A3A6F3F-EF54-870F-3D2A-F13499F912BE}"/>
              </a:ext>
            </a:extLst>
          </p:cNvPr>
          <p:cNvPicPr>
            <a:picLocks noChangeAspect="1"/>
          </p:cNvPicPr>
          <p:nvPr/>
        </p:nvPicPr>
        <p:blipFill>
          <a:blip r:embed="rId3"/>
          <a:stretch>
            <a:fillRect/>
          </a:stretch>
        </p:blipFill>
        <p:spPr>
          <a:xfrm>
            <a:off x="5231721" y="4329970"/>
            <a:ext cx="1889924" cy="251482"/>
          </a:xfrm>
          <a:prstGeom prst="rect">
            <a:avLst/>
          </a:prstGeom>
        </p:spPr>
      </p:pic>
    </p:spTree>
    <p:extLst>
      <p:ext uri="{BB962C8B-B14F-4D97-AF65-F5344CB8AC3E}">
        <p14:creationId xmlns:p14="http://schemas.microsoft.com/office/powerpoint/2010/main" val="74310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01D028-417C-93DD-074D-56E5408B2ADD}"/>
              </a:ext>
            </a:extLst>
          </p:cNvPr>
          <p:cNvPicPr>
            <a:picLocks noChangeAspect="1"/>
          </p:cNvPicPr>
          <p:nvPr/>
        </p:nvPicPr>
        <p:blipFill>
          <a:blip r:embed="rId2"/>
          <a:stretch>
            <a:fillRect/>
          </a:stretch>
        </p:blipFill>
        <p:spPr>
          <a:xfrm>
            <a:off x="780589" y="1535266"/>
            <a:ext cx="10630821" cy="3787468"/>
          </a:xfrm>
          <a:prstGeom prst="rect">
            <a:avLst/>
          </a:prstGeom>
        </p:spPr>
      </p:pic>
      <p:cxnSp>
        <p:nvCxnSpPr>
          <p:cNvPr id="7" name="Straight Connector 6">
            <a:extLst>
              <a:ext uri="{FF2B5EF4-FFF2-40B4-BE49-F238E27FC236}">
                <a16:creationId xmlns:a16="http://schemas.microsoft.com/office/drawing/2014/main" id="{7DAB42F3-6E1F-3239-F829-B97CA593D302}"/>
              </a:ext>
            </a:extLst>
          </p:cNvPr>
          <p:cNvCxnSpPr>
            <a:cxnSpLocks/>
          </p:cNvCxnSpPr>
          <p:nvPr/>
        </p:nvCxnSpPr>
        <p:spPr>
          <a:xfrm>
            <a:off x="2223247" y="2474259"/>
            <a:ext cx="22680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F03E62-72F1-CF4E-70FE-5EE0CE07F8F9}"/>
              </a:ext>
            </a:extLst>
          </p:cNvPr>
          <p:cNvCxnSpPr>
            <a:cxnSpLocks/>
          </p:cNvCxnSpPr>
          <p:nvPr/>
        </p:nvCxnSpPr>
        <p:spPr>
          <a:xfrm>
            <a:off x="2223247" y="2662518"/>
            <a:ext cx="251908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57C45-1906-C035-27D8-1F13C58FF944}"/>
              </a:ext>
            </a:extLst>
          </p:cNvPr>
          <p:cNvCxnSpPr>
            <a:cxnSpLocks/>
          </p:cNvCxnSpPr>
          <p:nvPr/>
        </p:nvCxnSpPr>
        <p:spPr>
          <a:xfrm>
            <a:off x="1591235" y="5208494"/>
            <a:ext cx="22680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78620D-7DDE-6503-8D6C-7F225E4F298F}"/>
              </a:ext>
            </a:extLst>
          </p:cNvPr>
          <p:cNvSpPr txBox="1"/>
          <p:nvPr/>
        </p:nvSpPr>
        <p:spPr>
          <a:xfrm>
            <a:off x="780589" y="489622"/>
            <a:ext cx="2958352" cy="369332"/>
          </a:xfrm>
          <a:prstGeom prst="rect">
            <a:avLst/>
          </a:prstGeom>
          <a:noFill/>
        </p:spPr>
        <p:txBody>
          <a:bodyPr wrap="square" rtlCol="0">
            <a:spAutoFit/>
          </a:bodyPr>
          <a:lstStyle/>
          <a:p>
            <a:r>
              <a:rPr lang="en-IN" b="1" dirty="0"/>
              <a:t>load_data.py</a:t>
            </a:r>
          </a:p>
        </p:txBody>
      </p:sp>
    </p:spTree>
    <p:extLst>
      <p:ext uri="{BB962C8B-B14F-4D97-AF65-F5344CB8AC3E}">
        <p14:creationId xmlns:p14="http://schemas.microsoft.com/office/powerpoint/2010/main" val="10146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314D-B6E0-38C0-2B0F-677E579419B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152DE8-ED2F-3FB0-3AD9-A89681AF2FD7}"/>
              </a:ext>
            </a:extLst>
          </p:cNvPr>
          <p:cNvSpPr>
            <a:spLocks noGrp="1"/>
          </p:cNvSpPr>
          <p:nvPr>
            <p:ph type="subTitle" idx="1"/>
          </p:nvPr>
        </p:nvSpPr>
        <p:spPr/>
        <p:txBody>
          <a:bodyPr/>
          <a:lstStyle/>
          <a:p>
            <a:endParaRPr lang="en-IN"/>
          </a:p>
        </p:txBody>
      </p:sp>
      <p:pic>
        <p:nvPicPr>
          <p:cNvPr id="1026" name="Picture 2" descr="A Visual Intro to NumPy and Data Representation – Jay Alammar – Visualizing  machine learning one concept at a time.">
            <a:extLst>
              <a:ext uri="{FF2B5EF4-FFF2-40B4-BE49-F238E27FC236}">
                <a16:creationId xmlns:a16="http://schemas.microsoft.com/office/drawing/2014/main" id="{9D6E8EA9-4E03-1CC5-7CEA-571FFCF72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2963"/>
            <a:ext cx="12192000" cy="517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2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FE8FFD-059E-012D-A2B7-799C428C39BF}"/>
              </a:ext>
            </a:extLst>
          </p:cNvPr>
          <p:cNvSpPr txBox="1"/>
          <p:nvPr/>
        </p:nvSpPr>
        <p:spPr>
          <a:xfrm>
            <a:off x="1967753" y="3044279"/>
            <a:ext cx="8256494" cy="769441"/>
          </a:xfrm>
          <a:prstGeom prst="rect">
            <a:avLst/>
          </a:prstGeom>
          <a:noFill/>
        </p:spPr>
        <p:txBody>
          <a:bodyPr wrap="square">
            <a:spAutoFit/>
          </a:bodyPr>
          <a:lstStyle/>
          <a:p>
            <a:r>
              <a:rPr lang="en-IN" sz="4400" b="0" i="0" dirty="0">
                <a:solidFill>
                  <a:srgbClr val="202124"/>
                </a:solidFill>
                <a:effectLst/>
                <a:latin typeface="arial" panose="020B0604020202020204" pitchFamily="34" charset="0"/>
              </a:rPr>
              <a:t>Region of Interest (ROI) pooling</a:t>
            </a:r>
            <a:endParaRPr lang="en-IN" sz="4400" dirty="0"/>
          </a:p>
        </p:txBody>
      </p:sp>
    </p:spTree>
    <p:extLst>
      <p:ext uri="{BB962C8B-B14F-4D97-AF65-F5344CB8AC3E}">
        <p14:creationId xmlns:p14="http://schemas.microsoft.com/office/powerpoint/2010/main" val="271304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E632746-55AC-EB03-8052-438B505F1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7" y="361389"/>
            <a:ext cx="619125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8CC551A-8036-0B5D-271A-A3E7CB085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7" y="3953436"/>
            <a:ext cx="72485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537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49B3230-7FBB-BF13-0CE3-94FC94BF3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2195512"/>
            <a:ext cx="52768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5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A229AB-B118-6B09-D89E-7A0A4A93D8B6}"/>
              </a:ext>
            </a:extLst>
          </p:cNvPr>
          <p:cNvPicPr>
            <a:picLocks noChangeAspect="1"/>
          </p:cNvPicPr>
          <p:nvPr/>
        </p:nvPicPr>
        <p:blipFill>
          <a:blip r:embed="rId2"/>
          <a:stretch>
            <a:fillRect/>
          </a:stretch>
        </p:blipFill>
        <p:spPr>
          <a:xfrm>
            <a:off x="1630293" y="1558128"/>
            <a:ext cx="8931414" cy="3741744"/>
          </a:xfrm>
          <a:prstGeom prst="rect">
            <a:avLst/>
          </a:prstGeom>
        </p:spPr>
      </p:pic>
      <p:cxnSp>
        <p:nvCxnSpPr>
          <p:cNvPr id="9" name="Straight Connector 8">
            <a:extLst>
              <a:ext uri="{FF2B5EF4-FFF2-40B4-BE49-F238E27FC236}">
                <a16:creationId xmlns:a16="http://schemas.microsoft.com/office/drawing/2014/main" id="{DDA5C387-79ED-D531-C807-14A473A46889}"/>
              </a:ext>
            </a:extLst>
          </p:cNvPr>
          <p:cNvCxnSpPr/>
          <p:nvPr/>
        </p:nvCxnSpPr>
        <p:spPr>
          <a:xfrm>
            <a:off x="3415553" y="4733365"/>
            <a:ext cx="183776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E9F912F-EFDA-BA90-639F-14765155E8FD}"/>
              </a:ext>
            </a:extLst>
          </p:cNvPr>
          <p:cNvCxnSpPr>
            <a:cxnSpLocks/>
          </p:cNvCxnSpPr>
          <p:nvPr/>
        </p:nvCxnSpPr>
        <p:spPr>
          <a:xfrm>
            <a:off x="2052918" y="3299012"/>
            <a:ext cx="175708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B350EFD-F962-EB2A-C35A-6135A93A0C3D}"/>
              </a:ext>
            </a:extLst>
          </p:cNvPr>
          <p:cNvCxnSpPr>
            <a:cxnSpLocks/>
          </p:cNvCxnSpPr>
          <p:nvPr/>
        </p:nvCxnSpPr>
        <p:spPr>
          <a:xfrm>
            <a:off x="2052918" y="3083859"/>
            <a:ext cx="16764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456958-F76C-EF5E-B5AB-D157599500A4}"/>
              </a:ext>
            </a:extLst>
          </p:cNvPr>
          <p:cNvCxnSpPr>
            <a:cxnSpLocks/>
          </p:cNvCxnSpPr>
          <p:nvPr/>
        </p:nvCxnSpPr>
        <p:spPr>
          <a:xfrm flipV="1">
            <a:off x="2017059" y="5074024"/>
            <a:ext cx="2178423" cy="896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085287F-1DFF-A128-DC4E-D4E3A00EBD7E}"/>
              </a:ext>
            </a:extLst>
          </p:cNvPr>
          <p:cNvSpPr txBox="1"/>
          <p:nvPr/>
        </p:nvSpPr>
        <p:spPr>
          <a:xfrm>
            <a:off x="1630293" y="233297"/>
            <a:ext cx="4572000" cy="369332"/>
          </a:xfrm>
          <a:prstGeom prst="rect">
            <a:avLst/>
          </a:prstGeom>
          <a:noFill/>
        </p:spPr>
        <p:txBody>
          <a:bodyPr wrap="square" rtlCol="0">
            <a:spAutoFit/>
          </a:bodyPr>
          <a:lstStyle/>
          <a:p>
            <a:r>
              <a:rPr lang="en-IN" b="1" dirty="0"/>
              <a:t>roi_pooling.py</a:t>
            </a:r>
          </a:p>
        </p:txBody>
      </p:sp>
    </p:spTree>
    <p:extLst>
      <p:ext uri="{BB962C8B-B14F-4D97-AF65-F5344CB8AC3E}">
        <p14:creationId xmlns:p14="http://schemas.microsoft.com/office/powerpoint/2010/main" val="184840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ED6216-F301-C01B-4415-345CC6D73875}"/>
              </a:ext>
            </a:extLst>
          </p:cNvPr>
          <p:cNvSpPr txBox="1">
            <a:spLocks/>
          </p:cNvSpPr>
          <p:nvPr/>
        </p:nvSpPr>
        <p:spPr>
          <a:xfrm>
            <a:off x="637674" y="152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solidFill>
                  <a:srgbClr val="193C36"/>
                </a:solidFill>
              </a:rPr>
              <a:t>INTRODUCTION</a:t>
            </a:r>
            <a:endParaRPr lang="en-IN" b="1" u="sng" dirty="0"/>
          </a:p>
        </p:txBody>
      </p:sp>
      <p:sp>
        <p:nvSpPr>
          <p:cNvPr id="7" name="TextBox 6">
            <a:extLst>
              <a:ext uri="{FF2B5EF4-FFF2-40B4-BE49-F238E27FC236}">
                <a16:creationId xmlns:a16="http://schemas.microsoft.com/office/drawing/2014/main" id="{685E8E1A-179F-2A89-BAD6-63DA195690CA}"/>
              </a:ext>
            </a:extLst>
          </p:cNvPr>
          <p:cNvSpPr txBox="1"/>
          <p:nvPr/>
        </p:nvSpPr>
        <p:spPr>
          <a:xfrm>
            <a:off x="782320" y="1720840"/>
            <a:ext cx="10160000" cy="2585323"/>
          </a:xfrm>
          <a:prstGeom prst="rect">
            <a:avLst/>
          </a:prstGeom>
          <a:noFill/>
        </p:spPr>
        <p:txBody>
          <a:bodyPr wrap="square" rtlCol="0">
            <a:spAutoFit/>
          </a:bodyPr>
          <a:lstStyle/>
          <a:p>
            <a:pPr algn="just" rtl="0">
              <a:spcBef>
                <a:spcPts val="0"/>
              </a:spcBef>
              <a:spcAft>
                <a:spcPts val="0"/>
              </a:spcAft>
            </a:pPr>
            <a:r>
              <a:rPr lang="en-IN" sz="1800" b="0" i="0" u="none" strike="noStrike" dirty="0">
                <a:solidFill>
                  <a:srgbClr val="555555"/>
                </a:solidFill>
                <a:effectLst/>
                <a:latin typeface="Arial" panose="020B0604020202020204" pitchFamily="34" charset="0"/>
              </a:rPr>
              <a:t>Automatic number-plate recognition (ANPR) is a technology that uses object detection and optical character recognition on images to read vehicle registration plates. </a:t>
            </a:r>
          </a:p>
          <a:p>
            <a:pPr algn="just" rtl="0">
              <a:spcBef>
                <a:spcPts val="0"/>
              </a:spcBef>
              <a:spcAft>
                <a:spcPts val="0"/>
              </a:spcAft>
            </a:pPr>
            <a:endParaRPr lang="en-IN" dirty="0">
              <a:solidFill>
                <a:srgbClr val="555555"/>
              </a:solidFill>
              <a:latin typeface="Arial" panose="020B0604020202020204" pitchFamily="34" charset="0"/>
            </a:endParaRPr>
          </a:p>
          <a:p>
            <a:pPr algn="just" rtl="0">
              <a:spcBef>
                <a:spcPts val="0"/>
              </a:spcBef>
              <a:spcAft>
                <a:spcPts val="0"/>
              </a:spcAft>
            </a:pPr>
            <a:r>
              <a:rPr lang="en-IN" sz="1800" b="0" i="0" u="none" strike="noStrike" dirty="0">
                <a:solidFill>
                  <a:srgbClr val="555555"/>
                </a:solidFill>
                <a:effectLst/>
                <a:latin typeface="Arial" panose="020B0604020202020204" pitchFamily="34" charset="0"/>
              </a:rPr>
              <a:t> </a:t>
            </a:r>
            <a:endParaRPr lang="en-IN" b="0" dirty="0">
              <a:effectLst/>
            </a:endParaRPr>
          </a:p>
          <a:p>
            <a:pPr algn="just" rtl="0">
              <a:spcBef>
                <a:spcPts val="0"/>
              </a:spcBef>
              <a:spcAft>
                <a:spcPts val="0"/>
              </a:spcAft>
            </a:pPr>
            <a:r>
              <a:rPr lang="en-IN" sz="1800" b="0" i="0" u="none" strike="noStrike" dirty="0">
                <a:solidFill>
                  <a:srgbClr val="555555"/>
                </a:solidFill>
                <a:effectLst/>
                <a:latin typeface="Arial" panose="020B0604020202020204" pitchFamily="34" charset="0"/>
              </a:rPr>
              <a:t>In this ANPR system, we used an object detection model to identify the licence plate from the image/frame and then applied Optical character recognition(OCR) to get the licence plate number from it. </a:t>
            </a:r>
            <a:endParaRPr lang="en-IN" b="0" dirty="0">
              <a:effectLst/>
            </a:endParaRPr>
          </a:p>
          <a:p>
            <a:br>
              <a:rPr lang="en-IN" dirty="0"/>
            </a:br>
            <a:endParaRPr lang="en-IN" dirty="0"/>
          </a:p>
        </p:txBody>
      </p:sp>
    </p:spTree>
    <p:extLst>
      <p:ext uri="{BB962C8B-B14F-4D97-AF65-F5344CB8AC3E}">
        <p14:creationId xmlns:p14="http://schemas.microsoft.com/office/powerpoint/2010/main" val="372197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asic CNN Architecture: Explaining 5 Layers of Convolutional Neural Network  | upGrad blog">
            <a:extLst>
              <a:ext uri="{FF2B5EF4-FFF2-40B4-BE49-F238E27FC236}">
                <a16:creationId xmlns:a16="http://schemas.microsoft.com/office/drawing/2014/main" id="{3C99486F-89BE-F274-2FF1-67D72520C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2062163"/>
            <a:ext cx="5534025" cy="2733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AFD54A-6EB7-53E4-CD8B-0B0BD4DBE086}"/>
              </a:ext>
            </a:extLst>
          </p:cNvPr>
          <p:cNvSpPr txBox="1"/>
          <p:nvPr/>
        </p:nvSpPr>
        <p:spPr>
          <a:xfrm>
            <a:off x="869576" y="475129"/>
            <a:ext cx="6544236" cy="646331"/>
          </a:xfrm>
          <a:prstGeom prst="rect">
            <a:avLst/>
          </a:prstGeom>
          <a:noFill/>
        </p:spPr>
        <p:txBody>
          <a:bodyPr wrap="square" rtlCol="0">
            <a:spAutoFit/>
          </a:bodyPr>
          <a:lstStyle/>
          <a:p>
            <a:r>
              <a:rPr lang="en-IN" b="1" i="0" dirty="0">
                <a:solidFill>
                  <a:srgbClr val="202124"/>
                </a:solidFill>
                <a:effectLst/>
                <a:latin typeface="arial" panose="020B0604020202020204" pitchFamily="34" charset="0"/>
              </a:rPr>
              <a:t>Convolutional neural network</a:t>
            </a:r>
            <a:r>
              <a:rPr lang="en-IN" b="1" dirty="0">
                <a:solidFill>
                  <a:srgbClr val="000000"/>
                </a:solidFill>
                <a:latin typeface="proxima_novaregular"/>
              </a:rPr>
              <a:t> (</a:t>
            </a:r>
            <a:r>
              <a:rPr lang="en-IN" b="1" i="0" dirty="0">
                <a:solidFill>
                  <a:srgbClr val="000000"/>
                </a:solidFill>
                <a:effectLst/>
                <a:latin typeface="proxima_novaregular"/>
              </a:rPr>
              <a:t>CNN) Architecture</a:t>
            </a:r>
          </a:p>
          <a:p>
            <a:endParaRPr lang="en-IN" b="1" dirty="0"/>
          </a:p>
        </p:txBody>
      </p:sp>
    </p:spTree>
    <p:extLst>
      <p:ext uri="{BB962C8B-B14F-4D97-AF65-F5344CB8AC3E}">
        <p14:creationId xmlns:p14="http://schemas.microsoft.com/office/powerpoint/2010/main" val="229151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419465-78D9-0EA6-9D8D-775D20320AA1}"/>
              </a:ext>
            </a:extLst>
          </p:cNvPr>
          <p:cNvPicPr>
            <a:picLocks noChangeAspect="1"/>
          </p:cNvPicPr>
          <p:nvPr/>
        </p:nvPicPr>
        <p:blipFill>
          <a:blip r:embed="rId2"/>
          <a:stretch>
            <a:fillRect/>
          </a:stretch>
        </p:blipFill>
        <p:spPr>
          <a:xfrm>
            <a:off x="1058743" y="959201"/>
            <a:ext cx="10074513" cy="5692633"/>
          </a:xfrm>
          <a:prstGeom prst="rect">
            <a:avLst/>
          </a:prstGeom>
        </p:spPr>
      </p:pic>
      <p:sp>
        <p:nvSpPr>
          <p:cNvPr id="6" name="TextBox 5">
            <a:extLst>
              <a:ext uri="{FF2B5EF4-FFF2-40B4-BE49-F238E27FC236}">
                <a16:creationId xmlns:a16="http://schemas.microsoft.com/office/drawing/2014/main" id="{B0A3C737-70E3-30E9-92FA-7E59845E7802}"/>
              </a:ext>
            </a:extLst>
          </p:cNvPr>
          <p:cNvSpPr txBox="1"/>
          <p:nvPr/>
        </p:nvSpPr>
        <p:spPr>
          <a:xfrm>
            <a:off x="672353" y="89647"/>
            <a:ext cx="3182471" cy="369332"/>
          </a:xfrm>
          <a:prstGeom prst="rect">
            <a:avLst/>
          </a:prstGeom>
          <a:noFill/>
        </p:spPr>
        <p:txBody>
          <a:bodyPr wrap="square" rtlCol="0">
            <a:spAutoFit/>
          </a:bodyPr>
          <a:lstStyle/>
          <a:p>
            <a:r>
              <a:rPr lang="en-IN" dirty="0"/>
              <a:t>Rpnet.py</a:t>
            </a:r>
          </a:p>
        </p:txBody>
      </p:sp>
      <p:cxnSp>
        <p:nvCxnSpPr>
          <p:cNvPr id="8" name="Straight Connector 7">
            <a:extLst>
              <a:ext uri="{FF2B5EF4-FFF2-40B4-BE49-F238E27FC236}">
                <a16:creationId xmlns:a16="http://schemas.microsoft.com/office/drawing/2014/main" id="{A76B2FF7-C54D-0AE2-262B-8F88B2F48B7F}"/>
              </a:ext>
            </a:extLst>
          </p:cNvPr>
          <p:cNvCxnSpPr>
            <a:cxnSpLocks/>
          </p:cNvCxnSpPr>
          <p:nvPr/>
        </p:nvCxnSpPr>
        <p:spPr>
          <a:xfrm flipV="1">
            <a:off x="1999129" y="1918447"/>
            <a:ext cx="744072" cy="896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4C541B-1382-36DD-23DC-5E58EDB68A10}"/>
              </a:ext>
            </a:extLst>
          </p:cNvPr>
          <p:cNvCxnSpPr>
            <a:cxnSpLocks/>
          </p:cNvCxnSpPr>
          <p:nvPr/>
        </p:nvCxnSpPr>
        <p:spPr>
          <a:xfrm>
            <a:off x="1999129" y="2079812"/>
            <a:ext cx="1004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61E656-F9D6-CB38-CC5B-9D6912053F63}"/>
              </a:ext>
            </a:extLst>
          </p:cNvPr>
          <p:cNvCxnSpPr>
            <a:cxnSpLocks/>
          </p:cNvCxnSpPr>
          <p:nvPr/>
        </p:nvCxnSpPr>
        <p:spPr>
          <a:xfrm>
            <a:off x="1999129" y="2286000"/>
            <a:ext cx="1004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D5AD57-5761-09F8-44A1-3583489167F5}"/>
              </a:ext>
            </a:extLst>
          </p:cNvPr>
          <p:cNvCxnSpPr>
            <a:cxnSpLocks/>
          </p:cNvCxnSpPr>
          <p:nvPr/>
        </p:nvCxnSpPr>
        <p:spPr>
          <a:xfrm>
            <a:off x="1999129" y="2456329"/>
            <a:ext cx="1004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0A314B-4E34-F5BC-98CA-4543DD967036}"/>
              </a:ext>
            </a:extLst>
          </p:cNvPr>
          <p:cNvCxnSpPr>
            <a:cxnSpLocks/>
          </p:cNvCxnSpPr>
          <p:nvPr/>
        </p:nvCxnSpPr>
        <p:spPr>
          <a:xfrm>
            <a:off x="1595717" y="3021105"/>
            <a:ext cx="70821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9844B1-7E4A-8982-82D2-97D1FFC374AB}"/>
              </a:ext>
            </a:extLst>
          </p:cNvPr>
          <p:cNvCxnSpPr>
            <a:cxnSpLocks/>
          </p:cNvCxnSpPr>
          <p:nvPr/>
        </p:nvCxnSpPr>
        <p:spPr>
          <a:xfrm>
            <a:off x="1645023" y="4312023"/>
            <a:ext cx="6589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BDE2AF4-5E33-7077-A866-5C8D76F0ACFC}"/>
              </a:ext>
            </a:extLst>
          </p:cNvPr>
          <p:cNvCxnSpPr>
            <a:cxnSpLocks/>
          </p:cNvCxnSpPr>
          <p:nvPr/>
        </p:nvCxnSpPr>
        <p:spPr>
          <a:xfrm>
            <a:off x="1645023" y="5540187"/>
            <a:ext cx="6589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E6047F0-40A8-0FC3-E8B4-9CD74DB6A955}"/>
              </a:ext>
            </a:extLst>
          </p:cNvPr>
          <p:cNvPicPr>
            <a:picLocks noChangeAspect="1"/>
          </p:cNvPicPr>
          <p:nvPr/>
        </p:nvPicPr>
        <p:blipFill>
          <a:blip r:embed="rId3"/>
          <a:stretch>
            <a:fillRect/>
          </a:stretch>
        </p:blipFill>
        <p:spPr>
          <a:xfrm>
            <a:off x="8905012" y="4154392"/>
            <a:ext cx="3283929" cy="2497442"/>
          </a:xfrm>
          <a:prstGeom prst="rect">
            <a:avLst/>
          </a:prstGeom>
        </p:spPr>
      </p:pic>
    </p:spTree>
    <p:extLst>
      <p:ext uri="{BB962C8B-B14F-4D97-AF65-F5344CB8AC3E}">
        <p14:creationId xmlns:p14="http://schemas.microsoft.com/office/powerpoint/2010/main" val="166154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987AB-C2AD-6511-721D-F016DF995728}"/>
              </a:ext>
            </a:extLst>
          </p:cNvPr>
          <p:cNvPicPr>
            <a:picLocks noChangeAspect="1"/>
          </p:cNvPicPr>
          <p:nvPr/>
        </p:nvPicPr>
        <p:blipFill>
          <a:blip r:embed="rId2"/>
          <a:stretch>
            <a:fillRect/>
          </a:stretch>
        </p:blipFill>
        <p:spPr>
          <a:xfrm>
            <a:off x="715814" y="2324004"/>
            <a:ext cx="10760372" cy="2209992"/>
          </a:xfrm>
          <a:prstGeom prst="rect">
            <a:avLst/>
          </a:prstGeom>
        </p:spPr>
      </p:pic>
      <p:sp>
        <p:nvSpPr>
          <p:cNvPr id="4" name="Rectangle 3">
            <a:extLst>
              <a:ext uri="{FF2B5EF4-FFF2-40B4-BE49-F238E27FC236}">
                <a16:creationId xmlns:a16="http://schemas.microsoft.com/office/drawing/2014/main" id="{532485FC-C930-960F-D2C8-F5A0FC116543}"/>
              </a:ext>
            </a:extLst>
          </p:cNvPr>
          <p:cNvSpPr/>
          <p:nvPr/>
        </p:nvSpPr>
        <p:spPr>
          <a:xfrm>
            <a:off x="1712259" y="2510118"/>
            <a:ext cx="842682" cy="1828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93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238CFD-A91D-28F8-B203-46333180A158}"/>
              </a:ext>
            </a:extLst>
          </p:cNvPr>
          <p:cNvPicPr>
            <a:picLocks noChangeAspect="1"/>
          </p:cNvPicPr>
          <p:nvPr/>
        </p:nvPicPr>
        <p:blipFill>
          <a:blip r:embed="rId2"/>
          <a:stretch>
            <a:fillRect/>
          </a:stretch>
        </p:blipFill>
        <p:spPr>
          <a:xfrm>
            <a:off x="1287602" y="2150557"/>
            <a:ext cx="4531675" cy="419599"/>
          </a:xfrm>
          <a:prstGeom prst="rect">
            <a:avLst/>
          </a:prstGeom>
        </p:spPr>
      </p:pic>
      <p:pic>
        <p:nvPicPr>
          <p:cNvPr id="9" name="Picture 8">
            <a:extLst>
              <a:ext uri="{FF2B5EF4-FFF2-40B4-BE49-F238E27FC236}">
                <a16:creationId xmlns:a16="http://schemas.microsoft.com/office/drawing/2014/main" id="{194A9205-B90E-D976-21F5-48F6209B152F}"/>
              </a:ext>
            </a:extLst>
          </p:cNvPr>
          <p:cNvPicPr>
            <a:picLocks noChangeAspect="1"/>
          </p:cNvPicPr>
          <p:nvPr/>
        </p:nvPicPr>
        <p:blipFill>
          <a:blip r:embed="rId3"/>
          <a:stretch>
            <a:fillRect/>
          </a:stretch>
        </p:blipFill>
        <p:spPr>
          <a:xfrm>
            <a:off x="1287602" y="2570156"/>
            <a:ext cx="9616796" cy="858844"/>
          </a:xfrm>
          <a:prstGeom prst="rect">
            <a:avLst/>
          </a:prstGeom>
        </p:spPr>
      </p:pic>
      <p:cxnSp>
        <p:nvCxnSpPr>
          <p:cNvPr id="10" name="Straight Connector 9">
            <a:extLst>
              <a:ext uri="{FF2B5EF4-FFF2-40B4-BE49-F238E27FC236}">
                <a16:creationId xmlns:a16="http://schemas.microsoft.com/office/drawing/2014/main" id="{2BB6035E-36A7-9756-B03A-594AE2886FAB}"/>
              </a:ext>
            </a:extLst>
          </p:cNvPr>
          <p:cNvCxnSpPr>
            <a:cxnSpLocks/>
          </p:cNvCxnSpPr>
          <p:nvPr/>
        </p:nvCxnSpPr>
        <p:spPr>
          <a:xfrm>
            <a:off x="4240305" y="3164541"/>
            <a:ext cx="1004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678901-B160-7452-B184-A5057A1D8316}"/>
              </a:ext>
            </a:extLst>
          </p:cNvPr>
          <p:cNvCxnSpPr>
            <a:cxnSpLocks/>
          </p:cNvCxnSpPr>
          <p:nvPr/>
        </p:nvCxnSpPr>
        <p:spPr>
          <a:xfrm>
            <a:off x="5593976" y="3164541"/>
            <a:ext cx="1004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7CABC-99F3-9C68-C160-DAD2BFE79D23}"/>
              </a:ext>
            </a:extLst>
          </p:cNvPr>
          <p:cNvCxnSpPr>
            <a:cxnSpLocks/>
          </p:cNvCxnSpPr>
          <p:nvPr/>
        </p:nvCxnSpPr>
        <p:spPr>
          <a:xfrm>
            <a:off x="8471646" y="3164541"/>
            <a:ext cx="183776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811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38E299-D74E-D040-BC11-59B4896AFA56}"/>
              </a:ext>
            </a:extLst>
          </p:cNvPr>
          <p:cNvPicPr>
            <a:picLocks noChangeAspect="1"/>
          </p:cNvPicPr>
          <p:nvPr/>
        </p:nvPicPr>
        <p:blipFill>
          <a:blip r:embed="rId2"/>
          <a:stretch>
            <a:fillRect/>
          </a:stretch>
        </p:blipFill>
        <p:spPr>
          <a:xfrm>
            <a:off x="828605" y="2551101"/>
            <a:ext cx="10534789" cy="1755798"/>
          </a:xfrm>
          <a:prstGeom prst="rect">
            <a:avLst/>
          </a:prstGeom>
        </p:spPr>
      </p:pic>
      <p:sp>
        <p:nvSpPr>
          <p:cNvPr id="6" name="TextBox 5">
            <a:extLst>
              <a:ext uri="{FF2B5EF4-FFF2-40B4-BE49-F238E27FC236}">
                <a16:creationId xmlns:a16="http://schemas.microsoft.com/office/drawing/2014/main" id="{48C79A5C-72CD-FE50-200A-91DDDC3DCC12}"/>
              </a:ext>
            </a:extLst>
          </p:cNvPr>
          <p:cNvSpPr txBox="1"/>
          <p:nvPr/>
        </p:nvSpPr>
        <p:spPr>
          <a:xfrm>
            <a:off x="753035" y="358588"/>
            <a:ext cx="2581836" cy="369332"/>
          </a:xfrm>
          <a:prstGeom prst="rect">
            <a:avLst/>
          </a:prstGeom>
          <a:noFill/>
        </p:spPr>
        <p:txBody>
          <a:bodyPr wrap="square" rtlCol="0">
            <a:spAutoFit/>
          </a:bodyPr>
          <a:lstStyle/>
          <a:p>
            <a:r>
              <a:rPr lang="en-IN" b="1" dirty="0"/>
              <a:t>rpnetEval.py</a:t>
            </a:r>
          </a:p>
        </p:txBody>
      </p:sp>
      <p:cxnSp>
        <p:nvCxnSpPr>
          <p:cNvPr id="9" name="Straight Connector 8">
            <a:extLst>
              <a:ext uri="{FF2B5EF4-FFF2-40B4-BE49-F238E27FC236}">
                <a16:creationId xmlns:a16="http://schemas.microsoft.com/office/drawing/2014/main" id="{A633D8FC-C6EF-CA1C-4C5E-89DA4B5F8519}"/>
              </a:ext>
            </a:extLst>
          </p:cNvPr>
          <p:cNvCxnSpPr>
            <a:cxnSpLocks/>
          </p:cNvCxnSpPr>
          <p:nvPr/>
        </p:nvCxnSpPr>
        <p:spPr>
          <a:xfrm>
            <a:off x="1021976" y="4168588"/>
            <a:ext cx="150607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CEE80BF-6553-FA3E-F468-6AEDDA57983E}"/>
              </a:ext>
            </a:extLst>
          </p:cNvPr>
          <p:cNvCxnSpPr>
            <a:cxnSpLocks/>
          </p:cNvCxnSpPr>
          <p:nvPr/>
        </p:nvCxnSpPr>
        <p:spPr>
          <a:xfrm>
            <a:off x="1021976" y="3437964"/>
            <a:ext cx="46257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67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082327-ADF0-73EF-6EDE-E58FB1F9ED05}"/>
              </a:ext>
            </a:extLst>
          </p:cNvPr>
          <p:cNvPicPr>
            <a:picLocks noChangeAspect="1"/>
          </p:cNvPicPr>
          <p:nvPr/>
        </p:nvPicPr>
        <p:blipFill>
          <a:blip r:embed="rId2"/>
          <a:stretch>
            <a:fillRect/>
          </a:stretch>
        </p:blipFill>
        <p:spPr>
          <a:xfrm>
            <a:off x="601504" y="1363801"/>
            <a:ext cx="10988992" cy="2065199"/>
          </a:xfrm>
          <a:prstGeom prst="rect">
            <a:avLst/>
          </a:prstGeom>
        </p:spPr>
      </p:pic>
      <p:sp>
        <p:nvSpPr>
          <p:cNvPr id="6" name="Rectangle 5">
            <a:extLst>
              <a:ext uri="{FF2B5EF4-FFF2-40B4-BE49-F238E27FC236}">
                <a16:creationId xmlns:a16="http://schemas.microsoft.com/office/drawing/2014/main" id="{DCFAF2F5-53F2-4B46-EEFD-165366F5C6E5}"/>
              </a:ext>
            </a:extLst>
          </p:cNvPr>
          <p:cNvSpPr/>
          <p:nvPr/>
        </p:nvSpPr>
        <p:spPr>
          <a:xfrm>
            <a:off x="2662518" y="2037080"/>
            <a:ext cx="1165412" cy="13919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3C4F1E2-43F3-44D0-9CE8-C4B04064BC3B}"/>
              </a:ext>
            </a:extLst>
          </p:cNvPr>
          <p:cNvSpPr txBox="1"/>
          <p:nvPr/>
        </p:nvSpPr>
        <p:spPr>
          <a:xfrm>
            <a:off x="779930" y="4497755"/>
            <a:ext cx="6096000" cy="646331"/>
          </a:xfrm>
          <a:prstGeom prst="rect">
            <a:avLst/>
          </a:prstGeom>
          <a:noFill/>
        </p:spPr>
        <p:txBody>
          <a:bodyPr wrap="square">
            <a:spAutoFit/>
          </a:bodyPr>
          <a:lstStyle/>
          <a:p>
            <a:pPr algn="just" rtl="0">
              <a:spcBef>
                <a:spcPts val="0"/>
              </a:spcBef>
              <a:spcAft>
                <a:spcPts val="0"/>
              </a:spcAft>
            </a:pPr>
            <a:r>
              <a:rPr lang="en-IN" sz="1800" b="1" i="0" u="none" strike="noStrike" dirty="0">
                <a:solidFill>
                  <a:srgbClr val="000000"/>
                </a:solidFill>
                <a:effectLst/>
                <a:latin typeface="Arial" panose="020B0604020202020204" pitchFamily="34" charset="0"/>
              </a:rPr>
              <a:t>ACCURACY METRICS :</a:t>
            </a:r>
            <a:endParaRPr lang="en-IN" b="0" dirty="0">
              <a:effectLst/>
            </a:endParaRPr>
          </a:p>
          <a:p>
            <a:r>
              <a:rPr lang="en-IN" sz="1800" b="1" i="0" u="none" strike="noStrike" dirty="0">
                <a:solidFill>
                  <a:srgbClr val="4C4C4C"/>
                </a:solidFill>
                <a:effectLst/>
                <a:latin typeface="Arial" panose="020B0604020202020204" pitchFamily="34" charset="0"/>
              </a:rPr>
              <a:t>  </a:t>
            </a:r>
            <a:r>
              <a:rPr lang="en-IN" sz="1800" b="1" i="0" u="none" strike="noStrike" dirty="0" err="1">
                <a:solidFill>
                  <a:srgbClr val="555555"/>
                </a:solidFill>
                <a:effectLst/>
                <a:latin typeface="Arial" panose="020B0604020202020204" pitchFamily="34" charset="0"/>
              </a:rPr>
              <a:t>mAP</a:t>
            </a:r>
            <a:r>
              <a:rPr lang="en-IN" sz="1800" b="1" i="0" u="none" strike="noStrike" dirty="0">
                <a:solidFill>
                  <a:srgbClr val="555555"/>
                </a:solidFill>
                <a:effectLst/>
                <a:latin typeface="Arial" panose="020B0604020202020204" pitchFamily="34" charset="0"/>
              </a:rPr>
              <a:t> (mean Average Precision) : </a:t>
            </a:r>
            <a:r>
              <a:rPr lang="en-IN" sz="1800" b="1" i="0" u="none" strike="noStrike" dirty="0">
                <a:solidFill>
                  <a:srgbClr val="000000"/>
                </a:solidFill>
                <a:effectLst/>
                <a:latin typeface="Arial" panose="020B0604020202020204" pitchFamily="34" charset="0"/>
              </a:rPr>
              <a:t>0.97</a:t>
            </a:r>
            <a:endParaRPr lang="en-IN" dirty="0"/>
          </a:p>
        </p:txBody>
      </p:sp>
      <p:sp>
        <p:nvSpPr>
          <p:cNvPr id="9" name="TextBox 8">
            <a:extLst>
              <a:ext uri="{FF2B5EF4-FFF2-40B4-BE49-F238E27FC236}">
                <a16:creationId xmlns:a16="http://schemas.microsoft.com/office/drawing/2014/main" id="{0C1E3958-98C2-4BFB-0487-DD7BBAC90E4E}"/>
              </a:ext>
            </a:extLst>
          </p:cNvPr>
          <p:cNvSpPr txBox="1"/>
          <p:nvPr/>
        </p:nvSpPr>
        <p:spPr>
          <a:xfrm>
            <a:off x="853440" y="5679440"/>
            <a:ext cx="2834640" cy="369332"/>
          </a:xfrm>
          <a:prstGeom prst="rect">
            <a:avLst/>
          </a:prstGeom>
          <a:noFill/>
        </p:spPr>
        <p:txBody>
          <a:bodyPr wrap="square" rtlCol="0">
            <a:spAutoFit/>
          </a:bodyPr>
          <a:lstStyle/>
          <a:p>
            <a:r>
              <a:rPr lang="en-IN" dirty="0"/>
              <a:t>MODEL SIZE : 210MB</a:t>
            </a:r>
          </a:p>
        </p:txBody>
      </p:sp>
    </p:spTree>
    <p:extLst>
      <p:ext uri="{BB962C8B-B14F-4D97-AF65-F5344CB8AC3E}">
        <p14:creationId xmlns:p14="http://schemas.microsoft.com/office/powerpoint/2010/main" val="1273469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DE6B-66AE-EA33-09FB-B5C87D8BA4F6}"/>
              </a:ext>
            </a:extLst>
          </p:cNvPr>
          <p:cNvSpPr>
            <a:spLocks noGrp="1"/>
          </p:cNvSpPr>
          <p:nvPr>
            <p:ph type="title"/>
          </p:nvPr>
        </p:nvSpPr>
        <p:spPr/>
        <p:txBody>
          <a:bodyPr/>
          <a:lstStyle/>
          <a:p>
            <a:r>
              <a:rPr lang="en-IN" b="1" u="sng" dirty="0"/>
              <a:t>MODEL COMPARISON</a:t>
            </a:r>
          </a:p>
        </p:txBody>
      </p:sp>
      <p:graphicFrame>
        <p:nvGraphicFramePr>
          <p:cNvPr id="6" name="Content Placeholder 5">
            <a:extLst>
              <a:ext uri="{FF2B5EF4-FFF2-40B4-BE49-F238E27FC236}">
                <a16:creationId xmlns:a16="http://schemas.microsoft.com/office/drawing/2014/main" id="{20DF5918-F512-5427-C8C2-ED1F1A217C61}"/>
              </a:ext>
            </a:extLst>
          </p:cNvPr>
          <p:cNvGraphicFramePr>
            <a:graphicFrameLocks noGrp="1"/>
          </p:cNvGraphicFramePr>
          <p:nvPr>
            <p:ph idx="1"/>
            <p:extLst>
              <p:ext uri="{D42A27DB-BD31-4B8C-83A1-F6EECF244321}">
                <p14:modId xmlns:p14="http://schemas.microsoft.com/office/powerpoint/2010/main" val="1346791869"/>
              </p:ext>
            </p:extLst>
          </p:nvPr>
        </p:nvGraphicFramePr>
        <p:xfrm>
          <a:off x="838200" y="1825625"/>
          <a:ext cx="560324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5">
            <a:extLst>
              <a:ext uri="{FF2B5EF4-FFF2-40B4-BE49-F238E27FC236}">
                <a16:creationId xmlns:a16="http://schemas.microsoft.com/office/drawing/2014/main" id="{22C69F16-EAA0-BED8-63FB-5EFFDB057812}"/>
              </a:ext>
            </a:extLst>
          </p:cNvPr>
          <p:cNvGraphicFramePr>
            <a:graphicFrameLocks/>
          </p:cNvGraphicFramePr>
          <p:nvPr>
            <p:extLst>
              <p:ext uri="{D42A27DB-BD31-4B8C-83A1-F6EECF244321}">
                <p14:modId xmlns:p14="http://schemas.microsoft.com/office/powerpoint/2010/main" val="3258473266"/>
              </p:ext>
            </p:extLst>
          </p:nvPr>
        </p:nvGraphicFramePr>
        <p:xfrm>
          <a:off x="6441440" y="1825625"/>
          <a:ext cx="560324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2940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CF9F8157-55AE-1E08-E82C-B95CD0592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90" y="0"/>
            <a:ext cx="2165684" cy="3489157"/>
          </a:xfrm>
          <a:prstGeom prst="rect">
            <a:avLst/>
          </a:prstGeom>
        </p:spPr>
      </p:pic>
      <p:pic>
        <p:nvPicPr>
          <p:cNvPr id="47" name="Picture 46">
            <a:extLst>
              <a:ext uri="{FF2B5EF4-FFF2-40B4-BE49-F238E27FC236}">
                <a16:creationId xmlns:a16="http://schemas.microsoft.com/office/drawing/2014/main" id="{AF0F43D5-4FFD-3CF6-7BD0-5E2936892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474" y="0"/>
            <a:ext cx="2165684" cy="3489157"/>
          </a:xfrm>
          <a:prstGeom prst="rect">
            <a:avLst/>
          </a:prstGeom>
        </p:spPr>
      </p:pic>
      <p:pic>
        <p:nvPicPr>
          <p:cNvPr id="49" name="Picture 48">
            <a:extLst>
              <a:ext uri="{FF2B5EF4-FFF2-40B4-BE49-F238E27FC236}">
                <a16:creationId xmlns:a16="http://schemas.microsoft.com/office/drawing/2014/main" id="{BE8F9882-4B73-0D13-B45B-8CE35BEBD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158" y="0"/>
            <a:ext cx="2165684" cy="3489157"/>
          </a:xfrm>
          <a:prstGeom prst="rect">
            <a:avLst/>
          </a:prstGeom>
        </p:spPr>
      </p:pic>
      <p:pic>
        <p:nvPicPr>
          <p:cNvPr id="51" name="Picture 50">
            <a:extLst>
              <a:ext uri="{FF2B5EF4-FFF2-40B4-BE49-F238E27FC236}">
                <a16:creationId xmlns:a16="http://schemas.microsoft.com/office/drawing/2014/main" id="{7D5FB15D-300D-7315-0F9E-5F2A82CC3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8842" y="0"/>
            <a:ext cx="2165684" cy="3489157"/>
          </a:xfrm>
          <a:prstGeom prst="rect">
            <a:avLst/>
          </a:prstGeom>
        </p:spPr>
      </p:pic>
      <p:pic>
        <p:nvPicPr>
          <p:cNvPr id="53" name="Picture 52">
            <a:extLst>
              <a:ext uri="{FF2B5EF4-FFF2-40B4-BE49-F238E27FC236}">
                <a16:creationId xmlns:a16="http://schemas.microsoft.com/office/drawing/2014/main" id="{64D032C9-4CE0-7A00-F7E7-447934007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4526" y="0"/>
            <a:ext cx="2165684" cy="3489157"/>
          </a:xfrm>
          <a:prstGeom prst="rect">
            <a:avLst/>
          </a:prstGeom>
        </p:spPr>
      </p:pic>
      <p:pic>
        <p:nvPicPr>
          <p:cNvPr id="55" name="Picture 54">
            <a:extLst>
              <a:ext uri="{FF2B5EF4-FFF2-40B4-BE49-F238E27FC236}">
                <a16:creationId xmlns:a16="http://schemas.microsoft.com/office/drawing/2014/main" id="{0B63DF30-679D-E11C-FCC6-6FD56507E0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790" y="3368843"/>
            <a:ext cx="2165684" cy="3489157"/>
          </a:xfrm>
          <a:prstGeom prst="rect">
            <a:avLst/>
          </a:prstGeom>
        </p:spPr>
      </p:pic>
      <p:pic>
        <p:nvPicPr>
          <p:cNvPr id="57" name="Picture 56">
            <a:extLst>
              <a:ext uri="{FF2B5EF4-FFF2-40B4-BE49-F238E27FC236}">
                <a16:creationId xmlns:a16="http://schemas.microsoft.com/office/drawing/2014/main" id="{02D74880-D6F8-D2B0-37F1-753B53CBF7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7474" y="3368842"/>
            <a:ext cx="2165684" cy="3489157"/>
          </a:xfrm>
          <a:prstGeom prst="rect">
            <a:avLst/>
          </a:prstGeom>
        </p:spPr>
      </p:pic>
      <p:pic>
        <p:nvPicPr>
          <p:cNvPr id="59" name="Picture 58">
            <a:extLst>
              <a:ext uri="{FF2B5EF4-FFF2-40B4-BE49-F238E27FC236}">
                <a16:creationId xmlns:a16="http://schemas.microsoft.com/office/drawing/2014/main" id="{5F4C139C-C468-2A17-0A74-C27AEFF011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13159" y="3368841"/>
            <a:ext cx="2165684" cy="3489158"/>
          </a:xfrm>
          <a:prstGeom prst="rect">
            <a:avLst/>
          </a:prstGeom>
        </p:spPr>
      </p:pic>
      <p:pic>
        <p:nvPicPr>
          <p:cNvPr id="61" name="Picture 60">
            <a:extLst>
              <a:ext uri="{FF2B5EF4-FFF2-40B4-BE49-F238E27FC236}">
                <a16:creationId xmlns:a16="http://schemas.microsoft.com/office/drawing/2014/main" id="{781AA9D6-35A7-F769-9CBA-3E92A5542D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78841" y="3368842"/>
            <a:ext cx="2165684" cy="3489157"/>
          </a:xfrm>
          <a:prstGeom prst="rect">
            <a:avLst/>
          </a:prstGeom>
        </p:spPr>
      </p:pic>
      <p:pic>
        <p:nvPicPr>
          <p:cNvPr id="63" name="Picture 62">
            <a:extLst>
              <a:ext uri="{FF2B5EF4-FFF2-40B4-BE49-F238E27FC236}">
                <a16:creationId xmlns:a16="http://schemas.microsoft.com/office/drawing/2014/main" id="{AEB83CE1-CA7A-394A-9741-450D312D70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44524" y="3368841"/>
            <a:ext cx="2165685" cy="3489158"/>
          </a:xfrm>
          <a:prstGeom prst="rect">
            <a:avLst/>
          </a:prstGeom>
        </p:spPr>
      </p:pic>
    </p:spTree>
    <p:extLst>
      <p:ext uri="{BB962C8B-B14F-4D97-AF65-F5344CB8AC3E}">
        <p14:creationId xmlns:p14="http://schemas.microsoft.com/office/powerpoint/2010/main" val="647252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EBC9-8F01-CE14-C9B3-F5E5011EE355}"/>
              </a:ext>
            </a:extLst>
          </p:cNvPr>
          <p:cNvSpPr>
            <a:spLocks noGrp="1"/>
          </p:cNvSpPr>
          <p:nvPr>
            <p:ph type="ctrTitle"/>
          </p:nvPr>
        </p:nvSpPr>
        <p:spPr>
          <a:xfrm>
            <a:off x="600635" y="528918"/>
            <a:ext cx="1999129" cy="475129"/>
          </a:xfrm>
        </p:spPr>
        <p:txBody>
          <a:bodyPr>
            <a:normAutofit fontScale="90000"/>
          </a:bodyPr>
          <a:lstStyle/>
          <a:p>
            <a:r>
              <a:rPr lang="en-IN" sz="3200" b="1" u="sng" dirty="0"/>
              <a:t>Reference</a:t>
            </a:r>
          </a:p>
        </p:txBody>
      </p:sp>
      <p:sp>
        <p:nvSpPr>
          <p:cNvPr id="6" name="TextBox 5">
            <a:extLst>
              <a:ext uri="{FF2B5EF4-FFF2-40B4-BE49-F238E27FC236}">
                <a16:creationId xmlns:a16="http://schemas.microsoft.com/office/drawing/2014/main" id="{1107849F-3567-3D48-B3B7-5889F62C1113}"/>
              </a:ext>
            </a:extLst>
          </p:cNvPr>
          <p:cNvSpPr txBox="1"/>
          <p:nvPr/>
        </p:nvSpPr>
        <p:spPr>
          <a:xfrm>
            <a:off x="860611" y="1305341"/>
            <a:ext cx="11331389" cy="5355312"/>
          </a:xfrm>
          <a:prstGeom prst="rect">
            <a:avLst/>
          </a:prstGeom>
          <a:noFill/>
        </p:spPr>
        <p:txBody>
          <a:bodyPr wrap="square" rtlCol="0">
            <a:spAutoFit/>
          </a:bodyPr>
          <a:lstStyle/>
          <a:p>
            <a:pPr marL="285750" indent="-285750">
              <a:buFont typeface="Arial" panose="020B0604020202020204" pitchFamily="34" charset="0"/>
              <a:buChar char="•"/>
            </a:pPr>
            <a:r>
              <a:rPr lang="en-IN" dirty="0"/>
              <a:t>TensorFlow-</a:t>
            </a:r>
          </a:p>
          <a:p>
            <a:r>
              <a:rPr lang="en-IN" dirty="0">
                <a:hlinkClick r:id="rId2"/>
              </a:rPr>
              <a:t>https://www.tensorflow.org/</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TensorFlow Object </a:t>
            </a:r>
            <a:r>
              <a:rPr lang="en-IN" dirty="0" err="1"/>
              <a:t>Dectection</a:t>
            </a:r>
            <a:r>
              <a:rPr lang="en-IN" dirty="0"/>
              <a:t> - </a:t>
            </a:r>
          </a:p>
          <a:p>
            <a:r>
              <a:rPr lang="en-IN" dirty="0">
                <a:hlinkClick r:id="rId3"/>
              </a:rPr>
              <a:t>https://www.tensorflow.org/lite/examples/object_detection/overview</a:t>
            </a:r>
            <a:endParaRPr lang="en-IN" dirty="0"/>
          </a:p>
          <a:p>
            <a:endParaRPr lang="en-IN" dirty="0"/>
          </a:p>
          <a:p>
            <a:pPr marL="285750" indent="-285750">
              <a:buFont typeface="Arial" panose="020B0604020202020204" pitchFamily="34" charset="0"/>
              <a:buChar char="•"/>
            </a:pPr>
            <a:r>
              <a:rPr lang="en-IN" dirty="0" err="1"/>
              <a:t>EasyOcr</a:t>
            </a:r>
            <a:r>
              <a:rPr lang="en-IN" dirty="0"/>
              <a:t> –</a:t>
            </a:r>
          </a:p>
          <a:p>
            <a:r>
              <a:rPr lang="en-IN" dirty="0">
                <a:hlinkClick r:id="rId4"/>
              </a:rPr>
              <a:t>https://pyimagesearch.com/2020/09/14/getting-started-with-easyocr-for-optical-character-recognition/</a:t>
            </a:r>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0" i="0" u="none" strike="noStrike" dirty="0">
                <a:solidFill>
                  <a:srgbClr val="0096B1"/>
                </a:solidFill>
                <a:effectLst/>
                <a:latin typeface="system-ui"/>
                <a:hlinkClick r:id="rId5"/>
              </a:rPr>
              <a:t>End-to-End License Plate Detection and Recognition: A Large Dataset and Baseline</a:t>
            </a:r>
            <a:endParaRPr lang="en-IN" b="0" i="0" u="none" strike="noStrike" dirty="0">
              <a:solidFill>
                <a:srgbClr val="0096B1"/>
              </a:solidFill>
              <a:effectLst/>
              <a:latin typeface="system-ui"/>
            </a:endParaRPr>
          </a:p>
          <a:p>
            <a:pPr marL="285750" indent="-285750">
              <a:buFont typeface="Arial" panose="020B0604020202020204" pitchFamily="34" charset="0"/>
              <a:buChar char="•"/>
            </a:pPr>
            <a:endParaRPr lang="en-IN" dirty="0">
              <a:solidFill>
                <a:srgbClr val="0096B1"/>
              </a:solidFill>
              <a:latin typeface="system-ui"/>
            </a:endParaRPr>
          </a:p>
          <a:p>
            <a:pPr marL="285750" indent="-285750">
              <a:buFont typeface="Arial" panose="020B0604020202020204" pitchFamily="34" charset="0"/>
              <a:buChar char="•"/>
            </a:pPr>
            <a:r>
              <a:rPr lang="en-IN" dirty="0"/>
              <a:t>CCPD </a:t>
            </a:r>
            <a:r>
              <a:rPr lang="en-IN" dirty="0" err="1"/>
              <a:t>Rpnet</a:t>
            </a:r>
            <a:r>
              <a:rPr lang="en-IN" dirty="0"/>
              <a:t> - </a:t>
            </a:r>
            <a:r>
              <a:rPr lang="en-IN" dirty="0">
                <a:hlinkClick r:id="rId6"/>
              </a:rPr>
              <a:t>https://github.com/detectRecog/CCPD</a:t>
            </a:r>
            <a:endParaRPr lang="en-IN" dirty="0"/>
          </a:p>
          <a:p>
            <a:pPr marL="285750" indent="-285750">
              <a:buFont typeface="Arial" panose="020B0604020202020204" pitchFamily="34" charset="0"/>
              <a:buChar char="•"/>
            </a:pPr>
            <a:endParaRPr lang="en-IN" b="0" i="0" u="none" strike="noStrike" dirty="0">
              <a:solidFill>
                <a:srgbClr val="0096B1"/>
              </a:solidFill>
              <a:effectLst/>
              <a:latin typeface="system-ui"/>
            </a:endParaRPr>
          </a:p>
          <a:p>
            <a:pPr marL="285750" indent="-285750">
              <a:buFont typeface="Arial" panose="020B0604020202020204" pitchFamily="34" charset="0"/>
              <a:buChar char="•"/>
            </a:pPr>
            <a:endParaRPr lang="en-IN" dirty="0">
              <a:solidFill>
                <a:srgbClr val="0096B1"/>
              </a:solidFill>
              <a:latin typeface="system-ui"/>
            </a:endParaRPr>
          </a:p>
          <a:p>
            <a:pPr marL="285750" indent="-285750">
              <a:buFont typeface="Arial" panose="020B0604020202020204" pitchFamily="34" charset="0"/>
              <a:buChar char="•"/>
            </a:pPr>
            <a:r>
              <a:rPr lang="en-IN" b="0" i="0" dirty="0">
                <a:solidFill>
                  <a:srgbClr val="000000"/>
                </a:solidFill>
                <a:effectLst/>
                <a:latin typeface="Lato" panose="020F0502020204030203" pitchFamily="34" charset="0"/>
              </a:rPr>
              <a:t>PP-OCR: A Practical Ultra Lightweight OCR System</a:t>
            </a:r>
          </a:p>
          <a:p>
            <a:r>
              <a:rPr lang="en-IN" dirty="0">
                <a:hlinkClick r:id="rId7"/>
              </a:rPr>
              <a:t>https://paperswithcode.com/paper/pp-ocr-a-practical-ultra-lightweight-ocr</a:t>
            </a:r>
            <a:endParaRPr lang="en-IN" dirty="0">
              <a:solidFill>
                <a:srgbClr val="0096B1"/>
              </a:solidFill>
              <a:latin typeface="system-ui"/>
            </a:endParaRPr>
          </a:p>
          <a:p>
            <a:endParaRPr lang="en-IN" dirty="0"/>
          </a:p>
          <a:p>
            <a:endParaRPr lang="en-IN" dirty="0"/>
          </a:p>
        </p:txBody>
      </p:sp>
    </p:spTree>
    <p:extLst>
      <p:ext uri="{BB962C8B-B14F-4D97-AF65-F5344CB8AC3E}">
        <p14:creationId xmlns:p14="http://schemas.microsoft.com/office/powerpoint/2010/main" val="3025703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70153C-1678-4203-597C-31E6887F19D5}"/>
              </a:ext>
            </a:extLst>
          </p:cNvPr>
          <p:cNvSpPr txBox="1"/>
          <p:nvPr/>
        </p:nvSpPr>
        <p:spPr>
          <a:xfrm>
            <a:off x="4849906" y="3136612"/>
            <a:ext cx="1882588" cy="584775"/>
          </a:xfrm>
          <a:prstGeom prst="rect">
            <a:avLst/>
          </a:prstGeom>
          <a:noFill/>
        </p:spPr>
        <p:txBody>
          <a:bodyPr wrap="square" rtlCol="0">
            <a:spAutoFit/>
          </a:bodyPr>
          <a:lstStyle/>
          <a:p>
            <a:r>
              <a:rPr lang="en-IN" sz="3200" dirty="0"/>
              <a:t>Thank You</a:t>
            </a:r>
          </a:p>
        </p:txBody>
      </p:sp>
    </p:spTree>
    <p:extLst>
      <p:ext uri="{BB962C8B-B14F-4D97-AF65-F5344CB8AC3E}">
        <p14:creationId xmlns:p14="http://schemas.microsoft.com/office/powerpoint/2010/main" val="241754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7DFC-5414-9F78-8D24-F7F93FB0487E}"/>
              </a:ext>
            </a:extLst>
          </p:cNvPr>
          <p:cNvSpPr>
            <a:spLocks noGrp="1"/>
          </p:cNvSpPr>
          <p:nvPr>
            <p:ph type="title"/>
          </p:nvPr>
        </p:nvSpPr>
        <p:spPr>
          <a:xfrm>
            <a:off x="485274" y="0"/>
            <a:ext cx="10515600" cy="1325563"/>
          </a:xfrm>
        </p:spPr>
        <p:txBody>
          <a:bodyPr/>
          <a:lstStyle/>
          <a:p>
            <a:r>
              <a:rPr lang="en-IN" b="1" i="0" u="sng" strike="noStrike" dirty="0">
                <a:solidFill>
                  <a:srgbClr val="193C36"/>
                </a:solidFill>
                <a:effectLst/>
              </a:rPr>
              <a:t>PROBLEM STATEMENT</a:t>
            </a:r>
            <a:endParaRPr lang="en-IN" b="1" u="sng" dirty="0"/>
          </a:p>
        </p:txBody>
      </p:sp>
      <p:sp>
        <p:nvSpPr>
          <p:cNvPr id="3" name="Content Placeholder 2">
            <a:extLst>
              <a:ext uri="{FF2B5EF4-FFF2-40B4-BE49-F238E27FC236}">
                <a16:creationId xmlns:a16="http://schemas.microsoft.com/office/drawing/2014/main" id="{480268CD-5D25-36C6-D301-3D23B78F5437}"/>
              </a:ext>
            </a:extLst>
          </p:cNvPr>
          <p:cNvSpPr>
            <a:spLocks noGrp="1"/>
          </p:cNvSpPr>
          <p:nvPr>
            <p:ph idx="1"/>
          </p:nvPr>
        </p:nvSpPr>
        <p:spPr>
          <a:xfrm>
            <a:off x="838200" y="1693111"/>
            <a:ext cx="10515600" cy="4799764"/>
          </a:xfrm>
        </p:spPr>
        <p:txBody>
          <a:bodyPr>
            <a:normAutofit/>
          </a:bodyPr>
          <a:lstStyle/>
          <a:p>
            <a:pPr marL="0" indent="0">
              <a:buNone/>
            </a:pPr>
            <a:r>
              <a:rPr lang="en-IN" b="0" i="0" u="none" strike="noStrike" dirty="0">
                <a:solidFill>
                  <a:srgbClr val="193C36"/>
                </a:solidFill>
                <a:effectLst/>
              </a:rPr>
              <a:t>ANPR a key technique in most of traffic related applications and is an active research topic in the image processing domain.</a:t>
            </a:r>
          </a:p>
          <a:p>
            <a:pPr marL="0" indent="0">
              <a:buNone/>
            </a:pPr>
            <a:endParaRPr lang="en-IN" dirty="0"/>
          </a:p>
          <a:p>
            <a:pPr marL="0" indent="0">
              <a:buNone/>
            </a:pPr>
            <a:endParaRPr lang="en-IN" dirty="0"/>
          </a:p>
          <a:p>
            <a:pPr marL="0" indent="0">
              <a:buNone/>
            </a:pPr>
            <a:r>
              <a:rPr lang="en-IN" b="0" i="0" u="none" strike="noStrike" dirty="0">
                <a:solidFill>
                  <a:srgbClr val="193C36"/>
                </a:solidFill>
                <a:effectLst/>
              </a:rPr>
              <a:t>But due to the varying characteristics of the license plate from country to country like numbering system, colours, language of characters, style (font) and sizes of license plate, further research is still needed in this area.</a:t>
            </a:r>
            <a:endParaRPr lang="en-IN" dirty="0"/>
          </a:p>
          <a:p>
            <a:pPr marL="0" indent="0">
              <a:buNone/>
            </a:pPr>
            <a:endParaRPr lang="en-IN" dirty="0"/>
          </a:p>
        </p:txBody>
      </p:sp>
    </p:spTree>
    <p:extLst>
      <p:ext uri="{BB962C8B-B14F-4D97-AF65-F5344CB8AC3E}">
        <p14:creationId xmlns:p14="http://schemas.microsoft.com/office/powerpoint/2010/main" val="73163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D18AF0-1972-DB4C-B284-A916A6CAC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5" y="2"/>
            <a:ext cx="2181726" cy="3515001"/>
          </a:xfrm>
          <a:prstGeom prst="rect">
            <a:avLst/>
          </a:prstGeom>
        </p:spPr>
      </p:pic>
      <p:pic>
        <p:nvPicPr>
          <p:cNvPr id="5" name="Picture 4">
            <a:extLst>
              <a:ext uri="{FF2B5EF4-FFF2-40B4-BE49-F238E27FC236}">
                <a16:creationId xmlns:a16="http://schemas.microsoft.com/office/drawing/2014/main" id="{BBA477A4-4CDE-A79B-EA9F-706211927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411" y="1"/>
            <a:ext cx="2181726" cy="3515002"/>
          </a:xfrm>
          <a:prstGeom prst="rect">
            <a:avLst/>
          </a:prstGeom>
        </p:spPr>
      </p:pic>
      <p:pic>
        <p:nvPicPr>
          <p:cNvPr id="7" name="Picture 6">
            <a:extLst>
              <a:ext uri="{FF2B5EF4-FFF2-40B4-BE49-F238E27FC236}">
                <a16:creationId xmlns:a16="http://schemas.microsoft.com/office/drawing/2014/main" id="{607D57B4-BB6B-E77C-2FE9-2D01CDC4D0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137" y="1"/>
            <a:ext cx="2181726" cy="3515003"/>
          </a:xfrm>
          <a:prstGeom prst="rect">
            <a:avLst/>
          </a:prstGeom>
        </p:spPr>
      </p:pic>
      <p:pic>
        <p:nvPicPr>
          <p:cNvPr id="9" name="Picture 8">
            <a:extLst>
              <a:ext uri="{FF2B5EF4-FFF2-40B4-BE49-F238E27FC236}">
                <a16:creationId xmlns:a16="http://schemas.microsoft.com/office/drawing/2014/main" id="{1ADA02FC-16F9-9D4C-A109-195E755E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6863" y="1"/>
            <a:ext cx="2181726" cy="3515003"/>
          </a:xfrm>
          <a:prstGeom prst="rect">
            <a:avLst/>
          </a:prstGeom>
        </p:spPr>
      </p:pic>
      <p:pic>
        <p:nvPicPr>
          <p:cNvPr id="11" name="Picture 10">
            <a:extLst>
              <a:ext uri="{FF2B5EF4-FFF2-40B4-BE49-F238E27FC236}">
                <a16:creationId xmlns:a16="http://schemas.microsoft.com/office/drawing/2014/main" id="{8CEF013F-9983-149B-89B9-57954219A6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8590" y="1"/>
            <a:ext cx="2181726" cy="3515003"/>
          </a:xfrm>
          <a:prstGeom prst="rect">
            <a:avLst/>
          </a:prstGeom>
        </p:spPr>
      </p:pic>
      <p:pic>
        <p:nvPicPr>
          <p:cNvPr id="13" name="Picture 12">
            <a:extLst>
              <a:ext uri="{FF2B5EF4-FFF2-40B4-BE49-F238E27FC236}">
                <a16:creationId xmlns:a16="http://schemas.microsoft.com/office/drawing/2014/main" id="{6E5D3161-637D-4801-6499-426053AF49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6157" y="3342997"/>
            <a:ext cx="2181726" cy="3515003"/>
          </a:xfrm>
          <a:prstGeom prst="rect">
            <a:avLst/>
          </a:prstGeom>
        </p:spPr>
      </p:pic>
      <p:pic>
        <p:nvPicPr>
          <p:cNvPr id="15" name="Picture 14">
            <a:extLst>
              <a:ext uri="{FF2B5EF4-FFF2-40B4-BE49-F238E27FC236}">
                <a16:creationId xmlns:a16="http://schemas.microsoft.com/office/drawing/2014/main" id="{04F59D8E-9D89-F0D3-DC44-3F75D1B7F4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3921" y="3342997"/>
            <a:ext cx="2181726" cy="3515003"/>
          </a:xfrm>
          <a:prstGeom prst="rect">
            <a:avLst/>
          </a:prstGeom>
        </p:spPr>
      </p:pic>
      <p:pic>
        <p:nvPicPr>
          <p:cNvPr id="17" name="Picture 16">
            <a:extLst>
              <a:ext uri="{FF2B5EF4-FFF2-40B4-BE49-F238E27FC236}">
                <a16:creationId xmlns:a16="http://schemas.microsoft.com/office/drawing/2014/main" id="{0D74D25D-959F-C687-C360-E9F080F646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1684" y="3342996"/>
            <a:ext cx="2181726" cy="3515003"/>
          </a:xfrm>
          <a:prstGeom prst="rect">
            <a:avLst/>
          </a:prstGeom>
        </p:spPr>
      </p:pic>
      <p:pic>
        <p:nvPicPr>
          <p:cNvPr id="19" name="Picture 18">
            <a:extLst>
              <a:ext uri="{FF2B5EF4-FFF2-40B4-BE49-F238E27FC236}">
                <a16:creationId xmlns:a16="http://schemas.microsoft.com/office/drawing/2014/main" id="{3DCDF96A-C628-7D49-561E-5612750A36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7883" y="3342995"/>
            <a:ext cx="2181726" cy="3515003"/>
          </a:xfrm>
          <a:prstGeom prst="rect">
            <a:avLst/>
          </a:prstGeom>
        </p:spPr>
      </p:pic>
      <p:pic>
        <p:nvPicPr>
          <p:cNvPr id="21" name="Picture 20">
            <a:extLst>
              <a:ext uri="{FF2B5EF4-FFF2-40B4-BE49-F238E27FC236}">
                <a16:creationId xmlns:a16="http://schemas.microsoft.com/office/drawing/2014/main" id="{F7C8587D-5404-B577-F9C7-40F20425E03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79099" y="3393792"/>
            <a:ext cx="2150196" cy="3464205"/>
          </a:xfrm>
          <a:prstGeom prst="rect">
            <a:avLst/>
          </a:prstGeom>
        </p:spPr>
      </p:pic>
    </p:spTree>
    <p:extLst>
      <p:ext uri="{BB962C8B-B14F-4D97-AF65-F5344CB8AC3E}">
        <p14:creationId xmlns:p14="http://schemas.microsoft.com/office/powerpoint/2010/main" val="39932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3F26-744D-191A-8515-EB0E9EE5CD0D}"/>
              </a:ext>
            </a:extLst>
          </p:cNvPr>
          <p:cNvSpPr>
            <a:spLocks noGrp="1"/>
          </p:cNvSpPr>
          <p:nvPr>
            <p:ph type="title"/>
          </p:nvPr>
        </p:nvSpPr>
        <p:spPr/>
        <p:txBody>
          <a:bodyPr/>
          <a:lstStyle/>
          <a:p>
            <a:r>
              <a:rPr lang="en-IN" b="1" u="sng" dirty="0"/>
              <a:t>OBJECTIVE</a:t>
            </a:r>
          </a:p>
        </p:txBody>
      </p:sp>
      <p:sp>
        <p:nvSpPr>
          <p:cNvPr id="3" name="Content Placeholder 2">
            <a:extLst>
              <a:ext uri="{FF2B5EF4-FFF2-40B4-BE49-F238E27FC236}">
                <a16:creationId xmlns:a16="http://schemas.microsoft.com/office/drawing/2014/main" id="{A3959640-211C-7247-C41E-CB783EEE77AD}"/>
              </a:ext>
            </a:extLst>
          </p:cNvPr>
          <p:cNvSpPr>
            <a:spLocks noGrp="1"/>
          </p:cNvSpPr>
          <p:nvPr>
            <p:ph idx="1"/>
          </p:nvPr>
        </p:nvSpPr>
        <p:spPr/>
        <p:txBody>
          <a:bodyPr/>
          <a:lstStyle/>
          <a:p>
            <a:pPr marL="0" indent="0">
              <a:lnSpc>
                <a:spcPct val="150000"/>
              </a:lnSpc>
              <a:buNone/>
            </a:pPr>
            <a:r>
              <a:rPr lang="en-IN" b="0" i="0" u="none" strike="noStrike" dirty="0">
                <a:solidFill>
                  <a:srgbClr val="193C36"/>
                </a:solidFill>
                <a:effectLst/>
              </a:rPr>
              <a:t>The objective of this project is to build an efficient automatic number plate recognition system which can extract the number plates of vehicles from a frame.</a:t>
            </a:r>
            <a:endParaRPr lang="en-IN" dirty="0"/>
          </a:p>
        </p:txBody>
      </p:sp>
    </p:spTree>
    <p:extLst>
      <p:ext uri="{BB962C8B-B14F-4D97-AF65-F5344CB8AC3E}">
        <p14:creationId xmlns:p14="http://schemas.microsoft.com/office/powerpoint/2010/main" val="155066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8C16-7B81-998E-5210-F44CF38E080D}"/>
              </a:ext>
            </a:extLst>
          </p:cNvPr>
          <p:cNvSpPr>
            <a:spLocks noGrp="1"/>
          </p:cNvSpPr>
          <p:nvPr>
            <p:ph type="ctrTitle"/>
          </p:nvPr>
        </p:nvSpPr>
        <p:spPr>
          <a:xfrm>
            <a:off x="673768" y="513348"/>
            <a:ext cx="5422232" cy="766762"/>
          </a:xfrm>
        </p:spPr>
        <p:txBody>
          <a:bodyPr>
            <a:normAutofit/>
          </a:bodyPr>
          <a:lstStyle/>
          <a:p>
            <a:r>
              <a:rPr lang="en-IN" sz="4400" b="1" i="0" u="sng" strike="noStrike" dirty="0">
                <a:solidFill>
                  <a:srgbClr val="193C36"/>
                </a:solidFill>
                <a:effectLst/>
              </a:rPr>
              <a:t>PURPOSED SOLUTION</a:t>
            </a:r>
            <a:endParaRPr lang="en-IN" sz="4400" b="1" u="sng" dirty="0"/>
          </a:p>
        </p:txBody>
      </p:sp>
      <p:sp>
        <p:nvSpPr>
          <p:cNvPr id="3" name="Subtitle 2">
            <a:extLst>
              <a:ext uri="{FF2B5EF4-FFF2-40B4-BE49-F238E27FC236}">
                <a16:creationId xmlns:a16="http://schemas.microsoft.com/office/drawing/2014/main" id="{AE7A58CE-2A1B-74E1-146E-9FC7F1F530E0}"/>
              </a:ext>
            </a:extLst>
          </p:cNvPr>
          <p:cNvSpPr>
            <a:spLocks noGrp="1"/>
          </p:cNvSpPr>
          <p:nvPr>
            <p:ph type="subTitle" idx="1"/>
          </p:nvPr>
        </p:nvSpPr>
        <p:spPr>
          <a:xfrm>
            <a:off x="545432" y="1732547"/>
            <a:ext cx="10972800" cy="4170948"/>
          </a:xfrm>
        </p:spPr>
        <p:txBody>
          <a:bodyPr>
            <a:noAutofit/>
          </a:bodyPr>
          <a:lstStyle/>
          <a:p>
            <a:pPr algn="l"/>
            <a:r>
              <a:rPr lang="en-IN" sz="2800" dirty="0">
                <a:solidFill>
                  <a:srgbClr val="193C36"/>
                </a:solidFill>
              </a:rPr>
              <a:t>O</a:t>
            </a:r>
            <a:r>
              <a:rPr lang="en-IN" sz="2800" b="0" i="0" u="none" strike="noStrike" dirty="0">
                <a:solidFill>
                  <a:srgbClr val="193C36"/>
                </a:solidFill>
                <a:effectLst/>
              </a:rPr>
              <a:t>ur proposed solution is to implement the ANPR system by Transfer Learning method using </a:t>
            </a:r>
            <a:r>
              <a:rPr lang="en-IN" sz="2800" b="1" i="0" u="none" strike="noStrike" dirty="0">
                <a:solidFill>
                  <a:srgbClr val="193C36"/>
                </a:solidFill>
                <a:effectLst/>
              </a:rPr>
              <a:t>TensorFlow Object Detection </a:t>
            </a:r>
            <a:r>
              <a:rPr lang="en-IN" sz="2800" b="0" i="0" u="none" strike="noStrike" dirty="0">
                <a:solidFill>
                  <a:srgbClr val="193C36"/>
                </a:solidFill>
                <a:effectLst/>
              </a:rPr>
              <a:t>model and “eas</a:t>
            </a:r>
            <a:r>
              <a:rPr lang="en-IN" sz="2800" dirty="0">
                <a:solidFill>
                  <a:srgbClr val="193C36"/>
                </a:solidFill>
              </a:rPr>
              <a:t>y </a:t>
            </a:r>
            <a:r>
              <a:rPr lang="en-IN" sz="2800" dirty="0" err="1">
                <a:solidFill>
                  <a:srgbClr val="193C36"/>
                </a:solidFill>
              </a:rPr>
              <a:t>ocr</a:t>
            </a:r>
            <a:r>
              <a:rPr lang="en-IN" sz="2800" dirty="0">
                <a:solidFill>
                  <a:srgbClr val="193C36"/>
                </a:solidFill>
              </a:rPr>
              <a:t>.</a:t>
            </a:r>
            <a:r>
              <a:rPr lang="en-IN" sz="2800" b="0" i="0" u="none" strike="noStrike" dirty="0">
                <a:solidFill>
                  <a:srgbClr val="193C36"/>
                </a:solidFill>
                <a:effectLst/>
              </a:rPr>
              <a:t>”</a:t>
            </a:r>
          </a:p>
          <a:p>
            <a:pPr algn="l"/>
            <a:endParaRPr lang="en-IN" sz="2800" dirty="0">
              <a:solidFill>
                <a:srgbClr val="193C36"/>
              </a:solidFill>
            </a:endParaRPr>
          </a:p>
          <a:p>
            <a:pPr algn="l"/>
            <a:endParaRPr lang="en-IN" sz="2800" b="0" i="0" u="none" strike="noStrike" dirty="0">
              <a:solidFill>
                <a:srgbClr val="193C36"/>
              </a:solidFill>
              <a:effectLst/>
            </a:endParaRPr>
          </a:p>
          <a:p>
            <a:pPr algn="l"/>
            <a:r>
              <a:rPr lang="en-IN" sz="2800" dirty="0">
                <a:solidFill>
                  <a:srgbClr val="193C36"/>
                </a:solidFill>
              </a:rPr>
              <a:t>And an other model(</a:t>
            </a:r>
            <a:r>
              <a:rPr lang="en-IN" sz="2800" dirty="0" err="1">
                <a:solidFill>
                  <a:srgbClr val="193C36"/>
                </a:solidFill>
              </a:rPr>
              <a:t>RPnet</a:t>
            </a:r>
            <a:r>
              <a:rPr lang="en-IN" sz="2800" dirty="0">
                <a:solidFill>
                  <a:srgbClr val="193C36"/>
                </a:solidFill>
              </a:rPr>
              <a:t>) using </a:t>
            </a:r>
            <a:r>
              <a:rPr lang="en-IN" sz="2800" b="1" dirty="0">
                <a:solidFill>
                  <a:srgbClr val="193C36"/>
                </a:solidFill>
              </a:rPr>
              <a:t>deep convolutional neural network </a:t>
            </a:r>
            <a:r>
              <a:rPr lang="en-IN" sz="2800" dirty="0">
                <a:solidFill>
                  <a:srgbClr val="193C36"/>
                </a:solidFill>
              </a:rPr>
              <a:t>to perform detection and recognition in one model.</a:t>
            </a:r>
            <a:endParaRPr lang="en-IN" sz="2800" dirty="0"/>
          </a:p>
        </p:txBody>
      </p:sp>
    </p:spTree>
    <p:extLst>
      <p:ext uri="{BB962C8B-B14F-4D97-AF65-F5344CB8AC3E}">
        <p14:creationId xmlns:p14="http://schemas.microsoft.com/office/powerpoint/2010/main" val="68371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F1B9-83DC-230B-CF35-83FBFDB8BF8E}"/>
              </a:ext>
            </a:extLst>
          </p:cNvPr>
          <p:cNvSpPr>
            <a:spLocks noGrp="1"/>
          </p:cNvSpPr>
          <p:nvPr>
            <p:ph type="ctrTitle"/>
          </p:nvPr>
        </p:nvSpPr>
        <p:spPr>
          <a:xfrm>
            <a:off x="481262" y="304800"/>
            <a:ext cx="4684295" cy="846974"/>
          </a:xfrm>
        </p:spPr>
        <p:txBody>
          <a:bodyPr>
            <a:normAutofit fontScale="90000"/>
          </a:bodyPr>
          <a:lstStyle/>
          <a:p>
            <a:r>
              <a:rPr lang="en-IN" b="1" u="sng" dirty="0"/>
              <a:t>Methodology</a:t>
            </a:r>
          </a:p>
        </p:txBody>
      </p:sp>
      <p:pic>
        <p:nvPicPr>
          <p:cNvPr id="5" name="Picture 4">
            <a:extLst>
              <a:ext uri="{FF2B5EF4-FFF2-40B4-BE49-F238E27FC236}">
                <a16:creationId xmlns:a16="http://schemas.microsoft.com/office/drawing/2014/main" id="{D703280D-0FB8-8440-87CE-9BB24FD65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0" y="1157037"/>
            <a:ext cx="9593179" cy="5396163"/>
          </a:xfrm>
          <a:prstGeom prst="rect">
            <a:avLst/>
          </a:prstGeom>
        </p:spPr>
      </p:pic>
      <p:cxnSp>
        <p:nvCxnSpPr>
          <p:cNvPr id="7" name="Straight Connector 6">
            <a:extLst>
              <a:ext uri="{FF2B5EF4-FFF2-40B4-BE49-F238E27FC236}">
                <a16:creationId xmlns:a16="http://schemas.microsoft.com/office/drawing/2014/main" id="{685C19AC-D134-6EF0-0E1B-EAE2CEB44427}"/>
              </a:ext>
            </a:extLst>
          </p:cNvPr>
          <p:cNvCxnSpPr/>
          <p:nvPr/>
        </p:nvCxnSpPr>
        <p:spPr>
          <a:xfrm>
            <a:off x="5737412" y="1640540"/>
            <a:ext cx="0" cy="4123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9CD9A3-668D-E973-2F31-040E9C0791E8}"/>
              </a:ext>
            </a:extLst>
          </p:cNvPr>
          <p:cNvCxnSpPr>
            <a:cxnSpLocks/>
          </p:cNvCxnSpPr>
          <p:nvPr/>
        </p:nvCxnSpPr>
        <p:spPr>
          <a:xfrm>
            <a:off x="5737412" y="2438400"/>
            <a:ext cx="0" cy="2061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777EEB-B3A9-2C7C-B3C3-D4A1D67C8685}"/>
              </a:ext>
            </a:extLst>
          </p:cNvPr>
          <p:cNvCxnSpPr>
            <a:cxnSpLocks/>
          </p:cNvCxnSpPr>
          <p:nvPr/>
        </p:nvCxnSpPr>
        <p:spPr>
          <a:xfrm>
            <a:off x="5755342" y="2976283"/>
            <a:ext cx="0" cy="358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C5E7A2E-1382-0909-29FC-EE651F6BACA1}"/>
              </a:ext>
            </a:extLst>
          </p:cNvPr>
          <p:cNvCxnSpPr>
            <a:cxnSpLocks/>
          </p:cNvCxnSpPr>
          <p:nvPr/>
        </p:nvCxnSpPr>
        <p:spPr>
          <a:xfrm>
            <a:off x="5755342" y="5038166"/>
            <a:ext cx="0" cy="358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91B2B3-60C9-E9B9-4DE6-402E8D06D785}"/>
              </a:ext>
            </a:extLst>
          </p:cNvPr>
          <p:cNvCxnSpPr>
            <a:cxnSpLocks/>
          </p:cNvCxnSpPr>
          <p:nvPr/>
        </p:nvCxnSpPr>
        <p:spPr>
          <a:xfrm>
            <a:off x="5746377" y="5396754"/>
            <a:ext cx="19811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D152D4-EA5A-3254-29BA-065A266D5C72}"/>
              </a:ext>
            </a:extLst>
          </p:cNvPr>
          <p:cNvCxnSpPr>
            <a:cxnSpLocks/>
          </p:cNvCxnSpPr>
          <p:nvPr/>
        </p:nvCxnSpPr>
        <p:spPr>
          <a:xfrm>
            <a:off x="3756213" y="5396754"/>
            <a:ext cx="1999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566CD1-D461-91DC-F172-AC27D76B5F14}"/>
              </a:ext>
            </a:extLst>
          </p:cNvPr>
          <p:cNvCxnSpPr>
            <a:cxnSpLocks/>
          </p:cNvCxnSpPr>
          <p:nvPr/>
        </p:nvCxnSpPr>
        <p:spPr>
          <a:xfrm>
            <a:off x="3756213" y="5374342"/>
            <a:ext cx="0" cy="358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AB7E68-79F7-BB65-E847-373C26F244FF}"/>
              </a:ext>
            </a:extLst>
          </p:cNvPr>
          <p:cNvCxnSpPr>
            <a:cxnSpLocks/>
          </p:cNvCxnSpPr>
          <p:nvPr/>
        </p:nvCxnSpPr>
        <p:spPr>
          <a:xfrm>
            <a:off x="7727576" y="5396754"/>
            <a:ext cx="0" cy="3137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19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A4C0F8-0890-5BF2-A5F6-6473A7B97968}"/>
              </a:ext>
            </a:extLst>
          </p:cNvPr>
          <p:cNvPicPr>
            <a:picLocks noChangeAspect="1"/>
          </p:cNvPicPr>
          <p:nvPr/>
        </p:nvPicPr>
        <p:blipFill>
          <a:blip r:embed="rId2"/>
          <a:stretch>
            <a:fillRect/>
          </a:stretch>
        </p:blipFill>
        <p:spPr>
          <a:xfrm>
            <a:off x="2932333" y="1539438"/>
            <a:ext cx="6327333" cy="3779124"/>
          </a:xfrm>
          <a:prstGeom prst="rect">
            <a:avLst/>
          </a:prstGeom>
        </p:spPr>
      </p:pic>
      <p:pic>
        <p:nvPicPr>
          <p:cNvPr id="7" name="Picture 6">
            <a:extLst>
              <a:ext uri="{FF2B5EF4-FFF2-40B4-BE49-F238E27FC236}">
                <a16:creationId xmlns:a16="http://schemas.microsoft.com/office/drawing/2014/main" id="{43A1F318-A307-C64E-25A9-DC0FD41B25CA}"/>
              </a:ext>
            </a:extLst>
          </p:cNvPr>
          <p:cNvPicPr>
            <a:picLocks noChangeAspect="1"/>
          </p:cNvPicPr>
          <p:nvPr/>
        </p:nvPicPr>
        <p:blipFill>
          <a:blip r:embed="rId3"/>
          <a:stretch>
            <a:fillRect/>
          </a:stretch>
        </p:blipFill>
        <p:spPr>
          <a:xfrm>
            <a:off x="4979639" y="4911081"/>
            <a:ext cx="708721" cy="205758"/>
          </a:xfrm>
          <a:prstGeom prst="rect">
            <a:avLst/>
          </a:prstGeom>
        </p:spPr>
      </p:pic>
      <p:sp>
        <p:nvSpPr>
          <p:cNvPr id="2" name="TextBox 1">
            <a:extLst>
              <a:ext uri="{FF2B5EF4-FFF2-40B4-BE49-F238E27FC236}">
                <a16:creationId xmlns:a16="http://schemas.microsoft.com/office/drawing/2014/main" id="{ED887031-5AC2-6269-5D6B-290B510DA3A4}"/>
              </a:ext>
            </a:extLst>
          </p:cNvPr>
          <p:cNvSpPr txBox="1"/>
          <p:nvPr/>
        </p:nvSpPr>
        <p:spPr>
          <a:xfrm>
            <a:off x="385482" y="615007"/>
            <a:ext cx="4069976" cy="369332"/>
          </a:xfrm>
          <a:prstGeom prst="rect">
            <a:avLst/>
          </a:prstGeom>
          <a:noFill/>
        </p:spPr>
        <p:txBody>
          <a:bodyPr wrap="square" rtlCol="0">
            <a:spAutoFit/>
          </a:bodyPr>
          <a:lstStyle/>
          <a:p>
            <a:r>
              <a:rPr lang="en-IN" b="1" u="sng" dirty="0"/>
              <a:t>Chinese City Parking Dataset(CCPD)</a:t>
            </a:r>
          </a:p>
        </p:txBody>
      </p:sp>
    </p:spTree>
    <p:extLst>
      <p:ext uri="{BB962C8B-B14F-4D97-AF65-F5344CB8AC3E}">
        <p14:creationId xmlns:p14="http://schemas.microsoft.com/office/powerpoint/2010/main" val="1414254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416</Words>
  <Application>Microsoft Office PowerPoint</Application>
  <PresentationFormat>Widescreen</PresentationFormat>
  <Paragraphs>74</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vt:lpstr>
      <vt:lpstr>Bahnschrift SemiBold SemiConden</vt:lpstr>
      <vt:lpstr>Calibri</vt:lpstr>
      <vt:lpstr>Calibri Light</vt:lpstr>
      <vt:lpstr>Lato</vt:lpstr>
      <vt:lpstr>proxima_novaregular</vt:lpstr>
      <vt:lpstr>system-ui</vt:lpstr>
      <vt:lpstr>Office Theme</vt:lpstr>
      <vt:lpstr>ANPR system</vt:lpstr>
      <vt:lpstr>CONTENT</vt:lpstr>
      <vt:lpstr>PowerPoint Presentation</vt:lpstr>
      <vt:lpstr>PROBLEM STATEMENT</vt:lpstr>
      <vt:lpstr>PowerPoint Presentation</vt:lpstr>
      <vt:lpstr>OBJECTIVE</vt:lpstr>
      <vt:lpstr>PURPOSED SOLUTION</vt:lpstr>
      <vt:lpstr>Methodology</vt:lpstr>
      <vt:lpstr>PowerPoint Presentation</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(RPnet)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COMPARISON</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ANPR system</dc:title>
  <dc:creator>nishikanta parida</dc:creator>
  <cp:lastModifiedBy>nishikanta parida</cp:lastModifiedBy>
  <cp:revision>9</cp:revision>
  <dcterms:created xsi:type="dcterms:W3CDTF">2022-08-02T15:01:08Z</dcterms:created>
  <dcterms:modified xsi:type="dcterms:W3CDTF">2024-12-16T07:38:10Z</dcterms:modified>
</cp:coreProperties>
</file>