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1" r:id="rId14"/>
    <p:sldId id="274" r:id="rId15"/>
    <p:sldId id="275" r:id="rId16"/>
    <p:sldId id="276" r:id="rId17"/>
    <p:sldId id="280" r:id="rId18"/>
    <p:sldId id="281" r:id="rId19"/>
    <p:sldId id="282" r:id="rId20"/>
    <p:sldId id="286" r:id="rId21"/>
    <p:sldId id="288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03" r:id="rId30"/>
    <p:sldId id="297" r:id="rId31"/>
    <p:sldId id="299" r:id="rId32"/>
    <p:sldId id="298" r:id="rId33"/>
    <p:sldId id="300" r:id="rId34"/>
    <p:sldId id="301" r:id="rId35"/>
    <p:sldId id="30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5250" autoAdjust="0"/>
  </p:normalViewPr>
  <p:slideViewPr>
    <p:cSldViewPr snapToGrid="0">
      <p:cViewPr varScale="1">
        <p:scale>
          <a:sx n="69" d="100"/>
          <a:sy n="69" d="100"/>
        </p:scale>
        <p:origin x="-7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61D06-FB95-47AE-B062-6F9A880511DD}" type="datetimeFigureOut">
              <a:rPr lang="en-IN" smtClean="0"/>
              <a:pPr/>
              <a:t>26-05-2020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E0106-E41C-450B-9CEF-F201BA7B61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410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E0106-E41C-450B-9CEF-F201BA7B61F2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650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E0106-E41C-450B-9CEF-F201BA7B61F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93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95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943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xmlns="" id="{1D240FCD-1F0E-4986-9047-F4F4BFD2C0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xmlns="" id="{6A2908B2-F989-47CA-9326-121F462D86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47602-69E6-4EDA-8CD5-C64FA39CF80A}" type="datetimeFigureOut">
              <a:rPr lang="en-US"/>
              <a:pPr>
                <a:defRPr/>
              </a:pPr>
              <a:t>5/26/2020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xmlns="" id="{1AB9EA9D-2AC2-426A-B58B-04E3D14E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6ED54-B336-486E-971D-FB5110D17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480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16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1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xmlns="" id="{3722B42C-3FD1-4D9E-BAD4-D254E2A19A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xmlns="" id="{C1E57D2B-8081-4B1D-8C55-D6D2D71C5E2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29BAD-CA2F-468B-A928-1DA6E3AB895C}" type="datetimeFigureOut">
              <a:rPr lang="en-US"/>
              <a:pPr>
                <a:defRPr/>
              </a:pPr>
              <a:t>5/26/2020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xmlns="" id="{D556AD3C-125E-44E6-9915-7A62987C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3ACD-8895-4B7B-8659-D7E33DCE0C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9559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16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4943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4943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xmlns="" id="{BB406A0D-42E1-40FF-A8ED-1D146D1A4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xmlns="" id="{EA207633-0786-4645-8047-12B35ADFD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B3D04-1A6F-43B1-85A8-D4F38D6AC321}" type="datetimeFigureOut">
              <a:rPr lang="en-US"/>
              <a:pPr>
                <a:defRPr/>
              </a:pPr>
              <a:t>5/26/2020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xmlns="" id="{B9EF0F62-408D-4256-A9C3-BD0FE035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F49AF-3919-44AF-BAB6-E27BE32C38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7551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16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xmlns="" id="{5BC2A1CF-0930-478E-9A00-1DA7E1C2F8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xmlns="" id="{BE4FF947-13CA-48DB-AA14-24618942D6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66FE-E5D1-43CC-8CC1-24F30B33DE8B}" type="datetimeFigureOut">
              <a:rPr lang="en-US"/>
              <a:pPr>
                <a:defRPr/>
              </a:pPr>
              <a:t>5/26/2020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xmlns="" id="{78E839A6-70D1-429D-B2B9-5658C807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2A9A4-26C6-49D1-9A83-1425D477AC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6959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xmlns="" id="{38A541D2-DC2F-4BD1-B77A-60ADFDCB2A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xmlns="" id="{654F5009-1AD2-4108-AC91-E2811F7F28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6B20D-D2C0-4FCF-96A6-AA0ABCCF3C18}" type="datetimeFigureOut">
              <a:rPr lang="en-US"/>
              <a:pPr>
                <a:defRPr/>
              </a:pPr>
              <a:t>5/26/2020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xmlns="" id="{07A88194-E16F-45C5-970A-7D16EE94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30F7B-1E57-409B-89FD-51905223A1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9866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>
            <a:extLst>
              <a:ext uri="{FF2B5EF4-FFF2-40B4-BE49-F238E27FC236}">
                <a16:creationId xmlns:a16="http://schemas.microsoft.com/office/drawing/2014/main" xmlns="" id="{5B0AB1DE-A3CD-4EC7-89C8-EB5DF8555E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18600" h="6832600">
                <a:moveTo>
                  <a:pt x="9118600" y="6832600"/>
                </a:moveTo>
                <a:lnTo>
                  <a:pt x="9118600" y="0"/>
                </a:lnTo>
                <a:lnTo>
                  <a:pt x="0" y="0"/>
                </a:lnTo>
                <a:lnTo>
                  <a:pt x="0" y="6832600"/>
                </a:lnTo>
                <a:lnTo>
                  <a:pt x="9118600" y="6832600"/>
                </a:lnTo>
                <a:close/>
              </a:path>
            </a:pathLst>
          </a:custGeom>
          <a:solidFill>
            <a:srgbClr val="A2C1FE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7">
              <a:latin typeface="+mn-lt"/>
              <a:cs typeface="+mn-cs"/>
            </a:endParaRPr>
          </a:p>
        </p:txBody>
      </p:sp>
      <p:sp>
        <p:nvSpPr>
          <p:cNvPr id="17" name="bg object 17">
            <a:extLst>
              <a:ext uri="{FF2B5EF4-FFF2-40B4-BE49-F238E27FC236}">
                <a16:creationId xmlns:a16="http://schemas.microsoft.com/office/drawing/2014/main" xmlns="" id="{1BDB2030-DA62-4FC1-8F92-C80F1CB12C9D}"/>
              </a:ext>
            </a:extLst>
          </p:cNvPr>
          <p:cNvSpPr/>
          <p:nvPr/>
        </p:nvSpPr>
        <p:spPr>
          <a:xfrm>
            <a:off x="4024379" y="369669"/>
            <a:ext cx="6894084" cy="0"/>
          </a:xfrm>
          <a:custGeom>
            <a:avLst/>
            <a:gdLst/>
            <a:ahLst/>
            <a:cxnLst/>
            <a:rect l="l" t="t" r="r" b="b"/>
            <a:pathLst>
              <a:path w="5156200">
                <a:moveTo>
                  <a:pt x="0" y="0"/>
                </a:moveTo>
                <a:lnTo>
                  <a:pt x="5155692" y="0"/>
                </a:lnTo>
              </a:path>
            </a:pathLst>
          </a:custGeom>
          <a:ln w="101346">
            <a:solidFill>
              <a:srgbClr val="000000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7">
              <a:latin typeface="+mn-lt"/>
              <a:cs typeface="+mn-cs"/>
            </a:endParaRPr>
          </a:p>
        </p:txBody>
      </p:sp>
      <p:sp>
        <p:nvSpPr>
          <p:cNvPr id="18" name="bg object 18">
            <a:extLst>
              <a:ext uri="{FF2B5EF4-FFF2-40B4-BE49-F238E27FC236}">
                <a16:creationId xmlns:a16="http://schemas.microsoft.com/office/drawing/2014/main" xmlns="" id="{1507BE84-5A61-47E5-B35E-7D6D24DAF094}"/>
              </a:ext>
            </a:extLst>
          </p:cNvPr>
          <p:cNvSpPr/>
          <p:nvPr/>
        </p:nvSpPr>
        <p:spPr>
          <a:xfrm>
            <a:off x="594318" y="1950323"/>
            <a:ext cx="0" cy="4181086"/>
          </a:xfrm>
          <a:custGeom>
            <a:avLst/>
            <a:gdLst/>
            <a:ahLst/>
            <a:cxnLst/>
            <a:rect l="l" t="t" r="r" b="b"/>
            <a:pathLst>
              <a:path h="4165600">
                <a:moveTo>
                  <a:pt x="0" y="0"/>
                </a:moveTo>
                <a:lnTo>
                  <a:pt x="0" y="4165092"/>
                </a:lnTo>
              </a:path>
            </a:pathLst>
          </a:custGeom>
          <a:ln w="101346">
            <a:solidFill>
              <a:srgbClr val="000000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7">
              <a:latin typeface="+mn-lt"/>
              <a:cs typeface="+mn-cs"/>
            </a:endParaRPr>
          </a:p>
        </p:txBody>
      </p:sp>
      <p:sp>
        <p:nvSpPr>
          <p:cNvPr id="1029" name="Holder 2">
            <a:extLst>
              <a:ext uri="{FF2B5EF4-FFF2-40B4-BE49-F238E27FC236}">
                <a16:creationId xmlns:a16="http://schemas.microsoft.com/office/drawing/2014/main" xmlns="" id="{09433050-50D0-490A-B95D-9EE1A05214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343309" y="425439"/>
            <a:ext cx="7505382" cy="69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0" name="Holder 3">
            <a:extLst>
              <a:ext uri="{FF2B5EF4-FFF2-40B4-BE49-F238E27FC236}">
                <a16:creationId xmlns:a16="http://schemas.microsoft.com/office/drawing/2014/main" xmlns="" id="{BD96DF4B-C0D0-474E-9EE0-A8BD857B94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309622" y="1478677"/>
            <a:ext cx="9362623" cy="49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xmlns="" id="{1CE283BB-8FAE-4890-9873-B978B37B10C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366" y="6378387"/>
            <a:ext cx="39012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xmlns="" id="{1EA83C39-2DA0-4CCD-A0D2-871D4F956FD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177" y="6378387"/>
            <a:ext cx="28039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070366B-3FA3-4D03-AF9E-F8051468208C}" type="datetimeFigureOut">
              <a:rPr lang="en-US"/>
              <a:pPr>
                <a:defRPr/>
              </a:pPr>
              <a:t>5/26/2020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xmlns="" id="{E4BC41CE-3614-4DC5-BAEF-3F397593B9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919" y="6378387"/>
            <a:ext cx="2803906" cy="276999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D715C63-5748-480E-9E9D-44B1FA5450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6953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16"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16"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16"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16">
          <a:solidFill>
            <a:schemeClr val="tx2"/>
          </a:solidFill>
          <a:latin typeface="Calibri" panose="020F0502020204030204" pitchFamily="34" charset="0"/>
        </a:defRPr>
      </a:lvl5pPr>
      <a:lvl6pPr marL="458892" algn="ctr" rtl="0" eaLnBrk="0" fontAlgn="base" hangingPunct="0">
        <a:spcBef>
          <a:spcPct val="0"/>
        </a:spcBef>
        <a:spcAft>
          <a:spcPct val="0"/>
        </a:spcAft>
        <a:defRPr sz="4416">
          <a:solidFill>
            <a:schemeClr val="tx2"/>
          </a:solidFill>
          <a:latin typeface="Calibri" panose="020F0502020204030204" pitchFamily="34" charset="0"/>
        </a:defRPr>
      </a:lvl6pPr>
      <a:lvl7pPr marL="917783" algn="ctr" rtl="0" eaLnBrk="0" fontAlgn="base" hangingPunct="0">
        <a:spcBef>
          <a:spcPct val="0"/>
        </a:spcBef>
        <a:spcAft>
          <a:spcPct val="0"/>
        </a:spcAft>
        <a:defRPr sz="4416">
          <a:solidFill>
            <a:schemeClr val="tx2"/>
          </a:solidFill>
          <a:latin typeface="Calibri" panose="020F0502020204030204" pitchFamily="34" charset="0"/>
        </a:defRPr>
      </a:lvl7pPr>
      <a:lvl8pPr marL="1376675" algn="ctr" rtl="0" eaLnBrk="0" fontAlgn="base" hangingPunct="0">
        <a:spcBef>
          <a:spcPct val="0"/>
        </a:spcBef>
        <a:spcAft>
          <a:spcPct val="0"/>
        </a:spcAft>
        <a:defRPr sz="4416">
          <a:solidFill>
            <a:schemeClr val="tx2"/>
          </a:solidFill>
          <a:latin typeface="Calibri" panose="020F0502020204030204" pitchFamily="34" charset="0"/>
        </a:defRPr>
      </a:lvl8pPr>
      <a:lvl9pPr marL="1835567" algn="ctr" rtl="0" eaLnBrk="0" fontAlgn="base" hangingPunct="0">
        <a:spcBef>
          <a:spcPct val="0"/>
        </a:spcBef>
        <a:spcAft>
          <a:spcPct val="0"/>
        </a:spcAft>
        <a:defRPr sz="4416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har char="•"/>
        <a:defRPr sz="3212">
          <a:solidFill>
            <a:schemeClr val="tx1"/>
          </a:solidFill>
          <a:latin typeface="+mn-lt"/>
          <a:ea typeface="+mn-ea"/>
          <a:cs typeface="+mn-cs"/>
        </a:defRPr>
      </a:lvl1pPr>
      <a:lvl2pPr marL="458892" algn="l" rtl="0" eaLnBrk="0" fontAlgn="base" hangingPunct="0">
        <a:spcBef>
          <a:spcPct val="20000"/>
        </a:spcBef>
        <a:spcAft>
          <a:spcPct val="0"/>
        </a:spcAft>
        <a:buChar char="–"/>
        <a:defRPr sz="2810">
          <a:solidFill>
            <a:schemeClr val="tx1"/>
          </a:solidFill>
          <a:latin typeface="+mn-lt"/>
          <a:ea typeface="+mn-ea"/>
          <a:cs typeface="+mn-cs"/>
        </a:defRPr>
      </a:lvl2pPr>
      <a:lvl3pPr marL="917783" algn="l" rtl="0" eaLnBrk="0" fontAlgn="base" hangingPunct="0">
        <a:spcBef>
          <a:spcPct val="20000"/>
        </a:spcBef>
        <a:spcAft>
          <a:spcPct val="0"/>
        </a:spcAft>
        <a:buChar char="•"/>
        <a:defRPr sz="2409">
          <a:solidFill>
            <a:schemeClr val="tx1"/>
          </a:solidFill>
          <a:latin typeface="+mn-lt"/>
          <a:ea typeface="+mn-ea"/>
          <a:cs typeface="+mn-cs"/>
        </a:defRPr>
      </a:lvl3pPr>
      <a:lvl4pPr marL="1376675" algn="l" rtl="0" eaLnBrk="0" fontAlgn="base" hangingPunct="0">
        <a:spcBef>
          <a:spcPct val="20000"/>
        </a:spcBef>
        <a:spcAft>
          <a:spcPct val="0"/>
        </a:spcAft>
        <a:buChar char="–"/>
        <a:defRPr sz="2007">
          <a:solidFill>
            <a:schemeClr val="tx1"/>
          </a:solidFill>
          <a:latin typeface="+mn-lt"/>
          <a:ea typeface="+mn-ea"/>
          <a:cs typeface="+mn-cs"/>
        </a:defRPr>
      </a:lvl4pPr>
      <a:lvl5pPr marL="1835567" algn="l" rtl="0" eaLnBrk="0" fontAlgn="base" hangingPunct="0">
        <a:spcBef>
          <a:spcPct val="20000"/>
        </a:spcBef>
        <a:spcAft>
          <a:spcPct val="0"/>
        </a:spcAft>
        <a:buChar char="»"/>
        <a:defRPr sz="2007">
          <a:solidFill>
            <a:schemeClr val="tx1"/>
          </a:solidFill>
          <a:latin typeface="+mn-lt"/>
          <a:ea typeface="+mn-ea"/>
          <a:cs typeface="+mn-cs"/>
        </a:defRPr>
      </a:lvl5pPr>
      <a:lvl6pPr marL="2294458">
        <a:defRPr>
          <a:latin typeface="+mn-lt"/>
          <a:ea typeface="+mn-ea"/>
          <a:cs typeface="+mn-cs"/>
        </a:defRPr>
      </a:lvl6pPr>
      <a:lvl7pPr marL="2753350">
        <a:defRPr>
          <a:latin typeface="+mn-lt"/>
          <a:ea typeface="+mn-ea"/>
          <a:cs typeface="+mn-cs"/>
        </a:defRPr>
      </a:lvl7pPr>
      <a:lvl8pPr marL="3212241">
        <a:defRPr>
          <a:latin typeface="+mn-lt"/>
          <a:ea typeface="+mn-ea"/>
          <a:cs typeface="+mn-cs"/>
        </a:defRPr>
      </a:lvl8pPr>
      <a:lvl9pPr marL="367113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892">
        <a:defRPr>
          <a:latin typeface="+mn-lt"/>
          <a:ea typeface="+mn-ea"/>
          <a:cs typeface="+mn-cs"/>
        </a:defRPr>
      </a:lvl2pPr>
      <a:lvl3pPr marL="917783">
        <a:defRPr>
          <a:latin typeface="+mn-lt"/>
          <a:ea typeface="+mn-ea"/>
          <a:cs typeface="+mn-cs"/>
        </a:defRPr>
      </a:lvl3pPr>
      <a:lvl4pPr marL="1376675">
        <a:defRPr>
          <a:latin typeface="+mn-lt"/>
          <a:ea typeface="+mn-ea"/>
          <a:cs typeface="+mn-cs"/>
        </a:defRPr>
      </a:lvl4pPr>
      <a:lvl5pPr marL="1835567">
        <a:defRPr>
          <a:latin typeface="+mn-lt"/>
          <a:ea typeface="+mn-ea"/>
          <a:cs typeface="+mn-cs"/>
        </a:defRPr>
      </a:lvl5pPr>
      <a:lvl6pPr marL="2294458">
        <a:defRPr>
          <a:latin typeface="+mn-lt"/>
          <a:ea typeface="+mn-ea"/>
          <a:cs typeface="+mn-cs"/>
        </a:defRPr>
      </a:lvl6pPr>
      <a:lvl7pPr marL="2753350">
        <a:defRPr>
          <a:latin typeface="+mn-lt"/>
          <a:ea typeface="+mn-ea"/>
          <a:cs typeface="+mn-cs"/>
        </a:defRPr>
      </a:lvl7pPr>
      <a:lvl8pPr marL="3212241">
        <a:defRPr>
          <a:latin typeface="+mn-lt"/>
          <a:ea typeface="+mn-ea"/>
          <a:cs typeface="+mn-cs"/>
        </a:defRPr>
      </a:lvl8pPr>
      <a:lvl9pPr marL="367113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C458CCD6-86D4-4781-AB58-415A31FC9BC6}"/>
              </a:ext>
            </a:extLst>
          </p:cNvPr>
          <p:cNvSpPr txBox="1"/>
          <p:nvPr/>
        </p:nvSpPr>
        <p:spPr>
          <a:xfrm>
            <a:off x="7244843" y="6376793"/>
            <a:ext cx="2931859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classes/1</a:t>
            </a:r>
          </a:p>
        </p:txBody>
      </p:sp>
      <p:sp>
        <p:nvSpPr>
          <p:cNvPr id="2051" name="object 3">
            <a:extLst>
              <a:ext uri="{FF2B5EF4-FFF2-40B4-BE49-F238E27FC236}">
                <a16:creationId xmlns:a16="http://schemas.microsoft.com/office/drawing/2014/main" xmlns="" id="{FB95D41D-E7A6-419C-BA95-EB9AFB563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7B7B93CA-B6DD-4144-9727-38CFAFB6C8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1287" y="2511201"/>
            <a:ext cx="7039648" cy="943294"/>
          </a:xfrm>
        </p:spPr>
        <p:txBody>
          <a:bodyPr vert="horz" wrap="square" lIns="0" tIns="1274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6022" dirty="0"/>
              <a:t>Objects </a:t>
            </a:r>
            <a:r>
              <a:rPr sz="6022" spc="-5" dirty="0"/>
              <a:t>and</a:t>
            </a:r>
            <a:r>
              <a:rPr sz="6022" spc="-110" dirty="0"/>
              <a:t> </a:t>
            </a:r>
            <a:r>
              <a:rPr sz="6022" spc="-5" dirty="0"/>
              <a:t>Classes</a:t>
            </a:r>
            <a:endParaRPr sz="6022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2ED31F63-6BD2-4523-BE65-717D6EBDCE85}"/>
              </a:ext>
            </a:extLst>
          </p:cNvPr>
          <p:cNvSpPr txBox="1"/>
          <p:nvPr/>
        </p:nvSpPr>
        <p:spPr>
          <a:xfrm>
            <a:off x="7244843" y="6376793"/>
            <a:ext cx="3048177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/10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267" name="object 3">
            <a:extLst>
              <a:ext uri="{FF2B5EF4-FFF2-40B4-BE49-F238E27FC236}">
                <a16:creationId xmlns:a16="http://schemas.microsoft.com/office/drawing/2014/main" xmlns="" id="{1DEBC19A-B680-4F11-AE6E-063ADBB2E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BB6D0F6F-A51C-4CD3-B268-4C47A70429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6828" y="425439"/>
            <a:ext cx="1336863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State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89B2C074-9F68-4B4F-8B22-AD6A02A61FA4}"/>
              </a:ext>
            </a:extLst>
          </p:cNvPr>
          <p:cNvSpPr txBox="1"/>
          <p:nvPr/>
        </p:nvSpPr>
        <p:spPr>
          <a:xfrm>
            <a:off x="2273431" y="1344831"/>
            <a:ext cx="8019589" cy="2856969"/>
          </a:xfrm>
          <a:prstGeom prst="rect">
            <a:avLst/>
          </a:prstGeom>
        </p:spPr>
        <p:txBody>
          <a:bodyPr lIns="0" tIns="68198" rIns="0" bIns="0">
            <a:spAutoFit/>
          </a:bodyPr>
          <a:lstStyle>
            <a:lvl1pPr marL="354013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323" indent="-344169" defTabSz="917783" fontAlgn="base">
              <a:lnSpc>
                <a:spcPts val="3463"/>
              </a:lnSpc>
              <a:spcBef>
                <a:spcPts val="54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State of an object encompasses all of  the properties(</a:t>
            </a:r>
            <a:r>
              <a:rPr lang="en-US" altLang="en-US" sz="3212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property</a:t>
            </a: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of the object  plus the current value (</a:t>
            </a:r>
            <a:r>
              <a:rPr lang="en-US" altLang="en-US" sz="3212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 properties</a:t>
            </a: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of these properties.</a:t>
            </a:r>
          </a:p>
          <a:p>
            <a:pPr marL="355323" indent="-344169" defTabSz="917783" fontAlgn="base">
              <a:lnSpc>
                <a:spcPts val="3463"/>
              </a:lnSpc>
              <a:spcBef>
                <a:spcPts val="540"/>
              </a:spcBef>
              <a:spcAft>
                <a:spcPct val="0"/>
              </a:spcAft>
              <a:buClr>
                <a:srgbClr val="232323"/>
              </a:buClr>
              <a:buSzPct val="75000"/>
              <a:tabLst>
                <a:tab pos="356916" algn="l"/>
              </a:tabLst>
            </a:pPr>
            <a:endParaRPr lang="en-US" altLang="en-US" sz="3212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323" indent="-344169" defTabSz="917783" fontAlgn="base">
              <a:spcBef>
                <a:spcPts val="339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Object :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A-320:IC878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 Air Craft)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1F6C0755-878F-431B-850D-FE9A5F52370E}"/>
              </a:ext>
            </a:extLst>
          </p:cNvPr>
          <p:cNvSpPr txBox="1"/>
          <p:nvPr/>
        </p:nvSpPr>
        <p:spPr>
          <a:xfrm>
            <a:off x="2273431" y="4204987"/>
            <a:ext cx="1137689" cy="454119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2810" spc="-5" dirty="0">
                <a:solidFill>
                  <a:prstClr val="black"/>
                </a:solidFill>
                <a:latin typeface="Arial"/>
                <a:cs typeface="Arial"/>
              </a:rPr>
              <a:t>States:</a:t>
            </a:r>
            <a:endParaRPr sz="281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C44B79E3-69D6-45D0-89BF-F78DC99AA490}"/>
              </a:ext>
            </a:extLst>
          </p:cNvPr>
          <p:cNvSpPr txBox="1"/>
          <p:nvPr/>
        </p:nvSpPr>
        <p:spPr>
          <a:xfrm>
            <a:off x="4083535" y="4161964"/>
            <a:ext cx="3067297" cy="2383729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 marL="38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8241" defTabSz="917783" fontAlgn="base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 = 1000 lts  Temp = 75 </a:t>
            </a:r>
            <a:r>
              <a:rPr lang="en-US" altLang="en-US" sz="2810" baseline="23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 Pressure = 200 lbs  isStart = false</a:t>
            </a:r>
            <a:endParaRPr lang="en-US" altLang="en-US" sz="281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41" defTabSz="917783" fontAlgn="base">
              <a:spcBef>
                <a:spcPts val="339"/>
              </a:spcBef>
              <a:spcAft>
                <a:spcPct val="0"/>
              </a:spcAft>
            </a:pP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en-US" sz="281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5E2F9FAB-F409-46F1-AF08-2EAEF193DBB7}"/>
              </a:ext>
            </a:extLst>
          </p:cNvPr>
          <p:cNvSpPr txBox="1"/>
          <p:nvPr/>
        </p:nvSpPr>
        <p:spPr>
          <a:xfrm>
            <a:off x="7781819" y="4748337"/>
            <a:ext cx="1679445" cy="1005437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spcBef>
                <a:spcPts val="100"/>
              </a:spcBef>
              <a:spcAft>
                <a:spcPct val="0"/>
              </a:spcAft>
            </a:pPr>
            <a:r>
              <a:rPr lang="en-US" altLang="en-US" sz="3212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 Properties</a:t>
            </a:r>
            <a:endParaRPr lang="en-US" altLang="en-US" sz="3212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xmlns="" id="{A4552087-93C9-4D95-81AC-2CC480CB038C}"/>
              </a:ext>
            </a:extLst>
          </p:cNvPr>
          <p:cNvSpPr txBox="1"/>
          <p:nvPr/>
        </p:nvSpPr>
        <p:spPr>
          <a:xfrm>
            <a:off x="2122057" y="5054270"/>
            <a:ext cx="1679445" cy="1005437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spcBef>
                <a:spcPts val="100"/>
              </a:spcBef>
              <a:spcAft>
                <a:spcPct val="0"/>
              </a:spcAft>
            </a:pPr>
            <a:r>
              <a:rPr lang="en-US" altLang="en-US" sz="3212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 Properties</a:t>
            </a:r>
            <a:endParaRPr lang="en-US" altLang="en-US" sz="3212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4" name="object 10">
            <a:extLst>
              <a:ext uri="{FF2B5EF4-FFF2-40B4-BE49-F238E27FC236}">
                <a16:creationId xmlns:a16="http://schemas.microsoft.com/office/drawing/2014/main" xmlns="" id="{C3DF7136-A402-41F1-B3F1-F92432C4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249" y="4270316"/>
            <a:ext cx="382416" cy="1988565"/>
          </a:xfrm>
          <a:custGeom>
            <a:avLst/>
            <a:gdLst>
              <a:gd name="T0" fmla="*/ 0 w 381000"/>
              <a:gd name="T1" fmla="*/ 0 h 1981200"/>
              <a:gd name="T2" fmla="*/ 381000 w 381000"/>
              <a:gd name="T3" fmla="*/ 1981200 h 1981200"/>
            </a:gdLst>
            <a:ahLst/>
            <a:cxnLst/>
            <a:rect l="T0" t="T1" r="T2" b="T3"/>
            <a:pathLst>
              <a:path w="381000" h="1981200">
                <a:moveTo>
                  <a:pt x="0" y="0"/>
                </a:moveTo>
                <a:lnTo>
                  <a:pt x="38100" y="3048"/>
                </a:lnTo>
                <a:lnTo>
                  <a:pt x="90677" y="19812"/>
                </a:lnTo>
                <a:lnTo>
                  <a:pt x="134874" y="48767"/>
                </a:lnTo>
                <a:lnTo>
                  <a:pt x="167639" y="86867"/>
                </a:lnTo>
                <a:lnTo>
                  <a:pt x="186689" y="131825"/>
                </a:lnTo>
                <a:lnTo>
                  <a:pt x="190500" y="165353"/>
                </a:lnTo>
                <a:lnTo>
                  <a:pt x="190500" y="825246"/>
                </a:lnTo>
                <a:lnTo>
                  <a:pt x="191262" y="842010"/>
                </a:lnTo>
                <a:lnTo>
                  <a:pt x="205739" y="890015"/>
                </a:lnTo>
                <a:lnTo>
                  <a:pt x="233934" y="930401"/>
                </a:lnTo>
                <a:lnTo>
                  <a:pt x="274320" y="962405"/>
                </a:lnTo>
                <a:lnTo>
                  <a:pt x="324612" y="982979"/>
                </a:lnTo>
                <a:lnTo>
                  <a:pt x="381000" y="990600"/>
                </a:lnTo>
                <a:lnTo>
                  <a:pt x="361188" y="991362"/>
                </a:lnTo>
                <a:lnTo>
                  <a:pt x="307086" y="1003553"/>
                </a:lnTo>
                <a:lnTo>
                  <a:pt x="259841" y="1028700"/>
                </a:lnTo>
                <a:lnTo>
                  <a:pt x="223265" y="1063752"/>
                </a:lnTo>
                <a:lnTo>
                  <a:pt x="198882" y="1106424"/>
                </a:lnTo>
                <a:lnTo>
                  <a:pt x="190500" y="1155953"/>
                </a:lnTo>
                <a:lnTo>
                  <a:pt x="190500" y="1815846"/>
                </a:lnTo>
                <a:lnTo>
                  <a:pt x="189738" y="1832610"/>
                </a:lnTo>
                <a:lnTo>
                  <a:pt x="175260" y="1880616"/>
                </a:lnTo>
                <a:lnTo>
                  <a:pt x="147066" y="1921002"/>
                </a:lnTo>
                <a:lnTo>
                  <a:pt x="106680" y="1953006"/>
                </a:lnTo>
                <a:lnTo>
                  <a:pt x="56388" y="1973580"/>
                </a:lnTo>
                <a:lnTo>
                  <a:pt x="19812" y="1980438"/>
                </a:lnTo>
                <a:lnTo>
                  <a:pt x="0" y="1981200"/>
                </a:lnTo>
              </a:path>
            </a:pathLst>
          </a:custGeom>
          <a:noFill/>
          <a:ln w="12954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275" name="object 11">
            <a:extLst>
              <a:ext uri="{FF2B5EF4-FFF2-40B4-BE49-F238E27FC236}">
                <a16:creationId xmlns:a16="http://schemas.microsoft.com/office/drawing/2014/main" xmlns="" id="{7139B4BA-97CB-4574-A3EF-906DAEE7C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535" y="4270316"/>
            <a:ext cx="535383" cy="2141532"/>
          </a:xfrm>
          <a:custGeom>
            <a:avLst/>
            <a:gdLst>
              <a:gd name="T0" fmla="*/ 0 w 533400"/>
              <a:gd name="T1" fmla="*/ 0 h 2133600"/>
              <a:gd name="T2" fmla="*/ 533400 w 533400"/>
              <a:gd name="T3" fmla="*/ 2133600 h 2133600"/>
            </a:gdLst>
            <a:ahLst/>
            <a:cxnLst/>
            <a:rect l="T0" t="T1" r="T2" b="T3"/>
            <a:pathLst>
              <a:path w="533400" h="2133600">
                <a:moveTo>
                  <a:pt x="533400" y="0"/>
                </a:moveTo>
                <a:lnTo>
                  <a:pt x="480060" y="3810"/>
                </a:lnTo>
                <a:lnTo>
                  <a:pt x="429768" y="13715"/>
                </a:lnTo>
                <a:lnTo>
                  <a:pt x="384048" y="30479"/>
                </a:lnTo>
                <a:lnTo>
                  <a:pt x="345186" y="51815"/>
                </a:lnTo>
                <a:lnTo>
                  <a:pt x="312419" y="78486"/>
                </a:lnTo>
                <a:lnTo>
                  <a:pt x="288036" y="108203"/>
                </a:lnTo>
                <a:lnTo>
                  <a:pt x="268224" y="159258"/>
                </a:lnTo>
                <a:lnTo>
                  <a:pt x="266700" y="177546"/>
                </a:lnTo>
                <a:lnTo>
                  <a:pt x="266700" y="1179576"/>
                </a:lnTo>
                <a:lnTo>
                  <a:pt x="265175" y="1197864"/>
                </a:lnTo>
                <a:lnTo>
                  <a:pt x="245363" y="1248917"/>
                </a:lnTo>
                <a:lnTo>
                  <a:pt x="220980" y="1279398"/>
                </a:lnTo>
                <a:lnTo>
                  <a:pt x="188213" y="1305305"/>
                </a:lnTo>
                <a:lnTo>
                  <a:pt x="149351" y="1327403"/>
                </a:lnTo>
                <a:lnTo>
                  <a:pt x="103631" y="1344167"/>
                </a:lnTo>
                <a:lnTo>
                  <a:pt x="53339" y="1354074"/>
                </a:lnTo>
                <a:lnTo>
                  <a:pt x="0" y="1357884"/>
                </a:lnTo>
                <a:lnTo>
                  <a:pt x="27431" y="1358646"/>
                </a:lnTo>
                <a:lnTo>
                  <a:pt x="79248" y="1365503"/>
                </a:lnTo>
                <a:lnTo>
                  <a:pt x="127254" y="1379220"/>
                </a:lnTo>
                <a:lnTo>
                  <a:pt x="169925" y="1398270"/>
                </a:lnTo>
                <a:lnTo>
                  <a:pt x="205739" y="1422653"/>
                </a:lnTo>
                <a:lnTo>
                  <a:pt x="234695" y="1450848"/>
                </a:lnTo>
                <a:lnTo>
                  <a:pt x="261366" y="1499615"/>
                </a:lnTo>
                <a:lnTo>
                  <a:pt x="266700" y="1535429"/>
                </a:lnTo>
                <a:lnTo>
                  <a:pt x="266700" y="1956053"/>
                </a:lnTo>
                <a:lnTo>
                  <a:pt x="268224" y="1974342"/>
                </a:lnTo>
                <a:lnTo>
                  <a:pt x="288036" y="2025396"/>
                </a:lnTo>
                <a:lnTo>
                  <a:pt x="312419" y="2055114"/>
                </a:lnTo>
                <a:lnTo>
                  <a:pt x="345186" y="2081783"/>
                </a:lnTo>
                <a:lnTo>
                  <a:pt x="384048" y="2103120"/>
                </a:lnTo>
                <a:lnTo>
                  <a:pt x="429768" y="2119883"/>
                </a:lnTo>
                <a:lnTo>
                  <a:pt x="480060" y="2129790"/>
                </a:lnTo>
                <a:lnTo>
                  <a:pt x="505968" y="2132838"/>
                </a:lnTo>
                <a:lnTo>
                  <a:pt x="533400" y="2133600"/>
                </a:lnTo>
              </a:path>
            </a:pathLst>
          </a:custGeom>
          <a:noFill/>
          <a:ln w="12954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725E6A1F-D253-45D2-AC52-838A26C88D91}"/>
              </a:ext>
            </a:extLst>
          </p:cNvPr>
          <p:cNvSpPr txBox="1"/>
          <p:nvPr/>
        </p:nvSpPr>
        <p:spPr>
          <a:xfrm>
            <a:off x="7244843" y="6376793"/>
            <a:ext cx="3048177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11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291" name="object 3">
            <a:extLst>
              <a:ext uri="{FF2B5EF4-FFF2-40B4-BE49-F238E27FC236}">
                <a16:creationId xmlns:a16="http://schemas.microsoft.com/office/drawing/2014/main" xmlns="" id="{552422F0-EA90-4E87-B705-27337557F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F37246A7-E367-49CB-912F-BB90E2BCDF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0895" y="501922"/>
            <a:ext cx="2241915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Behavior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D5BDCB27-137F-4FC2-B59F-4B63F7B50503}"/>
              </a:ext>
            </a:extLst>
          </p:cNvPr>
          <p:cNvSpPr txBox="1"/>
          <p:nvPr/>
        </p:nvSpPr>
        <p:spPr>
          <a:xfrm>
            <a:off x="2128431" y="1308184"/>
            <a:ext cx="7426844" cy="1587723"/>
          </a:xfrm>
          <a:prstGeom prst="rect">
            <a:avLst/>
          </a:prstGeom>
        </p:spPr>
        <p:txBody>
          <a:bodyPr lIns="0" tIns="124285" rIns="0" bIns="0">
            <a:spAutoFit/>
          </a:bodyPr>
          <a:lstStyle/>
          <a:p>
            <a:pPr marL="12747" defTabSz="917783">
              <a:spcBef>
                <a:spcPts val="979"/>
              </a:spcBef>
              <a:defRPr/>
            </a:pPr>
            <a:r>
              <a:rPr sz="3212" spc="-10" dirty="0">
                <a:solidFill>
                  <a:prstClr val="black"/>
                </a:solidFill>
                <a:latin typeface="Arial"/>
                <a:cs typeface="Arial"/>
              </a:rPr>
              <a:t>Example: </a:t>
            </a: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Object</a:t>
            </a:r>
            <a:r>
              <a:rPr sz="281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810" dirty="0">
                <a:solidFill>
                  <a:srgbClr val="0000FF"/>
                </a:solidFill>
                <a:latin typeface="Arial"/>
                <a:cs typeface="Arial"/>
              </a:rPr>
              <a:t>A-320:IC878</a:t>
            </a:r>
            <a:endParaRPr sz="28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930530" defTabSz="917783">
              <a:spcBef>
                <a:spcPts val="778"/>
              </a:spcBef>
              <a:tabLst>
                <a:tab pos="2416829" algn="l"/>
              </a:tabLst>
              <a:defRPr/>
            </a:pPr>
            <a:r>
              <a:rPr sz="2810" spc="-5" dirty="0">
                <a:solidFill>
                  <a:srgbClr val="0000FF"/>
                </a:solidFill>
                <a:latin typeface="Arial"/>
                <a:cs typeface="Arial"/>
              </a:rPr>
              <a:t>start(…)	</a:t>
            </a:r>
            <a:r>
              <a:rPr lang="en-IN" sz="2810" spc="-5" dirty="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sz="28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810" spc="-5" dirty="0">
                <a:solidFill>
                  <a:prstClr val="black"/>
                </a:solidFill>
                <a:latin typeface="Arial"/>
                <a:cs typeface="Arial"/>
              </a:rPr>
              <a:t>if isstart </a:t>
            </a: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is false, fuel </a:t>
            </a:r>
            <a:r>
              <a:rPr sz="2810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28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x </a:t>
            </a:r>
            <a:r>
              <a:rPr sz="2810" spc="-5" dirty="0">
                <a:solidFill>
                  <a:prstClr val="black"/>
                </a:solidFill>
                <a:latin typeface="Arial"/>
                <a:cs typeface="Arial"/>
              </a:rPr>
              <a:t>lts, </a:t>
            </a: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BA467259-2575-46F0-818F-12AC9F444EB0}"/>
              </a:ext>
            </a:extLst>
          </p:cNvPr>
          <p:cNvSpPr txBox="1"/>
          <p:nvPr/>
        </p:nvSpPr>
        <p:spPr>
          <a:xfrm>
            <a:off x="4928037" y="2370981"/>
            <a:ext cx="3197956" cy="1862687"/>
          </a:xfrm>
          <a:prstGeom prst="rect">
            <a:avLst/>
          </a:prstGeom>
        </p:spPr>
        <p:txBody>
          <a:bodyPr lIns="0" tIns="56088" rIns="0" bIns="0">
            <a:spAutoFit/>
          </a:bodyPr>
          <a:lstStyle/>
          <a:p>
            <a:pPr marL="12747" defTabSz="917783">
              <a:spcBef>
                <a:spcPts val="442"/>
              </a:spcBef>
              <a:defRPr/>
            </a:pPr>
            <a:r>
              <a:rPr sz="28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810" spc="-5" dirty="0">
                <a:solidFill>
                  <a:prstClr val="black"/>
                </a:solidFill>
                <a:latin typeface="Arial"/>
                <a:cs typeface="Arial"/>
              </a:rPr>
              <a:t>if isStart is true,</a:t>
            </a:r>
            <a:r>
              <a:rPr sz="281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  <a:p>
            <a:pPr marL="51625" defTabSz="917783">
              <a:spcBef>
                <a:spcPts val="341"/>
              </a:spcBef>
              <a:defRPr/>
            </a:pPr>
            <a:r>
              <a:rPr sz="281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81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  <a:p>
            <a:pPr marL="72658" defTabSz="917783">
              <a:spcBef>
                <a:spcPts val="341"/>
              </a:spcBef>
              <a:defRPr/>
            </a:pPr>
            <a:r>
              <a:rPr sz="281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810" spc="-5" dirty="0">
                <a:solidFill>
                  <a:prstClr val="black"/>
                </a:solidFill>
                <a:latin typeface="Arial"/>
                <a:cs typeface="Arial"/>
              </a:rPr>
              <a:t>if is</a:t>
            </a:r>
            <a:r>
              <a:rPr lang="en-US" sz="281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10" spc="-5" dirty="0">
                <a:solidFill>
                  <a:prstClr val="black"/>
                </a:solidFill>
                <a:latin typeface="Arial"/>
                <a:cs typeface="Arial"/>
              </a:rPr>
              <a:t>Start is true,</a:t>
            </a:r>
            <a:r>
              <a:rPr sz="281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AC419F00-020D-4FE1-B4BE-8B55F7548645}"/>
              </a:ext>
            </a:extLst>
          </p:cNvPr>
          <p:cNvSpPr txBox="1"/>
          <p:nvPr/>
        </p:nvSpPr>
        <p:spPr>
          <a:xfrm>
            <a:off x="2157909" y="2370982"/>
            <a:ext cx="2770129" cy="1986360"/>
          </a:xfrm>
          <a:prstGeom prst="rect">
            <a:avLst/>
          </a:prstGeom>
        </p:spPr>
        <p:txBody>
          <a:bodyPr wrap="square" lIns="0" tIns="56088" rIns="0" bIns="0">
            <a:spAutoFit/>
          </a:bodyPr>
          <a:lstStyle>
            <a:lvl1pPr marL="927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930530" defTabSz="917783" fontAlgn="base">
              <a:spcBef>
                <a:spcPts val="440"/>
              </a:spcBef>
              <a:spcAft>
                <a:spcPct val="0"/>
              </a:spcAft>
            </a:pPr>
            <a:r>
              <a:rPr lang="en-US" altLang="en-US" sz="28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run(…)</a:t>
            </a:r>
            <a:endParaRPr lang="en-US" altLang="en-US" sz="281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0530" defTabSz="91778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fly(…)  stop(…)</a:t>
            </a:r>
            <a:endParaRPr lang="en-US" altLang="en-US" sz="281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0530" defTabSz="917783" fontAlgn="base">
              <a:spcBef>
                <a:spcPts val="389"/>
              </a:spcBef>
              <a:spcAft>
                <a:spcPct val="0"/>
              </a:spcAft>
            </a:pPr>
            <a:r>
              <a:rPr lang="en-US" altLang="en-US" sz="321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Similarly: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DE10B08E-3659-4E69-894C-7933CC2F3CBF}"/>
              </a:ext>
            </a:extLst>
          </p:cNvPr>
          <p:cNvSpPr txBox="1"/>
          <p:nvPr/>
        </p:nvSpPr>
        <p:spPr>
          <a:xfrm>
            <a:off x="2865120" y="4562550"/>
            <a:ext cx="7065142" cy="1420392"/>
          </a:xfrm>
          <a:prstGeom prst="rect">
            <a:avLst/>
          </a:prstGeom>
        </p:spPr>
        <p:txBody>
          <a:bodyPr lIns="0" tIns="68198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lnSpc>
                <a:spcPts val="3463"/>
              </a:lnSpc>
              <a:spcBef>
                <a:spcPts val="540"/>
              </a:spcBef>
              <a:spcAft>
                <a:spcPct val="0"/>
              </a:spcAft>
            </a:pPr>
            <a:r>
              <a:rPr lang="en-US" altLang="en-US" sz="3212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 </a:t>
            </a:r>
            <a:r>
              <a:rPr lang="en-US" altLang="en-US" sz="321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causes </a:t>
            </a:r>
            <a:r>
              <a:rPr lang="en-US" altLang="en-US" sz="3212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decreasing </a:t>
            </a:r>
            <a:r>
              <a:rPr lang="en-US" altLang="en-US" sz="321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3212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 </a:t>
            </a:r>
            <a:r>
              <a:rPr lang="en-US" altLang="en-US" sz="321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US" altLang="en-US" sz="3212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</a:t>
            </a:r>
            <a:r>
              <a:rPr lang="en-US" altLang="en-US" sz="321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3212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</a:t>
            </a:r>
            <a:r>
              <a:rPr lang="en-US" altLang="en-US" sz="3212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altLang="en-US" sz="321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change of 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D485CAA6-EC32-4D55-A9A4-9733ED8463D2}"/>
              </a:ext>
            </a:extLst>
          </p:cNvPr>
          <p:cNvSpPr txBox="1"/>
          <p:nvPr/>
        </p:nvSpPr>
        <p:spPr>
          <a:xfrm>
            <a:off x="7244843" y="6376793"/>
            <a:ext cx="3048177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/12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315" name="object 3">
            <a:extLst>
              <a:ext uri="{FF2B5EF4-FFF2-40B4-BE49-F238E27FC236}">
                <a16:creationId xmlns:a16="http://schemas.microsoft.com/office/drawing/2014/main" xmlns="" id="{DA48F50A-C6F3-4388-95AB-E99DEB08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3DF1D345-A615-422D-B8B1-017C60BEBF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4412" y="463680"/>
            <a:ext cx="2241915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Behavior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39419F84-FC20-4522-84B2-D4BCA9830CEE}"/>
              </a:ext>
            </a:extLst>
          </p:cNvPr>
          <p:cNvSpPr txBox="1"/>
          <p:nvPr/>
        </p:nvSpPr>
        <p:spPr>
          <a:xfrm>
            <a:off x="2502880" y="1384666"/>
            <a:ext cx="7635580" cy="4243284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 marL="354013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323" indent="-344169" defTabSz="917783" fontAlgn="base">
              <a:spcBef>
                <a:spcPts val="10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 is how an object acts and  reacts, in terms of its state changes and  message passing.</a:t>
            </a:r>
          </a:p>
          <a:p>
            <a:pPr marL="355323" indent="-344169" defTabSz="917783" fontAlgn="base">
              <a:spcBef>
                <a:spcPts val="753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Grady Booch</a:t>
            </a:r>
          </a:p>
          <a:p>
            <a:pPr marL="355323" indent="-344169" defTabSz="917783" fontAlgn="base">
              <a:spcBef>
                <a:spcPts val="691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Object :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A-320:IC878</a:t>
            </a:r>
            <a:endParaRPr lang="en-US" altLang="en-US" sz="281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323" indent="-344169" defTabSz="917783" fontAlgn="base">
              <a:spcBef>
                <a:spcPts val="677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start, run, fly, break, stop, turn …</a:t>
            </a:r>
            <a:endParaRPr lang="en-US" altLang="en-US" sz="281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323" indent="-344169" defTabSz="917783" fontAlgn="base">
              <a:spcBef>
                <a:spcPts val="753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 of an object is influenced by its  state and vice versa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2F3B320A-5D57-4975-A514-3325C38BBD52}"/>
              </a:ext>
            </a:extLst>
          </p:cNvPr>
          <p:cNvSpPr txBox="1"/>
          <p:nvPr/>
        </p:nvSpPr>
        <p:spPr>
          <a:xfrm>
            <a:off x="7244843" y="6376793"/>
            <a:ext cx="3048177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13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339" name="object 3">
            <a:extLst>
              <a:ext uri="{FF2B5EF4-FFF2-40B4-BE49-F238E27FC236}">
                <a16:creationId xmlns:a16="http://schemas.microsoft.com/office/drawing/2014/main" xmlns="" id="{7D8DB8AF-712F-4C58-9583-5766EE5A4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4873D6BA-F446-46C7-812B-224B7D6251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1445" y="514670"/>
            <a:ext cx="4581029" cy="697910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Behavior /</a:t>
            </a:r>
            <a:r>
              <a:rPr spc="-30" dirty="0"/>
              <a:t> </a:t>
            </a:r>
            <a:r>
              <a:rPr spc="-5" dirty="0"/>
              <a:t>Method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DCABAFD7-E851-4109-850E-025A35A0901C}"/>
              </a:ext>
            </a:extLst>
          </p:cNvPr>
          <p:cNvSpPr txBox="1"/>
          <p:nvPr/>
        </p:nvSpPr>
        <p:spPr>
          <a:xfrm>
            <a:off x="2349914" y="1574281"/>
            <a:ext cx="7656294" cy="4432368"/>
          </a:xfrm>
          <a:prstGeom prst="rect">
            <a:avLst/>
          </a:prstGeom>
        </p:spPr>
        <p:txBody>
          <a:bodyPr lIns="0" tIns="68198" rIns="0" bIns="0">
            <a:spAutoFit/>
          </a:bodyPr>
          <a:lstStyle>
            <a:lvl1pPr marL="354013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323" indent="-344169" defTabSz="917783" fontAlgn="base">
              <a:lnSpc>
                <a:spcPts val="3463"/>
              </a:lnSpc>
              <a:spcBef>
                <a:spcPts val="54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method is an operation an object can  make to respond relevant message.</a:t>
            </a:r>
          </a:p>
          <a:p>
            <a:pPr marL="355323" indent="-344169" defTabSz="917783" fontAlgn="base">
              <a:lnSpc>
                <a:spcPts val="3463"/>
              </a:lnSpc>
              <a:spcBef>
                <a:spcPts val="766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method is associated with a class. An  object invokes a method as a reaction to  receipt of a message.</a:t>
            </a:r>
          </a:p>
          <a:p>
            <a:pPr marL="355323" indent="-344169" defTabSz="917783" fontAlgn="base">
              <a:lnSpc>
                <a:spcPts val="3463"/>
              </a:lnSpc>
              <a:spcBef>
                <a:spcPts val="766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an object has no method, it is  dead!</a:t>
            </a:r>
          </a:p>
          <a:p>
            <a:pPr marL="355323" indent="-344169" defTabSz="917783" fontAlgn="base">
              <a:lnSpc>
                <a:spcPts val="3463"/>
              </a:lnSpc>
              <a:spcBef>
                <a:spcPts val="766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called functions, operations,  behaviors or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2">
            <a:extLst>
              <a:ext uri="{FF2B5EF4-FFF2-40B4-BE49-F238E27FC236}">
                <a16:creationId xmlns:a16="http://schemas.microsoft.com/office/drawing/2014/main" xmlns="" id="{8F4BBCAE-C7D3-4510-97BA-A1864CCFD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2274A2E1-75F1-49F0-980F-EAC516B20B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0895" y="425439"/>
            <a:ext cx="2302465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Message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D934D9EC-F885-4E7B-A6DF-3FB4D429F61D}"/>
              </a:ext>
            </a:extLst>
          </p:cNvPr>
          <p:cNvSpPr txBox="1"/>
          <p:nvPr/>
        </p:nvSpPr>
        <p:spPr>
          <a:xfrm>
            <a:off x="2273431" y="1462743"/>
            <a:ext cx="8019589" cy="5276366"/>
          </a:xfrm>
          <a:prstGeom prst="rect">
            <a:avLst/>
          </a:prstGeom>
        </p:spPr>
        <p:txBody>
          <a:bodyPr lIns="0" tIns="12747" rIns="0" bIns="0">
            <a:spAutoFit/>
          </a:bodyPr>
          <a:lstStyle>
            <a:lvl1pPr marL="354013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323" indent="-344169" defTabSz="917783" fontAlgn="base">
              <a:spcBef>
                <a:spcPts val="10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 a message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(asking an object to  apply a method) is similar to a </a:t>
            </a:r>
            <a:r>
              <a:rPr lang="en-US" altLang="en-US" sz="281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 call 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``traditional'' programming languages.</a:t>
            </a:r>
          </a:p>
          <a:p>
            <a:pPr marL="355323" indent="-344169" algn="just" defTabSz="917783" fontAlgn="base">
              <a:spcBef>
                <a:spcPts val="691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in object-orientation there is a view  of </a:t>
            </a:r>
            <a:r>
              <a:rPr lang="en-US" altLang="en-US" sz="281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objects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communicate  with each other by exchanging messages.</a:t>
            </a:r>
          </a:p>
          <a:p>
            <a:pPr marL="355323" indent="-344169" defTabSz="917783" fontAlgn="base">
              <a:spcBef>
                <a:spcPts val="677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react by applying methods on  themselves.</a:t>
            </a:r>
          </a:p>
          <a:p>
            <a:pPr marL="355323" indent="-344169" defTabSz="917783" fontAlgn="base">
              <a:spcBef>
                <a:spcPts val="677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also may deny the execution of a  method, for example if the calling object is not  allowed to execute the requested method.</a:t>
            </a:r>
          </a:p>
          <a:p>
            <a:pPr marL="355323" indent="-344169" defTabSz="917783" fontAlgn="base">
              <a:lnSpc>
                <a:spcPts val="1706"/>
              </a:lnSpc>
              <a:spcBef>
                <a:spcPct val="0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1807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OOP/objects and classes/14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>
            <a:extLst>
              <a:ext uri="{FF2B5EF4-FFF2-40B4-BE49-F238E27FC236}">
                <a16:creationId xmlns:a16="http://schemas.microsoft.com/office/drawing/2014/main" xmlns="" id="{9594ED35-8C15-4EF7-8528-D2F90C7C9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09264296-6149-4772-B4A1-8739148CF5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4962" y="501922"/>
            <a:ext cx="5111632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What is a</a:t>
            </a:r>
            <a:r>
              <a:rPr spc="-15" dirty="0"/>
              <a:t> </a:t>
            </a:r>
            <a:r>
              <a:rPr spc="-5" dirty="0"/>
              <a:t>Message?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DC62A474-BCC3-4F88-8415-4024DF15940E}"/>
              </a:ext>
            </a:extLst>
          </p:cNvPr>
          <p:cNvSpPr txBox="1"/>
          <p:nvPr/>
        </p:nvSpPr>
        <p:spPr>
          <a:xfrm>
            <a:off x="2273431" y="1614116"/>
            <a:ext cx="8019589" cy="5118006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6916" indent="-344169" algn="just" defTabSz="917783" fontAlgn="base">
              <a:spcBef>
                <a:spcPts val="10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message is a request to an object to  invoke one of its methods. A message  therefore contains</a:t>
            </a:r>
          </a:p>
          <a:p>
            <a:pPr marL="758446" lvl="1" indent="-286807" algn="just" defTabSz="917783" fontAlgn="base">
              <a:spcBef>
                <a:spcPts val="691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name of the method and</a:t>
            </a:r>
          </a:p>
          <a:p>
            <a:pPr marL="758446" lvl="1" indent="-286807" algn="just" defTabSz="917783" fontAlgn="base">
              <a:spcBef>
                <a:spcPts val="677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arguments of the method.</a:t>
            </a:r>
          </a:p>
          <a:p>
            <a:pPr marL="356916" indent="-344169" defTabSz="917783" fontAlgn="base">
              <a:spcBef>
                <a:spcPts val="753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Consequently, invocation of a method is  just a reaction caused by receipt of a  message. This is only possible, if the  method is actually known to the object.</a:t>
            </a:r>
          </a:p>
          <a:p>
            <a:pPr marL="356916" indent="-344169" defTabSz="917783" fontAlgn="base">
              <a:spcBef>
                <a:spcPts val="1656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1807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OOP/objects and classes/15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2">
            <a:extLst>
              <a:ext uri="{FF2B5EF4-FFF2-40B4-BE49-F238E27FC236}">
                <a16:creationId xmlns:a16="http://schemas.microsoft.com/office/drawing/2014/main" xmlns="" id="{D7712075-5621-4DD7-BE5D-9DD04526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65BA1C19-E66E-4876-B1CC-3AFCF6864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4412" y="425439"/>
            <a:ext cx="4456743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Message</a:t>
            </a:r>
            <a:r>
              <a:rPr spc="-35" dirty="0"/>
              <a:t> </a:t>
            </a:r>
            <a:r>
              <a:rPr spc="-5" dirty="0"/>
              <a:t>Passing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A34F5372-FA94-4644-930B-7AAA3FF09271}"/>
              </a:ext>
            </a:extLst>
          </p:cNvPr>
          <p:cNvSpPr txBox="1"/>
          <p:nvPr/>
        </p:nvSpPr>
        <p:spPr>
          <a:xfrm>
            <a:off x="2490134" y="1274722"/>
            <a:ext cx="7841128" cy="5388884"/>
          </a:xfrm>
          <a:prstGeom prst="rect">
            <a:avLst/>
          </a:prstGeom>
        </p:spPr>
        <p:txBody>
          <a:bodyPr lIns="0" tIns="61823" rIns="0" bIns="0">
            <a:spAutoFit/>
          </a:bodyPr>
          <a:lstStyle>
            <a:lvl1pPr marL="635000" indent="-609600">
              <a:tabLst>
                <a:tab pos="633413" algn="l"/>
                <a:tab pos="635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16000" indent="-533400">
              <a:tabLst>
                <a:tab pos="633413" algn="l"/>
                <a:tab pos="635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633413" algn="l"/>
                <a:tab pos="635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633413" algn="l"/>
                <a:tab pos="635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633413" algn="l"/>
                <a:tab pos="635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33413" algn="l"/>
                <a:tab pos="635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33413" algn="l"/>
                <a:tab pos="635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33413" algn="l"/>
                <a:tab pos="635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33413" algn="l"/>
                <a:tab pos="635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637350" indent="-611856" defTabSz="917783" fontAlgn="base">
              <a:spcBef>
                <a:spcPts val="301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635757" algn="l"/>
                <a:tab pos="637350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refer to invoking an operation</a:t>
            </a:r>
          </a:p>
          <a:p>
            <a:pPr marL="1019759" lvl="1" indent="-535374" defTabSz="917783" fontAlgn="base">
              <a:spcBef>
                <a:spcPts val="351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"/>
              <a:tabLst>
                <a:tab pos="635757" algn="l"/>
                <a:tab pos="637350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denotes a service that is offered</a:t>
            </a:r>
          </a:p>
          <a:p>
            <a:pPr marL="1019759" lvl="1" indent="-535374" defTabSz="917783" fontAlgn="base">
              <a:lnSpc>
                <a:spcPts val="3036"/>
              </a:lnSpc>
              <a:spcBef>
                <a:spcPts val="728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"/>
              <a:tabLst>
                <a:tab pos="635757" algn="l"/>
                <a:tab pos="637350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 there are </a:t>
            </a:r>
            <a:r>
              <a:rPr lang="en-US" altLang="en-US" sz="281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kinds of  operations</a:t>
            </a:r>
          </a:p>
          <a:p>
            <a:pPr marL="637350" indent="-611856" defTabSz="917783" fontAlgn="base">
              <a:spcBef>
                <a:spcPts val="301"/>
              </a:spcBef>
              <a:spcAft>
                <a:spcPct val="0"/>
              </a:spcAft>
              <a:buClr>
                <a:srgbClr val="000000"/>
              </a:buClr>
              <a:buSzPct val="75000"/>
              <a:buFontTx/>
              <a:buAutoNum type="arabicPeriod"/>
              <a:tabLst>
                <a:tab pos="635757" algn="l"/>
                <a:tab pos="637350" algn="l"/>
              </a:tabLst>
            </a:pP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that alters state of an object</a:t>
            </a:r>
          </a:p>
          <a:p>
            <a:pPr marL="637350" indent="-611856" defTabSz="917783" fontAlgn="base">
              <a:spcBef>
                <a:spcPts val="339"/>
              </a:spcBef>
              <a:spcAft>
                <a:spcPct val="0"/>
              </a:spcAft>
              <a:buClr>
                <a:srgbClr val="000000"/>
              </a:buClr>
              <a:buSzPct val="75000"/>
              <a:buFontTx/>
              <a:buAutoNum type="arabicPeriod"/>
              <a:tabLst>
                <a:tab pos="635757" algn="l"/>
                <a:tab pos="637350" algn="l"/>
              </a:tabLst>
            </a:pP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accesses the state of an object</a:t>
            </a:r>
          </a:p>
          <a:p>
            <a:pPr marL="637350" indent="-611856" defTabSz="917783" fontAlgn="base">
              <a:lnSpc>
                <a:spcPts val="3036"/>
              </a:lnSpc>
              <a:spcBef>
                <a:spcPts val="728"/>
              </a:spcBef>
              <a:spcAft>
                <a:spcPct val="0"/>
              </a:spcAft>
              <a:buClr>
                <a:srgbClr val="000000"/>
              </a:buClr>
              <a:buSzPct val="75000"/>
              <a:buFontTx/>
              <a:buAutoNum type="arabicPeriod"/>
              <a:tabLst>
                <a:tab pos="635757" algn="l"/>
                <a:tab pos="637350" algn="l"/>
              </a:tabLst>
            </a:pP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permits all part of an object to be  accessed in some well defined order</a:t>
            </a:r>
          </a:p>
          <a:p>
            <a:pPr marL="637350" indent="-611856" defTabSz="917783" fontAlgn="base">
              <a:spcBef>
                <a:spcPts val="301"/>
              </a:spcBef>
              <a:spcAft>
                <a:spcPct val="0"/>
              </a:spcAft>
              <a:buClr>
                <a:srgbClr val="000000"/>
              </a:buClr>
              <a:buSzPct val="75000"/>
              <a:buFontTx/>
              <a:buAutoNum type="arabicPeriod"/>
              <a:tabLst>
                <a:tab pos="635757" algn="l"/>
                <a:tab pos="637350" algn="l"/>
              </a:tabLst>
            </a:pP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creates/initializes an object</a:t>
            </a:r>
          </a:p>
          <a:p>
            <a:pPr marL="637350" indent="-611856" defTabSz="917783" fontAlgn="base">
              <a:spcBef>
                <a:spcPts val="339"/>
              </a:spcBef>
              <a:spcAft>
                <a:spcPct val="0"/>
              </a:spcAft>
              <a:buClr>
                <a:srgbClr val="000000"/>
              </a:buClr>
              <a:buSzPct val="75000"/>
              <a:buFontTx/>
              <a:buAutoNum type="arabicPeriod"/>
              <a:tabLst>
                <a:tab pos="635757" algn="l"/>
                <a:tab pos="637350" algn="l"/>
              </a:tabLst>
            </a:pP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Destructor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destroy the memory of object</a:t>
            </a:r>
            <a:endParaRPr lang="en-US" altLang="en-US" sz="2810" baseline="-11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7350" indent="-611856" defTabSz="917783" fontAlgn="base">
              <a:spcBef>
                <a:spcPts val="1656"/>
              </a:spcBef>
              <a:spcAft>
                <a:spcPct val="0"/>
              </a:spcAft>
              <a:tabLst>
                <a:tab pos="635757" algn="l"/>
                <a:tab pos="637350" algn="l"/>
              </a:tabLst>
            </a:pPr>
            <a:r>
              <a:rPr lang="en-US" altLang="en-US" sz="1807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OOP/objects and classes/16</a:t>
            </a:r>
          </a:p>
          <a:p>
            <a:pPr marL="637350" indent="-611856" defTabSz="917783" fontAlgn="base">
              <a:spcBef>
                <a:spcPts val="339"/>
              </a:spcBef>
              <a:spcAft>
                <a:spcPct val="0"/>
              </a:spcAft>
              <a:buClr>
                <a:srgbClr val="000000"/>
              </a:buClr>
              <a:buSzPct val="75000"/>
              <a:tabLst>
                <a:tab pos="635757" algn="l"/>
                <a:tab pos="637350" algn="l"/>
              </a:tabLst>
            </a:pPr>
            <a:endParaRPr lang="en-US" altLang="en-US" sz="2710" baseline="-110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DD2CF380-C275-41C8-B258-C349EE4C7302}"/>
              </a:ext>
            </a:extLst>
          </p:cNvPr>
          <p:cNvSpPr txBox="1"/>
          <p:nvPr/>
        </p:nvSpPr>
        <p:spPr>
          <a:xfrm>
            <a:off x="7244843" y="6376793"/>
            <a:ext cx="3048177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17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8435" name="object 3">
            <a:extLst>
              <a:ext uri="{FF2B5EF4-FFF2-40B4-BE49-F238E27FC236}">
                <a16:creationId xmlns:a16="http://schemas.microsoft.com/office/drawing/2014/main" xmlns="" id="{C70DB141-6389-4C0A-91B2-C4C6C4714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C85278EF-2991-49EE-BE8E-49C2D00A22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4412" y="495548"/>
            <a:ext cx="4590589" cy="637361"/>
          </a:xfrm>
        </p:spPr>
        <p:txBody>
          <a:bodyPr vert="horz" wrap="square" lIns="0" tIns="1274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4015" dirty="0"/>
              <a:t>Examples </a:t>
            </a:r>
            <a:r>
              <a:rPr sz="4015" spc="-5" dirty="0"/>
              <a:t>of</a:t>
            </a:r>
            <a:r>
              <a:rPr sz="4015" spc="-85" dirty="0"/>
              <a:t> </a:t>
            </a:r>
            <a:r>
              <a:rPr sz="4015" spc="-5" dirty="0"/>
              <a:t>objects</a:t>
            </a:r>
            <a:endParaRPr sz="4015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F4DEE5C7-20AD-4901-9D64-2BACFE995323}"/>
              </a:ext>
            </a:extLst>
          </p:cNvPr>
          <p:cNvSpPr txBox="1"/>
          <p:nvPr/>
        </p:nvSpPr>
        <p:spPr>
          <a:xfrm>
            <a:off x="5563804" y="1762302"/>
            <a:ext cx="2139939" cy="2330550"/>
          </a:xfrm>
          <a:prstGeom prst="rect">
            <a:avLst/>
          </a:prstGeom>
        </p:spPr>
        <p:txBody>
          <a:bodyPr lIns="0" tIns="98154" rIns="0" bIns="0">
            <a:spAutoFit/>
          </a:bodyPr>
          <a:lstStyle/>
          <a:p>
            <a:pPr marL="277247" indent="-265137" defTabSz="917783">
              <a:spcBef>
                <a:spcPts val="773"/>
              </a:spcBef>
              <a:buSzPct val="75000"/>
              <a:buFont typeface="Wingdings"/>
              <a:buChar char=""/>
              <a:tabLst>
                <a:tab pos="277884" algn="l"/>
              </a:tabLst>
              <a:defRPr/>
            </a:pP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Operations:</a:t>
            </a:r>
            <a:endParaRPr sz="2810">
              <a:solidFill>
                <a:prstClr val="black"/>
              </a:solidFill>
              <a:latin typeface="Arial"/>
              <a:cs typeface="Arial"/>
            </a:endParaRPr>
          </a:p>
          <a:p>
            <a:pPr marL="672404" lvl="1" indent="-201402" defTabSz="917783">
              <a:spcBef>
                <a:spcPts val="572"/>
              </a:spcBef>
              <a:buClr>
                <a:srgbClr val="232323"/>
              </a:buClr>
              <a:buSzPct val="66666"/>
              <a:buFont typeface="Wingdings"/>
              <a:buChar char=""/>
              <a:tabLst>
                <a:tab pos="673041" algn="l"/>
              </a:tabLst>
              <a:defRPr/>
            </a:pPr>
            <a:r>
              <a:rPr sz="2409" spc="-5" dirty="0">
                <a:solidFill>
                  <a:prstClr val="black"/>
                </a:solidFill>
                <a:latin typeface="Arial"/>
                <a:cs typeface="Arial"/>
              </a:rPr>
              <a:t>Eat</a:t>
            </a:r>
            <a:endParaRPr sz="2409">
              <a:solidFill>
                <a:prstClr val="black"/>
              </a:solidFill>
              <a:latin typeface="Arial"/>
              <a:cs typeface="Arial"/>
            </a:endParaRPr>
          </a:p>
          <a:p>
            <a:pPr marL="672404" lvl="1" indent="-201402" defTabSz="917783">
              <a:spcBef>
                <a:spcPts val="572"/>
              </a:spcBef>
              <a:buClr>
                <a:srgbClr val="232323"/>
              </a:buClr>
              <a:buSzPct val="66666"/>
              <a:buFont typeface="Wingdings"/>
              <a:buChar char=""/>
              <a:tabLst>
                <a:tab pos="673041" algn="l"/>
              </a:tabLst>
              <a:defRPr/>
            </a:pPr>
            <a:r>
              <a:rPr sz="2409" dirty="0">
                <a:solidFill>
                  <a:prstClr val="black"/>
                </a:solidFill>
                <a:latin typeface="Arial"/>
                <a:cs typeface="Arial"/>
              </a:rPr>
              <a:t>Walk</a:t>
            </a:r>
            <a:endParaRPr sz="2409">
              <a:solidFill>
                <a:prstClr val="black"/>
              </a:solidFill>
              <a:latin typeface="Arial"/>
              <a:cs typeface="Arial"/>
            </a:endParaRPr>
          </a:p>
          <a:p>
            <a:pPr marL="672404" lvl="1" indent="-201402" defTabSz="917783">
              <a:spcBef>
                <a:spcPts val="572"/>
              </a:spcBef>
              <a:buClr>
                <a:srgbClr val="232323"/>
              </a:buClr>
              <a:buSzPct val="66666"/>
              <a:buFont typeface="Wingdings"/>
              <a:buChar char=""/>
              <a:tabLst>
                <a:tab pos="673041" algn="l"/>
              </a:tabLst>
              <a:defRPr/>
            </a:pPr>
            <a:r>
              <a:rPr sz="2409" spc="-5" dirty="0">
                <a:solidFill>
                  <a:prstClr val="black"/>
                </a:solidFill>
                <a:latin typeface="Arial"/>
                <a:cs typeface="Arial"/>
              </a:rPr>
              <a:t>Work</a:t>
            </a:r>
            <a:endParaRPr sz="2409">
              <a:solidFill>
                <a:prstClr val="black"/>
              </a:solidFill>
              <a:latin typeface="Arial"/>
              <a:cs typeface="Arial"/>
            </a:endParaRPr>
          </a:p>
          <a:p>
            <a:pPr marL="471639" defTabSz="917783">
              <a:spcBef>
                <a:spcPts val="572"/>
              </a:spcBef>
              <a:defRPr/>
            </a:pPr>
            <a:r>
              <a:rPr sz="1606" spc="-5" dirty="0">
                <a:solidFill>
                  <a:srgbClr val="232323"/>
                </a:solidFill>
                <a:latin typeface="Wingdings"/>
                <a:cs typeface="Wingdings"/>
              </a:rPr>
              <a:t></a:t>
            </a:r>
            <a:r>
              <a:rPr sz="2409" spc="-5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sz="24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66980794-8872-4258-8BCC-104F15A937E1}"/>
              </a:ext>
            </a:extLst>
          </p:cNvPr>
          <p:cNvSpPr txBox="1"/>
          <p:nvPr/>
        </p:nvSpPr>
        <p:spPr>
          <a:xfrm>
            <a:off x="2426398" y="1612522"/>
            <a:ext cx="1900927" cy="1434061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90504" defTabSz="917783">
              <a:spcBef>
                <a:spcPts val="100"/>
              </a:spcBef>
              <a:defRPr/>
            </a:pPr>
            <a:r>
              <a:rPr sz="3613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3613" spc="-9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613" dirty="0">
                <a:solidFill>
                  <a:prstClr val="black"/>
                </a:solidFill>
                <a:latin typeface="Times New Roman"/>
                <a:cs typeface="Times New Roman"/>
              </a:rPr>
              <a:t>person:</a:t>
            </a:r>
            <a:endParaRPr sz="361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47" defTabSz="917783">
              <a:spcBef>
                <a:spcPts val="2906"/>
              </a:spcBef>
              <a:defRPr/>
            </a:pPr>
            <a:r>
              <a:rPr sz="3212" spc="-5" dirty="0">
                <a:solidFill>
                  <a:prstClr val="black"/>
                </a:solidFill>
                <a:latin typeface="Arial"/>
                <a:cs typeface="Arial"/>
              </a:rPr>
              <a:t>ID:</a:t>
            </a:r>
            <a:r>
              <a:rPr sz="3212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12" spc="-5" dirty="0">
                <a:solidFill>
                  <a:prstClr val="black"/>
                </a:solidFill>
                <a:latin typeface="Arial"/>
                <a:cs typeface="Arial"/>
              </a:rPr>
              <a:t>SSN</a:t>
            </a:r>
            <a:endParaRPr sz="321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622FC8DA-D13A-421A-B4BF-09FB1C483661}"/>
              </a:ext>
            </a:extLst>
          </p:cNvPr>
          <p:cNvSpPr txBox="1"/>
          <p:nvPr/>
        </p:nvSpPr>
        <p:spPr>
          <a:xfrm>
            <a:off x="2504473" y="3204331"/>
            <a:ext cx="1704940" cy="2694441"/>
          </a:xfrm>
          <a:prstGeom prst="rect">
            <a:avLst/>
          </a:prstGeom>
        </p:spPr>
        <p:txBody>
          <a:bodyPr lIns="0" tIns="260042" rIns="0" bIns="0">
            <a:spAutoFit/>
          </a:bodyPr>
          <a:lstStyle/>
          <a:p>
            <a:pPr marL="313576" indent="-301466" defTabSz="917783">
              <a:spcBef>
                <a:spcPts val="2047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14213" algn="l"/>
              </a:tabLst>
              <a:defRPr/>
            </a:pPr>
            <a:r>
              <a:rPr sz="3212" spc="-5" dirty="0">
                <a:solidFill>
                  <a:prstClr val="black"/>
                </a:solidFill>
                <a:latin typeface="Arial"/>
                <a:cs typeface="Arial"/>
              </a:rPr>
              <a:t>States:</a:t>
            </a:r>
            <a:endParaRPr sz="3212">
              <a:solidFill>
                <a:prstClr val="black"/>
              </a:solidFill>
              <a:latin typeface="Arial"/>
              <a:cs typeface="Arial"/>
            </a:endParaRPr>
          </a:p>
          <a:p>
            <a:pPr marL="736139" lvl="1" indent="-265137" defTabSz="917783">
              <a:spcBef>
                <a:spcPts val="1706"/>
              </a:spcBef>
              <a:buSzPct val="75000"/>
              <a:buFont typeface="Wingdings"/>
              <a:buChar char=""/>
              <a:tabLst>
                <a:tab pos="736776" algn="l"/>
              </a:tabLst>
              <a:defRPr/>
            </a:pP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Name</a:t>
            </a:r>
            <a:endParaRPr sz="2810">
              <a:solidFill>
                <a:prstClr val="black"/>
              </a:solidFill>
              <a:latin typeface="Arial"/>
              <a:cs typeface="Arial"/>
            </a:endParaRPr>
          </a:p>
          <a:p>
            <a:pPr marL="736139" lvl="1" indent="-265137" defTabSz="917783">
              <a:spcBef>
                <a:spcPts val="1696"/>
              </a:spcBef>
              <a:buSzPct val="75000"/>
              <a:buFont typeface="Wingdings"/>
              <a:buChar char=""/>
              <a:tabLst>
                <a:tab pos="736776" algn="l"/>
              </a:tabLst>
              <a:defRPr/>
            </a:pPr>
            <a:r>
              <a:rPr sz="2810" spc="-5" dirty="0">
                <a:solidFill>
                  <a:prstClr val="black"/>
                </a:solidFill>
                <a:latin typeface="Arial"/>
                <a:cs typeface="Arial"/>
              </a:rPr>
              <a:t>Sex</a:t>
            </a:r>
            <a:endParaRPr sz="2810">
              <a:solidFill>
                <a:prstClr val="black"/>
              </a:solidFill>
              <a:latin typeface="Arial"/>
              <a:cs typeface="Arial"/>
            </a:endParaRPr>
          </a:p>
          <a:p>
            <a:pPr marL="736139" lvl="1" indent="-265137" defTabSz="917783">
              <a:spcBef>
                <a:spcPts val="1695"/>
              </a:spcBef>
              <a:buSzPct val="75000"/>
              <a:buFont typeface="Wingdings"/>
              <a:buChar char=""/>
              <a:tabLst>
                <a:tab pos="736776" algn="l"/>
              </a:tabLst>
              <a:defRPr/>
            </a:pPr>
            <a:r>
              <a:rPr sz="2810" spc="-5" dirty="0">
                <a:solidFill>
                  <a:prstClr val="black"/>
                </a:solidFill>
                <a:latin typeface="Arial"/>
                <a:cs typeface="Arial"/>
              </a:rPr>
              <a:t>Age</a:t>
            </a:r>
            <a:endParaRPr sz="281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DEB2F0E5-E899-4E2E-9990-A98EC2BCC0D7}"/>
              </a:ext>
            </a:extLst>
          </p:cNvPr>
          <p:cNvSpPr txBox="1"/>
          <p:nvPr/>
        </p:nvSpPr>
        <p:spPr>
          <a:xfrm>
            <a:off x="5538310" y="4233669"/>
            <a:ext cx="3693505" cy="1583841"/>
          </a:xfrm>
          <a:prstGeom prst="rect">
            <a:avLst/>
          </a:prstGeom>
        </p:spPr>
        <p:txBody>
          <a:bodyPr lIns="0" tIns="226263" rIns="0" bIns="0">
            <a:spAutoFit/>
          </a:bodyPr>
          <a:lstStyle>
            <a:lvl1pPr marL="276225" indent="-263525">
              <a:tabLst>
                <a:tab pos="276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69900">
              <a:tabLst>
                <a:tab pos="276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76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76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76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6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6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6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6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77247" indent="-264500" defTabSz="917783" fontAlgn="base">
              <a:spcBef>
                <a:spcPts val="1782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"/>
              <a:tabLst>
                <a:tab pos="277247" algn="l"/>
              </a:tabLst>
            </a:pPr>
            <a:r>
              <a:rPr lang="en-US" altLang="en-US" sz="28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Interface:</a:t>
            </a:r>
          </a:p>
          <a:p>
            <a:pPr marL="471639" lvl="1" defTabSz="917783" fontAlgn="base">
              <a:lnSpc>
                <a:spcPts val="2874"/>
              </a:lnSpc>
              <a:spcBef>
                <a:spcPts val="1556"/>
              </a:spcBef>
              <a:spcAft>
                <a:spcPct val="0"/>
              </a:spcAft>
              <a:buClr>
                <a:srgbClr val="232323"/>
              </a:buClr>
              <a:buSzPct val="67000"/>
              <a:buFont typeface="Wingdings" panose="05000000000000000000" pitchFamily="2" charset="2"/>
              <a:buChar char=""/>
              <a:tabLst>
                <a:tab pos="277247" algn="l"/>
              </a:tabLst>
            </a:pPr>
            <a:r>
              <a:rPr lang="en-US" altLang="en-US" sz="2409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shown in his/her  resume…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>
            <a:extLst>
              <a:ext uri="{FF2B5EF4-FFF2-40B4-BE49-F238E27FC236}">
                <a16:creationId xmlns:a16="http://schemas.microsoft.com/office/drawing/2014/main" xmlns="" id="{92DDF84F-5CC1-4A90-8DBE-B98C44D5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0D1CAB16-4CD7-4BC6-9808-9AB1DC9CA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3861" y="387197"/>
            <a:ext cx="1427688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Class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4CFF78B0-E76E-432E-BDA0-2017F16D20F7}"/>
              </a:ext>
            </a:extLst>
          </p:cNvPr>
          <p:cNvSpPr txBox="1"/>
          <p:nvPr/>
        </p:nvSpPr>
        <p:spPr>
          <a:xfrm>
            <a:off x="2426397" y="1386260"/>
            <a:ext cx="7866623" cy="5359453"/>
          </a:xfrm>
          <a:prstGeom prst="rect">
            <a:avLst/>
          </a:prstGeom>
        </p:spPr>
        <p:txBody>
          <a:bodyPr lIns="0" tIns="12747" rIns="0" bIns="0">
            <a:spAutoFit/>
          </a:bodyPr>
          <a:lstStyle>
            <a:lvl1pPr marL="354013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323" indent="-344169" defTabSz="917783" fontAlgn="base">
              <a:spcBef>
                <a:spcPts val="10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 a set of objects that share a  common structure and a common behavior</a:t>
            </a:r>
          </a:p>
          <a:p>
            <a:pPr marL="355323" indent="-344169" defTabSz="917783" fontAlgn="base">
              <a:spcBef>
                <a:spcPts val="677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Grady Booch</a:t>
            </a:r>
          </a:p>
          <a:p>
            <a:pPr marL="355323" indent="-344169" defTabSz="917783" fontAlgn="base">
              <a:spcBef>
                <a:spcPts val="677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class represents only an abstraction, the  essence of an object. It doesn't exist in time  and space</a:t>
            </a:r>
          </a:p>
          <a:p>
            <a:pPr marL="355323" indent="-344169" defTabSz="917783" fontAlgn="base">
              <a:spcBef>
                <a:spcPts val="691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281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Class 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Mammal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 the  characteristics common to all mammals</a:t>
            </a:r>
          </a:p>
          <a:p>
            <a:pPr marL="355323" indent="-344169" defTabSz="91778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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identify a particular Mammal, we say 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Mammal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 Mammal</a:t>
            </a:r>
            <a:endParaRPr lang="en-US" altLang="en-US" sz="281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323" indent="-344169" defTabSz="917783" fontAlgn="base">
              <a:spcBef>
                <a:spcPts val="2158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1807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OOP/objects and classes/18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D463133B-269E-41F1-BC08-7F0BF784B8DD}"/>
              </a:ext>
            </a:extLst>
          </p:cNvPr>
          <p:cNvSpPr txBox="1"/>
          <p:nvPr/>
        </p:nvSpPr>
        <p:spPr>
          <a:xfrm>
            <a:off x="7244843" y="6376793"/>
            <a:ext cx="3048177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19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483" name="object 3">
            <a:extLst>
              <a:ext uri="{FF2B5EF4-FFF2-40B4-BE49-F238E27FC236}">
                <a16:creationId xmlns:a16="http://schemas.microsoft.com/office/drawing/2014/main" xmlns="" id="{ACAB977E-CFED-4B46-8C2A-6FA7CF396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8E4AF1BD-3958-4C92-8DB3-F9D3CE661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49632" y="425439"/>
            <a:ext cx="3921362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Classes(contd.)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49200C7D-E856-46CC-9348-0D1EC65543AD}"/>
              </a:ext>
            </a:extLst>
          </p:cNvPr>
          <p:cNvSpPr txBox="1"/>
          <p:nvPr/>
        </p:nvSpPr>
        <p:spPr>
          <a:xfrm>
            <a:off x="2502880" y="1427688"/>
            <a:ext cx="7743931" cy="5039929"/>
          </a:xfrm>
          <a:prstGeom prst="rect">
            <a:avLst/>
          </a:prstGeom>
        </p:spPr>
        <p:txBody>
          <a:bodyPr lIns="0" tIns="61823" rIns="0" bIns="0">
            <a:spAutoFit/>
          </a:bodyPr>
          <a:lstStyle>
            <a:lvl1pPr marL="354013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323" indent="-344169" defTabSz="917783" fontAlgn="base">
              <a:lnSpc>
                <a:spcPts val="3036"/>
              </a:lnSpc>
              <a:spcBef>
                <a:spcPts val="49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everyday terms, we may define a class as a 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kind marked by 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 attributes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a group 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distinction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 on quality, degree of competence or  condition</a:t>
            </a:r>
          </a:p>
          <a:p>
            <a:pPr marL="355323" indent="-344169" defTabSz="917783" fontAlgn="base">
              <a:spcBef>
                <a:spcPts val="314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are instances of some classes</a:t>
            </a:r>
          </a:p>
          <a:p>
            <a:pPr marL="355323" indent="-344169" defTabSz="917783" fontAlgn="base">
              <a:lnSpc>
                <a:spcPts val="3036"/>
              </a:lnSpc>
              <a:spcBef>
                <a:spcPts val="728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that share no common structure and  behavior can not be grouped in a class</a:t>
            </a:r>
          </a:p>
          <a:p>
            <a:pPr marL="355323" indent="-344169" defTabSz="917783" fontAlgn="base">
              <a:lnSpc>
                <a:spcPts val="3036"/>
              </a:lnSpc>
              <a:spcBef>
                <a:spcPts val="677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Cat	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Dog 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belong to One  class if Animal is the only class.</a:t>
            </a:r>
          </a:p>
          <a:p>
            <a:pPr marL="355323" indent="-344169" defTabSz="917783" fontAlgn="base">
              <a:lnSpc>
                <a:spcPts val="3036"/>
              </a:lnSpc>
              <a:spcBef>
                <a:spcPts val="677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if Cat is a class and Dog is another class  then 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belong to Dog class and </a:t>
            </a:r>
            <a:r>
              <a:rPr lang="en-US" altLang="en-US" sz="281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8CF85C4F-3420-4FA5-AD43-10A31C278FCE}"/>
              </a:ext>
            </a:extLst>
          </p:cNvPr>
          <p:cNvSpPr txBox="1"/>
          <p:nvPr/>
        </p:nvSpPr>
        <p:spPr>
          <a:xfrm>
            <a:off x="2847056" y="6399100"/>
            <a:ext cx="3164495" cy="454120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2810" spc="-5" dirty="0">
                <a:solidFill>
                  <a:prstClr val="black"/>
                </a:solidFill>
                <a:latin typeface="Arial"/>
                <a:cs typeface="Arial"/>
              </a:rPr>
              <a:t>belong </a:t>
            </a: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2810" spc="-5" dirty="0">
                <a:solidFill>
                  <a:prstClr val="black"/>
                </a:solidFill>
                <a:latin typeface="Arial"/>
                <a:cs typeface="Arial"/>
              </a:rPr>
              <a:t>Cat</a:t>
            </a:r>
            <a:r>
              <a:rPr sz="2810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class.</a:t>
            </a:r>
            <a:endParaRPr sz="281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4FB560D9-E13A-4559-AC67-3E8925CC14FA}"/>
              </a:ext>
            </a:extLst>
          </p:cNvPr>
          <p:cNvSpPr txBox="1"/>
          <p:nvPr/>
        </p:nvSpPr>
        <p:spPr>
          <a:xfrm>
            <a:off x="7244843" y="6376793"/>
            <a:ext cx="2931859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classes/2</a:t>
            </a:r>
          </a:p>
        </p:txBody>
      </p:sp>
      <p:sp>
        <p:nvSpPr>
          <p:cNvPr id="3075" name="object 3">
            <a:extLst>
              <a:ext uri="{FF2B5EF4-FFF2-40B4-BE49-F238E27FC236}">
                <a16:creationId xmlns:a16="http://schemas.microsoft.com/office/drawing/2014/main" xmlns="" id="{9513FA1F-8BBB-4EE5-8655-21B19E1E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91DDB68B-88C3-4444-B1AB-0BF97C3BB3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62980" y="425439"/>
            <a:ext cx="2272191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Contents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9C292A20-5120-4B4B-A7D6-3043E6252462}"/>
              </a:ext>
            </a:extLst>
          </p:cNvPr>
          <p:cNvSpPr txBox="1"/>
          <p:nvPr/>
        </p:nvSpPr>
        <p:spPr>
          <a:xfrm>
            <a:off x="2406332" y="1254825"/>
            <a:ext cx="8985486" cy="6139194"/>
          </a:xfrm>
          <a:prstGeom prst="rect">
            <a:avLst/>
          </a:prstGeom>
        </p:spPr>
        <p:txBody>
          <a:bodyPr wrap="square" lIns="0" tIns="55449" rIns="0" bIns="0">
            <a:spAutoFit/>
          </a:bodyPr>
          <a:lstStyle/>
          <a:p>
            <a:pPr marL="356916" indent="-344169" defTabSz="917783">
              <a:spcBef>
                <a:spcPts val="436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916" algn="l"/>
              </a:tabLst>
              <a:defRPr/>
            </a:pP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Objects</a:t>
            </a:r>
          </a:p>
          <a:p>
            <a:pPr marL="356916" indent="-344169" defTabSz="917783">
              <a:spcBef>
                <a:spcPts val="336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916" algn="l"/>
              </a:tabLst>
              <a:defRPr/>
            </a:pP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Message</a:t>
            </a:r>
          </a:p>
          <a:p>
            <a:pPr marL="356916" indent="-344169" defTabSz="917783">
              <a:spcBef>
                <a:spcPts val="341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916" algn="l"/>
              </a:tabLst>
              <a:defRPr/>
            </a:pPr>
            <a:r>
              <a:rPr sz="2810" dirty="0">
                <a:solidFill>
                  <a:prstClr val="black"/>
                </a:solidFill>
                <a:latin typeface="Arial"/>
                <a:cs typeface="Arial"/>
              </a:rPr>
              <a:t>Class</a:t>
            </a:r>
          </a:p>
          <a:p>
            <a:pPr marL="356916" indent="-344169" defTabSz="917783">
              <a:spcBef>
                <a:spcPts val="336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916" algn="l"/>
              </a:tabLst>
              <a:defRPr/>
            </a:pPr>
            <a:r>
              <a:rPr lang="en-IN" sz="2810" dirty="0">
                <a:solidFill>
                  <a:prstClr val="black"/>
                </a:solidFill>
                <a:latin typeface="Arial"/>
                <a:cs typeface="Arial"/>
              </a:rPr>
              <a:t>Class vs Structure</a:t>
            </a:r>
          </a:p>
          <a:p>
            <a:pPr marL="356916" indent="-344169" defTabSz="917783">
              <a:spcBef>
                <a:spcPts val="336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916" algn="l"/>
              </a:tabLst>
              <a:defRPr/>
            </a:pPr>
            <a:r>
              <a:rPr lang="en-IN" sz="2810" dirty="0">
                <a:solidFill>
                  <a:prstClr val="black"/>
                </a:solidFill>
                <a:latin typeface="Arial"/>
                <a:cs typeface="Arial"/>
              </a:rPr>
              <a:t>Class &amp; Object Declaration</a:t>
            </a:r>
          </a:p>
          <a:p>
            <a:pPr marL="356916" indent="-344169" defTabSz="917783">
              <a:spcBef>
                <a:spcPts val="336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916" algn="l"/>
              </a:tabLst>
              <a:defRPr/>
            </a:pPr>
            <a:r>
              <a:rPr lang="en-IN" sz="2810" dirty="0">
                <a:solidFill>
                  <a:prstClr val="black"/>
                </a:solidFill>
                <a:latin typeface="Arial"/>
                <a:cs typeface="Arial"/>
              </a:rPr>
              <a:t>Accessing Members of a class</a:t>
            </a:r>
          </a:p>
          <a:p>
            <a:pPr marL="356916" indent="-344169" defTabSz="917783">
              <a:spcBef>
                <a:spcPts val="336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916" algn="l"/>
              </a:tabLst>
              <a:defRPr/>
            </a:pPr>
            <a:r>
              <a:rPr lang="en-IN" sz="2810" dirty="0">
                <a:solidFill>
                  <a:prstClr val="black"/>
                </a:solidFill>
                <a:latin typeface="Arial"/>
                <a:cs typeface="Arial"/>
              </a:rPr>
              <a:t>Private member function</a:t>
            </a:r>
          </a:p>
          <a:p>
            <a:pPr marL="356916" indent="-344169" defTabSz="917783">
              <a:spcBef>
                <a:spcPts val="336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916" algn="l"/>
              </a:tabLst>
              <a:defRPr/>
            </a:pPr>
            <a:r>
              <a:rPr lang="en-IN" sz="2810" dirty="0">
                <a:solidFill>
                  <a:prstClr val="black"/>
                </a:solidFill>
                <a:latin typeface="Arial"/>
                <a:cs typeface="Arial"/>
              </a:rPr>
              <a:t>Defining member function outside of the class</a:t>
            </a:r>
          </a:p>
          <a:p>
            <a:pPr marL="356916" indent="-344169" defTabSz="917783">
              <a:spcBef>
                <a:spcPts val="336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916" algn="l"/>
              </a:tabLst>
              <a:defRPr/>
            </a:pPr>
            <a:r>
              <a:rPr lang="en-IN" sz="2810" dirty="0">
                <a:solidFill>
                  <a:prstClr val="black"/>
                </a:solidFill>
                <a:latin typeface="Arial"/>
                <a:cs typeface="Arial"/>
              </a:rPr>
              <a:t>Member function returning value</a:t>
            </a:r>
          </a:p>
          <a:p>
            <a:pPr marL="356916" indent="-344169" defTabSz="917783">
              <a:spcBef>
                <a:spcPts val="336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916" algn="l"/>
              </a:tabLst>
              <a:defRPr/>
            </a:pPr>
            <a:r>
              <a:rPr lang="en-IN" sz="2810" dirty="0">
                <a:solidFill>
                  <a:prstClr val="black"/>
                </a:solidFill>
                <a:latin typeface="Arial"/>
                <a:cs typeface="Arial"/>
              </a:rPr>
              <a:t>Passing object as argument</a:t>
            </a:r>
          </a:p>
          <a:p>
            <a:pPr marL="356916" indent="-344169" defTabSz="917783">
              <a:spcBef>
                <a:spcPts val="336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916" algn="l"/>
              </a:tabLst>
              <a:defRPr/>
            </a:pPr>
            <a:r>
              <a:rPr lang="en-IN" sz="2810" dirty="0">
                <a:solidFill>
                  <a:prstClr val="black"/>
                </a:solidFill>
                <a:latin typeface="Arial"/>
                <a:cs typeface="Arial"/>
              </a:rPr>
              <a:t>Returning object</a:t>
            </a:r>
          </a:p>
          <a:p>
            <a:pPr marL="356916" indent="-344169" defTabSz="917783">
              <a:spcBef>
                <a:spcPts val="336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916" algn="l"/>
              </a:tabLst>
              <a:defRPr/>
            </a:pPr>
            <a:endParaRPr lang="en-IN" sz="28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47" defTabSz="917783">
              <a:spcBef>
                <a:spcPts val="336"/>
              </a:spcBef>
              <a:buClr>
                <a:srgbClr val="232323"/>
              </a:buClr>
              <a:buSzPct val="75000"/>
              <a:tabLst>
                <a:tab pos="356916" algn="l"/>
              </a:tabLst>
              <a:defRPr/>
            </a:pPr>
            <a:endParaRPr sz="281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D5049F9A-8CD2-4762-A9F2-E97E7773F842}"/>
              </a:ext>
            </a:extLst>
          </p:cNvPr>
          <p:cNvSpPr txBox="1"/>
          <p:nvPr/>
        </p:nvSpPr>
        <p:spPr>
          <a:xfrm>
            <a:off x="7244843" y="6376793"/>
            <a:ext cx="3048177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20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1507" name="object 3">
            <a:extLst>
              <a:ext uri="{FF2B5EF4-FFF2-40B4-BE49-F238E27FC236}">
                <a16:creationId xmlns:a16="http://schemas.microsoft.com/office/drawing/2014/main" xmlns="" id="{9D3BAC90-2E15-47F3-B5FF-3EA27D2A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A5022A2F-D99E-415E-B98A-835669542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4412" y="425439"/>
            <a:ext cx="4115756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Interface(contd.)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ECBEBA0D-2BDC-4622-8278-0685881F042E}"/>
              </a:ext>
            </a:extLst>
          </p:cNvPr>
          <p:cNvSpPr txBox="1"/>
          <p:nvPr/>
        </p:nvSpPr>
        <p:spPr>
          <a:xfrm>
            <a:off x="2502880" y="1308183"/>
            <a:ext cx="7723217" cy="4786405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 marL="620713" indent="-609600">
              <a:tabLst>
                <a:tab pos="620713" algn="l"/>
                <a:tab pos="622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620713" algn="l"/>
                <a:tab pos="622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620713" algn="l"/>
                <a:tab pos="622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620713" algn="l"/>
                <a:tab pos="622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620713" algn="l"/>
                <a:tab pos="622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20713" algn="l"/>
                <a:tab pos="622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20713" algn="l"/>
                <a:tab pos="622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20713" algn="l"/>
                <a:tab pos="622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20713" algn="l"/>
                <a:tab pos="622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623010" indent="-611856" defTabSz="917783" fontAlgn="base">
              <a:spcBef>
                <a:spcPts val="10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623010" algn="l"/>
                <a:tab pos="624603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Interface of a class may be divided  into three parts</a:t>
            </a:r>
          </a:p>
          <a:p>
            <a:pPr marL="623010" indent="-611856" defTabSz="917783" fontAlgn="base">
              <a:spcBef>
                <a:spcPts val="766"/>
              </a:spcBef>
              <a:spcAft>
                <a:spcPct val="0"/>
              </a:spcAft>
              <a:buClr>
                <a:srgbClr val="232323"/>
              </a:buClr>
              <a:buSzPct val="75000"/>
              <a:buFontTx/>
              <a:buAutoNum type="arabicPeriod"/>
              <a:tabLst>
                <a:tab pos="623010" algn="l"/>
                <a:tab pos="624603" algn="l"/>
              </a:tabLst>
            </a:pPr>
            <a:r>
              <a:rPr lang="en-US" altLang="en-US" sz="3212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declaration that is available to </a:t>
            </a:r>
            <a:r>
              <a:rPr lang="en-US" altLang="en-US" sz="3212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the world</a:t>
            </a:r>
            <a:endParaRPr lang="en-US" altLang="en-US" sz="3212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3010" indent="-611856" defTabSz="917783" fontAlgn="base">
              <a:spcBef>
                <a:spcPts val="753"/>
              </a:spcBef>
              <a:spcAft>
                <a:spcPct val="0"/>
              </a:spcAft>
              <a:buClr>
                <a:srgbClr val="232323"/>
              </a:buClr>
              <a:buSzPct val="75000"/>
              <a:buFontTx/>
              <a:buAutoNum type="arabicPeriod"/>
              <a:tabLst>
                <a:tab pos="623010" algn="l"/>
                <a:tab pos="624603" algn="l"/>
              </a:tabLst>
            </a:pPr>
            <a:r>
              <a:rPr lang="en-US" altLang="en-US" sz="3212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declaration that is  accessible to the </a:t>
            </a:r>
            <a:r>
              <a:rPr lang="en-US" altLang="en-US" sz="3212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itself</a:t>
            </a: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its </a:t>
            </a:r>
            <a:r>
              <a:rPr lang="en-US" altLang="en-US" sz="3212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subclasses</a:t>
            </a: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its </a:t>
            </a:r>
            <a:r>
              <a:rPr lang="en-US" altLang="en-US" sz="3212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friends</a:t>
            </a:r>
            <a:endParaRPr lang="en-US" altLang="en-US" sz="3212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3010" indent="-611856" defTabSz="917783" fontAlgn="base">
              <a:spcBef>
                <a:spcPts val="753"/>
              </a:spcBef>
              <a:spcAft>
                <a:spcPct val="0"/>
              </a:spcAft>
              <a:buClr>
                <a:srgbClr val="232323"/>
              </a:buClr>
              <a:buSzPct val="75000"/>
              <a:buFontTx/>
              <a:buAutoNum type="arabicPeriod"/>
              <a:tabLst>
                <a:tab pos="623010" algn="l"/>
                <a:tab pos="624603" algn="l"/>
              </a:tabLst>
            </a:pPr>
            <a:r>
              <a:rPr lang="en-US" altLang="en-US" sz="3212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declaration that is accessible  only to the </a:t>
            </a:r>
            <a:r>
              <a:rPr lang="en-US" altLang="en-US" sz="3212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itself </a:t>
            </a: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its </a:t>
            </a:r>
            <a:r>
              <a:rPr lang="en-US" altLang="en-US" sz="3212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friends</a:t>
            </a: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06E914F1-1516-431D-B1AF-9337E65C7C17}"/>
              </a:ext>
            </a:extLst>
          </p:cNvPr>
          <p:cNvSpPr txBox="1"/>
          <p:nvPr/>
        </p:nvSpPr>
        <p:spPr>
          <a:xfrm>
            <a:off x="7244843" y="6376793"/>
            <a:ext cx="3048177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21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2531" name="object 3">
            <a:extLst>
              <a:ext uri="{FF2B5EF4-FFF2-40B4-BE49-F238E27FC236}">
                <a16:creationId xmlns:a16="http://schemas.microsoft.com/office/drawing/2014/main" xmlns="" id="{4569A409-D197-415F-B0A9-1672A346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8B75BD8F-7F7C-4A8E-8182-44CB873B7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4412" y="425439"/>
            <a:ext cx="3865592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Implementation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8BD47B3B-61DD-41CA-BD39-BD55A654C451}"/>
              </a:ext>
            </a:extLst>
          </p:cNvPr>
          <p:cNvSpPr txBox="1"/>
          <p:nvPr/>
        </p:nvSpPr>
        <p:spPr>
          <a:xfrm>
            <a:off x="2502881" y="1344832"/>
            <a:ext cx="7632393" cy="4779904"/>
          </a:xfrm>
          <a:prstGeom prst="rect">
            <a:avLst/>
          </a:prstGeom>
        </p:spPr>
        <p:txBody>
          <a:bodyPr lIns="0" tIns="68198" rIns="0" bIns="0">
            <a:spAutoFit/>
          </a:bodyPr>
          <a:lstStyle>
            <a:lvl1pPr marL="354013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323" indent="-344169" defTabSz="917783" fontAlgn="base">
              <a:lnSpc>
                <a:spcPts val="3463"/>
              </a:lnSpc>
              <a:spcBef>
                <a:spcPts val="54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a class is its  inside view, which encompasses the  secrets of its behavior</a:t>
            </a:r>
          </a:p>
          <a:p>
            <a:pPr marL="355323" indent="-344169" defTabSz="917783" fontAlgn="base">
              <a:lnSpc>
                <a:spcPts val="3463"/>
              </a:lnSpc>
              <a:spcBef>
                <a:spcPts val="766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primarily consists of the  implementation(definition/routine) of all  the operations defined in the interface of  the class.</a:t>
            </a:r>
          </a:p>
          <a:p>
            <a:pPr marL="355323" indent="-344169" defTabSz="917783" fontAlgn="base">
              <a:lnSpc>
                <a:spcPts val="3463"/>
              </a:lnSpc>
              <a:spcBef>
                <a:spcPts val="766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other words it describes how exactly  (the algorithm) the operation is 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EF63103D-2EE4-462E-A3AD-3E6BCE6C7D7E}"/>
              </a:ext>
            </a:extLst>
          </p:cNvPr>
          <p:cNvSpPr txBox="1"/>
          <p:nvPr/>
        </p:nvSpPr>
        <p:spPr>
          <a:xfrm>
            <a:off x="7244843" y="6376793"/>
            <a:ext cx="3048177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22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3555" name="object 3">
            <a:extLst>
              <a:ext uri="{FF2B5EF4-FFF2-40B4-BE49-F238E27FC236}">
                <a16:creationId xmlns:a16="http://schemas.microsoft.com/office/drawing/2014/main" xmlns="" id="{284F3368-D309-4FC2-951E-A5C4357F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5343BF15-C1AB-453A-8193-120E9C39E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4412" y="348955"/>
            <a:ext cx="3052957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23557" name="object 5">
            <a:extLst>
              <a:ext uri="{FF2B5EF4-FFF2-40B4-BE49-F238E27FC236}">
                <a16:creationId xmlns:a16="http://schemas.microsoft.com/office/drawing/2014/main" xmlns="" id="{71F9EE80-4285-4C63-A301-C1A4416AC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746" y="1848346"/>
            <a:ext cx="1744774" cy="51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11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spcBef>
                <a:spcPts val="100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</p:txBody>
      </p:sp>
      <p:sp>
        <p:nvSpPr>
          <p:cNvPr id="23558" name="object 6">
            <a:extLst>
              <a:ext uri="{FF2B5EF4-FFF2-40B4-BE49-F238E27FC236}">
                <a16:creationId xmlns:a16="http://schemas.microsoft.com/office/drawing/2014/main" xmlns="" id="{3C7B0FD9-1A5D-4655-BBE9-B66FA3E1E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546" y="2385323"/>
            <a:ext cx="1744774" cy="5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11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spcBef>
                <a:spcPts val="100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Time();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E92DD405-99A3-4067-B440-FF5B77FBF6DD}"/>
              </a:ext>
            </a:extLst>
          </p:cNvPr>
          <p:cNvSpPr txBox="1"/>
          <p:nvPr/>
        </p:nvSpPr>
        <p:spPr>
          <a:xfrm>
            <a:off x="4032546" y="2874497"/>
            <a:ext cx="6408661" cy="1099447"/>
          </a:xfrm>
          <a:prstGeom prst="rect">
            <a:avLst/>
          </a:prstGeom>
        </p:spPr>
        <p:txBody>
          <a:bodyPr lIns="0" tIns="12747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setTime(int,int,int);  void printTime(void);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59AA69FD-1977-4EA6-83B6-061F29C82786}"/>
              </a:ext>
            </a:extLst>
          </p:cNvPr>
          <p:cNvSpPr txBox="1"/>
          <p:nvPr/>
        </p:nvSpPr>
        <p:spPr>
          <a:xfrm>
            <a:off x="3114746" y="3948449"/>
            <a:ext cx="3153341" cy="2173400"/>
          </a:xfrm>
          <a:prstGeom prst="rect">
            <a:avLst/>
          </a:prstGeom>
        </p:spPr>
        <p:txBody>
          <a:bodyPr lIns="0" tIns="59912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spcBef>
                <a:spcPts val="477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12747" defTabSz="91778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hour;  int min;  int sec;</a:t>
            </a:r>
          </a:p>
        </p:txBody>
      </p:sp>
      <p:sp>
        <p:nvSpPr>
          <p:cNvPr id="23561" name="object 9">
            <a:extLst>
              <a:ext uri="{FF2B5EF4-FFF2-40B4-BE49-F238E27FC236}">
                <a16:creationId xmlns:a16="http://schemas.microsoft.com/office/drawing/2014/main" xmlns="" id="{AFA95A63-45EC-4E6D-BEAC-B9BEC19E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122" y="6150530"/>
            <a:ext cx="517855" cy="51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11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spcBef>
                <a:spcPts val="100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xmlns="" id="{F4F343C5-5108-4AB0-9A88-BE4993154756}"/>
              </a:ext>
            </a:extLst>
          </p:cNvPr>
          <p:cNvSpPr txBox="1"/>
          <p:nvPr/>
        </p:nvSpPr>
        <p:spPr>
          <a:xfrm>
            <a:off x="2196947" y="954448"/>
            <a:ext cx="7267504" cy="871590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17783" fontAlgn="base">
              <a:lnSpc>
                <a:spcPts val="3337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en-US" sz="3212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Name</a:t>
            </a:r>
            <a:endParaRPr lang="en-US" altLang="en-US" sz="3212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7783" fontAlgn="base">
              <a:lnSpc>
                <a:spcPts val="333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Time{</a:t>
            </a:r>
          </a:p>
        </p:txBody>
      </p:sp>
      <p:grpSp>
        <p:nvGrpSpPr>
          <p:cNvPr id="23563" name="object 11">
            <a:extLst>
              <a:ext uri="{FF2B5EF4-FFF2-40B4-BE49-F238E27FC236}">
                <a16:creationId xmlns:a16="http://schemas.microsoft.com/office/drawing/2014/main" xmlns="" id="{6F5197BF-3FEF-4F26-810C-CD7B11D7539F}"/>
              </a:ext>
            </a:extLst>
          </p:cNvPr>
          <p:cNvGrpSpPr>
            <a:grpSpLocks/>
          </p:cNvGrpSpPr>
          <p:nvPr/>
        </p:nvGrpSpPr>
        <p:grpSpPr bwMode="auto">
          <a:xfrm>
            <a:off x="4489852" y="1196646"/>
            <a:ext cx="2920705" cy="307526"/>
            <a:chOff x="2959100" y="1192402"/>
            <a:chExt cx="2910205" cy="305435"/>
          </a:xfrm>
        </p:grpSpPr>
        <p:sp>
          <p:nvSpPr>
            <p:cNvPr id="23585" name="object 12">
              <a:extLst>
                <a:ext uri="{FF2B5EF4-FFF2-40B4-BE49-F238E27FC236}">
                  <a16:creationId xmlns:a16="http://schemas.microsoft.com/office/drawing/2014/main" xmlns="" id="{84E38A54-6B0F-421B-9E7A-13D65FDAA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879" y="1206499"/>
              <a:ext cx="2750820" cy="217170"/>
            </a:xfrm>
            <a:custGeom>
              <a:avLst/>
              <a:gdLst>
                <a:gd name="T0" fmla="*/ 0 w 2750820"/>
                <a:gd name="T1" fmla="*/ 0 h 217169"/>
                <a:gd name="T2" fmla="*/ 2750820 w 2750820"/>
                <a:gd name="T3" fmla="*/ 217169 h 217169"/>
              </a:gdLst>
              <a:ahLst/>
              <a:cxnLst/>
              <a:rect l="T0" t="T1" r="T2" b="T3"/>
              <a:pathLst>
                <a:path w="2750820" h="217169">
                  <a:moveTo>
                    <a:pt x="2750820" y="0"/>
                  </a:moveTo>
                  <a:lnTo>
                    <a:pt x="0" y="217169"/>
                  </a:lnTo>
                </a:path>
              </a:pathLst>
            </a:custGeom>
            <a:noFill/>
            <a:ln w="28194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586" name="object 13">
              <a:extLst>
                <a:ext uri="{FF2B5EF4-FFF2-40B4-BE49-F238E27FC236}">
                  <a16:creationId xmlns:a16="http://schemas.microsoft.com/office/drawing/2014/main" xmlns="" id="{7AC71D09-0A82-4BB3-AD57-AB30D2E5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100" y="1350517"/>
              <a:ext cx="153670" cy="147320"/>
            </a:xfrm>
            <a:custGeom>
              <a:avLst/>
              <a:gdLst>
                <a:gd name="T0" fmla="*/ 0 w 153669"/>
                <a:gd name="T1" fmla="*/ 0 h 147319"/>
                <a:gd name="T2" fmla="*/ 153669 w 153669"/>
                <a:gd name="T3" fmla="*/ 147319 h 147319"/>
              </a:gdLst>
              <a:ahLst/>
              <a:cxnLst/>
              <a:rect l="T0" t="T1" r="T2" b="T3"/>
              <a:pathLst>
                <a:path w="153669" h="147319">
                  <a:moveTo>
                    <a:pt x="153162" y="147065"/>
                  </a:moveTo>
                  <a:lnTo>
                    <a:pt x="141732" y="0"/>
                  </a:lnTo>
                  <a:lnTo>
                    <a:pt x="0" y="84581"/>
                  </a:lnTo>
                  <a:lnTo>
                    <a:pt x="153162" y="147065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564" name="object 14">
            <a:extLst>
              <a:ext uri="{FF2B5EF4-FFF2-40B4-BE49-F238E27FC236}">
                <a16:creationId xmlns:a16="http://schemas.microsoft.com/office/drawing/2014/main" xmlns="" id="{3BCBD868-DA0B-48C8-ADF9-92C3F32AE6EB}"/>
              </a:ext>
            </a:extLst>
          </p:cNvPr>
          <p:cNvGrpSpPr>
            <a:grpSpLocks/>
          </p:cNvGrpSpPr>
          <p:nvPr/>
        </p:nvGrpSpPr>
        <p:grpSpPr bwMode="auto">
          <a:xfrm>
            <a:off x="3336229" y="4646359"/>
            <a:ext cx="3844878" cy="1465929"/>
            <a:chOff x="1809623" y="4629022"/>
            <a:chExt cx="3830954" cy="1461135"/>
          </a:xfrm>
        </p:grpSpPr>
        <p:sp>
          <p:nvSpPr>
            <p:cNvPr id="23582" name="object 15">
              <a:extLst>
                <a:ext uri="{FF2B5EF4-FFF2-40B4-BE49-F238E27FC236}">
                  <a16:creationId xmlns:a16="http://schemas.microsoft.com/office/drawing/2014/main" xmlns="" id="{7B20E956-ED89-40EF-B1AD-6BC5A5BD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00" y="4635499"/>
              <a:ext cx="533400" cy="1447800"/>
            </a:xfrm>
            <a:custGeom>
              <a:avLst/>
              <a:gdLst>
                <a:gd name="T0" fmla="*/ 0 w 533400"/>
                <a:gd name="T1" fmla="*/ 0 h 1447800"/>
                <a:gd name="T2" fmla="*/ 533400 w 533400"/>
                <a:gd name="T3" fmla="*/ 1447800 h 1447800"/>
              </a:gdLst>
              <a:ahLst/>
              <a:cxnLst/>
              <a:rect l="T0" t="T1" r="T2" b="T3"/>
              <a:pathLst>
                <a:path w="533400" h="1447800">
                  <a:moveTo>
                    <a:pt x="533400" y="0"/>
                  </a:moveTo>
                  <a:lnTo>
                    <a:pt x="480060" y="2286"/>
                  </a:lnTo>
                  <a:lnTo>
                    <a:pt x="429768" y="9144"/>
                  </a:lnTo>
                  <a:lnTo>
                    <a:pt x="384048" y="20574"/>
                  </a:lnTo>
                  <a:lnTo>
                    <a:pt x="345186" y="35051"/>
                  </a:lnTo>
                  <a:lnTo>
                    <a:pt x="298704" y="63246"/>
                  </a:lnTo>
                  <a:lnTo>
                    <a:pt x="272033" y="96012"/>
                  </a:lnTo>
                  <a:lnTo>
                    <a:pt x="266700" y="120396"/>
                  </a:lnTo>
                  <a:lnTo>
                    <a:pt x="266700" y="603503"/>
                  </a:lnTo>
                  <a:lnTo>
                    <a:pt x="265175" y="615696"/>
                  </a:lnTo>
                  <a:lnTo>
                    <a:pt x="245363" y="649986"/>
                  </a:lnTo>
                  <a:lnTo>
                    <a:pt x="205739" y="679703"/>
                  </a:lnTo>
                  <a:lnTo>
                    <a:pt x="169925" y="696467"/>
                  </a:lnTo>
                  <a:lnTo>
                    <a:pt x="127254" y="709422"/>
                  </a:lnTo>
                  <a:lnTo>
                    <a:pt x="79248" y="718565"/>
                  </a:lnTo>
                  <a:lnTo>
                    <a:pt x="27431" y="723138"/>
                  </a:lnTo>
                  <a:lnTo>
                    <a:pt x="0" y="723900"/>
                  </a:lnTo>
                  <a:lnTo>
                    <a:pt x="27431" y="724662"/>
                  </a:lnTo>
                  <a:lnTo>
                    <a:pt x="79248" y="729234"/>
                  </a:lnTo>
                  <a:lnTo>
                    <a:pt x="127254" y="738377"/>
                  </a:lnTo>
                  <a:lnTo>
                    <a:pt x="169925" y="751332"/>
                  </a:lnTo>
                  <a:lnTo>
                    <a:pt x="205739" y="768096"/>
                  </a:lnTo>
                  <a:lnTo>
                    <a:pt x="245363" y="797813"/>
                  </a:lnTo>
                  <a:lnTo>
                    <a:pt x="265175" y="832103"/>
                  </a:lnTo>
                  <a:lnTo>
                    <a:pt x="266700" y="844296"/>
                  </a:lnTo>
                  <a:lnTo>
                    <a:pt x="266700" y="1327403"/>
                  </a:lnTo>
                  <a:lnTo>
                    <a:pt x="268224" y="1339596"/>
                  </a:lnTo>
                  <a:lnTo>
                    <a:pt x="288036" y="1373886"/>
                  </a:lnTo>
                  <a:lnTo>
                    <a:pt x="327660" y="1403603"/>
                  </a:lnTo>
                  <a:lnTo>
                    <a:pt x="364236" y="1420368"/>
                  </a:lnTo>
                  <a:lnTo>
                    <a:pt x="406145" y="1433322"/>
                  </a:lnTo>
                  <a:lnTo>
                    <a:pt x="454151" y="1442466"/>
                  </a:lnTo>
                  <a:lnTo>
                    <a:pt x="505968" y="1447038"/>
                  </a:lnTo>
                  <a:lnTo>
                    <a:pt x="533400" y="1447800"/>
                  </a:lnTo>
                </a:path>
              </a:pathLst>
            </a:custGeom>
            <a:noFill/>
            <a:ln w="12954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583" name="object 16">
              <a:extLst>
                <a:ext uri="{FF2B5EF4-FFF2-40B4-BE49-F238E27FC236}">
                  <a16:creationId xmlns:a16="http://schemas.microsoft.com/office/drawing/2014/main" xmlns="" id="{1A609D23-EB65-492D-84BD-D5B83A707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480" y="4940299"/>
              <a:ext cx="3436620" cy="365760"/>
            </a:xfrm>
            <a:custGeom>
              <a:avLst/>
              <a:gdLst>
                <a:gd name="T0" fmla="*/ 0 w 3436620"/>
                <a:gd name="T1" fmla="*/ 0 h 365760"/>
                <a:gd name="T2" fmla="*/ 3436620 w 3436620"/>
                <a:gd name="T3" fmla="*/ 365760 h 365760"/>
              </a:gdLst>
              <a:ahLst/>
              <a:cxnLst/>
              <a:rect l="T0" t="T1" r="T2" b="T3"/>
              <a:pathLst>
                <a:path w="3436620" h="365760">
                  <a:moveTo>
                    <a:pt x="3436619" y="0"/>
                  </a:moveTo>
                  <a:lnTo>
                    <a:pt x="0" y="365760"/>
                  </a:lnTo>
                </a:path>
              </a:pathLst>
            </a:custGeom>
            <a:noFill/>
            <a:ln w="28194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584" name="object 17">
              <a:extLst>
                <a:ext uri="{FF2B5EF4-FFF2-40B4-BE49-F238E27FC236}">
                  <a16:creationId xmlns:a16="http://schemas.microsoft.com/office/drawing/2014/main" xmlns="" id="{DDF7174A-1E27-4DAE-9E66-15C5956D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700" y="5232907"/>
              <a:ext cx="154940" cy="147320"/>
            </a:xfrm>
            <a:custGeom>
              <a:avLst/>
              <a:gdLst>
                <a:gd name="T0" fmla="*/ 0 w 154939"/>
                <a:gd name="T1" fmla="*/ 0 h 147320"/>
                <a:gd name="T2" fmla="*/ 154939 w 154939"/>
                <a:gd name="T3" fmla="*/ 147320 h 147320"/>
              </a:gdLst>
              <a:ahLst/>
              <a:cxnLst/>
              <a:rect l="T0" t="T1" r="T2" b="T3"/>
              <a:pathLst>
                <a:path w="154939" h="147320">
                  <a:moveTo>
                    <a:pt x="154686" y="147065"/>
                  </a:moveTo>
                  <a:lnTo>
                    <a:pt x="139445" y="0"/>
                  </a:lnTo>
                  <a:lnTo>
                    <a:pt x="0" y="88391"/>
                  </a:lnTo>
                  <a:lnTo>
                    <a:pt x="154686" y="14706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565" name="object 18">
            <a:extLst>
              <a:ext uri="{FF2B5EF4-FFF2-40B4-BE49-F238E27FC236}">
                <a16:creationId xmlns:a16="http://schemas.microsoft.com/office/drawing/2014/main" xmlns="" id="{9BAAEA29-DB7F-4CFA-9D56-20235349B67E}"/>
              </a:ext>
            </a:extLst>
          </p:cNvPr>
          <p:cNvGrpSpPr>
            <a:grpSpLocks/>
          </p:cNvGrpSpPr>
          <p:nvPr/>
        </p:nvGrpSpPr>
        <p:grpSpPr bwMode="auto">
          <a:xfrm>
            <a:off x="2730736" y="2190928"/>
            <a:ext cx="2997189" cy="1926422"/>
            <a:chOff x="1206500" y="2182812"/>
            <a:chExt cx="2986405" cy="1919605"/>
          </a:xfrm>
        </p:grpSpPr>
        <p:sp>
          <p:nvSpPr>
            <p:cNvPr id="23580" name="object 19">
              <a:extLst>
                <a:ext uri="{FF2B5EF4-FFF2-40B4-BE49-F238E27FC236}">
                  <a16:creationId xmlns:a16="http://schemas.microsoft.com/office/drawing/2014/main" xmlns="" id="{212EE3CA-92D7-46D5-AA96-60FB392F6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557" y="2197100"/>
              <a:ext cx="2889250" cy="1852930"/>
            </a:xfrm>
            <a:custGeom>
              <a:avLst/>
              <a:gdLst>
                <a:gd name="T0" fmla="*/ 0 w 2889250"/>
                <a:gd name="T1" fmla="*/ 0 h 1852929"/>
                <a:gd name="T2" fmla="*/ 2889250 w 2889250"/>
                <a:gd name="T3" fmla="*/ 1852929 h 1852929"/>
              </a:gdLst>
              <a:ahLst/>
              <a:cxnLst/>
              <a:rect l="T0" t="T1" r="T2" b="T3"/>
              <a:pathLst>
                <a:path w="2889250" h="1852929">
                  <a:moveTo>
                    <a:pt x="2888741" y="0"/>
                  </a:moveTo>
                  <a:lnTo>
                    <a:pt x="0" y="1852422"/>
                  </a:lnTo>
                </a:path>
              </a:pathLst>
            </a:custGeom>
            <a:noFill/>
            <a:ln w="28194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581" name="object 20">
              <a:extLst>
                <a:ext uri="{FF2B5EF4-FFF2-40B4-BE49-F238E27FC236}">
                  <a16:creationId xmlns:a16="http://schemas.microsoft.com/office/drawing/2014/main" xmlns="" id="{8613DC3A-6058-4B95-A35C-191AD8D1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" y="3960367"/>
              <a:ext cx="165100" cy="142240"/>
            </a:xfrm>
            <a:custGeom>
              <a:avLst/>
              <a:gdLst>
                <a:gd name="T0" fmla="*/ 0 w 165100"/>
                <a:gd name="T1" fmla="*/ 0 h 142239"/>
                <a:gd name="T2" fmla="*/ 165100 w 165100"/>
                <a:gd name="T3" fmla="*/ 142239 h 142239"/>
              </a:gdLst>
              <a:ahLst/>
              <a:cxnLst/>
              <a:rect l="T0" t="T1" r="T2" b="T3"/>
              <a:pathLst>
                <a:path w="165100" h="142239">
                  <a:moveTo>
                    <a:pt x="164592" y="124968"/>
                  </a:moveTo>
                  <a:lnTo>
                    <a:pt x="85343" y="87630"/>
                  </a:lnTo>
                  <a:lnTo>
                    <a:pt x="85343" y="0"/>
                  </a:lnTo>
                  <a:lnTo>
                    <a:pt x="0" y="141732"/>
                  </a:lnTo>
                  <a:lnTo>
                    <a:pt x="164592" y="124968"/>
                  </a:lnTo>
                  <a:close/>
                </a:path>
              </a:pathLst>
            </a:cu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xmlns="" id="{A7ED7E17-D8A5-44CA-92F1-A5F7E1BB95A2}"/>
              </a:ext>
            </a:extLst>
          </p:cNvPr>
          <p:cNvSpPr txBox="1"/>
          <p:nvPr/>
        </p:nvSpPr>
        <p:spPr>
          <a:xfrm>
            <a:off x="5410838" y="1765489"/>
            <a:ext cx="1475490" cy="514669"/>
          </a:xfrm>
          <a:prstGeom prst="rect">
            <a:avLst/>
          </a:prstGeom>
        </p:spPr>
        <p:txBody>
          <a:bodyPr lIns="0" tIns="12110" rIns="0" bIns="0">
            <a:spAutoFit/>
          </a:bodyPr>
          <a:lstStyle/>
          <a:p>
            <a:pPr marL="12747" defTabSz="917783">
              <a:spcBef>
                <a:spcPts val="95"/>
              </a:spcBef>
              <a:defRPr/>
            </a:pPr>
            <a:r>
              <a:rPr sz="3212" spc="-5" dirty="0">
                <a:solidFill>
                  <a:srgbClr val="006600"/>
                </a:solidFill>
                <a:latin typeface="Times New Roman"/>
                <a:cs typeface="Times New Roman"/>
              </a:rPr>
              <a:t>Interface</a:t>
            </a:r>
            <a:endParaRPr sz="321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3567" name="object 22">
            <a:extLst>
              <a:ext uri="{FF2B5EF4-FFF2-40B4-BE49-F238E27FC236}">
                <a16:creationId xmlns:a16="http://schemas.microsoft.com/office/drawing/2014/main" xmlns="" id="{25821377-14F9-4710-A731-9CBAA24903D6}"/>
              </a:ext>
            </a:extLst>
          </p:cNvPr>
          <p:cNvGrpSpPr>
            <a:grpSpLocks/>
          </p:cNvGrpSpPr>
          <p:nvPr/>
        </p:nvGrpSpPr>
        <p:grpSpPr bwMode="auto">
          <a:xfrm>
            <a:off x="2265463" y="1969444"/>
            <a:ext cx="1618896" cy="4219327"/>
            <a:chOff x="742632" y="1961832"/>
            <a:chExt cx="1613535" cy="4204335"/>
          </a:xfrm>
        </p:grpSpPr>
        <p:sp>
          <p:nvSpPr>
            <p:cNvPr id="23578" name="object 23">
              <a:extLst>
                <a:ext uri="{FF2B5EF4-FFF2-40B4-BE49-F238E27FC236}">
                  <a16:creationId xmlns:a16="http://schemas.microsoft.com/office/drawing/2014/main" xmlns="" id="{6F2F826A-4C44-4978-A6A4-F8D90E02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299" y="1968500"/>
              <a:ext cx="838200" cy="4191000"/>
            </a:xfrm>
            <a:custGeom>
              <a:avLst/>
              <a:gdLst>
                <a:gd name="T0" fmla="*/ 0 w 838200"/>
                <a:gd name="T1" fmla="*/ 0 h 4191000"/>
                <a:gd name="T2" fmla="*/ 838200 w 838200"/>
                <a:gd name="T3" fmla="*/ 4191000 h 4191000"/>
              </a:gdLst>
              <a:ahLst/>
              <a:cxnLst/>
              <a:rect l="T0" t="T1" r="T2" b="T3"/>
              <a:pathLst>
                <a:path w="838200" h="4191000">
                  <a:moveTo>
                    <a:pt x="838199" y="0"/>
                  </a:moveTo>
                  <a:lnTo>
                    <a:pt x="795527" y="1524"/>
                  </a:lnTo>
                  <a:lnTo>
                    <a:pt x="753617" y="6857"/>
                  </a:lnTo>
                  <a:lnTo>
                    <a:pt x="713231" y="16001"/>
                  </a:lnTo>
                  <a:lnTo>
                    <a:pt x="675131" y="27431"/>
                  </a:lnTo>
                  <a:lnTo>
                    <a:pt x="638555" y="41910"/>
                  </a:lnTo>
                  <a:lnTo>
                    <a:pt x="603503" y="59436"/>
                  </a:lnTo>
                  <a:lnTo>
                    <a:pt x="541781" y="102107"/>
                  </a:lnTo>
                  <a:lnTo>
                    <a:pt x="502157" y="140207"/>
                  </a:lnTo>
                  <a:lnTo>
                    <a:pt x="469391" y="182880"/>
                  </a:lnTo>
                  <a:lnTo>
                    <a:pt x="444245" y="229362"/>
                  </a:lnTo>
                  <a:lnTo>
                    <a:pt x="427481" y="278892"/>
                  </a:lnTo>
                  <a:lnTo>
                    <a:pt x="419861" y="330707"/>
                  </a:lnTo>
                  <a:lnTo>
                    <a:pt x="419099" y="348995"/>
                  </a:lnTo>
                  <a:lnTo>
                    <a:pt x="419100" y="1784603"/>
                  </a:lnTo>
                  <a:lnTo>
                    <a:pt x="418338" y="1802891"/>
                  </a:lnTo>
                  <a:lnTo>
                    <a:pt x="410718" y="1854708"/>
                  </a:lnTo>
                  <a:lnTo>
                    <a:pt x="400049" y="1888236"/>
                  </a:lnTo>
                  <a:lnTo>
                    <a:pt x="393953" y="1905000"/>
                  </a:lnTo>
                  <a:lnTo>
                    <a:pt x="368807" y="1950720"/>
                  </a:lnTo>
                  <a:lnTo>
                    <a:pt x="336041" y="1993391"/>
                  </a:lnTo>
                  <a:lnTo>
                    <a:pt x="296418" y="2031491"/>
                  </a:lnTo>
                  <a:lnTo>
                    <a:pt x="234696" y="2074164"/>
                  </a:lnTo>
                  <a:lnTo>
                    <a:pt x="199644" y="2091689"/>
                  </a:lnTo>
                  <a:lnTo>
                    <a:pt x="163068" y="2106167"/>
                  </a:lnTo>
                  <a:lnTo>
                    <a:pt x="124968" y="2117598"/>
                  </a:lnTo>
                  <a:lnTo>
                    <a:pt x="84581" y="2126741"/>
                  </a:lnTo>
                  <a:lnTo>
                    <a:pt x="42671" y="2132076"/>
                  </a:lnTo>
                  <a:lnTo>
                    <a:pt x="0" y="2133600"/>
                  </a:lnTo>
                  <a:lnTo>
                    <a:pt x="42671" y="2135124"/>
                  </a:lnTo>
                  <a:lnTo>
                    <a:pt x="84581" y="2140458"/>
                  </a:lnTo>
                  <a:lnTo>
                    <a:pt x="124968" y="2149602"/>
                  </a:lnTo>
                  <a:lnTo>
                    <a:pt x="163068" y="2161032"/>
                  </a:lnTo>
                  <a:lnTo>
                    <a:pt x="199644" y="2175510"/>
                  </a:lnTo>
                  <a:lnTo>
                    <a:pt x="234696" y="2193036"/>
                  </a:lnTo>
                  <a:lnTo>
                    <a:pt x="296418" y="2235708"/>
                  </a:lnTo>
                  <a:lnTo>
                    <a:pt x="336041" y="2273808"/>
                  </a:lnTo>
                  <a:lnTo>
                    <a:pt x="368808" y="2316479"/>
                  </a:lnTo>
                  <a:lnTo>
                    <a:pt x="393953" y="2362962"/>
                  </a:lnTo>
                  <a:lnTo>
                    <a:pt x="410718" y="2412491"/>
                  </a:lnTo>
                  <a:lnTo>
                    <a:pt x="418338" y="2464308"/>
                  </a:lnTo>
                  <a:lnTo>
                    <a:pt x="419100" y="2482596"/>
                  </a:lnTo>
                  <a:lnTo>
                    <a:pt x="419100" y="3842004"/>
                  </a:lnTo>
                  <a:lnTo>
                    <a:pt x="419862" y="3860291"/>
                  </a:lnTo>
                  <a:lnTo>
                    <a:pt x="427481" y="3912108"/>
                  </a:lnTo>
                  <a:lnTo>
                    <a:pt x="438150" y="3945636"/>
                  </a:lnTo>
                  <a:lnTo>
                    <a:pt x="444245" y="3962400"/>
                  </a:lnTo>
                  <a:lnTo>
                    <a:pt x="469392" y="4008120"/>
                  </a:lnTo>
                  <a:lnTo>
                    <a:pt x="502157" y="4050791"/>
                  </a:lnTo>
                  <a:lnTo>
                    <a:pt x="541782" y="4088892"/>
                  </a:lnTo>
                  <a:lnTo>
                    <a:pt x="603504" y="4131564"/>
                  </a:lnTo>
                  <a:lnTo>
                    <a:pt x="638556" y="4149090"/>
                  </a:lnTo>
                  <a:lnTo>
                    <a:pt x="675132" y="4163568"/>
                  </a:lnTo>
                  <a:lnTo>
                    <a:pt x="713232" y="4174998"/>
                  </a:lnTo>
                  <a:lnTo>
                    <a:pt x="753618" y="4184142"/>
                  </a:lnTo>
                  <a:lnTo>
                    <a:pt x="795527" y="4189476"/>
                  </a:lnTo>
                  <a:lnTo>
                    <a:pt x="838200" y="4191000"/>
                  </a:lnTo>
                </a:path>
              </a:pathLst>
            </a:custGeom>
            <a:noFill/>
            <a:ln w="12954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579" name="object 24">
              <a:extLst>
                <a:ext uri="{FF2B5EF4-FFF2-40B4-BE49-F238E27FC236}">
                  <a16:creationId xmlns:a16="http://schemas.microsoft.com/office/drawing/2014/main" xmlns="" id="{AADF90C2-B310-4A05-BA63-7A35061E3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00" y="2501900"/>
              <a:ext cx="533400" cy="1447800"/>
            </a:xfrm>
            <a:custGeom>
              <a:avLst/>
              <a:gdLst>
                <a:gd name="T0" fmla="*/ 0 w 533400"/>
                <a:gd name="T1" fmla="*/ 0 h 1447800"/>
                <a:gd name="T2" fmla="*/ 533400 w 533400"/>
                <a:gd name="T3" fmla="*/ 1447800 h 1447800"/>
              </a:gdLst>
              <a:ahLst/>
              <a:cxnLst/>
              <a:rect l="T0" t="T1" r="T2" b="T3"/>
              <a:pathLst>
                <a:path w="533400" h="1447800">
                  <a:moveTo>
                    <a:pt x="533400" y="0"/>
                  </a:moveTo>
                  <a:lnTo>
                    <a:pt x="480060" y="2286"/>
                  </a:lnTo>
                  <a:lnTo>
                    <a:pt x="429768" y="9143"/>
                  </a:lnTo>
                  <a:lnTo>
                    <a:pt x="384048" y="20574"/>
                  </a:lnTo>
                  <a:lnTo>
                    <a:pt x="345186" y="35051"/>
                  </a:lnTo>
                  <a:lnTo>
                    <a:pt x="298704" y="63245"/>
                  </a:lnTo>
                  <a:lnTo>
                    <a:pt x="272033" y="96012"/>
                  </a:lnTo>
                  <a:lnTo>
                    <a:pt x="266700" y="120395"/>
                  </a:lnTo>
                  <a:lnTo>
                    <a:pt x="266700" y="603503"/>
                  </a:lnTo>
                  <a:lnTo>
                    <a:pt x="265175" y="615696"/>
                  </a:lnTo>
                  <a:lnTo>
                    <a:pt x="245363" y="649986"/>
                  </a:lnTo>
                  <a:lnTo>
                    <a:pt x="205739" y="679703"/>
                  </a:lnTo>
                  <a:lnTo>
                    <a:pt x="169925" y="696467"/>
                  </a:lnTo>
                  <a:lnTo>
                    <a:pt x="127254" y="709422"/>
                  </a:lnTo>
                  <a:lnTo>
                    <a:pt x="79248" y="718565"/>
                  </a:lnTo>
                  <a:lnTo>
                    <a:pt x="27431" y="723138"/>
                  </a:lnTo>
                  <a:lnTo>
                    <a:pt x="0" y="723900"/>
                  </a:lnTo>
                  <a:lnTo>
                    <a:pt x="27431" y="724662"/>
                  </a:lnTo>
                  <a:lnTo>
                    <a:pt x="79248" y="729234"/>
                  </a:lnTo>
                  <a:lnTo>
                    <a:pt x="127254" y="738377"/>
                  </a:lnTo>
                  <a:lnTo>
                    <a:pt x="169925" y="751332"/>
                  </a:lnTo>
                  <a:lnTo>
                    <a:pt x="205739" y="768096"/>
                  </a:lnTo>
                  <a:lnTo>
                    <a:pt x="245363" y="797813"/>
                  </a:lnTo>
                  <a:lnTo>
                    <a:pt x="265175" y="832103"/>
                  </a:lnTo>
                  <a:lnTo>
                    <a:pt x="266700" y="844296"/>
                  </a:lnTo>
                  <a:lnTo>
                    <a:pt x="266700" y="1327403"/>
                  </a:lnTo>
                  <a:lnTo>
                    <a:pt x="268224" y="1339596"/>
                  </a:lnTo>
                  <a:lnTo>
                    <a:pt x="288036" y="1373886"/>
                  </a:lnTo>
                  <a:lnTo>
                    <a:pt x="327660" y="1403603"/>
                  </a:lnTo>
                  <a:lnTo>
                    <a:pt x="364236" y="1420367"/>
                  </a:lnTo>
                  <a:lnTo>
                    <a:pt x="406145" y="1433322"/>
                  </a:lnTo>
                  <a:lnTo>
                    <a:pt x="454151" y="1442465"/>
                  </a:lnTo>
                  <a:lnTo>
                    <a:pt x="505968" y="1447038"/>
                  </a:lnTo>
                  <a:lnTo>
                    <a:pt x="533400" y="1447800"/>
                  </a:lnTo>
                </a:path>
              </a:pathLst>
            </a:custGeom>
            <a:noFill/>
            <a:ln w="12954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5" name="object 25">
            <a:extLst>
              <a:ext uri="{FF2B5EF4-FFF2-40B4-BE49-F238E27FC236}">
                <a16:creationId xmlns:a16="http://schemas.microsoft.com/office/drawing/2014/main" xmlns="" id="{E87DB72B-EC99-4071-9168-94791BF1FBF2}"/>
              </a:ext>
            </a:extLst>
          </p:cNvPr>
          <p:cNvSpPr txBox="1"/>
          <p:nvPr/>
        </p:nvSpPr>
        <p:spPr>
          <a:xfrm>
            <a:off x="6175670" y="2071423"/>
            <a:ext cx="3774769" cy="514669"/>
          </a:xfrm>
          <a:prstGeom prst="rect">
            <a:avLst/>
          </a:prstGeom>
        </p:spPr>
        <p:txBody>
          <a:bodyPr lIns="0" tIns="12110" rIns="0" bIns="0">
            <a:spAutoFit/>
          </a:bodyPr>
          <a:lstStyle/>
          <a:p>
            <a:pPr marL="12747" defTabSz="917783">
              <a:spcBef>
                <a:spcPts val="95"/>
              </a:spcBef>
              <a:defRPr/>
            </a:pPr>
            <a:r>
              <a:rPr sz="3212" spc="-5" dirty="0">
                <a:solidFill>
                  <a:srgbClr val="800000"/>
                </a:solidFill>
                <a:latin typeface="Times New Roman"/>
                <a:cs typeface="Times New Roman"/>
              </a:rPr>
              <a:t>Operations / Methods</a:t>
            </a:r>
            <a:r>
              <a:rPr sz="3212" spc="-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3212" spc="-5" dirty="0">
                <a:solidFill>
                  <a:srgbClr val="800000"/>
                </a:solidFill>
                <a:latin typeface="Times New Roman"/>
                <a:cs typeface="Times New Roman"/>
              </a:rPr>
              <a:t>/</a:t>
            </a:r>
            <a:endParaRPr sz="321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940B3636-EEA9-4003-BAA7-2CD5D0C2E68C}"/>
              </a:ext>
            </a:extLst>
          </p:cNvPr>
          <p:cNvSpPr txBox="1"/>
          <p:nvPr/>
        </p:nvSpPr>
        <p:spPr>
          <a:xfrm>
            <a:off x="6175670" y="2560597"/>
            <a:ext cx="3029057" cy="516262"/>
          </a:xfrm>
          <a:prstGeom prst="rect">
            <a:avLst/>
          </a:prstGeom>
        </p:spPr>
        <p:txBody>
          <a:bodyPr lIns="0" tIns="12110" rIns="0" bIns="0">
            <a:spAutoFit/>
          </a:bodyPr>
          <a:lstStyle/>
          <a:p>
            <a:pPr marL="12747" defTabSz="917783">
              <a:spcBef>
                <a:spcPts val="95"/>
              </a:spcBef>
              <a:defRPr/>
            </a:pPr>
            <a:r>
              <a:rPr sz="3212" spc="-5" dirty="0">
                <a:solidFill>
                  <a:srgbClr val="800000"/>
                </a:solidFill>
                <a:latin typeface="Times New Roman"/>
                <a:cs typeface="Times New Roman"/>
              </a:rPr>
              <a:t>Member</a:t>
            </a:r>
            <a:r>
              <a:rPr sz="3212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3212" spc="-5" dirty="0">
                <a:solidFill>
                  <a:srgbClr val="800000"/>
                </a:solidFill>
                <a:latin typeface="Times New Roman"/>
                <a:cs typeface="Times New Roman"/>
              </a:rPr>
              <a:t>functions</a:t>
            </a:r>
            <a:endParaRPr sz="321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3570" name="object 27">
            <a:extLst>
              <a:ext uri="{FF2B5EF4-FFF2-40B4-BE49-F238E27FC236}">
                <a16:creationId xmlns:a16="http://schemas.microsoft.com/office/drawing/2014/main" xmlns="" id="{846DF4CC-CE82-4F27-BB32-4A45CEA4062C}"/>
              </a:ext>
            </a:extLst>
          </p:cNvPr>
          <p:cNvGrpSpPr>
            <a:grpSpLocks/>
          </p:cNvGrpSpPr>
          <p:nvPr/>
        </p:nvGrpSpPr>
        <p:grpSpPr bwMode="auto">
          <a:xfrm>
            <a:off x="3572052" y="2281752"/>
            <a:ext cx="2759771" cy="2112850"/>
            <a:chOff x="2044700" y="2273300"/>
            <a:chExt cx="2750185" cy="2105660"/>
          </a:xfrm>
        </p:grpSpPr>
        <p:sp>
          <p:nvSpPr>
            <p:cNvPr id="23572" name="object 28">
              <a:extLst>
                <a:ext uri="{FF2B5EF4-FFF2-40B4-BE49-F238E27FC236}">
                  <a16:creationId xmlns:a16="http://schemas.microsoft.com/office/drawing/2014/main" xmlns="" id="{8D2D6657-B9A6-41F8-AB3A-2CF31BAA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431" y="2578100"/>
              <a:ext cx="2449195" cy="576580"/>
            </a:xfrm>
            <a:custGeom>
              <a:avLst/>
              <a:gdLst>
                <a:gd name="T0" fmla="*/ 0 w 2449195"/>
                <a:gd name="T1" fmla="*/ 0 h 576580"/>
                <a:gd name="T2" fmla="*/ 2449195 w 2449195"/>
                <a:gd name="T3" fmla="*/ 576580 h 576580"/>
              </a:gdLst>
              <a:ahLst/>
              <a:cxnLst/>
              <a:rect l="T0" t="T1" r="T2" b="T3"/>
              <a:pathLst>
                <a:path w="2449195" h="576580">
                  <a:moveTo>
                    <a:pt x="2449067" y="0"/>
                  </a:moveTo>
                  <a:lnTo>
                    <a:pt x="0" y="576072"/>
                  </a:lnTo>
                </a:path>
              </a:pathLst>
            </a:custGeom>
            <a:noFill/>
            <a:ln w="28194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573" name="object 29">
              <a:extLst>
                <a:ext uri="{FF2B5EF4-FFF2-40B4-BE49-F238E27FC236}">
                  <a16:creationId xmlns:a16="http://schemas.microsoft.com/office/drawing/2014/main" xmlns="" id="{FFE862DE-8442-4135-8CDF-A8D67CFB4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700" y="3082544"/>
              <a:ext cx="161290" cy="144145"/>
            </a:xfrm>
            <a:custGeom>
              <a:avLst/>
              <a:gdLst>
                <a:gd name="T0" fmla="*/ 0 w 161289"/>
                <a:gd name="T1" fmla="*/ 0 h 144144"/>
                <a:gd name="T2" fmla="*/ 161289 w 161289"/>
                <a:gd name="T3" fmla="*/ 144144 h 144144"/>
              </a:gdLst>
              <a:ahLst/>
              <a:cxnLst/>
              <a:rect l="T0" t="T1" r="T2" b="T3"/>
              <a:pathLst>
                <a:path w="161289" h="144144">
                  <a:moveTo>
                    <a:pt x="160781" y="144017"/>
                  </a:moveTo>
                  <a:lnTo>
                    <a:pt x="127254" y="0"/>
                  </a:lnTo>
                  <a:lnTo>
                    <a:pt x="0" y="105155"/>
                  </a:lnTo>
                  <a:lnTo>
                    <a:pt x="160781" y="1440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574" name="object 30">
              <a:extLst>
                <a:ext uri="{FF2B5EF4-FFF2-40B4-BE49-F238E27FC236}">
                  <a16:creationId xmlns:a16="http://schemas.microsoft.com/office/drawing/2014/main" xmlns="" id="{964580D9-C59F-4293-982E-5382F1393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375" y="2347976"/>
              <a:ext cx="1906905" cy="1906905"/>
            </a:xfrm>
            <a:custGeom>
              <a:avLst/>
              <a:gdLst>
                <a:gd name="T0" fmla="*/ 0 w 1906904"/>
                <a:gd name="T1" fmla="*/ 0 h 1906904"/>
                <a:gd name="T2" fmla="*/ 1906904 w 1906904"/>
                <a:gd name="T3" fmla="*/ 1906904 h 1906904"/>
              </a:gdLst>
              <a:ahLst/>
              <a:cxnLst/>
              <a:rect l="T0" t="T1" r="T2" b="T3"/>
              <a:pathLst>
                <a:path w="1906904" h="1906904">
                  <a:moveTo>
                    <a:pt x="1906524" y="1906524"/>
                  </a:moveTo>
                  <a:lnTo>
                    <a:pt x="0" y="0"/>
                  </a:lnTo>
                </a:path>
              </a:pathLst>
            </a:custGeom>
            <a:noFill/>
            <a:ln w="12954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575" name="object 31">
              <a:extLst>
                <a:ext uri="{FF2B5EF4-FFF2-40B4-BE49-F238E27FC236}">
                  <a16:creationId xmlns:a16="http://schemas.microsoft.com/office/drawing/2014/main" xmlns="" id="{E62FD3AE-7E29-460B-BA55-3534F14E8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700" y="2273300"/>
              <a:ext cx="115570" cy="115570"/>
            </a:xfrm>
            <a:custGeom>
              <a:avLst/>
              <a:gdLst>
                <a:gd name="T0" fmla="*/ 0 w 115569"/>
                <a:gd name="T1" fmla="*/ 0 h 115569"/>
                <a:gd name="T2" fmla="*/ 115569 w 115569"/>
                <a:gd name="T3" fmla="*/ 115569 h 115569"/>
              </a:gdLst>
              <a:ahLst/>
              <a:cxnLst/>
              <a:rect l="T0" t="T1" r="T2" b="T3"/>
              <a:pathLst>
                <a:path w="115569" h="115569">
                  <a:moveTo>
                    <a:pt x="115062" y="38861"/>
                  </a:moveTo>
                  <a:lnTo>
                    <a:pt x="0" y="0"/>
                  </a:lnTo>
                  <a:lnTo>
                    <a:pt x="38862" y="115061"/>
                  </a:lnTo>
                  <a:lnTo>
                    <a:pt x="115062" y="3886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576" name="object 32">
              <a:extLst>
                <a:ext uri="{FF2B5EF4-FFF2-40B4-BE49-F238E27FC236}">
                  <a16:creationId xmlns:a16="http://schemas.microsoft.com/office/drawing/2014/main" xmlns="" id="{7DF6E9A7-7B62-4493-A951-3F7A34890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417" y="4254500"/>
              <a:ext cx="1189990" cy="70485"/>
            </a:xfrm>
            <a:custGeom>
              <a:avLst/>
              <a:gdLst>
                <a:gd name="T0" fmla="*/ 0 w 1189989"/>
                <a:gd name="T1" fmla="*/ 0 h 70485"/>
                <a:gd name="T2" fmla="*/ 1189989 w 1189989"/>
                <a:gd name="T3" fmla="*/ 70485 h 70485"/>
              </a:gdLst>
              <a:ahLst/>
              <a:cxnLst/>
              <a:rect l="T0" t="T1" r="T2" b="T3"/>
              <a:pathLst>
                <a:path w="1189989" h="70485">
                  <a:moveTo>
                    <a:pt x="1189482" y="0"/>
                  </a:moveTo>
                  <a:lnTo>
                    <a:pt x="0" y="70103"/>
                  </a:lnTo>
                </a:path>
              </a:pathLst>
            </a:custGeom>
            <a:noFill/>
            <a:ln w="12954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577" name="object 33">
              <a:extLst>
                <a:ext uri="{FF2B5EF4-FFF2-40B4-BE49-F238E27FC236}">
                  <a16:creationId xmlns:a16="http://schemas.microsoft.com/office/drawing/2014/main" xmlns="" id="{14F71303-6BD6-4D94-AEC8-E275CBEE5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500" y="4271264"/>
              <a:ext cx="111760" cy="107950"/>
            </a:xfrm>
            <a:custGeom>
              <a:avLst/>
              <a:gdLst>
                <a:gd name="T0" fmla="*/ 0 w 111760"/>
                <a:gd name="T1" fmla="*/ 0 h 107950"/>
                <a:gd name="T2" fmla="*/ 111760 w 111760"/>
                <a:gd name="T3" fmla="*/ 107950 h 107950"/>
              </a:gdLst>
              <a:ahLst/>
              <a:cxnLst/>
              <a:rect l="T0" t="T1" r="T2" b="T3"/>
              <a:pathLst>
                <a:path w="111760" h="107950">
                  <a:moveTo>
                    <a:pt x="111251" y="107441"/>
                  </a:moveTo>
                  <a:lnTo>
                    <a:pt x="105155" y="0"/>
                  </a:lnTo>
                  <a:lnTo>
                    <a:pt x="0" y="59436"/>
                  </a:lnTo>
                  <a:lnTo>
                    <a:pt x="111251" y="10744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object 34">
            <a:extLst>
              <a:ext uri="{FF2B5EF4-FFF2-40B4-BE49-F238E27FC236}">
                <a16:creationId xmlns:a16="http://schemas.microsoft.com/office/drawing/2014/main" xmlns="" id="{2E637971-830C-4223-B29F-33B827975518}"/>
              </a:ext>
            </a:extLst>
          </p:cNvPr>
          <p:cNvSpPr txBox="1"/>
          <p:nvPr/>
        </p:nvSpPr>
        <p:spPr>
          <a:xfrm>
            <a:off x="6328637" y="3769988"/>
            <a:ext cx="4241635" cy="1830819"/>
          </a:xfrm>
          <a:prstGeom prst="rect">
            <a:avLst/>
          </a:prstGeom>
        </p:spPr>
        <p:txBody>
          <a:bodyPr lIns="0" tIns="181010" rIns="0" bIns="0">
            <a:spAutoFit/>
          </a:bodyPr>
          <a:lstStyle>
            <a:lvl1pPr marL="850900" indent="-838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854048" indent="-841301" defTabSz="917783" fontAlgn="base">
              <a:spcBef>
                <a:spcPts val="1430"/>
              </a:spcBef>
              <a:spcAft>
                <a:spcPct val="0"/>
              </a:spcAft>
            </a:pPr>
            <a:r>
              <a:rPr lang="en-US" altLang="en-US" sz="3212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Access Specifier</a:t>
            </a:r>
            <a:endParaRPr lang="en-US" altLang="en-US" sz="3212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48" indent="-841301" defTabSz="917783" fontAlgn="base">
              <a:spcBef>
                <a:spcPts val="1330"/>
              </a:spcBef>
              <a:spcAft>
                <a:spcPct val="0"/>
              </a:spcAft>
            </a:pPr>
            <a:r>
              <a:rPr lang="en-US" altLang="en-US" sz="3212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/ Data  members</a:t>
            </a:r>
            <a:endParaRPr lang="en-US" altLang="en-US" sz="3212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1FD1A5EA-471B-4FF9-9B48-931B09E63D00}"/>
              </a:ext>
            </a:extLst>
          </p:cNvPr>
          <p:cNvSpPr txBox="1"/>
          <p:nvPr/>
        </p:nvSpPr>
        <p:spPr>
          <a:xfrm>
            <a:off x="7244843" y="6376793"/>
            <a:ext cx="3048177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23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4579" name="object 3">
            <a:extLst>
              <a:ext uri="{FF2B5EF4-FFF2-40B4-BE49-F238E27FC236}">
                <a16:creationId xmlns:a16="http://schemas.microsoft.com/office/drawing/2014/main" xmlns="" id="{DF1365BC-7EC0-45A2-9C23-97BE2920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94DAC581-D1C9-42B7-B837-E8B13DDD6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4412" y="387197"/>
            <a:ext cx="4112569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5" dirty="0"/>
              <a:t>(contd)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CDF8B184-8541-456D-A09D-A666CCE73BE3}"/>
              </a:ext>
            </a:extLst>
          </p:cNvPr>
          <p:cNvSpPr txBox="1"/>
          <p:nvPr/>
        </p:nvSpPr>
        <p:spPr>
          <a:xfrm>
            <a:off x="2579364" y="1000656"/>
            <a:ext cx="7385415" cy="1448402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17783" fontAlgn="base">
              <a:lnSpc>
                <a:spcPts val="3287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en-US" sz="3212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n-US" altLang="en-US" sz="3212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7783" fontAlgn="base">
              <a:lnSpc>
                <a:spcPts val="328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Time::Time(){hour=min=sec=0;}</a:t>
            </a:r>
          </a:p>
          <a:p>
            <a:pPr defTabSz="917783" fontAlgn="base">
              <a:spcBef>
                <a:spcPts val="766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Time::setTime(int h, int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EEB162DE-9861-4E59-A2B8-5ACAD0806869}"/>
              </a:ext>
            </a:extLst>
          </p:cNvPr>
          <p:cNvSpPr txBox="1"/>
          <p:nvPr/>
        </p:nvSpPr>
        <p:spPr>
          <a:xfrm>
            <a:off x="7168360" y="2421971"/>
            <a:ext cx="2480926" cy="514669"/>
          </a:xfrm>
          <a:prstGeom prst="rect">
            <a:avLst/>
          </a:prstGeom>
        </p:spPr>
        <p:txBody>
          <a:bodyPr lIns="0" tIns="12110" rIns="0" bIns="0">
            <a:spAutoFit/>
          </a:bodyPr>
          <a:lstStyle/>
          <a:p>
            <a:pPr marL="12747" defTabSz="917783">
              <a:spcBef>
                <a:spcPts val="95"/>
              </a:spcBef>
              <a:defRPr/>
            </a:pPr>
            <a:r>
              <a:rPr sz="3212" dirty="0">
                <a:solidFill>
                  <a:prstClr val="black"/>
                </a:solidFill>
                <a:latin typeface="Courier New"/>
                <a:cs typeface="Courier New"/>
              </a:rPr>
              <a:t>m, int</a:t>
            </a:r>
            <a:r>
              <a:rPr sz="3212" spc="-6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212" dirty="0">
                <a:solidFill>
                  <a:prstClr val="black"/>
                </a:solidFill>
                <a:latin typeface="Courier New"/>
                <a:cs typeface="Courier New"/>
              </a:rPr>
              <a:t>s){</a:t>
            </a:r>
            <a:endParaRPr sz="32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7962F82A-75E7-4D47-A332-BD7B4899192A}"/>
              </a:ext>
            </a:extLst>
          </p:cNvPr>
          <p:cNvSpPr txBox="1"/>
          <p:nvPr/>
        </p:nvSpPr>
        <p:spPr>
          <a:xfrm>
            <a:off x="3497163" y="3008343"/>
            <a:ext cx="5672509" cy="514669"/>
          </a:xfrm>
          <a:prstGeom prst="rect">
            <a:avLst/>
          </a:prstGeom>
        </p:spPr>
        <p:txBody>
          <a:bodyPr lIns="0" tIns="12110" rIns="0" bIns="0">
            <a:spAutoFit/>
          </a:bodyPr>
          <a:lstStyle/>
          <a:p>
            <a:pPr marL="12747" defTabSz="917783">
              <a:spcBef>
                <a:spcPts val="95"/>
              </a:spcBef>
              <a:defRPr/>
            </a:pPr>
            <a:r>
              <a:rPr sz="3212" dirty="0">
                <a:solidFill>
                  <a:prstClr val="black"/>
                </a:solidFill>
                <a:latin typeface="Courier New"/>
                <a:cs typeface="Courier New"/>
              </a:rPr>
              <a:t>hour </a:t>
            </a:r>
            <a:r>
              <a:rPr sz="3212" spc="-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3212" dirty="0">
                <a:solidFill>
                  <a:prstClr val="black"/>
                </a:solidFill>
                <a:latin typeface="Courier New"/>
                <a:cs typeface="Courier New"/>
              </a:rPr>
              <a:t>h; min=m; sec=s;</a:t>
            </a:r>
            <a:endParaRPr sz="32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A9E006D4-B4FC-4A7F-958B-E7B2831EF395}"/>
              </a:ext>
            </a:extLst>
          </p:cNvPr>
          <p:cNvSpPr txBox="1"/>
          <p:nvPr/>
        </p:nvSpPr>
        <p:spPr>
          <a:xfrm>
            <a:off x="3497163" y="3594714"/>
            <a:ext cx="270878" cy="514669"/>
          </a:xfrm>
          <a:prstGeom prst="rect">
            <a:avLst/>
          </a:prstGeom>
        </p:spPr>
        <p:txBody>
          <a:bodyPr lIns="0" tIns="12110" rIns="0" bIns="0">
            <a:spAutoFit/>
          </a:bodyPr>
          <a:lstStyle/>
          <a:p>
            <a:pPr marL="12747" defTabSz="917783">
              <a:spcBef>
                <a:spcPts val="95"/>
              </a:spcBef>
              <a:defRPr/>
            </a:pPr>
            <a:r>
              <a:rPr sz="3212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32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4585" name="object 9">
            <a:extLst>
              <a:ext uri="{FF2B5EF4-FFF2-40B4-BE49-F238E27FC236}">
                <a16:creationId xmlns:a16="http://schemas.microsoft.com/office/drawing/2014/main" xmlns="" id="{4B1DF9C1-E4D4-4E32-ACB8-9235A0F30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363" y="4083888"/>
            <a:ext cx="7488987" cy="119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47" rIns="0" bIns="0">
            <a:spAutoFit/>
          </a:bodyPr>
          <a:lstStyle>
            <a:lvl1pPr marL="3556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6916" indent="-344169" defTabSz="917783" fontAlgn="base">
              <a:lnSpc>
                <a:spcPct val="12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Time::printTime(void){  cout&lt;&lt;hour“:”&lt;&lt;min&lt;&lt;“:”&lt;&lt;sec;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xmlns="" id="{5A1F273A-E3DF-4506-A6FD-72EB4CCBB91F}"/>
              </a:ext>
            </a:extLst>
          </p:cNvPr>
          <p:cNvSpPr txBox="1"/>
          <p:nvPr/>
        </p:nvSpPr>
        <p:spPr>
          <a:xfrm>
            <a:off x="2923538" y="5258225"/>
            <a:ext cx="2726309" cy="1196645"/>
          </a:xfrm>
          <a:prstGeom prst="rect">
            <a:avLst/>
          </a:prstGeom>
        </p:spPr>
        <p:txBody>
          <a:bodyPr lIns="0" tIns="108989" rIns="0" bIns="0">
            <a:spAutoFit/>
          </a:bodyPr>
          <a:lstStyle/>
          <a:p>
            <a:pPr marL="12747" defTabSz="917783">
              <a:spcBef>
                <a:spcPts val="858"/>
              </a:spcBef>
              <a:defRPr/>
            </a:pPr>
            <a:r>
              <a:rPr sz="3212" dirty="0">
                <a:solidFill>
                  <a:prstClr val="black"/>
                </a:solidFill>
                <a:latin typeface="Courier New"/>
                <a:cs typeface="Courier New"/>
              </a:rPr>
              <a:t>cout&lt;&lt;endl;</a:t>
            </a:r>
            <a:endParaRPr sz="32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47" defTabSz="917783">
              <a:spcBef>
                <a:spcPts val="758"/>
              </a:spcBef>
              <a:defRPr/>
            </a:pPr>
            <a:r>
              <a:rPr sz="3212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32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24587" name="object 11">
            <a:extLst>
              <a:ext uri="{FF2B5EF4-FFF2-40B4-BE49-F238E27FC236}">
                <a16:creationId xmlns:a16="http://schemas.microsoft.com/office/drawing/2014/main" xmlns="" id="{8A0757EF-61BF-4CD6-A0CD-22528BD3AE7A}"/>
              </a:ext>
            </a:extLst>
          </p:cNvPr>
          <p:cNvGrpSpPr>
            <a:grpSpLocks/>
          </p:cNvGrpSpPr>
          <p:nvPr/>
        </p:nvGrpSpPr>
        <p:grpSpPr bwMode="auto">
          <a:xfrm>
            <a:off x="1951564" y="1502578"/>
            <a:ext cx="2552629" cy="4923611"/>
            <a:chOff x="430212" y="1497012"/>
            <a:chExt cx="2543175" cy="4905375"/>
          </a:xfrm>
        </p:grpSpPr>
        <p:sp>
          <p:nvSpPr>
            <p:cNvPr id="24600" name="object 12">
              <a:extLst>
                <a:ext uri="{FF2B5EF4-FFF2-40B4-BE49-F238E27FC236}">
                  <a16:creationId xmlns:a16="http://schemas.microsoft.com/office/drawing/2014/main" xmlns="" id="{59645C99-349F-44E9-87EC-FF783B1E0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" y="1511300"/>
              <a:ext cx="2514600" cy="4876800"/>
            </a:xfrm>
            <a:custGeom>
              <a:avLst/>
              <a:gdLst>
                <a:gd name="T0" fmla="*/ 0 w 2514600"/>
                <a:gd name="T1" fmla="*/ 0 h 4876800"/>
                <a:gd name="T2" fmla="*/ 2514600 w 2514600"/>
                <a:gd name="T3" fmla="*/ 4876800 h 4876800"/>
              </a:gdLst>
              <a:ahLst/>
              <a:cxnLst/>
              <a:rect l="T0" t="T1" r="T2" b="T3"/>
              <a:pathLst>
                <a:path w="2514600" h="4876800">
                  <a:moveTo>
                    <a:pt x="533400" y="0"/>
                  </a:moveTo>
                  <a:lnTo>
                    <a:pt x="493013" y="4572"/>
                  </a:lnTo>
                  <a:lnTo>
                    <a:pt x="454152" y="18287"/>
                  </a:lnTo>
                  <a:lnTo>
                    <a:pt x="417575" y="40386"/>
                  </a:lnTo>
                  <a:lnTo>
                    <a:pt x="384047" y="69342"/>
                  </a:lnTo>
                  <a:lnTo>
                    <a:pt x="345186" y="118872"/>
                  </a:lnTo>
                  <a:lnTo>
                    <a:pt x="312419" y="179069"/>
                  </a:lnTo>
                  <a:lnTo>
                    <a:pt x="288036" y="248412"/>
                  </a:lnTo>
                  <a:lnTo>
                    <a:pt x="278891" y="285750"/>
                  </a:lnTo>
                  <a:lnTo>
                    <a:pt x="272034" y="324612"/>
                  </a:lnTo>
                  <a:lnTo>
                    <a:pt x="268224" y="364998"/>
                  </a:lnTo>
                  <a:lnTo>
                    <a:pt x="266700" y="406145"/>
                  </a:lnTo>
                  <a:lnTo>
                    <a:pt x="266700" y="2032253"/>
                  </a:lnTo>
                  <a:lnTo>
                    <a:pt x="265175" y="2073402"/>
                  </a:lnTo>
                  <a:lnTo>
                    <a:pt x="261365" y="2113788"/>
                  </a:lnTo>
                  <a:lnTo>
                    <a:pt x="254508" y="2152650"/>
                  </a:lnTo>
                  <a:lnTo>
                    <a:pt x="245363" y="2189988"/>
                  </a:lnTo>
                  <a:lnTo>
                    <a:pt x="220980" y="2259329"/>
                  </a:lnTo>
                  <a:lnTo>
                    <a:pt x="188213" y="2319528"/>
                  </a:lnTo>
                  <a:lnTo>
                    <a:pt x="149352" y="2369058"/>
                  </a:lnTo>
                  <a:lnTo>
                    <a:pt x="115824" y="2398014"/>
                  </a:lnTo>
                  <a:lnTo>
                    <a:pt x="79247" y="2420112"/>
                  </a:lnTo>
                  <a:lnTo>
                    <a:pt x="40386" y="2433828"/>
                  </a:lnTo>
                  <a:lnTo>
                    <a:pt x="0" y="2438400"/>
                  </a:lnTo>
                  <a:lnTo>
                    <a:pt x="13715" y="2439162"/>
                  </a:lnTo>
                  <a:lnTo>
                    <a:pt x="53340" y="2446782"/>
                  </a:lnTo>
                  <a:lnTo>
                    <a:pt x="91440" y="2462784"/>
                  </a:lnTo>
                  <a:lnTo>
                    <a:pt x="127254" y="2487167"/>
                  </a:lnTo>
                  <a:lnTo>
                    <a:pt x="169926" y="2531364"/>
                  </a:lnTo>
                  <a:lnTo>
                    <a:pt x="205740" y="2586228"/>
                  </a:lnTo>
                  <a:lnTo>
                    <a:pt x="234696" y="2650998"/>
                  </a:lnTo>
                  <a:lnTo>
                    <a:pt x="254508" y="2724150"/>
                  </a:lnTo>
                  <a:lnTo>
                    <a:pt x="261366" y="2763012"/>
                  </a:lnTo>
                  <a:lnTo>
                    <a:pt x="265176" y="2803398"/>
                  </a:lnTo>
                  <a:lnTo>
                    <a:pt x="266700" y="2844546"/>
                  </a:lnTo>
                  <a:lnTo>
                    <a:pt x="266700" y="4470654"/>
                  </a:lnTo>
                  <a:lnTo>
                    <a:pt x="268224" y="4511802"/>
                  </a:lnTo>
                  <a:lnTo>
                    <a:pt x="272034" y="4552188"/>
                  </a:lnTo>
                  <a:lnTo>
                    <a:pt x="278892" y="4591050"/>
                  </a:lnTo>
                  <a:lnTo>
                    <a:pt x="288036" y="4628388"/>
                  </a:lnTo>
                  <a:lnTo>
                    <a:pt x="312420" y="4697730"/>
                  </a:lnTo>
                  <a:lnTo>
                    <a:pt x="345186" y="4757928"/>
                  </a:lnTo>
                  <a:lnTo>
                    <a:pt x="384048" y="4807458"/>
                  </a:lnTo>
                  <a:lnTo>
                    <a:pt x="417576" y="4836414"/>
                  </a:lnTo>
                  <a:lnTo>
                    <a:pt x="454152" y="4858511"/>
                  </a:lnTo>
                  <a:lnTo>
                    <a:pt x="493014" y="4872228"/>
                  </a:lnTo>
                  <a:lnTo>
                    <a:pt x="519684" y="4876038"/>
                  </a:lnTo>
                  <a:lnTo>
                    <a:pt x="533400" y="4876800"/>
                  </a:lnTo>
                </a:path>
                <a:path w="2514600" h="4876800">
                  <a:moveTo>
                    <a:pt x="2514600" y="2438400"/>
                  </a:moveTo>
                  <a:lnTo>
                    <a:pt x="297941" y="2438400"/>
                  </a:lnTo>
                </a:path>
              </a:pathLst>
            </a:custGeom>
            <a:noFill/>
            <a:ln w="28194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601" name="object 13">
              <a:extLst>
                <a:ext uri="{FF2B5EF4-FFF2-40B4-BE49-F238E27FC236}">
                  <a16:creationId xmlns:a16="http://schemas.microsoft.com/office/drawing/2014/main" xmlns="" id="{AEE6484C-DA15-4FD8-827C-3A08624AC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900" y="3876548"/>
              <a:ext cx="147955" cy="147320"/>
            </a:xfrm>
            <a:custGeom>
              <a:avLst/>
              <a:gdLst>
                <a:gd name="T0" fmla="*/ 0 w 147954"/>
                <a:gd name="T1" fmla="*/ 0 h 147320"/>
                <a:gd name="T2" fmla="*/ 147954 w 147954"/>
                <a:gd name="T3" fmla="*/ 147320 h 147320"/>
              </a:gdLst>
              <a:ahLst/>
              <a:cxnLst/>
              <a:rect l="T0" t="T1" r="T2" b="T3"/>
              <a:pathLst>
                <a:path w="147954" h="147320">
                  <a:moveTo>
                    <a:pt x="147828" y="147065"/>
                  </a:moveTo>
                  <a:lnTo>
                    <a:pt x="147828" y="0"/>
                  </a:lnTo>
                  <a:lnTo>
                    <a:pt x="0" y="73151"/>
                  </a:lnTo>
                  <a:lnTo>
                    <a:pt x="147828" y="147065"/>
                  </a:lnTo>
                  <a:close/>
                </a:path>
              </a:pathLst>
            </a:cu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4588" name="object 14">
            <a:extLst>
              <a:ext uri="{FF2B5EF4-FFF2-40B4-BE49-F238E27FC236}">
                <a16:creationId xmlns:a16="http://schemas.microsoft.com/office/drawing/2014/main" xmlns="" id="{49C69135-800F-48FD-A62A-37F9E2260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9521" y="3677571"/>
            <a:ext cx="2933453" cy="57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47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spcBef>
                <a:spcPts val="100"/>
              </a:spcBef>
              <a:spcAft>
                <a:spcPct val="0"/>
              </a:spcAft>
            </a:pPr>
            <a:r>
              <a:rPr lang="en-US" altLang="en-US" sz="3613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3613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89" name="object 15">
            <a:extLst>
              <a:ext uri="{FF2B5EF4-FFF2-40B4-BE49-F238E27FC236}">
                <a16:creationId xmlns:a16="http://schemas.microsoft.com/office/drawing/2014/main" xmlns="" id="{BB69FBA4-F364-4020-9776-906E032567A7}"/>
              </a:ext>
            </a:extLst>
          </p:cNvPr>
          <p:cNvGrpSpPr>
            <a:grpSpLocks/>
          </p:cNvGrpSpPr>
          <p:nvPr/>
        </p:nvGrpSpPr>
        <p:grpSpPr bwMode="auto">
          <a:xfrm>
            <a:off x="4948751" y="1196645"/>
            <a:ext cx="2997189" cy="450932"/>
            <a:chOff x="3416300" y="1192402"/>
            <a:chExt cx="2986405" cy="449580"/>
          </a:xfrm>
        </p:grpSpPr>
        <p:sp>
          <p:nvSpPr>
            <p:cNvPr id="24598" name="object 16">
              <a:extLst>
                <a:ext uri="{FF2B5EF4-FFF2-40B4-BE49-F238E27FC236}">
                  <a16:creationId xmlns:a16="http://schemas.microsoft.com/office/drawing/2014/main" xmlns="" id="{E9E09287-125D-46D3-8839-CAF0F5EBD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318" y="1206499"/>
              <a:ext cx="2828290" cy="361950"/>
            </a:xfrm>
            <a:custGeom>
              <a:avLst/>
              <a:gdLst>
                <a:gd name="T0" fmla="*/ 0 w 2828290"/>
                <a:gd name="T1" fmla="*/ 0 h 361950"/>
                <a:gd name="T2" fmla="*/ 2828290 w 2828290"/>
                <a:gd name="T3" fmla="*/ 361950 h 361950"/>
              </a:gdLst>
              <a:ahLst/>
              <a:cxnLst/>
              <a:rect l="T0" t="T1" r="T2" b="T3"/>
              <a:pathLst>
                <a:path w="2828290" h="361950">
                  <a:moveTo>
                    <a:pt x="2827782" y="0"/>
                  </a:moveTo>
                  <a:lnTo>
                    <a:pt x="0" y="361949"/>
                  </a:lnTo>
                </a:path>
              </a:pathLst>
            </a:custGeom>
            <a:noFill/>
            <a:ln w="28194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599" name="object 17">
              <a:extLst>
                <a:ext uri="{FF2B5EF4-FFF2-40B4-BE49-F238E27FC236}">
                  <a16:creationId xmlns:a16="http://schemas.microsoft.com/office/drawing/2014/main" xmlns="" id="{D9D794C3-427C-4D7A-A87B-ECA42C721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300" y="1495297"/>
              <a:ext cx="156210" cy="146685"/>
            </a:xfrm>
            <a:custGeom>
              <a:avLst/>
              <a:gdLst>
                <a:gd name="T0" fmla="*/ 0 w 156210"/>
                <a:gd name="T1" fmla="*/ 0 h 146685"/>
                <a:gd name="T2" fmla="*/ 156210 w 156210"/>
                <a:gd name="T3" fmla="*/ 146685 h 146685"/>
              </a:gdLst>
              <a:ahLst/>
              <a:cxnLst/>
              <a:rect l="T0" t="T1" r="T2" b="T3"/>
              <a:pathLst>
                <a:path w="156210" h="146685">
                  <a:moveTo>
                    <a:pt x="156210" y="146303"/>
                  </a:moveTo>
                  <a:lnTo>
                    <a:pt x="137160" y="0"/>
                  </a:lnTo>
                  <a:lnTo>
                    <a:pt x="0" y="92201"/>
                  </a:lnTo>
                  <a:lnTo>
                    <a:pt x="156210" y="14630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xmlns="" id="{31D1339F-9F23-4B66-BE80-219C6CE55F85}"/>
              </a:ext>
            </a:extLst>
          </p:cNvPr>
          <p:cNvSpPr txBox="1"/>
          <p:nvPr/>
        </p:nvSpPr>
        <p:spPr>
          <a:xfrm>
            <a:off x="2733923" y="2560597"/>
            <a:ext cx="1475490" cy="516262"/>
          </a:xfrm>
          <a:prstGeom prst="rect">
            <a:avLst/>
          </a:prstGeom>
        </p:spPr>
        <p:txBody>
          <a:bodyPr lIns="0" tIns="12110" rIns="0" bIns="0">
            <a:spAutoFit/>
          </a:bodyPr>
          <a:lstStyle/>
          <a:p>
            <a:pPr marL="12747" defTabSz="917783">
              <a:spcBef>
                <a:spcPts val="95"/>
              </a:spcBef>
              <a:defRPr/>
            </a:pPr>
            <a:r>
              <a:rPr sz="3212" spc="-5" dirty="0">
                <a:solidFill>
                  <a:srgbClr val="0000FF"/>
                </a:solidFill>
                <a:latin typeface="Times New Roman"/>
                <a:cs typeface="Times New Roman"/>
              </a:rPr>
              <a:t>Modifier</a:t>
            </a:r>
            <a:endParaRPr sz="321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4591" name="object 19">
            <a:extLst>
              <a:ext uri="{FF2B5EF4-FFF2-40B4-BE49-F238E27FC236}">
                <a16:creationId xmlns:a16="http://schemas.microsoft.com/office/drawing/2014/main" xmlns="" id="{32F8A5A5-1B2F-4512-B6D3-7D7421F46388}"/>
              </a:ext>
            </a:extLst>
          </p:cNvPr>
          <p:cNvGrpSpPr>
            <a:grpSpLocks/>
          </p:cNvGrpSpPr>
          <p:nvPr/>
        </p:nvGrpSpPr>
        <p:grpSpPr bwMode="auto">
          <a:xfrm>
            <a:off x="4246062" y="2391696"/>
            <a:ext cx="1926422" cy="439779"/>
            <a:chOff x="2716402" y="2383027"/>
            <a:chExt cx="1919605" cy="438150"/>
          </a:xfrm>
        </p:grpSpPr>
        <p:sp>
          <p:nvSpPr>
            <p:cNvPr id="24596" name="object 20">
              <a:extLst>
                <a:ext uri="{FF2B5EF4-FFF2-40B4-BE49-F238E27FC236}">
                  <a16:creationId xmlns:a16="http://schemas.microsoft.com/office/drawing/2014/main" xmlns="" id="{118D4476-83D0-48D6-B978-0FAA864AB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499" y="2454655"/>
              <a:ext cx="1762760" cy="352425"/>
            </a:xfrm>
            <a:custGeom>
              <a:avLst/>
              <a:gdLst>
                <a:gd name="T0" fmla="*/ 0 w 1762760"/>
                <a:gd name="T1" fmla="*/ 0 h 352425"/>
                <a:gd name="T2" fmla="*/ 1762760 w 1762760"/>
                <a:gd name="T3" fmla="*/ 352425 h 352425"/>
              </a:gdLst>
              <a:ahLst/>
              <a:cxnLst/>
              <a:rect l="T0" t="T1" r="T2" b="T3"/>
              <a:pathLst>
                <a:path w="1762760" h="352425">
                  <a:moveTo>
                    <a:pt x="0" y="352044"/>
                  </a:moveTo>
                  <a:lnTo>
                    <a:pt x="1762505" y="0"/>
                  </a:lnTo>
                </a:path>
              </a:pathLst>
            </a:custGeom>
            <a:noFill/>
            <a:ln w="28194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597" name="object 21">
              <a:extLst>
                <a:ext uri="{FF2B5EF4-FFF2-40B4-BE49-F238E27FC236}">
                  <a16:creationId xmlns:a16="http://schemas.microsoft.com/office/drawing/2014/main" xmlns="" id="{ADD089D1-5A2E-4A09-8EFF-72C9EA022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242" y="2383027"/>
              <a:ext cx="159385" cy="144780"/>
            </a:xfrm>
            <a:custGeom>
              <a:avLst/>
              <a:gdLst>
                <a:gd name="T0" fmla="*/ 0 w 159385"/>
                <a:gd name="T1" fmla="*/ 0 h 144780"/>
                <a:gd name="T2" fmla="*/ 159385 w 159385"/>
                <a:gd name="T3" fmla="*/ 144780 h 144780"/>
              </a:gdLst>
              <a:ahLst/>
              <a:cxnLst/>
              <a:rect l="T0" t="T1" r="T2" b="T3"/>
              <a:pathLst>
                <a:path w="159385" h="144780">
                  <a:moveTo>
                    <a:pt x="159258" y="42671"/>
                  </a:moveTo>
                  <a:lnTo>
                    <a:pt x="0" y="0"/>
                  </a:lnTo>
                  <a:lnTo>
                    <a:pt x="29718" y="144779"/>
                  </a:lnTo>
                  <a:lnTo>
                    <a:pt x="159258" y="4267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xmlns="" id="{85D30BFF-746D-4E60-88A1-43B9240C2455}"/>
              </a:ext>
            </a:extLst>
          </p:cNvPr>
          <p:cNvSpPr txBox="1"/>
          <p:nvPr/>
        </p:nvSpPr>
        <p:spPr>
          <a:xfrm>
            <a:off x="6405120" y="5390478"/>
            <a:ext cx="1362359" cy="516262"/>
          </a:xfrm>
          <a:prstGeom prst="rect">
            <a:avLst/>
          </a:prstGeom>
        </p:spPr>
        <p:txBody>
          <a:bodyPr lIns="0" tIns="12110" rIns="0" bIns="0">
            <a:spAutoFit/>
          </a:bodyPr>
          <a:lstStyle/>
          <a:p>
            <a:pPr marL="12747" defTabSz="917783">
              <a:spcBef>
                <a:spcPts val="95"/>
              </a:spcBef>
              <a:defRPr/>
            </a:pPr>
            <a:r>
              <a:rPr sz="3212" spc="-5" dirty="0">
                <a:solidFill>
                  <a:srgbClr val="0000FF"/>
                </a:solidFill>
                <a:latin typeface="Times New Roman"/>
                <a:cs typeface="Times New Roman"/>
              </a:rPr>
              <a:t>Selector</a:t>
            </a:r>
            <a:endParaRPr sz="321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4593" name="object 23">
            <a:extLst>
              <a:ext uri="{FF2B5EF4-FFF2-40B4-BE49-F238E27FC236}">
                <a16:creationId xmlns:a16="http://schemas.microsoft.com/office/drawing/2014/main" xmlns="" id="{CF648A3C-D8BA-45F5-AFC0-CA5D3BD3D35F}"/>
              </a:ext>
            </a:extLst>
          </p:cNvPr>
          <p:cNvGrpSpPr>
            <a:grpSpLocks/>
          </p:cNvGrpSpPr>
          <p:nvPr/>
        </p:nvGrpSpPr>
        <p:grpSpPr bwMode="auto">
          <a:xfrm>
            <a:off x="6899074" y="4576249"/>
            <a:ext cx="282033" cy="1008624"/>
            <a:chOff x="5358638" y="4559300"/>
            <a:chExt cx="281940" cy="1005205"/>
          </a:xfrm>
        </p:grpSpPr>
        <p:sp>
          <p:nvSpPr>
            <p:cNvPr id="24594" name="object 24">
              <a:extLst>
                <a:ext uri="{FF2B5EF4-FFF2-40B4-BE49-F238E27FC236}">
                  <a16:creationId xmlns:a16="http://schemas.microsoft.com/office/drawing/2014/main" xmlns="" id="{4344B636-0C6F-4F85-BF34-CB4481DC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266" y="4701031"/>
              <a:ext cx="196215" cy="848994"/>
            </a:xfrm>
            <a:custGeom>
              <a:avLst/>
              <a:gdLst>
                <a:gd name="T0" fmla="*/ 0 w 196214"/>
                <a:gd name="T1" fmla="*/ 0 h 848995"/>
                <a:gd name="T2" fmla="*/ 196214 w 196214"/>
                <a:gd name="T3" fmla="*/ 848995 h 848995"/>
              </a:gdLst>
              <a:ahLst/>
              <a:cxnLst/>
              <a:rect l="T0" t="T1" r="T2" b="T3"/>
              <a:pathLst>
                <a:path w="196214" h="848995">
                  <a:moveTo>
                    <a:pt x="195834" y="848867"/>
                  </a:moveTo>
                  <a:lnTo>
                    <a:pt x="0" y="0"/>
                  </a:lnTo>
                </a:path>
              </a:pathLst>
            </a:custGeom>
            <a:noFill/>
            <a:ln w="28194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595" name="object 25">
              <a:extLst>
                <a:ext uri="{FF2B5EF4-FFF2-40B4-BE49-F238E27FC236}">
                  <a16:creationId xmlns:a16="http://schemas.microsoft.com/office/drawing/2014/main" xmlns="" id="{D462D3D7-9A09-4AF2-BEA6-784EAF499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638" y="4559300"/>
              <a:ext cx="144145" cy="161290"/>
            </a:xfrm>
            <a:custGeom>
              <a:avLst/>
              <a:gdLst>
                <a:gd name="T0" fmla="*/ 0 w 144145"/>
                <a:gd name="T1" fmla="*/ 0 h 161289"/>
                <a:gd name="T2" fmla="*/ 144145 w 144145"/>
                <a:gd name="T3" fmla="*/ 161289 h 161289"/>
              </a:gdLst>
              <a:ahLst/>
              <a:cxnLst/>
              <a:rect l="T0" t="T1" r="T2" b="T3"/>
              <a:pathLst>
                <a:path w="144145" h="161289">
                  <a:moveTo>
                    <a:pt x="144017" y="128015"/>
                  </a:moveTo>
                  <a:lnTo>
                    <a:pt x="38862" y="0"/>
                  </a:lnTo>
                  <a:lnTo>
                    <a:pt x="0" y="160782"/>
                  </a:lnTo>
                  <a:lnTo>
                    <a:pt x="144017" y="1280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634D4747-391F-4E5E-829C-ACC703100BA9}"/>
              </a:ext>
            </a:extLst>
          </p:cNvPr>
          <p:cNvSpPr txBox="1"/>
          <p:nvPr/>
        </p:nvSpPr>
        <p:spPr>
          <a:xfrm>
            <a:off x="7244843" y="6376793"/>
            <a:ext cx="3048177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24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object 3">
            <a:extLst>
              <a:ext uri="{FF2B5EF4-FFF2-40B4-BE49-F238E27FC236}">
                <a16:creationId xmlns:a16="http://schemas.microsoft.com/office/drawing/2014/main" xmlns="" id="{E8462AAB-B76A-4111-A565-0578DE727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2E58C0A0-E2CC-4FD9-904D-4C75308FD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4412" y="463680"/>
            <a:ext cx="4112569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5" dirty="0"/>
              <a:t>(contd)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2488325C-365C-4E12-8FB2-382462382434}"/>
              </a:ext>
            </a:extLst>
          </p:cNvPr>
          <p:cNvSpPr txBox="1"/>
          <p:nvPr/>
        </p:nvSpPr>
        <p:spPr>
          <a:xfrm>
            <a:off x="2502880" y="1325710"/>
            <a:ext cx="2088949" cy="1198238"/>
          </a:xfrm>
          <a:prstGeom prst="rect">
            <a:avLst/>
          </a:prstGeom>
        </p:spPr>
        <p:txBody>
          <a:bodyPr lIns="0" tIns="12747" rIns="0" bIns="0">
            <a:spAutoFit/>
          </a:bodyPr>
          <a:lstStyle>
            <a:lvl1pPr marL="3556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6916" indent="-344169" defTabSz="917783" fontAlgn="base">
              <a:lnSpc>
                <a:spcPct val="12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  Time t;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F685000A-2074-4FEA-886B-57F755C45290}"/>
              </a:ext>
            </a:extLst>
          </p:cNvPr>
          <p:cNvSpPr txBox="1"/>
          <p:nvPr/>
        </p:nvSpPr>
        <p:spPr>
          <a:xfrm>
            <a:off x="2847055" y="2595652"/>
            <a:ext cx="5181742" cy="514668"/>
          </a:xfrm>
          <a:prstGeom prst="rect">
            <a:avLst/>
          </a:prstGeom>
        </p:spPr>
        <p:txBody>
          <a:bodyPr lIns="0" tIns="12110" rIns="0" bIns="0">
            <a:spAutoFit/>
          </a:bodyPr>
          <a:lstStyle/>
          <a:p>
            <a:pPr marL="12747" defTabSz="917783">
              <a:spcBef>
                <a:spcPts val="95"/>
              </a:spcBef>
              <a:defRPr/>
            </a:pPr>
            <a:r>
              <a:rPr sz="3212" dirty="0">
                <a:solidFill>
                  <a:prstClr val="black"/>
                </a:solidFill>
                <a:latin typeface="Courier New"/>
                <a:cs typeface="Courier New"/>
              </a:rPr>
              <a:t>cout&lt;&lt;“intial</a:t>
            </a:r>
            <a:r>
              <a:rPr sz="3212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212" dirty="0">
                <a:solidFill>
                  <a:prstClr val="black"/>
                </a:solidFill>
                <a:latin typeface="Courier New"/>
                <a:cs typeface="Courier New"/>
              </a:rPr>
              <a:t>time:”;</a:t>
            </a:r>
            <a:endParaRPr sz="32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5607" name="object 7">
            <a:extLst>
              <a:ext uri="{FF2B5EF4-FFF2-40B4-BE49-F238E27FC236}">
                <a16:creationId xmlns:a16="http://schemas.microsoft.com/office/drawing/2014/main" xmlns="" id="{8F7CAD73-473D-4ECB-994F-930298C33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055" y="3182023"/>
            <a:ext cx="3462461" cy="51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11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spcBef>
                <a:spcPts val="100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t.printTime();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592040B8-5A23-4580-AEF7-15D9AA979201}"/>
              </a:ext>
            </a:extLst>
          </p:cNvPr>
          <p:cNvSpPr txBox="1"/>
          <p:nvPr/>
        </p:nvSpPr>
        <p:spPr>
          <a:xfrm>
            <a:off x="6711053" y="1383073"/>
            <a:ext cx="3390758" cy="1005437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spcBef>
                <a:spcPts val="100"/>
              </a:spcBef>
              <a:spcAft>
                <a:spcPct val="0"/>
              </a:spcAft>
            </a:pPr>
            <a:r>
              <a:rPr lang="en-US" altLang="en-US" sz="3212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Object / Instance  of Time type</a:t>
            </a:r>
            <a:endParaRPr lang="en-US" altLang="en-US" sz="3212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609" name="object 9">
            <a:extLst>
              <a:ext uri="{FF2B5EF4-FFF2-40B4-BE49-F238E27FC236}">
                <a16:creationId xmlns:a16="http://schemas.microsoft.com/office/drawing/2014/main" xmlns="" id="{EFA6FE5C-7403-49B2-9DC8-10CF4AE6D76B}"/>
              </a:ext>
            </a:extLst>
          </p:cNvPr>
          <p:cNvGrpSpPr>
            <a:grpSpLocks/>
          </p:cNvGrpSpPr>
          <p:nvPr/>
        </p:nvGrpSpPr>
        <p:grpSpPr bwMode="auto">
          <a:xfrm>
            <a:off x="4566334" y="1808511"/>
            <a:ext cx="2155873" cy="514668"/>
            <a:chOff x="3035300" y="1802002"/>
            <a:chExt cx="2148205" cy="512445"/>
          </a:xfrm>
        </p:grpSpPr>
        <p:sp>
          <p:nvSpPr>
            <p:cNvPr id="25616" name="object 10">
              <a:extLst>
                <a:ext uri="{FF2B5EF4-FFF2-40B4-BE49-F238E27FC236}">
                  <a16:creationId xmlns:a16="http://schemas.microsoft.com/office/drawing/2014/main" xmlns="" id="{55A7F4F7-842B-47B7-85BC-A18196F9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73" y="1816099"/>
              <a:ext cx="2037080" cy="436245"/>
            </a:xfrm>
            <a:custGeom>
              <a:avLst/>
              <a:gdLst>
                <a:gd name="T0" fmla="*/ 0 w 2037079"/>
                <a:gd name="T1" fmla="*/ 0 h 436244"/>
                <a:gd name="T2" fmla="*/ 2037079 w 2037079"/>
                <a:gd name="T3" fmla="*/ 436244 h 436244"/>
              </a:gdLst>
              <a:ahLst/>
              <a:cxnLst/>
              <a:rect l="T0" t="T1" r="T2" b="T3"/>
              <a:pathLst>
                <a:path w="2037079" h="436244">
                  <a:moveTo>
                    <a:pt x="2036826" y="0"/>
                  </a:moveTo>
                  <a:lnTo>
                    <a:pt x="0" y="435863"/>
                  </a:lnTo>
                </a:path>
              </a:pathLst>
            </a:custGeom>
            <a:noFill/>
            <a:ln w="28194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7" name="object 11">
              <a:extLst>
                <a:ext uri="{FF2B5EF4-FFF2-40B4-BE49-F238E27FC236}">
                  <a16:creationId xmlns:a16="http://schemas.microsoft.com/office/drawing/2014/main" xmlns="" id="{F17F911C-901A-4363-AA5C-C9CC410AF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300" y="2170429"/>
              <a:ext cx="160020" cy="144145"/>
            </a:xfrm>
            <a:custGeom>
              <a:avLst/>
              <a:gdLst>
                <a:gd name="T0" fmla="*/ 0 w 160019"/>
                <a:gd name="T1" fmla="*/ 0 h 144144"/>
                <a:gd name="T2" fmla="*/ 160019 w 160019"/>
                <a:gd name="T3" fmla="*/ 144144 h 144144"/>
              </a:gdLst>
              <a:ahLst/>
              <a:cxnLst/>
              <a:rect l="T0" t="T1" r="T2" b="T3"/>
              <a:pathLst>
                <a:path w="160019" h="144144">
                  <a:moveTo>
                    <a:pt x="160020" y="144018"/>
                  </a:moveTo>
                  <a:lnTo>
                    <a:pt x="99060" y="81533"/>
                  </a:lnTo>
                  <a:lnTo>
                    <a:pt x="128777" y="0"/>
                  </a:lnTo>
                  <a:lnTo>
                    <a:pt x="0" y="102869"/>
                  </a:lnTo>
                  <a:lnTo>
                    <a:pt x="160020" y="1440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xmlns="" id="{BF84E04C-12F7-4688-AE07-338B486D9A2D}"/>
              </a:ext>
            </a:extLst>
          </p:cNvPr>
          <p:cNvSpPr txBox="1"/>
          <p:nvPr/>
        </p:nvSpPr>
        <p:spPr>
          <a:xfrm>
            <a:off x="7705335" y="3218672"/>
            <a:ext cx="2555816" cy="514669"/>
          </a:xfrm>
          <a:prstGeom prst="rect">
            <a:avLst/>
          </a:prstGeom>
        </p:spPr>
        <p:txBody>
          <a:bodyPr lIns="0" tIns="12110" rIns="0" bIns="0">
            <a:spAutoFit/>
          </a:bodyPr>
          <a:lstStyle/>
          <a:p>
            <a:pPr marL="12747" defTabSz="917783">
              <a:spcBef>
                <a:spcPts val="95"/>
              </a:spcBef>
              <a:defRPr/>
            </a:pPr>
            <a:r>
              <a:rPr sz="3212" spc="-5" dirty="0">
                <a:solidFill>
                  <a:srgbClr val="006600"/>
                </a:solidFill>
                <a:latin typeface="Times New Roman"/>
                <a:cs typeface="Times New Roman"/>
              </a:rPr>
              <a:t>Member</a:t>
            </a:r>
            <a:r>
              <a:rPr sz="3212" spc="-5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3212" dirty="0">
                <a:solidFill>
                  <a:srgbClr val="006600"/>
                </a:solidFill>
                <a:latin typeface="Times New Roman"/>
                <a:cs typeface="Times New Roman"/>
              </a:rPr>
              <a:t>access</a:t>
            </a:r>
            <a:endParaRPr sz="321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xmlns="" id="{BD8B161C-F54F-4424-9C68-F85E3DB80EE2}"/>
              </a:ext>
            </a:extLst>
          </p:cNvPr>
          <p:cNvSpPr txBox="1"/>
          <p:nvPr/>
        </p:nvSpPr>
        <p:spPr>
          <a:xfrm>
            <a:off x="2490133" y="3672791"/>
            <a:ext cx="7294592" cy="2397483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 marL="3683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69663" defTabSz="917783" fontAlgn="base">
              <a:lnSpc>
                <a:spcPct val="12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t.setTime(13,27,6); </a:t>
            </a:r>
            <a:r>
              <a:rPr lang="en-US" altLang="en-US" sz="4818" baseline="800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altLang="en-US" sz="3212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cout&lt;&lt;“after setting time:”;  t.printTime();</a:t>
            </a:r>
          </a:p>
          <a:p>
            <a:pPr marL="369663" defTabSz="917783" fontAlgn="base">
              <a:spcBef>
                <a:spcPts val="766"/>
              </a:spcBef>
              <a:spcAft>
                <a:spcPct val="0"/>
              </a:spcAft>
            </a:pPr>
            <a:r>
              <a:rPr lang="en-US" altLang="en-US" sz="3212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5612" name="object 14">
            <a:extLst>
              <a:ext uri="{FF2B5EF4-FFF2-40B4-BE49-F238E27FC236}">
                <a16:creationId xmlns:a16="http://schemas.microsoft.com/office/drawing/2014/main" xmlns="" id="{659C4623-1AE9-44FD-A246-71869BA8B3DA}"/>
              </a:ext>
            </a:extLst>
          </p:cNvPr>
          <p:cNvGrpSpPr>
            <a:grpSpLocks/>
          </p:cNvGrpSpPr>
          <p:nvPr/>
        </p:nvGrpSpPr>
        <p:grpSpPr bwMode="auto">
          <a:xfrm>
            <a:off x="3116340" y="3797077"/>
            <a:ext cx="4585809" cy="320273"/>
            <a:chOff x="1590547" y="3783203"/>
            <a:chExt cx="4569460" cy="319405"/>
          </a:xfrm>
        </p:grpSpPr>
        <p:sp>
          <p:nvSpPr>
            <p:cNvPr id="25613" name="object 15">
              <a:extLst>
                <a:ext uri="{FF2B5EF4-FFF2-40B4-BE49-F238E27FC236}">
                  <a16:creationId xmlns:a16="http://schemas.microsoft.com/office/drawing/2014/main" xmlns="" id="{4A67D6C1-D582-4402-B65B-173160B5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699" y="3797300"/>
              <a:ext cx="0" cy="159385"/>
            </a:xfrm>
            <a:custGeom>
              <a:avLst/>
              <a:gdLst>
                <a:gd name="T0" fmla="*/ 0 h 159385"/>
                <a:gd name="T1" fmla="*/ 159385 h 159385"/>
              </a:gdLst>
              <a:ahLst/>
              <a:cxnLst/>
              <a:rect l="0" t="T0" r="0" b="T1"/>
              <a:pathLst>
                <a:path h="159385">
                  <a:moveTo>
                    <a:pt x="0" y="0"/>
                  </a:moveTo>
                  <a:lnTo>
                    <a:pt x="0" y="159258"/>
                  </a:lnTo>
                </a:path>
              </a:pathLst>
            </a:custGeom>
            <a:noFill/>
            <a:ln w="28194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4" name="object 16">
              <a:extLst>
                <a:ext uri="{FF2B5EF4-FFF2-40B4-BE49-F238E27FC236}">
                  <a16:creationId xmlns:a16="http://schemas.microsoft.com/office/drawing/2014/main" xmlns="" id="{98CCC441-9FAC-4456-B029-E91E9029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547" y="3955034"/>
              <a:ext cx="147320" cy="147320"/>
            </a:xfrm>
            <a:custGeom>
              <a:avLst/>
              <a:gdLst>
                <a:gd name="T0" fmla="*/ 0 w 147319"/>
                <a:gd name="T1" fmla="*/ 0 h 147320"/>
                <a:gd name="T2" fmla="*/ 147319 w 147319"/>
                <a:gd name="T3" fmla="*/ 147320 h 147320"/>
              </a:gdLst>
              <a:ahLst/>
              <a:cxnLst/>
              <a:rect l="T0" t="T1" r="T2" b="T3"/>
              <a:pathLst>
                <a:path w="147319" h="147320">
                  <a:moveTo>
                    <a:pt x="147065" y="0"/>
                  </a:moveTo>
                  <a:lnTo>
                    <a:pt x="0" y="0"/>
                  </a:lnTo>
                  <a:lnTo>
                    <a:pt x="73151" y="147065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5" name="object 17">
              <a:extLst>
                <a:ext uri="{FF2B5EF4-FFF2-40B4-BE49-F238E27FC236}">
                  <a16:creationId xmlns:a16="http://schemas.microsoft.com/office/drawing/2014/main" xmlns="" id="{C5B79773-B47A-48E6-BEB0-158E6386D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699" y="3797300"/>
              <a:ext cx="4495800" cy="0"/>
            </a:xfrm>
            <a:custGeom>
              <a:avLst/>
              <a:gdLst>
                <a:gd name="T0" fmla="*/ 0 w 4495800"/>
                <a:gd name="T1" fmla="*/ 4495800 w 4495800"/>
              </a:gdLst>
              <a:ahLst/>
              <a:cxnLst/>
              <a:rect l="T0" t="0" r="T1" b="0"/>
              <a:pathLst>
                <a:path w="4495800">
                  <a:moveTo>
                    <a:pt x="0" y="0"/>
                  </a:moveTo>
                  <a:lnTo>
                    <a:pt x="4495800" y="0"/>
                  </a:lnTo>
                </a:path>
              </a:pathLst>
            </a:custGeom>
            <a:noFill/>
            <a:ln w="28194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7783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7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>
            <a:extLst>
              <a:ext uri="{FF2B5EF4-FFF2-40B4-BE49-F238E27FC236}">
                <a16:creationId xmlns:a16="http://schemas.microsoft.com/office/drawing/2014/main" xmlns="" id="{34F3DFBB-AAA7-4A5D-AD7C-52631EBAF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A9734C75-D747-47B0-9588-A45918CD19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3862" y="425439"/>
            <a:ext cx="1242853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Task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6C05AFCB-310D-481D-B9F5-186B11E40C14}"/>
              </a:ext>
            </a:extLst>
          </p:cNvPr>
          <p:cNvSpPr txBox="1"/>
          <p:nvPr/>
        </p:nvSpPr>
        <p:spPr>
          <a:xfrm>
            <a:off x="2502881" y="1351205"/>
            <a:ext cx="7790139" cy="5326742"/>
          </a:xfrm>
          <a:prstGeom prst="rect">
            <a:avLst/>
          </a:prstGeom>
        </p:spPr>
        <p:txBody>
          <a:bodyPr lIns="0" tIns="61823" rIns="0" bIns="0">
            <a:spAutoFit/>
          </a:bodyPr>
          <a:lstStyle>
            <a:lvl1pPr marL="354013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323" indent="-344169" defTabSz="917783" fontAlgn="base">
              <a:lnSpc>
                <a:spcPts val="3036"/>
              </a:lnSpc>
              <a:spcBef>
                <a:spcPts val="49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to access the private data members of  Time class inside main function</a:t>
            </a:r>
          </a:p>
          <a:p>
            <a:pPr marL="355323" indent="-344169" defTabSz="917783" fontAlgn="base">
              <a:lnSpc>
                <a:spcPct val="90000"/>
              </a:lnSpc>
              <a:spcBef>
                <a:spcPts val="627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the only keyword class with struct  then test the program. Also try to access the  data members inside main function</a:t>
            </a:r>
          </a:p>
          <a:p>
            <a:pPr marL="355323" indent="-344169" defTabSz="917783" fontAlgn="base">
              <a:lnSpc>
                <a:spcPct val="90000"/>
              </a:lnSpc>
              <a:spcBef>
                <a:spcPts val="665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the setTime function s.t. if the hour  value is not between 0-24, min value is not  between 0-60, and/or sec value is not between  0-60 than set respective values to Zero</a:t>
            </a:r>
          </a:p>
          <a:p>
            <a:pPr marL="355323" indent="-344169" defTabSz="917783" fontAlgn="base">
              <a:lnSpc>
                <a:spcPts val="3036"/>
              </a:lnSpc>
              <a:spcBef>
                <a:spcPts val="728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modify the printTime operation to print the  time in following format</a:t>
            </a:r>
          </a:p>
          <a:p>
            <a:pPr marL="355323" indent="-344169" defTabSz="917783" fontAlgn="base">
              <a:spcBef>
                <a:spcPts val="301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HH:MM:SS AM/PM</a:t>
            </a:r>
          </a:p>
          <a:p>
            <a:pPr marL="355323" indent="-344169" defTabSz="917783" fontAlgn="base">
              <a:spcBef>
                <a:spcPts val="88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1807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OOP/objects and classes/25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0AA3B0C0-3123-4CFF-897F-8C373D1C72A9}"/>
              </a:ext>
            </a:extLst>
          </p:cNvPr>
          <p:cNvSpPr txBox="1"/>
          <p:nvPr/>
        </p:nvSpPr>
        <p:spPr>
          <a:xfrm>
            <a:off x="7244843" y="6376793"/>
            <a:ext cx="3048177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26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7651" name="object 3">
            <a:extLst>
              <a:ext uri="{FF2B5EF4-FFF2-40B4-BE49-F238E27FC236}">
                <a16:creationId xmlns:a16="http://schemas.microsoft.com/office/drawing/2014/main" xmlns="" id="{229A0454-4C14-4B27-B1CB-E42392E7D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F5E0D40A-87B2-4F5F-970E-DD9C12698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2546" y="425439"/>
            <a:ext cx="6387946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Structure vs Class in</a:t>
            </a:r>
            <a:r>
              <a:rPr spc="10" dirty="0"/>
              <a:t> </a:t>
            </a:r>
            <a:r>
              <a:rPr spc="-5" dirty="0"/>
              <a:t>C++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6D535E48-1DFC-43AD-B37A-E314F04A2673}"/>
              </a:ext>
            </a:extLst>
          </p:cNvPr>
          <p:cNvSpPr txBox="1"/>
          <p:nvPr/>
        </p:nvSpPr>
        <p:spPr>
          <a:xfrm>
            <a:off x="2502881" y="2383729"/>
            <a:ext cx="1724060" cy="514669"/>
          </a:xfrm>
          <a:prstGeom prst="rect">
            <a:avLst/>
          </a:prstGeom>
        </p:spPr>
        <p:txBody>
          <a:bodyPr lIns="0" tIns="12110" rIns="0" bIns="0">
            <a:spAutoFit/>
          </a:bodyPr>
          <a:lstStyle/>
          <a:p>
            <a:pPr marL="12747" defTabSz="917783">
              <a:spcBef>
                <a:spcPts val="95"/>
              </a:spcBef>
              <a:defRPr/>
            </a:pPr>
            <a:r>
              <a:rPr sz="3212" spc="-10" dirty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  <a:endParaRPr sz="321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8B26CC48-42F3-46E3-8AE8-9A76C36E57AD}"/>
              </a:ext>
            </a:extLst>
          </p:cNvPr>
          <p:cNvSpPr txBox="1"/>
          <p:nvPr/>
        </p:nvSpPr>
        <p:spPr>
          <a:xfrm>
            <a:off x="1969090" y="3193177"/>
            <a:ext cx="2041148" cy="391977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2409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409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9" b="1" spc="-5" dirty="0">
                <a:solidFill>
                  <a:srgbClr val="0000FF"/>
                </a:solidFill>
                <a:latin typeface="Courier New"/>
                <a:cs typeface="Courier New"/>
              </a:rPr>
              <a:t>Time{</a:t>
            </a:r>
            <a:endParaRPr sz="240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E1BD05C8-58FC-4147-8C4F-9EE873C9BF20}"/>
              </a:ext>
            </a:extLst>
          </p:cNvPr>
          <p:cNvSpPr txBox="1"/>
          <p:nvPr/>
        </p:nvSpPr>
        <p:spPr>
          <a:xfrm>
            <a:off x="2886890" y="3559659"/>
            <a:ext cx="1673072" cy="2042658"/>
          </a:xfrm>
          <a:prstGeom prst="rect">
            <a:avLst/>
          </a:prstGeom>
        </p:spPr>
        <p:txBody>
          <a:bodyPr lIns="0" tIns="12747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en-US" sz="2409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hour;  int min;  int sec;  public:  Time();</a:t>
            </a:r>
            <a:endParaRPr lang="en-US" altLang="en-US" sz="2409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97660B26-CD22-4637-AC04-22AC9802582B}"/>
              </a:ext>
            </a:extLst>
          </p:cNvPr>
          <p:cNvSpPr txBox="1"/>
          <p:nvPr/>
        </p:nvSpPr>
        <p:spPr>
          <a:xfrm>
            <a:off x="2886889" y="5611961"/>
            <a:ext cx="4786578" cy="383614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2409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409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9" b="1" spc="-5" dirty="0">
                <a:solidFill>
                  <a:srgbClr val="0000FF"/>
                </a:solidFill>
                <a:latin typeface="Courier New"/>
                <a:cs typeface="Courier New"/>
              </a:rPr>
              <a:t>setTime(int,int,int);</a:t>
            </a:r>
            <a:endParaRPr sz="240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xmlns="" id="{C1C84E80-1FC6-49EC-BABD-FFBA232BA289}"/>
              </a:ext>
            </a:extLst>
          </p:cNvPr>
          <p:cNvSpPr txBox="1"/>
          <p:nvPr/>
        </p:nvSpPr>
        <p:spPr>
          <a:xfrm>
            <a:off x="2886890" y="5973663"/>
            <a:ext cx="3871966" cy="842909"/>
          </a:xfrm>
          <a:prstGeom prst="rect">
            <a:avLst/>
          </a:prstGeom>
        </p:spPr>
        <p:txBody>
          <a:bodyPr lIns="0" tIns="53538" rIns="0" bIns="0">
            <a:spAutoFit/>
          </a:bodyPr>
          <a:lstStyle/>
          <a:p>
            <a:pPr marL="12747" defTabSz="917783">
              <a:spcBef>
                <a:spcPts val="422"/>
              </a:spcBef>
              <a:defRPr/>
            </a:pPr>
            <a:r>
              <a:rPr sz="2409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409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9" b="1" spc="-5" dirty="0">
                <a:solidFill>
                  <a:srgbClr val="0000FF"/>
                </a:solidFill>
                <a:latin typeface="Courier New"/>
                <a:cs typeface="Courier New"/>
              </a:rPr>
              <a:t>printTime(void);</a:t>
            </a:r>
            <a:endParaRPr sz="240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30530" defTabSz="917783">
              <a:spcBef>
                <a:spcPts val="326"/>
              </a:spcBef>
              <a:defRPr/>
            </a:pPr>
            <a:r>
              <a:rPr sz="2409" b="1" spc="-5" dirty="0">
                <a:solidFill>
                  <a:srgbClr val="0000FF"/>
                </a:solidFill>
                <a:latin typeface="Courier New"/>
                <a:cs typeface="Courier New"/>
              </a:rPr>
              <a:t>};</a:t>
            </a:r>
            <a:endParaRPr sz="240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xmlns="" id="{B583FD1C-E6C2-443F-9B88-8F777E14DD49}"/>
              </a:ext>
            </a:extLst>
          </p:cNvPr>
          <p:cNvSpPr txBox="1"/>
          <p:nvPr/>
        </p:nvSpPr>
        <p:spPr>
          <a:xfrm>
            <a:off x="2424803" y="1308183"/>
            <a:ext cx="6687506" cy="1000775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 marL="354013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323" indent="-344169" defTabSz="917783" fontAlgn="base">
              <a:spcBef>
                <a:spcPts val="10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structure is simply a class whose  members are public by default.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FDA459F0-CD53-43A4-9BFC-A88B182DF88F}"/>
              </a:ext>
            </a:extLst>
          </p:cNvPr>
          <p:cNvSpPr txBox="1"/>
          <p:nvPr/>
        </p:nvSpPr>
        <p:spPr>
          <a:xfrm>
            <a:off x="6257446" y="2281751"/>
            <a:ext cx="2445358" cy="2068224"/>
          </a:xfrm>
          <a:prstGeom prst="rect">
            <a:avLst/>
          </a:prstGeom>
        </p:spPr>
        <p:txBody>
          <a:bodyPr wrap="square" lIns="0" tIns="12747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en-US" sz="2409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Time{</a:t>
            </a:r>
            <a:endParaRPr lang="en-US" altLang="en-US" sz="2409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47" defTabSz="917783" fontAlgn="base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en-US" sz="2409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hour;  int min;  int sec;  </a:t>
            </a:r>
          </a:p>
          <a:p>
            <a:pPr marL="12747" defTabSz="917783" fontAlgn="base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en-US" sz="2409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en-US" sz="2409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xmlns="" id="{D154D173-6CF7-44E5-837D-4DF53E3BA476}"/>
              </a:ext>
            </a:extLst>
          </p:cNvPr>
          <p:cNvSpPr txBox="1"/>
          <p:nvPr/>
        </p:nvSpPr>
        <p:spPr>
          <a:xfrm>
            <a:off x="6248966" y="5233682"/>
            <a:ext cx="4436030" cy="321793"/>
          </a:xfrm>
          <a:prstGeom prst="rect">
            <a:avLst/>
          </a:prstGeom>
        </p:spPr>
        <p:txBody>
          <a:bodyPr wrap="square"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lang="en-IN" sz="2007" b="1" spc="-5" dirty="0">
                <a:solidFill>
                  <a:srgbClr val="800000"/>
                </a:solidFill>
                <a:latin typeface="Courier New"/>
                <a:cs typeface="Courier New"/>
              </a:rPr>
              <a:t>  </a:t>
            </a:r>
            <a:r>
              <a:rPr sz="2007" b="1" spc="-5" dirty="0">
                <a:solidFill>
                  <a:srgbClr val="800000"/>
                </a:solidFill>
                <a:latin typeface="Courier New"/>
                <a:cs typeface="Courier New"/>
              </a:rPr>
              <a:t>void</a:t>
            </a:r>
            <a:r>
              <a:rPr sz="2007" b="1" spc="-4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007" b="1" spc="-5" dirty="0">
                <a:solidFill>
                  <a:srgbClr val="800000"/>
                </a:solidFill>
                <a:latin typeface="Courier New"/>
                <a:cs typeface="Courier New"/>
              </a:rPr>
              <a:t>printTime(void)};</a:t>
            </a:r>
            <a:endParaRPr sz="2007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xmlns="" id="{57517DBE-DFB6-4E8A-B095-4C68ADF00E3F}"/>
              </a:ext>
            </a:extLst>
          </p:cNvPr>
          <p:cNvSpPr txBox="1"/>
          <p:nvPr/>
        </p:nvSpPr>
        <p:spPr>
          <a:xfrm>
            <a:off x="9107530" y="2773375"/>
            <a:ext cx="1577467" cy="1005437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spcBef>
                <a:spcPts val="100"/>
              </a:spcBef>
              <a:spcAft>
                <a:spcPct val="0"/>
              </a:spcAft>
            </a:pPr>
            <a:r>
              <a:rPr lang="en-US" altLang="en-US" sz="321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by  default</a:t>
            </a:r>
            <a:endParaRPr lang="en-US" altLang="en-US" sz="3212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2" name="object 14">
            <a:extLst>
              <a:ext uri="{FF2B5EF4-FFF2-40B4-BE49-F238E27FC236}">
                <a16:creationId xmlns:a16="http://schemas.microsoft.com/office/drawing/2014/main" xmlns="" id="{05371CDF-CA68-481A-8D83-3B9AF78E2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465" y="2681814"/>
            <a:ext cx="535383" cy="1223732"/>
          </a:xfrm>
          <a:custGeom>
            <a:avLst/>
            <a:gdLst>
              <a:gd name="T0" fmla="*/ 0 w 533400"/>
              <a:gd name="T1" fmla="*/ 0 h 1219200"/>
              <a:gd name="T2" fmla="*/ 533400 w 533400"/>
              <a:gd name="T3" fmla="*/ 1219200 h 1219200"/>
            </a:gdLst>
            <a:ahLst/>
            <a:cxnLst/>
            <a:rect l="T0" t="T1" r="T2" b="T3"/>
            <a:pathLst>
              <a:path w="533400" h="1219200">
                <a:moveTo>
                  <a:pt x="0" y="0"/>
                </a:moveTo>
                <a:lnTo>
                  <a:pt x="53340" y="2285"/>
                </a:lnTo>
                <a:lnTo>
                  <a:pt x="103631" y="8381"/>
                </a:lnTo>
                <a:lnTo>
                  <a:pt x="149351" y="17525"/>
                </a:lnTo>
                <a:lnTo>
                  <a:pt x="188214" y="29717"/>
                </a:lnTo>
                <a:lnTo>
                  <a:pt x="234696" y="53339"/>
                </a:lnTo>
                <a:lnTo>
                  <a:pt x="261366" y="80771"/>
                </a:lnTo>
                <a:lnTo>
                  <a:pt x="266700" y="101345"/>
                </a:lnTo>
                <a:lnTo>
                  <a:pt x="266700" y="508253"/>
                </a:lnTo>
                <a:lnTo>
                  <a:pt x="268224" y="518921"/>
                </a:lnTo>
                <a:lnTo>
                  <a:pt x="298703" y="556259"/>
                </a:lnTo>
                <a:lnTo>
                  <a:pt x="345185" y="579881"/>
                </a:lnTo>
                <a:lnTo>
                  <a:pt x="384048" y="592073"/>
                </a:lnTo>
                <a:lnTo>
                  <a:pt x="429768" y="601979"/>
                </a:lnTo>
                <a:lnTo>
                  <a:pt x="480059" y="607313"/>
                </a:lnTo>
                <a:lnTo>
                  <a:pt x="533400" y="609599"/>
                </a:lnTo>
                <a:lnTo>
                  <a:pt x="505968" y="610361"/>
                </a:lnTo>
                <a:lnTo>
                  <a:pt x="454151" y="614171"/>
                </a:lnTo>
                <a:lnTo>
                  <a:pt x="406146" y="621791"/>
                </a:lnTo>
                <a:lnTo>
                  <a:pt x="364235" y="633221"/>
                </a:lnTo>
                <a:lnTo>
                  <a:pt x="327659" y="646937"/>
                </a:lnTo>
                <a:lnTo>
                  <a:pt x="288035" y="671321"/>
                </a:lnTo>
                <a:lnTo>
                  <a:pt x="266700" y="710945"/>
                </a:lnTo>
                <a:lnTo>
                  <a:pt x="266700" y="1117853"/>
                </a:lnTo>
                <a:lnTo>
                  <a:pt x="265175" y="1128521"/>
                </a:lnTo>
                <a:lnTo>
                  <a:pt x="234696" y="1165859"/>
                </a:lnTo>
                <a:lnTo>
                  <a:pt x="188214" y="1189481"/>
                </a:lnTo>
                <a:lnTo>
                  <a:pt x="149351" y="1201673"/>
                </a:lnTo>
                <a:lnTo>
                  <a:pt x="103631" y="1211579"/>
                </a:lnTo>
                <a:lnTo>
                  <a:pt x="53340" y="1216913"/>
                </a:lnTo>
                <a:lnTo>
                  <a:pt x="27431" y="1218437"/>
                </a:lnTo>
                <a:lnTo>
                  <a:pt x="0" y="1219199"/>
                </a:lnTo>
              </a:path>
            </a:pathLst>
          </a:custGeom>
          <a:noFill/>
          <a:ln w="12954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xmlns="" id="{9401EA9B-898A-4FB7-B6A7-008318D1B2C0}"/>
              </a:ext>
            </a:extLst>
          </p:cNvPr>
          <p:cNvSpPr txBox="1"/>
          <p:nvPr/>
        </p:nvSpPr>
        <p:spPr>
          <a:xfrm>
            <a:off x="4550425" y="3832131"/>
            <a:ext cx="1180711" cy="514669"/>
          </a:xfrm>
          <a:prstGeom prst="rect">
            <a:avLst/>
          </a:prstGeom>
        </p:spPr>
        <p:txBody>
          <a:bodyPr lIns="0" tIns="12110" rIns="0" bIns="0">
            <a:spAutoFit/>
          </a:bodyPr>
          <a:lstStyle/>
          <a:p>
            <a:pPr marL="12747" defTabSz="917783">
              <a:spcBef>
                <a:spcPts val="95"/>
              </a:spcBef>
              <a:defRPr/>
            </a:pPr>
            <a:r>
              <a:rPr sz="3212" spc="-10" dirty="0">
                <a:solidFill>
                  <a:srgbClr val="006600"/>
                </a:solidFill>
                <a:latin typeface="Times New Roman"/>
                <a:cs typeface="Times New Roman"/>
              </a:rPr>
              <a:t>Private</a:t>
            </a:r>
            <a:endParaRPr sz="3212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xmlns="" id="{16095E6D-4C0F-4FF6-B98C-A6E4ED313D6D}"/>
              </a:ext>
            </a:extLst>
          </p:cNvPr>
          <p:cNvSpPr txBox="1"/>
          <p:nvPr/>
        </p:nvSpPr>
        <p:spPr>
          <a:xfrm>
            <a:off x="4413368" y="4315797"/>
            <a:ext cx="6271628" cy="749133"/>
          </a:xfrm>
          <a:prstGeom prst="rect">
            <a:avLst/>
          </a:prstGeom>
        </p:spPr>
        <p:txBody>
          <a:bodyPr wrap="square" lIns="0" tIns="12110" rIns="0" bIns="0">
            <a:spAutoFit/>
          </a:bodyPr>
          <a:lstStyle/>
          <a:p>
            <a:pPr marL="38241" defTabSz="917783">
              <a:lnSpc>
                <a:spcPts val="3387"/>
              </a:lnSpc>
              <a:spcBef>
                <a:spcPts val="95"/>
              </a:spcBef>
              <a:defRPr/>
            </a:pPr>
            <a:r>
              <a:rPr sz="3212" spc="-5" dirty="0">
                <a:solidFill>
                  <a:srgbClr val="006600"/>
                </a:solidFill>
                <a:latin typeface="Times New Roman"/>
                <a:cs typeface="Times New Roman"/>
              </a:rPr>
              <a:t>by default</a:t>
            </a:r>
            <a:r>
              <a:rPr sz="3212" spc="-502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IN" sz="3212" spc="-502" dirty="0">
                <a:solidFill>
                  <a:srgbClr val="006600"/>
                </a:solidFill>
                <a:latin typeface="Times New Roman"/>
                <a:cs typeface="Times New Roman"/>
              </a:rPr>
              <a:t>            </a:t>
            </a:r>
            <a:r>
              <a:rPr sz="3212" b="1" spc="-7" baseline="24305" dirty="0">
                <a:solidFill>
                  <a:srgbClr val="800000"/>
                </a:solidFill>
                <a:latin typeface="Courier New"/>
                <a:cs typeface="Courier New"/>
              </a:rPr>
              <a:t>Time();</a:t>
            </a:r>
            <a:endParaRPr sz="3212" baseline="24305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20844" defTabSz="917783">
              <a:lnSpc>
                <a:spcPts val="2278"/>
              </a:lnSpc>
              <a:defRPr/>
            </a:pPr>
            <a:r>
              <a:rPr lang="en-IN" sz="2007" b="1" spc="-5" dirty="0">
                <a:solidFill>
                  <a:srgbClr val="800000"/>
                </a:solidFill>
                <a:latin typeface="Courier New"/>
                <a:cs typeface="Courier New"/>
              </a:rPr>
              <a:t>   v</a:t>
            </a:r>
            <a:r>
              <a:rPr sz="2007" b="1" spc="-5" dirty="0" err="1">
                <a:solidFill>
                  <a:srgbClr val="800000"/>
                </a:solidFill>
                <a:latin typeface="Courier New"/>
                <a:cs typeface="Courier New"/>
              </a:rPr>
              <a:t>oid</a:t>
            </a:r>
            <a:r>
              <a:rPr lang="en-IN" sz="2007" b="1" spc="-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007" b="1" spc="-5" dirty="0" err="1">
                <a:solidFill>
                  <a:srgbClr val="800000"/>
                </a:solidFill>
                <a:latin typeface="Courier New"/>
                <a:cs typeface="Courier New"/>
              </a:rPr>
              <a:t>setTime</a:t>
            </a:r>
            <a:r>
              <a:rPr lang="en-IN" sz="2007" b="1" spc="-5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r>
              <a:rPr sz="2007" b="1" spc="-5" dirty="0" err="1">
                <a:solidFill>
                  <a:srgbClr val="800000"/>
                </a:solidFill>
                <a:latin typeface="Courier New"/>
                <a:cs typeface="Courier New"/>
              </a:rPr>
              <a:t>int,int,int</a:t>
            </a:r>
            <a:r>
              <a:rPr sz="2007" b="1" spc="-5" dirty="0">
                <a:solidFill>
                  <a:srgbClr val="800000"/>
                </a:solidFill>
                <a:latin typeface="Courier New"/>
                <a:cs typeface="Courier New"/>
              </a:rPr>
              <a:t>);</a:t>
            </a:r>
            <a:endParaRPr sz="2007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7665" name="object 17">
            <a:extLst>
              <a:ext uri="{FF2B5EF4-FFF2-40B4-BE49-F238E27FC236}">
                <a16:creationId xmlns:a16="http://schemas.microsoft.com/office/drawing/2014/main" xmlns="" id="{B7E2EDDC-A092-48CF-9173-013A93C52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435" y="3734933"/>
            <a:ext cx="535383" cy="1223732"/>
          </a:xfrm>
          <a:custGeom>
            <a:avLst/>
            <a:gdLst>
              <a:gd name="T0" fmla="*/ 0 w 533400"/>
              <a:gd name="T1" fmla="*/ 0 h 1219200"/>
              <a:gd name="T2" fmla="*/ 533400 w 533400"/>
              <a:gd name="T3" fmla="*/ 1219200 h 1219200"/>
            </a:gdLst>
            <a:ahLst/>
            <a:cxnLst/>
            <a:rect l="T0" t="T1" r="T2" b="T3"/>
            <a:pathLst>
              <a:path w="533400" h="1219200">
                <a:moveTo>
                  <a:pt x="0" y="0"/>
                </a:moveTo>
                <a:lnTo>
                  <a:pt x="53339" y="2286"/>
                </a:lnTo>
                <a:lnTo>
                  <a:pt x="103631" y="8382"/>
                </a:lnTo>
                <a:lnTo>
                  <a:pt x="149351" y="17525"/>
                </a:lnTo>
                <a:lnTo>
                  <a:pt x="188213" y="29717"/>
                </a:lnTo>
                <a:lnTo>
                  <a:pt x="234695" y="53339"/>
                </a:lnTo>
                <a:lnTo>
                  <a:pt x="261365" y="80772"/>
                </a:lnTo>
                <a:lnTo>
                  <a:pt x="266699" y="101346"/>
                </a:lnTo>
                <a:lnTo>
                  <a:pt x="266699" y="508253"/>
                </a:lnTo>
                <a:lnTo>
                  <a:pt x="268223" y="518922"/>
                </a:lnTo>
                <a:lnTo>
                  <a:pt x="298703" y="556260"/>
                </a:lnTo>
                <a:lnTo>
                  <a:pt x="345185" y="579882"/>
                </a:lnTo>
                <a:lnTo>
                  <a:pt x="384047" y="592074"/>
                </a:lnTo>
                <a:lnTo>
                  <a:pt x="429767" y="601979"/>
                </a:lnTo>
                <a:lnTo>
                  <a:pt x="480059" y="607313"/>
                </a:lnTo>
                <a:lnTo>
                  <a:pt x="533399" y="609600"/>
                </a:lnTo>
                <a:lnTo>
                  <a:pt x="505967" y="610362"/>
                </a:lnTo>
                <a:lnTo>
                  <a:pt x="454151" y="614172"/>
                </a:lnTo>
                <a:lnTo>
                  <a:pt x="406145" y="621791"/>
                </a:lnTo>
                <a:lnTo>
                  <a:pt x="364235" y="633222"/>
                </a:lnTo>
                <a:lnTo>
                  <a:pt x="327659" y="646938"/>
                </a:lnTo>
                <a:lnTo>
                  <a:pt x="288035" y="671322"/>
                </a:lnTo>
                <a:lnTo>
                  <a:pt x="266699" y="710946"/>
                </a:lnTo>
                <a:lnTo>
                  <a:pt x="266699" y="1117853"/>
                </a:lnTo>
                <a:lnTo>
                  <a:pt x="265175" y="1128522"/>
                </a:lnTo>
                <a:lnTo>
                  <a:pt x="234695" y="1165860"/>
                </a:lnTo>
                <a:lnTo>
                  <a:pt x="188213" y="1189482"/>
                </a:lnTo>
                <a:lnTo>
                  <a:pt x="149351" y="1201674"/>
                </a:lnTo>
                <a:lnTo>
                  <a:pt x="103631" y="1211579"/>
                </a:lnTo>
                <a:lnTo>
                  <a:pt x="53339" y="1216914"/>
                </a:lnTo>
                <a:lnTo>
                  <a:pt x="27431" y="1218438"/>
                </a:lnTo>
                <a:lnTo>
                  <a:pt x="0" y="1219200"/>
                </a:lnTo>
              </a:path>
            </a:pathLst>
          </a:custGeom>
          <a:noFill/>
          <a:ln w="12953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72917414-6C6A-43F7-9561-016B1AB1A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2411917"/>
              </p:ext>
            </p:extLst>
          </p:nvPr>
        </p:nvGraphicFramePr>
        <p:xfrm>
          <a:off x="748819" y="505024"/>
          <a:ext cx="11332725" cy="6080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6326">
                  <a:extLst>
                    <a:ext uri="{9D8B030D-6E8A-4147-A177-3AD203B41FA5}">
                      <a16:colId xmlns:a16="http://schemas.microsoft.com/office/drawing/2014/main" xmlns="" val="900286372"/>
                    </a:ext>
                  </a:extLst>
                </a:gridCol>
                <a:gridCol w="5486399">
                  <a:extLst>
                    <a:ext uri="{9D8B030D-6E8A-4147-A177-3AD203B41FA5}">
                      <a16:colId xmlns:a16="http://schemas.microsoft.com/office/drawing/2014/main" xmlns="" val="799583733"/>
                    </a:ext>
                  </a:extLst>
                </a:gridCol>
              </a:tblGrid>
              <a:tr h="6080222">
                <a:tc>
                  <a:txBody>
                    <a:bodyPr/>
                    <a:lstStyle/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// C++ program to demonstrate accessing of 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members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#include &lt;iostream&gt;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#include&lt;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cstring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&gt;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using namespace std; 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class student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// Access specifier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public: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// Data Members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	int 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	char name[10];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// Member Functions()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void print()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&lt;&lt; "My name is: " &lt;&lt; name&lt;&lt;"and roll is"&lt;&lt;roll;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}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};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IN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int main()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  // Declare an object of class geeks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student obj1;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  // accessing data member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obj1.roll=10;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strcpy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(obj1.name,"PKT");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  // accessing member function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obj1.print();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return 0;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} </a:t>
                      </a:r>
                      <a:endParaRPr lang="en-IN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  <a:p>
                      <a:endParaRPr lang="en-IN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42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509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69E5AF40-27DE-4D63-9110-8D0E0A5CA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4883988"/>
              </p:ext>
            </p:extLst>
          </p:nvPr>
        </p:nvGraphicFramePr>
        <p:xfrm>
          <a:off x="692727" y="283642"/>
          <a:ext cx="11475488" cy="667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04">
                  <a:extLst>
                    <a:ext uri="{9D8B030D-6E8A-4147-A177-3AD203B41FA5}">
                      <a16:colId xmlns:a16="http://schemas.microsoft.com/office/drawing/2014/main" xmlns="" val="900286372"/>
                    </a:ext>
                  </a:extLst>
                </a:gridCol>
                <a:gridCol w="5396684">
                  <a:extLst>
                    <a:ext uri="{9D8B030D-6E8A-4147-A177-3AD203B41FA5}">
                      <a16:colId xmlns:a16="http://schemas.microsoft.com/office/drawing/2014/main" xmlns="" val="799583733"/>
                    </a:ext>
                  </a:extLst>
                </a:gridCol>
              </a:tblGrid>
              <a:tr h="6080222">
                <a:tc>
                  <a:txBody>
                    <a:bodyPr/>
                    <a:lstStyle/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// C++ program to demonstrate  accessing of data members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#include &lt;iostream&gt;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using namespace std;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class student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// Access specifier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private: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// Data Members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	int 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	</a:t>
                      </a:r>
                      <a:r>
                        <a:rPr lang="en-US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char 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name[10];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public: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// Member Functions()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void input()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{</a:t>
                      </a:r>
                    </a:p>
                    <a:p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&lt;&lt;"\n Enter roll";</a:t>
                      </a:r>
                    </a:p>
                    <a:p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cin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&gt;&gt;roll;</a:t>
                      </a:r>
                    </a:p>
                    <a:p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&lt;&lt;"\n Enter name";</a:t>
                      </a:r>
                    </a:p>
                    <a:p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cin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&gt;&gt;name;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void print()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&lt;&lt; "My name is: " &lt;&lt; name&lt;&lt;"and roll is"&lt;&lt;roll;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}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};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int main()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// Declare an object of class geeks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student obj1;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// accessing data member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</a:t>
                      </a:r>
                      <a:r>
                        <a:rPr lang="en-US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//obj1.roll=10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; //wrong; cant access private members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obj1.input();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	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// accessing member function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obj1.print();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return 0;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} </a:t>
                      </a:r>
                      <a:endParaRPr lang="en-IN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  <a:p>
                      <a:endParaRPr lang="en-IN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42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523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D8903EC-C3B1-4B70-95CD-ED57ABD72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5069572"/>
              </p:ext>
            </p:extLst>
          </p:nvPr>
        </p:nvGraphicFramePr>
        <p:xfrm>
          <a:off x="692727" y="283642"/>
          <a:ext cx="11475488" cy="667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04">
                  <a:extLst>
                    <a:ext uri="{9D8B030D-6E8A-4147-A177-3AD203B41FA5}">
                      <a16:colId xmlns:a16="http://schemas.microsoft.com/office/drawing/2014/main" xmlns="" val="900286372"/>
                    </a:ext>
                  </a:extLst>
                </a:gridCol>
                <a:gridCol w="5396684">
                  <a:extLst>
                    <a:ext uri="{9D8B030D-6E8A-4147-A177-3AD203B41FA5}">
                      <a16:colId xmlns:a16="http://schemas.microsoft.com/office/drawing/2014/main" xmlns="" val="799583733"/>
                    </a:ext>
                  </a:extLst>
                </a:gridCol>
              </a:tblGrid>
              <a:tr h="6080222">
                <a:tc>
                  <a:txBody>
                    <a:bodyPr/>
                    <a:lstStyle/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// C++ program to demonstrate private members member //functions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#include &lt;iostream&gt;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using namespace std;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class student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// Access specifier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private: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// Data Members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	int 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	char name[10];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//Private member functions</a:t>
                      </a:r>
                      <a:b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</a:b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void print()    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&lt;&lt; "My name is: " &lt;&lt; name&lt;&lt;"and roll is"&lt;&lt;roll;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                 }               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public: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// Member Functions()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void input() {</a:t>
                      </a:r>
                    </a:p>
                    <a:p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&lt;&lt;"\n Enter roll";</a:t>
                      </a:r>
                    </a:p>
                    <a:p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cin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&gt;&gt;roll;</a:t>
                      </a:r>
                    </a:p>
                    <a:p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&lt;&lt;"\n Enter name";</a:t>
                      </a:r>
                    </a:p>
                    <a:p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cin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&gt;&gt;name;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print();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            } 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};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int main()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// Declare an object of class geeks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student obj1;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// accessing data member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obj1.roll=10; //wrong; cant access private members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obj1.input();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	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// accessing member function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obj1.print(); // Error; invoke print() as it is private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return 0;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} </a:t>
                      </a:r>
                      <a:endParaRPr lang="en-IN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  <a:p>
                      <a:endParaRPr lang="en-IN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42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>
            <a:extLst>
              <a:ext uri="{FF2B5EF4-FFF2-40B4-BE49-F238E27FC236}">
                <a16:creationId xmlns:a16="http://schemas.microsoft.com/office/drawing/2014/main" xmlns="" id="{12B9BB35-F816-4F03-8220-6CA66282A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24397350-FBB1-4800-9882-CEC142E9E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2762" y="501922"/>
            <a:ext cx="1773455" cy="699503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b="1" spc="-5" dirty="0"/>
              <a:t>Object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C78073DC-A7D9-4DEF-8231-07E5713D41ED}"/>
              </a:ext>
            </a:extLst>
          </p:cNvPr>
          <p:cNvSpPr txBox="1"/>
          <p:nvPr/>
        </p:nvSpPr>
        <p:spPr>
          <a:xfrm>
            <a:off x="2655847" y="1220546"/>
            <a:ext cx="7520855" cy="5102984"/>
          </a:xfrm>
          <a:prstGeom prst="rect">
            <a:avLst/>
          </a:prstGeom>
        </p:spPr>
        <p:txBody>
          <a:bodyPr lIns="0" tIns="61187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47" defTabSz="917783" fontAlgn="base">
              <a:spcBef>
                <a:spcPts val="477"/>
              </a:spcBef>
              <a:spcAft>
                <a:spcPct val="0"/>
              </a:spcAft>
            </a:pPr>
            <a:r>
              <a:rPr lang="en-US" altLang="en-US" sz="3212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mean?</a:t>
            </a:r>
            <a:endParaRPr lang="en-US" altLang="en-US" sz="3212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47" defTabSz="917783" fontAlgn="base">
              <a:lnSpc>
                <a:spcPts val="3036"/>
              </a:lnSpc>
              <a:spcBef>
                <a:spcPts val="728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Humans understand the world by  viewing it as composed of autonomous,  interacting objects.</a:t>
            </a:r>
          </a:p>
          <a:p>
            <a:pPr marL="758446" lvl="1" indent="-286807" defTabSz="917783" fontAlgn="base">
              <a:lnSpc>
                <a:spcPts val="2598"/>
              </a:lnSpc>
              <a:spcBef>
                <a:spcPts val="577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"/>
            </a:pPr>
            <a:r>
              <a:rPr lang="en-US" altLang="en-US" sz="2409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altLang="en-US" sz="2409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people, animals, phone, desks,  buildings, stairs, ...</a:t>
            </a:r>
          </a:p>
          <a:p>
            <a:pPr marL="12747" defTabSz="917783" fontAlgn="base">
              <a:lnSpc>
                <a:spcPts val="3036"/>
              </a:lnSpc>
              <a:spcBef>
                <a:spcPts val="677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A person holding a Hammer tends to  see everything in the world as a nail?</a:t>
            </a:r>
          </a:p>
          <a:p>
            <a:pPr marL="12747" algn="just" defTabSz="917783" fontAlgn="base">
              <a:lnSpc>
                <a:spcPct val="90000"/>
              </a:lnSpc>
              <a:spcBef>
                <a:spcPts val="627"/>
              </a:spcBef>
              <a:spcAft>
                <a:spcPct val="0"/>
              </a:spcAf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 with an OO mind set, one  begins to think, everything in the world is  an object…</a:t>
            </a:r>
          </a:p>
          <a:p>
            <a:pPr marL="12747" algn="just" defTabSz="917783" fontAlgn="base">
              <a:spcBef>
                <a:spcPts val="339"/>
              </a:spcBef>
              <a:spcAft>
                <a:spcPct val="0"/>
              </a:spcAft>
            </a:pPr>
            <a:r>
              <a:rPr lang="en-US" altLang="en-US" sz="281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not true</a:t>
            </a:r>
            <a:endParaRPr lang="en-US" altLang="en-US" sz="281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47" defTabSz="917783" fontAlgn="base">
              <a:spcBef>
                <a:spcPts val="577"/>
              </a:spcBef>
              <a:spcAft>
                <a:spcPct val="0"/>
              </a:spcAft>
            </a:pPr>
            <a:r>
              <a:rPr lang="en-US" altLang="en-US" sz="1807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OOP/objects and classes/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69E5AF40-27DE-4D63-9110-8D0E0A5CA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7964233"/>
              </p:ext>
            </p:extLst>
          </p:nvPr>
        </p:nvGraphicFramePr>
        <p:xfrm>
          <a:off x="692727" y="385238"/>
          <a:ext cx="11475488" cy="6509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04">
                  <a:extLst>
                    <a:ext uri="{9D8B030D-6E8A-4147-A177-3AD203B41FA5}">
                      <a16:colId xmlns:a16="http://schemas.microsoft.com/office/drawing/2014/main" xmlns="" val="900286372"/>
                    </a:ext>
                  </a:extLst>
                </a:gridCol>
                <a:gridCol w="5396684">
                  <a:extLst>
                    <a:ext uri="{9D8B030D-6E8A-4147-A177-3AD203B41FA5}">
                      <a16:colId xmlns:a16="http://schemas.microsoft.com/office/drawing/2014/main" xmlns="" val="799583733"/>
                    </a:ext>
                  </a:extLst>
                </a:gridCol>
              </a:tblGrid>
              <a:tr h="6509706">
                <a:tc>
                  <a:txBody>
                    <a:bodyPr/>
                    <a:lstStyle/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// C++ program to demonstrate  accessing of data members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#include &lt;iostream&gt;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using namespace std;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class student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// Access specifier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private: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// Data Members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	int 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	Char name[10];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public: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// Member Functions()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void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(int r, char n[])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roll=r;</a:t>
                      </a:r>
                    </a:p>
                    <a:p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strcpy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name,n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void print()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&lt;&lt; "My name is: " &lt;&lt; name&lt;&lt;"and roll is"&lt;&lt;roll;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}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};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int main()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// Declare an object of class geeks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student obj1;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int 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char name[10];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// accessing data member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	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&lt;&lt;"Enter Roll and Name";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cin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&gt;&gt;roll&gt;&gt;name;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	obj1.getdata(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roll,name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);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	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// accessing member function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obj1.print();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return 0;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}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42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35676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69E5AF40-27DE-4D63-9110-8D0E0A5CA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5092363"/>
              </p:ext>
            </p:extLst>
          </p:nvPr>
        </p:nvGraphicFramePr>
        <p:xfrm>
          <a:off x="655782" y="385238"/>
          <a:ext cx="11536217" cy="6417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0973">
                  <a:extLst>
                    <a:ext uri="{9D8B030D-6E8A-4147-A177-3AD203B41FA5}">
                      <a16:colId xmlns:a16="http://schemas.microsoft.com/office/drawing/2014/main" xmlns="" val="900286372"/>
                    </a:ext>
                  </a:extLst>
                </a:gridCol>
                <a:gridCol w="5425244">
                  <a:extLst>
                    <a:ext uri="{9D8B030D-6E8A-4147-A177-3AD203B41FA5}">
                      <a16:colId xmlns:a16="http://schemas.microsoft.com/office/drawing/2014/main" xmlns="" val="799583733"/>
                    </a:ext>
                  </a:extLst>
                </a:gridCol>
              </a:tblGrid>
              <a:tr h="6417346">
                <a:tc>
                  <a:txBody>
                    <a:bodyPr/>
                    <a:lstStyle/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// C++ program to demonstrate defining member functions 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//outside of the class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#include &lt;iostream&gt;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#include &lt;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cstring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&gt;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using namespace std;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class student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// Access specifier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private: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// Data Members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	int 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	Char name[10];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public: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// Member Functions()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void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(int r, char n[]);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void print();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};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void student::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getdata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(int r, char n[]);  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roll=r;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strcpy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name,n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}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void student::print()  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&lt;&lt; "My name is: " &lt;&lt; name&lt;&lt;"and roll is"&lt;&lt;roll;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int main()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// Declare an object of class geeks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student obj;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int 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char name[10];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// accessing data member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	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&lt;&lt;"Enter Roll and Name";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cin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&gt;&gt;roll&gt;&gt;name;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obj.getdata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roll,name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);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	  	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// accessing member function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&lt;&lt;"\n The data inputted for 5 students are:";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obj.print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();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	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return 0;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} 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42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62411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69E5AF40-27DE-4D63-9110-8D0E0A5CA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141747"/>
              </p:ext>
            </p:extLst>
          </p:nvPr>
        </p:nvGraphicFramePr>
        <p:xfrm>
          <a:off x="692727" y="385238"/>
          <a:ext cx="11475488" cy="667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04">
                  <a:extLst>
                    <a:ext uri="{9D8B030D-6E8A-4147-A177-3AD203B41FA5}">
                      <a16:colId xmlns:a16="http://schemas.microsoft.com/office/drawing/2014/main" xmlns="" val="900286372"/>
                    </a:ext>
                  </a:extLst>
                </a:gridCol>
                <a:gridCol w="5396684">
                  <a:extLst>
                    <a:ext uri="{9D8B030D-6E8A-4147-A177-3AD203B41FA5}">
                      <a16:colId xmlns:a16="http://schemas.microsoft.com/office/drawing/2014/main" xmlns="" val="799583733"/>
                    </a:ext>
                  </a:extLst>
                </a:gridCol>
              </a:tblGrid>
              <a:tr h="6417346">
                <a:tc>
                  <a:txBody>
                    <a:bodyPr/>
                    <a:lstStyle/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// C++ program to demonstrate Array of Objects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#include &lt;iostream&gt;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#include &lt;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cstring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&gt;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using namespace std;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class student 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// Access specifier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private: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// Data Members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	int 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	Char name[10];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public: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// Member Functions()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void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(int r, char n[]);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void print();   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};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void student::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getdata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(int r, char n[])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roll=r;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strcpy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(name, n);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}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void student::print()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&lt;&lt; "My name is: " &lt;&lt; name&lt;&lt;"and roll is"&lt;&lt;roll;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int main() {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// Declare an object of class geeks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student obj[5];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int roll;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char name[10];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// accessing data member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	for(int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=0;i&lt;10;i++)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	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      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&lt;&lt;"Enter Roll and Name";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cin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&gt;&gt;roll&gt;&gt;name;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	obj[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].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getdata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roll,name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);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	}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// accessing member function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for(int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=0;i&lt;10;i++)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	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&lt;&lt;"\n The data inputted for 5 students are:";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       obj[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].print();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	}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return 0;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} 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42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9977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69E5AF40-27DE-4D63-9110-8D0E0A5CA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5287876"/>
              </p:ext>
            </p:extLst>
          </p:nvPr>
        </p:nvGraphicFramePr>
        <p:xfrm>
          <a:off x="692727" y="385238"/>
          <a:ext cx="11475488" cy="6417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04">
                  <a:extLst>
                    <a:ext uri="{9D8B030D-6E8A-4147-A177-3AD203B41FA5}">
                      <a16:colId xmlns:a16="http://schemas.microsoft.com/office/drawing/2014/main" xmlns="" val="900286372"/>
                    </a:ext>
                  </a:extLst>
                </a:gridCol>
                <a:gridCol w="5396684">
                  <a:extLst>
                    <a:ext uri="{9D8B030D-6E8A-4147-A177-3AD203B41FA5}">
                      <a16:colId xmlns:a16="http://schemas.microsoft.com/office/drawing/2014/main" xmlns="" val="799583733"/>
                    </a:ext>
                  </a:extLst>
                </a:gridCol>
              </a:tblGrid>
              <a:tr h="6417346">
                <a:tc>
                  <a:txBody>
                    <a:bodyPr/>
                    <a:lstStyle/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// Program to illustrate working of functions returning value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#include &lt;iostream&gt;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using namespace std;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class Test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private: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int data1;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float data2;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public: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void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insertIntegerData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(int d)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  data1 = d;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&lt;&lt; "Number: " &lt;&lt; data1;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}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float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insertFloatData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();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};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float Test::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insertFloatData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&lt;&lt; "\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nEnter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data: ";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cin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&gt;&gt; data2;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 return data2;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}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int main()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  Test o1, o2;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  float secondDataOfObject2;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  o1.insertIntegerData(12);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  secondDataOfObject2 = o2.insertFloatData();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&lt;&lt; "You entered " &lt;&lt; secondDataOfObject2;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  return 0;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}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42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46925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69E5AF40-27DE-4D63-9110-8D0E0A5CA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9166929"/>
              </p:ext>
            </p:extLst>
          </p:nvPr>
        </p:nvGraphicFramePr>
        <p:xfrm>
          <a:off x="692727" y="336598"/>
          <a:ext cx="11495924" cy="6472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9873">
                  <a:extLst>
                    <a:ext uri="{9D8B030D-6E8A-4147-A177-3AD203B41FA5}">
                      <a16:colId xmlns:a16="http://schemas.microsoft.com/office/drawing/2014/main" xmlns="" val="900286372"/>
                    </a:ext>
                  </a:extLst>
                </a:gridCol>
                <a:gridCol w="6626051">
                  <a:extLst>
                    <a:ext uri="{9D8B030D-6E8A-4147-A177-3AD203B41FA5}">
                      <a16:colId xmlns:a16="http://schemas.microsoft.com/office/drawing/2014/main" xmlns="" val="799583733"/>
                    </a:ext>
                  </a:extLst>
                </a:gridCol>
              </a:tblGrid>
              <a:tr h="6472762">
                <a:tc>
                  <a:txBody>
                    <a:bodyPr/>
                    <a:lstStyle/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//Passing Object as Arguments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#include &lt;iostream&gt;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using namespace std;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class Complex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private: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int real;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int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imag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public: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Complex(){real=0;imag=0;}// default constructor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void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readData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()       </a:t>
                      </a:r>
                      <a:b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</a:b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{     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&lt;&lt; "Enter real and imaginary number respectively:"&lt;&lt;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endl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cin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&gt;&gt; real &gt;&gt;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imag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;   </a:t>
                      </a:r>
                      <a:b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</a:b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}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void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displaySum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()   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{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&lt;&lt; "Sum = " &lt;&lt; real&lt;&lt; "+" &lt;&lt;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imag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&lt;&lt; "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"; }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void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addComplexNumbers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(Complex, Complex);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void Complex::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addComplexNumbers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(Complex comp1, Complex comp2);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// real represents the real data of object c3 because this function is //called using code c3.add(c1,c2);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  real=comp1.real+comp2.real;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//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imag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represents the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imag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data of object c3 because this function //is called using code c3.add(c1,c2);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imag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=comp1.imag+comp2.imag;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int main()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Complex c1,c2,c3;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c1.readData();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c2.readData();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c3.addComplexNumbers(c1, c2);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c3.displaySum();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return 0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}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42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47338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69E5AF40-27DE-4D63-9110-8D0E0A5CA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5311720"/>
              </p:ext>
            </p:extLst>
          </p:nvPr>
        </p:nvGraphicFramePr>
        <p:xfrm>
          <a:off x="692727" y="336598"/>
          <a:ext cx="11495924" cy="667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9873">
                  <a:extLst>
                    <a:ext uri="{9D8B030D-6E8A-4147-A177-3AD203B41FA5}">
                      <a16:colId xmlns:a16="http://schemas.microsoft.com/office/drawing/2014/main" xmlns="" val="900286372"/>
                    </a:ext>
                  </a:extLst>
                </a:gridCol>
                <a:gridCol w="6626051">
                  <a:extLst>
                    <a:ext uri="{9D8B030D-6E8A-4147-A177-3AD203B41FA5}">
                      <a16:colId xmlns:a16="http://schemas.microsoft.com/office/drawing/2014/main" xmlns="" val="799583733"/>
                    </a:ext>
                  </a:extLst>
                </a:gridCol>
              </a:tblGrid>
              <a:tr h="6472762">
                <a:tc>
                  <a:txBody>
                    <a:bodyPr/>
                    <a:lstStyle/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//Returning Object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#include &lt;iostream&gt;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</a:rPr>
                        <a:t>using namespace std;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class Complex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private: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int real;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int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imag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public: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Complex(): real(0),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imag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(0) { }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void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readData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&lt;&lt; "Enter real and imaginary number  respectively:"&lt;&lt;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endl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cin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&gt;&gt; real &gt;&gt;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imag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}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void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displayData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cout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&lt;&lt; "Sum = " &lt;&lt; real &lt;&lt; "+" &lt;&lt;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imag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&lt;&lt; "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";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}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        Complex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addComplexNumbers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(Complex);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0070C0"/>
                          </a:solidFill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Complex Complex::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addComplexNumbers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(Complex comp2)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  Complex temp;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// real represents the real data of object c3 because this function is called using code c3.add(c1,c2);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temp.real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= real+comp2.real;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//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imag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represents the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imag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data of object c3 because this function is called using code c3.add(c1,c2);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US" dirty="0" err="1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temp.imag</a:t>
                      </a:r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= imag+comp2.imag;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  return temp;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}      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int main()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{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Complex c1, c2, c3;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c1.readData();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c2.readData();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c3 = c1.addComplexNumbers(c2);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c3.displayData();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    return 0;</a:t>
                      </a:r>
                    </a:p>
                    <a:p>
                      <a:r>
                        <a:rPr lang="en-US" dirty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}</a:t>
                      </a:r>
                    </a:p>
                    <a:p>
                      <a:endParaRPr 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142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408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xmlns="" id="{1E5D0049-67B8-4655-AC8A-62E683CF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79BC8045-80CA-4D0F-B626-F75618698B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4412" y="412692"/>
            <a:ext cx="4412128" cy="575217"/>
          </a:xfrm>
        </p:spPr>
        <p:txBody>
          <a:bodyPr vert="horz" wrap="square" lIns="0" tIns="1274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613" b="1" dirty="0"/>
              <a:t>Which is </a:t>
            </a:r>
            <a:r>
              <a:rPr sz="3613" b="1" spc="-5" dirty="0"/>
              <a:t>an</a:t>
            </a:r>
            <a:r>
              <a:rPr sz="3613" b="1" spc="-110" dirty="0"/>
              <a:t> </a:t>
            </a:r>
            <a:r>
              <a:rPr sz="3613" b="1" dirty="0"/>
              <a:t>Object?</a:t>
            </a:r>
            <a:endParaRPr sz="3613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8E6BBA09-53D8-4C2D-9DAB-65C1DDDE753E}"/>
              </a:ext>
            </a:extLst>
          </p:cNvPr>
          <p:cNvSpPr txBox="1"/>
          <p:nvPr/>
        </p:nvSpPr>
        <p:spPr>
          <a:xfrm>
            <a:off x="2502880" y="1287469"/>
            <a:ext cx="7673822" cy="5458993"/>
          </a:xfrm>
          <a:prstGeom prst="rect">
            <a:avLst/>
          </a:prstGeom>
        </p:spPr>
        <p:txBody>
          <a:bodyPr lIns="0" tIns="109626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6916" indent="-344169" defTabSz="917783" fontAlgn="base">
              <a:spcBef>
                <a:spcPts val="866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object may be of any of the following</a:t>
            </a:r>
          </a:p>
          <a:p>
            <a:pPr marL="356916" indent="-344169" defTabSz="91778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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Tangible and/or Visible thing  A </a:t>
            </a:r>
            <a:r>
              <a:rPr lang="en-US" altLang="en-US" sz="3212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en-US" sz="3212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Tiger, </a:t>
            </a: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3212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endParaRPr lang="en-US" altLang="en-US" sz="3212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916" indent="-344169" defTabSz="917783" fontAlgn="base">
              <a:spcBef>
                <a:spcPts val="766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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that may be apprehended  intellectually</a:t>
            </a:r>
          </a:p>
          <a:p>
            <a:pPr marL="356916" indent="-344169" defTabSz="917783" fontAlgn="base">
              <a:spcBef>
                <a:spcPts val="753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3212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Account, </a:t>
            </a: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3212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Number</a:t>
            </a:r>
            <a:endParaRPr lang="en-US" altLang="en-US" sz="3212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916" indent="-344169" defTabSz="917783" fontAlgn="base">
              <a:spcBef>
                <a:spcPts val="766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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towards which thought or  action is directed</a:t>
            </a:r>
          </a:p>
          <a:p>
            <a:pPr marL="356916" indent="-344169" defTabSz="917783" fontAlgn="base">
              <a:spcBef>
                <a:spcPts val="766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3212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12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altLang="en-US" sz="3212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916" indent="-344169" defTabSz="917783" fontAlgn="base">
              <a:spcBef>
                <a:spcPts val="50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1807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OOP/objects and classes/4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7D7AB017-947E-4A31-B3D7-05245257073B}"/>
              </a:ext>
            </a:extLst>
          </p:cNvPr>
          <p:cNvSpPr txBox="1"/>
          <p:nvPr/>
        </p:nvSpPr>
        <p:spPr>
          <a:xfrm>
            <a:off x="7244843" y="6376793"/>
            <a:ext cx="2931859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/5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147" name="object 3">
            <a:extLst>
              <a:ext uri="{FF2B5EF4-FFF2-40B4-BE49-F238E27FC236}">
                <a16:creationId xmlns:a16="http://schemas.microsoft.com/office/drawing/2014/main" xmlns="" id="{2F8FA945-2619-4196-BEF5-191E314EE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3115CAE7-0F9D-41EA-A1C1-7C05AF262E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1996" y="674009"/>
            <a:ext cx="5686849" cy="514668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3212" b="1" spc="-10" dirty="0"/>
              <a:t>Real-World </a:t>
            </a:r>
            <a:r>
              <a:rPr sz="3212" b="1" spc="-5" dirty="0"/>
              <a:t>Object</a:t>
            </a:r>
            <a:r>
              <a:rPr sz="3212" b="1" spc="5" dirty="0"/>
              <a:t> </a:t>
            </a:r>
            <a:r>
              <a:rPr sz="3212" b="1" spc="-10" dirty="0"/>
              <a:t>Properties</a:t>
            </a:r>
            <a:endParaRPr sz="321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737A82B3-F825-498D-831F-69AC48CD439C}"/>
              </a:ext>
            </a:extLst>
          </p:cNvPr>
          <p:cNvSpPr txBox="1"/>
          <p:nvPr/>
        </p:nvSpPr>
        <p:spPr>
          <a:xfrm>
            <a:off x="2273431" y="1449996"/>
            <a:ext cx="6950417" cy="4593777"/>
          </a:xfrm>
          <a:prstGeom prst="rect">
            <a:avLst/>
          </a:prstGeom>
        </p:spPr>
        <p:txBody>
          <a:bodyPr lIns="0" tIns="60549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6916" indent="-344169" defTabSz="917783" fontAlgn="base">
              <a:spcBef>
                <a:spcPts val="477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</a:t>
            </a:r>
          </a:p>
          <a:p>
            <a:pPr marL="758446" lvl="1" indent="-286807" defTabSz="917783" fontAlgn="base">
              <a:lnSpc>
                <a:spcPts val="3036"/>
              </a:lnSpc>
              <a:spcBef>
                <a:spcPts val="728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objects have other objects as  components (which in turn may have  object components etc)</a:t>
            </a:r>
          </a:p>
          <a:p>
            <a:pPr marL="356916" indent="-344169" defTabSz="917783" fontAlgn="base">
              <a:spcBef>
                <a:spcPts val="351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Uniquely named</a:t>
            </a:r>
          </a:p>
          <a:p>
            <a:pPr marL="758446" lvl="1" indent="-286807" defTabSz="917783" fontAlgn="base">
              <a:lnSpc>
                <a:spcPts val="3036"/>
              </a:lnSpc>
              <a:spcBef>
                <a:spcPts val="728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(though not always – trade-off between  wanting short name and unambiguous  name)</a:t>
            </a:r>
          </a:p>
          <a:p>
            <a:pPr marL="356916" indent="-344169" defTabSz="917783" fontAlgn="base">
              <a:spcBef>
                <a:spcPts val="351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Creation/Destruction</a:t>
            </a:r>
          </a:p>
          <a:p>
            <a:pPr marL="758446" lvl="1" indent="-286807" defTabSz="917783" fontAlgn="base">
              <a:spcBef>
                <a:spcPts val="326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created or destroyed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617197E3-7DAD-4AD1-A49B-B439D8996DDB}"/>
              </a:ext>
            </a:extLst>
          </p:cNvPr>
          <p:cNvSpPr txBox="1"/>
          <p:nvPr/>
        </p:nvSpPr>
        <p:spPr>
          <a:xfrm>
            <a:off x="7244843" y="6376793"/>
            <a:ext cx="2931859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171" name="object 3">
            <a:extLst>
              <a:ext uri="{FF2B5EF4-FFF2-40B4-BE49-F238E27FC236}">
                <a16:creationId xmlns:a16="http://schemas.microsoft.com/office/drawing/2014/main" xmlns="" id="{8122D25C-E0B3-46F8-8681-048EBD60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643D8D69-FF7C-4C65-BFF3-A5BB8CB92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3862" y="438186"/>
            <a:ext cx="2490486" cy="697910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Examples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E236D2C2-7F1F-4100-9205-BD53E0A97580}"/>
              </a:ext>
            </a:extLst>
          </p:cNvPr>
          <p:cNvSpPr txBox="1"/>
          <p:nvPr/>
        </p:nvSpPr>
        <p:spPr>
          <a:xfrm>
            <a:off x="2502880" y="1269942"/>
            <a:ext cx="7584591" cy="4775657"/>
          </a:xfrm>
          <a:prstGeom prst="rect">
            <a:avLst/>
          </a:prstGeom>
        </p:spPr>
        <p:txBody>
          <a:bodyPr lIns="0" tIns="12556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6916" indent="-344169" defTabSz="917783" fontAlgn="base">
              <a:spcBef>
                <a:spcPts val="992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613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Person</a:t>
            </a:r>
          </a:p>
          <a:p>
            <a:pPr marL="758446" lvl="1" indent="-286807" defTabSz="917783" fontAlgn="base">
              <a:spcBef>
                <a:spcPts val="791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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as he/she think(active)</a:t>
            </a:r>
          </a:p>
          <a:p>
            <a:pPr marL="758446" lvl="1" indent="-286807" defTabSz="917783" fontAlgn="base">
              <a:spcBef>
                <a:spcPts val="766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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 with each other</a:t>
            </a:r>
          </a:p>
          <a:p>
            <a:pPr marL="758446" lvl="1" indent="-286807" defTabSz="917783" fontAlgn="base">
              <a:spcBef>
                <a:spcPts val="753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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on work or life</a:t>
            </a:r>
          </a:p>
          <a:p>
            <a:pPr marL="758446" lvl="1" indent="-286807" defTabSz="917783" fontAlgn="base">
              <a:spcBef>
                <a:spcPts val="766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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Name(SSN)</a:t>
            </a:r>
          </a:p>
          <a:p>
            <a:pPr marL="758446" lvl="1" indent="-286807" defTabSz="917783" fontAlgn="base">
              <a:spcBef>
                <a:spcPts val="766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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(head, trunk, arms, legs,  feet)</a:t>
            </a:r>
          </a:p>
          <a:p>
            <a:pPr marL="758446" lvl="1" indent="-286807" defTabSz="917783" fontAlgn="base">
              <a:spcBef>
                <a:spcPts val="753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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born /Die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07AB3CE8-A147-480C-A061-9445D56B14AD}"/>
              </a:ext>
            </a:extLst>
          </p:cNvPr>
          <p:cNvSpPr txBox="1"/>
          <p:nvPr/>
        </p:nvSpPr>
        <p:spPr>
          <a:xfrm>
            <a:off x="7244843" y="6376793"/>
            <a:ext cx="2931859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195" name="object 3">
            <a:extLst>
              <a:ext uri="{FF2B5EF4-FFF2-40B4-BE49-F238E27FC236}">
                <a16:creationId xmlns:a16="http://schemas.microsoft.com/office/drawing/2014/main" xmlns="" id="{21461FE5-42A4-4D6F-A962-CF944ABEE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1642A648-1922-497B-B3C3-E99202C048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67928" y="514670"/>
            <a:ext cx="3675977" cy="697910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Virtual</a:t>
            </a:r>
            <a:r>
              <a:rPr spc="-40" dirty="0"/>
              <a:t> </a:t>
            </a:r>
            <a:r>
              <a:rPr spc="-5" dirty="0"/>
              <a:t>Objects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F737EB90-A94F-48F0-B7C2-95758B223B95}"/>
              </a:ext>
            </a:extLst>
          </p:cNvPr>
          <p:cNvSpPr txBox="1"/>
          <p:nvPr/>
        </p:nvSpPr>
        <p:spPr>
          <a:xfrm>
            <a:off x="2502881" y="1384667"/>
            <a:ext cx="7611678" cy="2971949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 marL="354013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323" indent="-344169" defTabSz="917783" fontAlgn="base">
              <a:spcBef>
                <a:spcPts val="10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that live in programs only, you  can not see by eyes, feel by hand, smell  by nose, and taste by tongue, but:</a:t>
            </a:r>
          </a:p>
          <a:p>
            <a:pPr marL="758446" lvl="1" indent="-286807" defTabSz="917783" fontAlgn="base">
              <a:spcBef>
                <a:spcPts val="691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objects have all of above features.</a:t>
            </a:r>
          </a:p>
          <a:p>
            <a:pPr marL="758446" lvl="1" indent="-286807" defTabSz="917783" fontAlgn="base">
              <a:spcBef>
                <a:spcPts val="677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8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objects are the basic components  for your object-oriented 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2">
            <a:extLst>
              <a:ext uri="{FF2B5EF4-FFF2-40B4-BE49-F238E27FC236}">
                <a16:creationId xmlns:a16="http://schemas.microsoft.com/office/drawing/2014/main" xmlns="" id="{EB2AB3E1-F381-479E-913F-B89B1CF2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0D8D82A3-1A86-4B54-90E3-E54914F89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579" y="495549"/>
            <a:ext cx="6773549" cy="630733"/>
          </a:xfrm>
        </p:spPr>
        <p:txBody>
          <a:bodyPr vert="horz" wrap="square" lIns="0" tIns="12747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4015" b="1" dirty="0"/>
              <a:t>Examples of Virtual</a:t>
            </a:r>
            <a:r>
              <a:rPr sz="4015" b="1" spc="-85" dirty="0"/>
              <a:t> </a:t>
            </a:r>
            <a:r>
              <a:rPr sz="4015" b="1" dirty="0"/>
              <a:t>Objects</a:t>
            </a:r>
            <a:endParaRPr sz="4015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7FDFDAD4-0990-4621-99AB-4AF21AA06C02}"/>
              </a:ext>
            </a:extLst>
          </p:cNvPr>
          <p:cNvSpPr txBox="1"/>
          <p:nvPr/>
        </p:nvSpPr>
        <p:spPr>
          <a:xfrm>
            <a:off x="2579364" y="1515325"/>
            <a:ext cx="7597338" cy="5222499"/>
          </a:xfrm>
          <a:prstGeom prst="rect">
            <a:avLst/>
          </a:prstGeom>
        </p:spPr>
        <p:txBody>
          <a:bodyPr lIns="0" tIns="111538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1557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6916" indent="-344169" defTabSz="917783" fontAlgn="base">
              <a:spcBef>
                <a:spcPts val="878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Account</a:t>
            </a:r>
          </a:p>
          <a:p>
            <a:pPr marL="1159976" lvl="1" indent="-229446" defTabSz="917783" fontAlgn="base">
              <a:spcBef>
                <a:spcPts val="590"/>
              </a:spcBef>
              <a:spcAft>
                <a:spcPct val="0"/>
              </a:spcAft>
              <a:buClr>
                <a:srgbClr val="232323"/>
              </a:buClr>
              <a:buSzPct val="67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409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Keeps balance; responds to messages to  deposit, withdraw, and get balance</a:t>
            </a:r>
          </a:p>
          <a:p>
            <a:pPr marL="356916" indent="-344169" defTabSz="917783" fontAlgn="base">
              <a:spcBef>
                <a:spcPts val="741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marL="1159976" lvl="1" indent="-229446" defTabSz="917783" fontAlgn="base">
              <a:spcBef>
                <a:spcPts val="590"/>
              </a:spcBef>
              <a:spcAft>
                <a:spcPct val="0"/>
              </a:spcAft>
              <a:buClr>
                <a:srgbClr val="232323"/>
              </a:buClr>
              <a:buSzPct val="67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409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 can be added, deleted, queried for  presence.</a:t>
            </a:r>
          </a:p>
          <a:p>
            <a:pPr marL="356916" indent="-344169" defTabSz="917783" fontAlgn="base">
              <a:spcBef>
                <a:spcPts val="741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Window</a:t>
            </a:r>
          </a:p>
          <a:p>
            <a:pPr marL="1159976" lvl="1" indent="-229446" defTabSz="917783" fontAlgn="base">
              <a:spcBef>
                <a:spcPts val="590"/>
              </a:spcBef>
              <a:spcAft>
                <a:spcPct val="0"/>
              </a:spcAft>
              <a:buClr>
                <a:srgbClr val="232323"/>
              </a:buClr>
              <a:buSzPct val="67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2409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Ultimately responsible for keeping contents of  window. Many operations possible including  open, close, maximize, minimize, move, etc.</a:t>
            </a:r>
          </a:p>
          <a:p>
            <a:pPr marL="356916" indent="-344169" defTabSz="917783" fontAlgn="base">
              <a:spcBef>
                <a:spcPts val="38"/>
              </a:spcBef>
              <a:spcAft>
                <a:spcPct val="0"/>
              </a:spcAft>
              <a:tabLst>
                <a:tab pos="356916" algn="l"/>
              </a:tabLst>
            </a:pPr>
            <a:endParaRPr lang="en-US" altLang="en-US" sz="2108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916" indent="-344169" defTabSz="917783" fontAlgn="base">
              <a:spcBef>
                <a:spcPct val="0"/>
              </a:spcBef>
              <a:spcAft>
                <a:spcPct val="0"/>
              </a:spcAft>
              <a:tabLst>
                <a:tab pos="356916" algn="l"/>
              </a:tabLst>
            </a:pPr>
            <a:r>
              <a:rPr lang="en-US" altLang="en-US" sz="1807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OOP/objects and classes/8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1B3363A9-3848-43A1-B1CB-83CAF234B657}"/>
              </a:ext>
            </a:extLst>
          </p:cNvPr>
          <p:cNvSpPr txBox="1"/>
          <p:nvPr/>
        </p:nvSpPr>
        <p:spPr>
          <a:xfrm>
            <a:off x="7244843" y="6376793"/>
            <a:ext cx="3048177" cy="301153"/>
          </a:xfrm>
          <a:prstGeom prst="rect">
            <a:avLst/>
          </a:prstGeom>
        </p:spPr>
        <p:txBody>
          <a:bodyPr lIns="0" tIns="12747" rIns="0" bIns="0">
            <a:spAutoFit/>
          </a:bodyPr>
          <a:lstStyle/>
          <a:p>
            <a:pPr marL="12747" defTabSz="917783">
              <a:spcBef>
                <a:spcPts val="100"/>
              </a:spcBef>
              <a:defRPr/>
            </a:pPr>
            <a:r>
              <a:rPr sz="1807" spc="-5" dirty="0">
                <a:solidFill>
                  <a:prstClr val="black"/>
                </a:solidFill>
                <a:latin typeface="Times New Roman"/>
                <a:cs typeface="Times New Roman"/>
              </a:rPr>
              <a:t>OOP/objects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1807" spc="-8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07">
                <a:solidFill>
                  <a:prstClr val="black"/>
                </a:solidFill>
                <a:latin typeface="Times New Roman"/>
                <a:cs typeface="Times New Roman"/>
              </a:rPr>
              <a:t>classes/</a:t>
            </a:r>
            <a:r>
              <a:rPr lang="en-US" sz="1807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180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243" name="object 3">
            <a:extLst>
              <a:ext uri="{FF2B5EF4-FFF2-40B4-BE49-F238E27FC236}">
                <a16:creationId xmlns:a16="http://schemas.microsoft.com/office/drawing/2014/main" xmlns="" id="{4959184A-75DE-4F58-9972-6E41A8784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37" y="216703"/>
            <a:ext cx="2065048" cy="1070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7783" fontAlgn="base">
              <a:spcBef>
                <a:spcPct val="0"/>
              </a:spcBef>
              <a:spcAft>
                <a:spcPct val="0"/>
              </a:spcAft>
            </a:pPr>
            <a:endParaRPr lang="en-US" altLang="en-US" sz="1807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6E321774-C7A4-4603-8741-2B316FDDCC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082" y="514670"/>
            <a:ext cx="4643172" cy="697910"/>
          </a:xfrm>
        </p:spPr>
        <p:txBody>
          <a:bodyPr vert="horz" wrap="square" lIns="0" tIns="1211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47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5" dirty="0"/>
              <a:t>Defining an</a:t>
            </a:r>
            <a:r>
              <a:rPr spc="-20" dirty="0"/>
              <a:t> </a:t>
            </a:r>
            <a:r>
              <a:rPr spc="-5" dirty="0"/>
              <a:t>Object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62011CB6-147C-4D2B-A831-3EEF9F93E526}"/>
              </a:ext>
            </a:extLst>
          </p:cNvPr>
          <p:cNvSpPr txBox="1"/>
          <p:nvPr/>
        </p:nvSpPr>
        <p:spPr>
          <a:xfrm>
            <a:off x="2349914" y="2302466"/>
            <a:ext cx="7514481" cy="2484112"/>
          </a:xfrm>
          <a:prstGeom prst="rect">
            <a:avLst/>
          </a:prstGeom>
        </p:spPr>
        <p:txBody>
          <a:bodyPr lIns="0" tIns="1211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6916" indent="-344169" defTabSz="917783" fontAlgn="base">
              <a:spcBef>
                <a:spcPts val="100"/>
              </a:spcBef>
              <a:spcAft>
                <a:spcPct val="0"/>
              </a:spcAft>
              <a:buClr>
                <a:srgbClr val="232323"/>
              </a:buClr>
              <a:buSzPct val="75000"/>
              <a:buFont typeface="Wingdings" panose="05000000000000000000" pitchFamily="2" charset="2"/>
              <a:buChar char=""/>
              <a:tabLst>
                <a:tab pos="356916" algn="l"/>
              </a:tabLst>
            </a:pPr>
            <a:r>
              <a:rPr lang="en-US" altLang="en-US" sz="3212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object has state, behavior, and  identity; the structure and behavior of  similar objects are defined in their  common class; the terms instance and  object are interchangeable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2356</Words>
  <Application>Microsoft Office PowerPoint</Application>
  <PresentationFormat>Custom</PresentationFormat>
  <Paragraphs>571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1_Office Theme</vt:lpstr>
      <vt:lpstr>Objects and Classes</vt:lpstr>
      <vt:lpstr>Contents</vt:lpstr>
      <vt:lpstr>Object</vt:lpstr>
      <vt:lpstr>Which is an Object?</vt:lpstr>
      <vt:lpstr>Real-World Object Properties</vt:lpstr>
      <vt:lpstr>Examples</vt:lpstr>
      <vt:lpstr>Virtual Objects</vt:lpstr>
      <vt:lpstr>Examples of Virtual Objects</vt:lpstr>
      <vt:lpstr>Defining an Object</vt:lpstr>
      <vt:lpstr>State</vt:lpstr>
      <vt:lpstr>Behavior</vt:lpstr>
      <vt:lpstr>Behavior</vt:lpstr>
      <vt:lpstr>Behavior / Method</vt:lpstr>
      <vt:lpstr>Message</vt:lpstr>
      <vt:lpstr>What is a Message?</vt:lpstr>
      <vt:lpstr>Message Passing</vt:lpstr>
      <vt:lpstr>Examples of objects</vt:lpstr>
      <vt:lpstr>Class</vt:lpstr>
      <vt:lpstr>Classes(contd.)</vt:lpstr>
      <vt:lpstr>Interface(contd.)</vt:lpstr>
      <vt:lpstr>Implementation</vt:lpstr>
      <vt:lpstr>An Example</vt:lpstr>
      <vt:lpstr>Example (contd)</vt:lpstr>
      <vt:lpstr>Example (contd)</vt:lpstr>
      <vt:lpstr>Task</vt:lpstr>
      <vt:lpstr>Structure vs Class in C++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creator>Pradyumna Kumar Tripathy</dc:creator>
  <cp:lastModifiedBy>silicon</cp:lastModifiedBy>
  <cp:revision>39</cp:revision>
  <dcterms:created xsi:type="dcterms:W3CDTF">2020-05-25T15:44:05Z</dcterms:created>
  <dcterms:modified xsi:type="dcterms:W3CDTF">2020-05-26T07:39:14Z</dcterms:modified>
</cp:coreProperties>
</file>