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4" r:id="rId2"/>
    <p:sldId id="305" r:id="rId3"/>
    <p:sldId id="306" r:id="rId4"/>
    <p:sldId id="307" r:id="rId5"/>
    <p:sldId id="308" r:id="rId6"/>
    <p:sldId id="309" r:id="rId7"/>
    <p:sldId id="310" r:id="rId8"/>
    <p:sldId id="323" r:id="rId9"/>
    <p:sldId id="329" r:id="rId10"/>
    <p:sldId id="330" r:id="rId11"/>
    <p:sldId id="311" r:id="rId12"/>
    <p:sldId id="312" r:id="rId13"/>
    <p:sldId id="313" r:id="rId14"/>
    <p:sldId id="314" r:id="rId15"/>
    <p:sldId id="315" r:id="rId16"/>
    <p:sldId id="324" r:id="rId17"/>
    <p:sldId id="327" r:id="rId18"/>
    <p:sldId id="328" r:id="rId19"/>
    <p:sldId id="316" r:id="rId20"/>
    <p:sldId id="317" r:id="rId21"/>
    <p:sldId id="322" r:id="rId22"/>
    <p:sldId id="325" r:id="rId23"/>
    <p:sldId id="326" r:id="rId24"/>
    <p:sldId id="321" r:id="rId25"/>
    <p:sldId id="331" r:id="rId26"/>
    <p:sldId id="283" r:id="rId27"/>
    <p:sldId id="284" r:id="rId28"/>
    <p:sldId id="333" r:id="rId29"/>
    <p:sldId id="336" r:id="rId30"/>
    <p:sldId id="342" r:id="rId31"/>
    <p:sldId id="343" r:id="rId32"/>
    <p:sldId id="334" r:id="rId33"/>
    <p:sldId id="335" r:id="rId34"/>
    <p:sldId id="337" r:id="rId35"/>
    <p:sldId id="338" r:id="rId36"/>
    <p:sldId id="339" r:id="rId37"/>
    <p:sldId id="340" r:id="rId38"/>
    <p:sldId id="341" r:id="rId39"/>
    <p:sldId id="285" r:id="rId40"/>
    <p:sldId id="344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12747"/>
            <a:ext cx="9144000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435608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19">
                <a:moveTo>
                  <a:pt x="9144000" y="0"/>
                </a:moveTo>
                <a:lnTo>
                  <a:pt x="0" y="0"/>
                </a:lnTo>
                <a:lnTo>
                  <a:pt x="0" y="45720"/>
                </a:lnTo>
                <a:lnTo>
                  <a:pt x="9144000" y="4572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434465"/>
          </a:xfrm>
          <a:custGeom>
            <a:avLst/>
            <a:gdLst/>
            <a:ahLst/>
            <a:cxnLst/>
            <a:rect l="l" t="t" r="r" b="b"/>
            <a:pathLst>
              <a:path w="9144000" h="1434465">
                <a:moveTo>
                  <a:pt x="9144000" y="0"/>
                </a:moveTo>
                <a:lnTo>
                  <a:pt x="0" y="0"/>
                </a:lnTo>
                <a:lnTo>
                  <a:pt x="0" y="1434084"/>
                </a:lnTo>
                <a:lnTo>
                  <a:pt x="9144000" y="1434084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68451" y="582168"/>
            <a:ext cx="6344412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9363" y="1828545"/>
            <a:ext cx="8145272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>
                <a:solidFill>
                  <a:srgbClr val="3E3E3E"/>
                </a:solidFill>
              </a:rPr>
              <a:t>M</a:t>
            </a:r>
            <a:r>
              <a:rPr dirty="0">
                <a:solidFill>
                  <a:srgbClr val="3E3E3E"/>
                </a:solidFill>
              </a:rPr>
              <a:t>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>
                <a:solidFill>
                  <a:srgbClr val="5A6278"/>
                </a:solidFill>
              </a:rPr>
              <a:pPr marL="38100">
                <a:lnSpc>
                  <a:spcPts val="1425"/>
                </a:lnSpc>
              </a:pPr>
              <a:t>‹#›</a:t>
            </a:fld>
            <a:endParaRPr spc="-5" dirty="0">
              <a:solidFill>
                <a:srgbClr val="5A6278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 u="heavy">
                <a:solidFill>
                  <a:srgbClr val="5A627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>
                <a:solidFill>
                  <a:srgbClr val="3E3E3E"/>
                </a:solidFill>
              </a:rPr>
              <a:t>M</a:t>
            </a:r>
            <a:r>
              <a:rPr dirty="0">
                <a:solidFill>
                  <a:srgbClr val="3E3E3E"/>
                </a:solidFill>
              </a:rPr>
              <a:t>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>
                <a:solidFill>
                  <a:srgbClr val="5A6278"/>
                </a:solidFill>
              </a:rPr>
              <a:pPr marL="38100">
                <a:lnSpc>
                  <a:spcPts val="1425"/>
                </a:lnSpc>
              </a:pPr>
              <a:t>‹#›</a:t>
            </a:fld>
            <a:endParaRPr spc="-5" dirty="0">
              <a:solidFill>
                <a:srgbClr val="5A627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 u="heavy">
                <a:solidFill>
                  <a:srgbClr val="5A627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34076" y="1434207"/>
            <a:ext cx="2392679" cy="397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>
                <a:solidFill>
                  <a:srgbClr val="3E3E3E"/>
                </a:solidFill>
              </a:rPr>
              <a:t>M</a:t>
            </a:r>
            <a:r>
              <a:rPr dirty="0">
                <a:solidFill>
                  <a:srgbClr val="3E3E3E"/>
                </a:solidFill>
              </a:rPr>
              <a:t>RI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>
                <a:solidFill>
                  <a:srgbClr val="5A6278"/>
                </a:solidFill>
              </a:rPr>
              <a:pPr marL="38100">
                <a:lnSpc>
                  <a:spcPts val="1425"/>
                </a:lnSpc>
              </a:pPr>
              <a:t>‹#›</a:t>
            </a:fld>
            <a:endParaRPr spc="-5" dirty="0">
              <a:solidFill>
                <a:srgbClr val="5A6278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 u="heavy">
                <a:solidFill>
                  <a:srgbClr val="5A627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>
                <a:solidFill>
                  <a:srgbClr val="3E3E3E"/>
                </a:solidFill>
              </a:rPr>
              <a:t>M</a:t>
            </a:r>
            <a:r>
              <a:rPr dirty="0">
                <a:solidFill>
                  <a:srgbClr val="3E3E3E"/>
                </a:solidFill>
              </a:rPr>
              <a:t>RI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>
                <a:solidFill>
                  <a:srgbClr val="5A6278"/>
                </a:solidFill>
              </a:rPr>
              <a:pPr marL="38100">
                <a:lnSpc>
                  <a:spcPts val="1425"/>
                </a:lnSpc>
              </a:pPr>
              <a:t>‹#›</a:t>
            </a:fld>
            <a:endParaRPr spc="-5" dirty="0">
              <a:solidFill>
                <a:srgbClr val="5A6278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>
                <a:solidFill>
                  <a:srgbClr val="3E3E3E"/>
                </a:solidFill>
              </a:rPr>
              <a:t>M</a:t>
            </a:r>
            <a:r>
              <a:rPr dirty="0">
                <a:solidFill>
                  <a:srgbClr val="3E3E3E"/>
                </a:solidFill>
              </a:rPr>
              <a:t>RI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>
                <a:solidFill>
                  <a:srgbClr val="5A6278"/>
                </a:solidFill>
              </a:rPr>
              <a:pPr marL="38100">
                <a:lnSpc>
                  <a:spcPts val="1425"/>
                </a:lnSpc>
              </a:pPr>
              <a:t>‹#›</a:t>
            </a:fld>
            <a:endParaRPr spc="-5" dirty="0">
              <a:solidFill>
                <a:srgbClr val="5A627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12747"/>
            <a:ext cx="9144000" cy="112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435608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19">
                <a:moveTo>
                  <a:pt x="9144000" y="0"/>
                </a:moveTo>
                <a:lnTo>
                  <a:pt x="0" y="0"/>
                </a:lnTo>
                <a:lnTo>
                  <a:pt x="0" y="45720"/>
                </a:lnTo>
                <a:lnTo>
                  <a:pt x="9144000" y="4572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434465"/>
          </a:xfrm>
          <a:custGeom>
            <a:avLst/>
            <a:gdLst/>
            <a:ahLst/>
            <a:cxnLst/>
            <a:rect l="l" t="t" r="r" b="b"/>
            <a:pathLst>
              <a:path w="9144000" h="1434465">
                <a:moveTo>
                  <a:pt x="9144000" y="0"/>
                </a:moveTo>
                <a:lnTo>
                  <a:pt x="0" y="0"/>
                </a:lnTo>
                <a:lnTo>
                  <a:pt x="0" y="1434084"/>
                </a:lnTo>
                <a:lnTo>
                  <a:pt x="9144000" y="1434084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6609" y="177800"/>
            <a:ext cx="83185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heavy">
                <a:solidFill>
                  <a:srgbClr val="5A627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236" y="1366265"/>
            <a:ext cx="7630159" cy="2129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74111" y="6566823"/>
            <a:ext cx="30480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>
                <a:solidFill>
                  <a:srgbClr val="3E3E3E"/>
                </a:solidFill>
              </a:rPr>
              <a:t>M</a:t>
            </a:r>
            <a:r>
              <a:rPr dirty="0">
                <a:solidFill>
                  <a:srgbClr val="3E3E3E"/>
                </a:solidFill>
              </a:rPr>
              <a:t>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150228" y="6429054"/>
            <a:ext cx="24701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>
                <a:solidFill>
                  <a:srgbClr val="5A6278"/>
                </a:solidFill>
              </a:rPr>
              <a:pPr marL="38100">
                <a:lnSpc>
                  <a:spcPts val="1425"/>
                </a:lnSpc>
              </a:pPr>
              <a:t>‹#›</a:t>
            </a:fld>
            <a:endParaRPr spc="-5" dirty="0">
              <a:solidFill>
                <a:srgbClr val="5A6278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-94962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135880"/>
            </a:xfrm>
            <a:custGeom>
              <a:avLst/>
              <a:gdLst/>
              <a:ahLst/>
              <a:cxnLst/>
              <a:rect l="l" t="t" r="r" b="b"/>
              <a:pathLst>
                <a:path w="9144000" h="5135880">
                  <a:moveTo>
                    <a:pt x="9144000" y="0"/>
                  </a:moveTo>
                  <a:lnTo>
                    <a:pt x="0" y="0"/>
                  </a:lnTo>
                  <a:lnTo>
                    <a:pt x="0" y="5135880"/>
                  </a:lnTo>
                  <a:lnTo>
                    <a:pt x="9144000" y="513588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105400"/>
              <a:ext cx="9144000" cy="112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128259"/>
              <a:ext cx="9144000" cy="45720"/>
            </a:xfrm>
            <a:custGeom>
              <a:avLst/>
              <a:gdLst/>
              <a:ahLst/>
              <a:cxnLst/>
              <a:rect l="l" t="t" r="r" b="b"/>
              <a:pathLst>
                <a:path w="9144000" h="45720">
                  <a:moveTo>
                    <a:pt x="91440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9144000" y="4571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10028" y="2034142"/>
              <a:ext cx="4123944" cy="5654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638667" y="6566823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pPr marL="38100">
                <a:lnSpc>
                  <a:spcPts val="1425"/>
                </a:lnSpc>
              </a:pPr>
              <a:t>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7ACFBB3-5573-4F28-AD47-69A5D2216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6214591"/>
              </p:ext>
            </p:extLst>
          </p:nvPr>
        </p:nvGraphicFramePr>
        <p:xfrm>
          <a:off x="4916" y="31954"/>
          <a:ext cx="9062884" cy="682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684">
                  <a:extLst>
                    <a:ext uri="{9D8B030D-6E8A-4147-A177-3AD203B41FA5}">
                      <a16:colId xmlns:a16="http://schemas.microsoft.com/office/drawing/2014/main" xmlns="" val="317187877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xmlns="" val="1216532968"/>
                    </a:ext>
                  </a:extLst>
                </a:gridCol>
              </a:tblGrid>
              <a:tr h="6826045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#include&lt;iostream&gt;</a:t>
                      </a:r>
                    </a:p>
                    <a:p>
                      <a:r>
                        <a:rPr lang="en-IN" dirty="0"/>
                        <a:t>using namespace std;</a:t>
                      </a:r>
                    </a:p>
                    <a:p>
                      <a:r>
                        <a:rPr lang="en-IN" dirty="0"/>
                        <a:t>class </a:t>
                      </a:r>
                      <a:r>
                        <a:rPr lang="en-IN" dirty="0" err="1"/>
                        <a:t>celsius</a:t>
                      </a:r>
                      <a:endParaRPr lang="en-IN" dirty="0"/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private:</a:t>
                      </a:r>
                    </a:p>
                    <a:p>
                      <a:r>
                        <a:rPr lang="en-IN" dirty="0"/>
                        <a:t>    float temper;</a:t>
                      </a:r>
                    </a:p>
                    <a:p>
                      <a:r>
                        <a:rPr lang="en-IN" dirty="0"/>
                        <a:t>public:</a:t>
                      </a:r>
                    </a:p>
                    <a:p>
                      <a:r>
                        <a:rPr lang="en-IN" dirty="0"/>
                        <a:t> </a:t>
                      </a:r>
                      <a:r>
                        <a:rPr lang="en-IN" dirty="0" err="1"/>
                        <a:t>celsius</a:t>
                      </a:r>
                      <a:r>
                        <a:rPr lang="en-IN" dirty="0"/>
                        <a:t>()</a:t>
                      </a:r>
                    </a:p>
                    <a:p>
                      <a:r>
                        <a:rPr lang="en-IN" dirty="0"/>
                        <a:t>    {</a:t>
                      </a:r>
                    </a:p>
                    <a:p>
                      <a:r>
                        <a:rPr lang="en-IN" dirty="0"/>
                        <a:t>        temper=0;</a:t>
                      </a:r>
                    </a:p>
                    <a:p>
                      <a:r>
                        <a:rPr lang="en-IN" dirty="0"/>
                        <a:t>    } </a:t>
                      </a:r>
                    </a:p>
                    <a:p>
                      <a:r>
                        <a:rPr lang="en-IN" dirty="0" err="1"/>
                        <a:t>celsius</a:t>
                      </a:r>
                      <a:r>
                        <a:rPr lang="en-IN" dirty="0"/>
                        <a:t>(float </a:t>
                      </a:r>
                      <a:r>
                        <a:rPr lang="en-IN" dirty="0" err="1"/>
                        <a:t>ftmp</a:t>
                      </a:r>
                      <a:r>
                        <a:rPr lang="en-IN" dirty="0"/>
                        <a:t>)</a:t>
                      </a:r>
                    </a:p>
                    <a:p>
                      <a:r>
                        <a:rPr lang="en-IN" dirty="0"/>
                        <a:t>    {</a:t>
                      </a:r>
                    </a:p>
                    <a:p>
                      <a:r>
                        <a:rPr lang="en-IN" dirty="0"/>
                        <a:t>        temper=(ftmp-32)* 5/9;</a:t>
                      </a:r>
                    </a:p>
                    <a:p>
                      <a:r>
                        <a:rPr lang="en-IN" dirty="0"/>
                        <a:t>    }</a:t>
                      </a:r>
                    </a:p>
                    <a:p>
                      <a:r>
                        <a:rPr lang="en-IN" dirty="0"/>
                        <a:t> void </a:t>
                      </a:r>
                      <a:r>
                        <a:rPr lang="en-IN" dirty="0" err="1"/>
                        <a:t>showtemper</a:t>
                      </a:r>
                      <a:r>
                        <a:rPr lang="en-IN" dirty="0"/>
                        <a:t>()</a:t>
                      </a:r>
                    </a:p>
                    <a:p>
                      <a:r>
                        <a:rPr lang="en-IN" dirty="0"/>
                        <a:t>    {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&lt;&lt;"Temperature in Celsius: "&lt;&lt;temper;</a:t>
                      </a:r>
                    </a:p>
                    <a:p>
                      <a:r>
                        <a:rPr lang="en-IN" dirty="0"/>
                        <a:t>    }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int main()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 </a:t>
                      </a:r>
                      <a:r>
                        <a:rPr lang="en-IN" dirty="0" err="1"/>
                        <a:t>celsius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cel</a:t>
                      </a:r>
                      <a:r>
                        <a:rPr lang="en-IN" dirty="0"/>
                        <a:t>;                //</a:t>
                      </a:r>
                      <a:r>
                        <a:rPr lang="en-IN" dirty="0" err="1"/>
                        <a:t>cel</a:t>
                      </a:r>
                      <a:r>
                        <a:rPr lang="en-IN" dirty="0"/>
                        <a:t> is user defined</a:t>
                      </a:r>
                    </a:p>
                    <a:p>
                      <a:r>
                        <a:rPr lang="en-IN" dirty="0"/>
                        <a:t> float </a:t>
                      </a:r>
                      <a:r>
                        <a:rPr lang="en-IN" dirty="0" err="1"/>
                        <a:t>fer</a:t>
                      </a:r>
                      <a:r>
                        <a:rPr lang="en-IN" dirty="0"/>
                        <a:t>;                  //</a:t>
                      </a:r>
                      <a:r>
                        <a:rPr lang="en-IN" dirty="0" err="1"/>
                        <a:t>fer</a:t>
                      </a:r>
                      <a:r>
                        <a:rPr lang="en-IN" dirty="0"/>
                        <a:t> is basic type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&lt;&lt;"\</a:t>
                      </a:r>
                      <a:r>
                        <a:rPr lang="en-IN" dirty="0" err="1"/>
                        <a:t>nEnter</a:t>
                      </a:r>
                      <a:r>
                        <a:rPr lang="en-IN" dirty="0"/>
                        <a:t> temperature in Fahrenheit measurement: ";</a:t>
                      </a:r>
                    </a:p>
                    <a:p>
                      <a:r>
                        <a:rPr lang="en-IN" dirty="0" err="1"/>
                        <a:t>cin</a:t>
                      </a:r>
                      <a:r>
                        <a:rPr lang="en-IN" dirty="0"/>
                        <a:t>&gt;&gt;</a:t>
                      </a:r>
                      <a:r>
                        <a:rPr lang="en-IN" dirty="0" err="1"/>
                        <a:t>fer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 err="1"/>
                        <a:t>cel</a:t>
                      </a:r>
                      <a:r>
                        <a:rPr lang="en-IN" dirty="0"/>
                        <a:t>=</a:t>
                      </a:r>
                      <a:r>
                        <a:rPr lang="en-IN" dirty="0" err="1"/>
                        <a:t>fer</a:t>
                      </a:r>
                      <a:r>
                        <a:rPr lang="en-IN" dirty="0"/>
                        <a:t>;   //convert from basic to user-defined; </a:t>
                      </a:r>
                    </a:p>
                    <a:p>
                      <a:r>
                        <a:rPr lang="en-IN" dirty="0"/>
                        <a:t>                //</a:t>
                      </a:r>
                      <a:r>
                        <a:rPr lang="en-IN" dirty="0" err="1"/>
                        <a:t>eqvt</a:t>
                      </a:r>
                      <a:r>
                        <a:rPr lang="en-IN" dirty="0"/>
                        <a:t> to  </a:t>
                      </a:r>
                      <a:r>
                        <a:rPr lang="en-IN" dirty="0" err="1"/>
                        <a:t>cel</a:t>
                      </a:r>
                      <a:r>
                        <a:rPr lang="en-IN" dirty="0"/>
                        <a:t> = </a:t>
                      </a:r>
                      <a:r>
                        <a:rPr lang="en-IN" dirty="0" err="1"/>
                        <a:t>celsius</a:t>
                      </a:r>
                      <a:r>
                        <a:rPr lang="en-IN" dirty="0"/>
                        <a:t>(</a:t>
                      </a:r>
                      <a:r>
                        <a:rPr lang="en-IN" dirty="0" err="1"/>
                        <a:t>fer</a:t>
                      </a:r>
                      <a:r>
                        <a:rPr lang="en-IN" dirty="0"/>
                        <a:t>);</a:t>
                      </a:r>
                    </a:p>
                    <a:p>
                      <a:r>
                        <a:rPr lang="en-IN" dirty="0" err="1"/>
                        <a:t>cel.showtemper</a:t>
                      </a:r>
                      <a:r>
                        <a:rPr lang="en-IN" dirty="0"/>
                        <a:t>();</a:t>
                      </a:r>
                    </a:p>
                    <a:p>
                      <a:r>
                        <a:rPr lang="en-IN" dirty="0"/>
                        <a:t>return 0;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4198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6333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525905"/>
            <a:chOff x="0" y="0"/>
            <a:chExt cx="9144000" cy="1525905"/>
          </a:xfrm>
        </p:grpSpPr>
        <p:sp>
          <p:nvSpPr>
            <p:cNvPr id="3" name="object 3"/>
            <p:cNvSpPr/>
            <p:nvPr/>
          </p:nvSpPr>
          <p:spPr>
            <a:xfrm>
              <a:off x="0" y="1412747"/>
              <a:ext cx="9144000" cy="1127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435608"/>
              <a:ext cx="9144000" cy="45720"/>
            </a:xfrm>
            <a:custGeom>
              <a:avLst/>
              <a:gdLst/>
              <a:ahLst/>
              <a:cxnLst/>
              <a:rect l="l" t="t" r="r" b="b"/>
              <a:pathLst>
                <a:path w="9144000" h="45719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1434465"/>
            </a:xfrm>
            <a:custGeom>
              <a:avLst/>
              <a:gdLst/>
              <a:ahLst/>
              <a:cxnLst/>
              <a:rect l="l" t="t" r="r" b="b"/>
              <a:pathLst>
                <a:path w="9144000" h="1434465">
                  <a:moveTo>
                    <a:pt x="9144000" y="0"/>
                  </a:moveTo>
                  <a:lnTo>
                    <a:pt x="0" y="0"/>
                  </a:lnTo>
                  <a:lnTo>
                    <a:pt x="0" y="1434084"/>
                  </a:lnTo>
                  <a:lnTo>
                    <a:pt x="9144000" y="14340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3164" y="847344"/>
              <a:ext cx="5801868" cy="490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32105" marR="701040" indent="-320040">
              <a:lnSpc>
                <a:spcPts val="3240"/>
              </a:lnSpc>
              <a:spcBef>
                <a:spcPts val="505"/>
              </a:spcBef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pc="-55" dirty="0"/>
              <a:t>constructor</a:t>
            </a:r>
            <a:r>
              <a:rPr spc="-260" dirty="0"/>
              <a:t> </a:t>
            </a:r>
            <a:r>
              <a:rPr spc="-30" dirty="0"/>
              <a:t>function</a:t>
            </a:r>
            <a:r>
              <a:rPr spc="-225" dirty="0"/>
              <a:t> </a:t>
            </a:r>
            <a:r>
              <a:rPr spc="-150" dirty="0"/>
              <a:t>does</a:t>
            </a:r>
            <a:r>
              <a:rPr spc="-220" dirty="0"/>
              <a:t> </a:t>
            </a:r>
            <a:r>
              <a:rPr spc="10" dirty="0"/>
              <a:t>not</a:t>
            </a:r>
            <a:r>
              <a:rPr spc="-225" dirty="0"/>
              <a:t> </a:t>
            </a:r>
            <a:r>
              <a:rPr spc="-65" dirty="0"/>
              <a:t>support</a:t>
            </a:r>
            <a:r>
              <a:rPr spc="-245" dirty="0"/>
              <a:t> </a:t>
            </a:r>
            <a:r>
              <a:rPr spc="-40" dirty="0"/>
              <a:t>this  </a:t>
            </a:r>
            <a:r>
              <a:rPr spc="-55" dirty="0"/>
              <a:t>operation</a:t>
            </a:r>
          </a:p>
          <a:p>
            <a:pPr marL="332105" marR="5080" indent="-320040">
              <a:lnSpc>
                <a:spcPts val="3240"/>
              </a:lnSpc>
              <a:spcBef>
                <a:spcPts val="5"/>
              </a:spcBef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pc="-210" dirty="0"/>
              <a:t>So</a:t>
            </a:r>
            <a:r>
              <a:rPr spc="-235" dirty="0"/>
              <a:t> </a:t>
            </a:r>
            <a:r>
              <a:rPr spc="-204" dirty="0"/>
              <a:t>c++</a:t>
            </a:r>
            <a:r>
              <a:rPr spc="-245" dirty="0"/>
              <a:t> </a:t>
            </a:r>
            <a:r>
              <a:rPr spc="-50" dirty="0"/>
              <a:t>allow</a:t>
            </a:r>
            <a:r>
              <a:rPr spc="-204" dirty="0"/>
              <a:t> us</a:t>
            </a:r>
            <a:r>
              <a:rPr spc="-229" dirty="0"/>
              <a:t> </a:t>
            </a:r>
            <a:r>
              <a:rPr spc="65" dirty="0"/>
              <a:t>to</a:t>
            </a:r>
            <a:r>
              <a:rPr spc="-235" dirty="0"/>
              <a:t> </a:t>
            </a:r>
            <a:r>
              <a:rPr spc="-60" dirty="0"/>
              <a:t>define</a:t>
            </a:r>
            <a:r>
              <a:rPr spc="-229" dirty="0"/>
              <a:t> </a:t>
            </a:r>
            <a:r>
              <a:rPr spc="-145" dirty="0"/>
              <a:t>an</a:t>
            </a:r>
            <a:r>
              <a:rPr spc="-270" dirty="0"/>
              <a:t> </a:t>
            </a:r>
            <a:r>
              <a:rPr i="1" spc="-175" dirty="0">
                <a:solidFill>
                  <a:srgbClr val="C00000"/>
                </a:solidFill>
                <a:latin typeface="Trebuchet MS"/>
                <a:cs typeface="Trebuchet MS"/>
              </a:rPr>
              <a:t>overloaded</a:t>
            </a:r>
            <a:r>
              <a:rPr i="1" spc="-3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i="1" spc="-125" dirty="0">
                <a:solidFill>
                  <a:srgbClr val="C00000"/>
                </a:solidFill>
                <a:latin typeface="Trebuchet MS"/>
                <a:cs typeface="Trebuchet MS"/>
              </a:rPr>
              <a:t>casting  </a:t>
            </a:r>
            <a:r>
              <a:rPr i="1" spc="-200" dirty="0">
                <a:solidFill>
                  <a:srgbClr val="C00000"/>
                </a:solidFill>
                <a:latin typeface="Trebuchet MS"/>
                <a:cs typeface="Trebuchet MS"/>
              </a:rPr>
              <a:t>operator </a:t>
            </a:r>
            <a:r>
              <a:rPr spc="30" dirty="0"/>
              <a:t>that </a:t>
            </a:r>
            <a:r>
              <a:rPr spc="-85" dirty="0"/>
              <a:t>could </a:t>
            </a:r>
            <a:r>
              <a:rPr spc="-120" dirty="0"/>
              <a:t>be </a:t>
            </a:r>
            <a:r>
              <a:rPr spc="-170" dirty="0"/>
              <a:t>used </a:t>
            </a:r>
            <a:r>
              <a:rPr spc="65" dirty="0"/>
              <a:t>to </a:t>
            </a:r>
            <a:r>
              <a:rPr spc="-65" dirty="0"/>
              <a:t>convert </a:t>
            </a:r>
            <a:r>
              <a:rPr spc="-200" dirty="0"/>
              <a:t>a </a:t>
            </a:r>
            <a:r>
              <a:rPr spc="-195" dirty="0"/>
              <a:t>class  </a:t>
            </a:r>
            <a:r>
              <a:rPr spc="-30" dirty="0"/>
              <a:t>type</a:t>
            </a:r>
            <a:r>
              <a:rPr spc="-270" dirty="0"/>
              <a:t> </a:t>
            </a:r>
            <a:r>
              <a:rPr spc="-65" dirty="0"/>
              <a:t>data</a:t>
            </a:r>
            <a:r>
              <a:rPr spc="-215" dirty="0"/>
              <a:t> </a:t>
            </a:r>
            <a:r>
              <a:rPr spc="65" dirty="0"/>
              <a:t>to</a:t>
            </a:r>
            <a:r>
              <a:rPr spc="-235" dirty="0"/>
              <a:t> </a:t>
            </a:r>
            <a:r>
              <a:rPr spc="-140" dirty="0"/>
              <a:t>basic</a:t>
            </a:r>
            <a:r>
              <a:rPr spc="-220" dirty="0"/>
              <a:t> </a:t>
            </a:r>
            <a:r>
              <a:rPr spc="-30" dirty="0"/>
              <a:t>type.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38667" y="6566823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3E3E3E"/>
                </a:solidFill>
                <a:latin typeface="Arial"/>
                <a:cs typeface="Arial"/>
              </a:rPr>
              <a:pPr marL="38100">
                <a:lnSpc>
                  <a:spcPts val="1425"/>
                </a:lnSpc>
              </a:pPr>
              <a:t>11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236" y="3424173"/>
            <a:ext cx="7218680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3420"/>
              </a:lnSpc>
              <a:spcBef>
                <a:spcPts val="100"/>
              </a:spcBef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3000" spc="55" dirty="0">
                <a:latin typeface="Arial"/>
                <a:cs typeface="Arial"/>
              </a:rPr>
              <a:t>It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is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also</a:t>
            </a:r>
            <a:r>
              <a:rPr sz="3000" spc="-220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known</a:t>
            </a:r>
            <a:r>
              <a:rPr sz="3000" spc="-220" dirty="0">
                <a:latin typeface="Arial"/>
                <a:cs typeface="Arial"/>
              </a:rPr>
              <a:t> </a:t>
            </a:r>
            <a:r>
              <a:rPr sz="3000" spc="-245" dirty="0">
                <a:latin typeface="Arial"/>
                <a:cs typeface="Arial"/>
              </a:rPr>
              <a:t>as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conversion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function</a:t>
            </a:r>
            <a:endParaRPr sz="3000">
              <a:latin typeface="Arial"/>
              <a:cs typeface="Arial"/>
            </a:endParaRPr>
          </a:p>
          <a:p>
            <a:pPr marL="332105" marR="5080" indent="-320040">
              <a:lnSpc>
                <a:spcPts val="3240"/>
              </a:lnSpc>
              <a:spcBef>
                <a:spcPts val="225"/>
              </a:spcBef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3000" spc="-145" dirty="0">
                <a:latin typeface="Arial"/>
                <a:cs typeface="Arial"/>
              </a:rPr>
              <a:t>The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casting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operator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function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should</a:t>
            </a:r>
            <a:r>
              <a:rPr sz="3000" spc="-210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satisfy  </a:t>
            </a:r>
            <a:r>
              <a:rPr sz="3000" spc="-15" dirty="0">
                <a:latin typeface="Arial"/>
                <a:cs typeface="Arial"/>
              </a:rPr>
              <a:t>following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conditions</a:t>
            </a:r>
            <a:endParaRPr sz="3000">
              <a:latin typeface="Arial"/>
              <a:cs typeface="Arial"/>
            </a:endParaRPr>
          </a:p>
          <a:p>
            <a:pPr marL="625475" lvl="1" indent="-274955">
              <a:lnSpc>
                <a:spcPct val="100000"/>
              </a:lnSpc>
              <a:spcBef>
                <a:spcPts val="295"/>
              </a:spcBef>
              <a:buClr>
                <a:srgbClr val="5FB5CC"/>
              </a:buClr>
              <a:buSzPct val="90384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600" spc="50" dirty="0">
                <a:latin typeface="Arial"/>
                <a:cs typeface="Arial"/>
              </a:rPr>
              <a:t>It</a:t>
            </a:r>
            <a:r>
              <a:rPr sz="2600" spc="-55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must </a:t>
            </a:r>
            <a:r>
              <a:rPr sz="2600" spc="-110" dirty="0">
                <a:latin typeface="Arial"/>
                <a:cs typeface="Arial"/>
              </a:rPr>
              <a:t>be </a:t>
            </a:r>
            <a:r>
              <a:rPr sz="2600" spc="-170" dirty="0">
                <a:latin typeface="Arial"/>
                <a:cs typeface="Arial"/>
              </a:rPr>
              <a:t>a </a:t>
            </a:r>
            <a:r>
              <a:rPr sz="2600" spc="-165" dirty="0">
                <a:latin typeface="Arial"/>
                <a:cs typeface="Arial"/>
              </a:rPr>
              <a:t>class </a:t>
            </a:r>
            <a:r>
              <a:rPr sz="2600" spc="-65" dirty="0">
                <a:latin typeface="Arial"/>
                <a:cs typeface="Arial"/>
              </a:rPr>
              <a:t>member</a:t>
            </a:r>
            <a:endParaRPr sz="2600">
              <a:latin typeface="Arial"/>
              <a:cs typeface="Arial"/>
            </a:endParaRPr>
          </a:p>
          <a:p>
            <a:pPr marL="625475" lvl="1" indent="-274955">
              <a:lnSpc>
                <a:spcPct val="100000"/>
              </a:lnSpc>
              <a:spcBef>
                <a:spcPts val="315"/>
              </a:spcBef>
              <a:buClr>
                <a:srgbClr val="5FB5CC"/>
              </a:buClr>
              <a:buSzPct val="90384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600" spc="45" dirty="0">
                <a:latin typeface="Arial"/>
                <a:cs typeface="Arial"/>
              </a:rPr>
              <a:t>It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must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not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specify</a:t>
            </a:r>
            <a:r>
              <a:rPr sz="2600" spc="-22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return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type</a:t>
            </a:r>
            <a:endParaRPr sz="2600">
              <a:latin typeface="Arial"/>
              <a:cs typeface="Arial"/>
            </a:endParaRPr>
          </a:p>
          <a:p>
            <a:pPr marL="625475" lvl="1" indent="-274955">
              <a:lnSpc>
                <a:spcPct val="100000"/>
              </a:lnSpc>
              <a:spcBef>
                <a:spcPts val="310"/>
              </a:spcBef>
              <a:buClr>
                <a:srgbClr val="5FB5CC"/>
              </a:buClr>
              <a:buSzPct val="90384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600" spc="45" dirty="0">
                <a:latin typeface="Arial"/>
                <a:cs typeface="Arial"/>
              </a:rPr>
              <a:t>It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must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not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have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any</a:t>
            </a:r>
            <a:r>
              <a:rPr sz="2600" spc="-200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arguments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155" y="344424"/>
            <a:ext cx="8101583" cy="1018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974" y="1676400"/>
            <a:ext cx="9082026" cy="461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874394" indent="-320040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3000" spc="55" dirty="0">
                <a:latin typeface="Arial"/>
                <a:cs typeface="Arial"/>
              </a:rPr>
              <a:t>It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165" dirty="0">
                <a:latin typeface="Arial"/>
                <a:cs typeface="Arial"/>
              </a:rPr>
              <a:t>can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be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accomplished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by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overloading</a:t>
            </a:r>
            <a:r>
              <a:rPr sz="3000" spc="-210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  </a:t>
            </a:r>
            <a:r>
              <a:rPr sz="3000" spc="-100" dirty="0" err="1">
                <a:solidFill>
                  <a:srgbClr val="FF0000"/>
                </a:solidFill>
                <a:latin typeface="Arial"/>
                <a:cs typeface="Arial"/>
              </a:rPr>
              <a:t>typecas</a:t>
            </a:r>
            <a:r>
              <a:rPr lang="en-IN" sz="3000" spc="-1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spc="-25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70" dirty="0">
                <a:solidFill>
                  <a:srgbClr val="FF0000"/>
                </a:solidFill>
                <a:latin typeface="Arial"/>
                <a:cs typeface="Arial"/>
              </a:rPr>
              <a:t>operator</a:t>
            </a:r>
            <a:r>
              <a:rPr sz="3000" spc="-70" dirty="0">
                <a:latin typeface="Arial"/>
                <a:cs typeface="Arial"/>
              </a:rPr>
              <a:t>.</a:t>
            </a:r>
            <a:endParaRPr sz="3000" dirty="0">
              <a:latin typeface="Arial"/>
              <a:cs typeface="Arial"/>
            </a:endParaRPr>
          </a:p>
          <a:p>
            <a:pPr marL="332105" marR="149860" indent="-320040">
              <a:lnSpc>
                <a:spcPct val="100000"/>
              </a:lnSpc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3000" spc="-145" dirty="0">
                <a:latin typeface="Arial"/>
                <a:cs typeface="Arial"/>
              </a:rPr>
              <a:t>The </a:t>
            </a:r>
            <a:r>
              <a:rPr sz="3000" spc="-114" dirty="0">
                <a:latin typeface="Arial"/>
                <a:cs typeface="Arial"/>
              </a:rPr>
              <a:t>cast </a:t>
            </a:r>
            <a:r>
              <a:rPr sz="3000" spc="-50" dirty="0">
                <a:latin typeface="Arial"/>
                <a:cs typeface="Arial"/>
              </a:rPr>
              <a:t>operator </a:t>
            </a:r>
            <a:r>
              <a:rPr sz="3000" spc="-30" dirty="0">
                <a:latin typeface="Arial"/>
                <a:cs typeface="Arial"/>
              </a:rPr>
              <a:t>function </a:t>
            </a:r>
            <a:r>
              <a:rPr sz="3000" spc="-55" dirty="0">
                <a:latin typeface="Arial"/>
                <a:cs typeface="Arial"/>
              </a:rPr>
              <a:t>must </a:t>
            </a:r>
            <a:r>
              <a:rPr sz="3000" spc="-120" dirty="0">
                <a:latin typeface="Arial"/>
                <a:cs typeface="Arial"/>
              </a:rPr>
              <a:t>be </a:t>
            </a:r>
            <a:r>
              <a:rPr sz="3000" spc="-60" dirty="0">
                <a:latin typeface="Arial"/>
                <a:cs typeface="Arial"/>
              </a:rPr>
              <a:t>defined </a:t>
            </a:r>
            <a:r>
              <a:rPr sz="3000" spc="-30" dirty="0">
                <a:latin typeface="Arial"/>
                <a:cs typeface="Arial"/>
              </a:rPr>
              <a:t>in  </a:t>
            </a:r>
            <a:r>
              <a:rPr sz="3000" spc="30" dirty="0">
                <a:latin typeface="Arial"/>
                <a:cs typeface="Arial"/>
              </a:rPr>
              <a:t>that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190" dirty="0">
                <a:latin typeface="Arial"/>
                <a:cs typeface="Arial"/>
              </a:rPr>
              <a:t>class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whose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object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165" dirty="0">
                <a:latin typeface="Arial"/>
                <a:cs typeface="Arial"/>
              </a:rPr>
              <a:t>needs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65" dirty="0">
                <a:latin typeface="Arial"/>
                <a:cs typeface="Arial"/>
              </a:rPr>
              <a:t>to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20">
                <a:latin typeface="Arial"/>
                <a:cs typeface="Arial"/>
              </a:rPr>
              <a:t>be</a:t>
            </a:r>
            <a:r>
              <a:rPr sz="3000" spc="-229">
                <a:latin typeface="Arial"/>
                <a:cs typeface="Arial"/>
              </a:rPr>
              <a:t> </a:t>
            </a:r>
            <a:r>
              <a:rPr sz="3000" spc="-75" smtClean="0">
                <a:latin typeface="Arial"/>
                <a:cs typeface="Arial"/>
              </a:rPr>
              <a:t>converted</a:t>
            </a:r>
            <a:r>
              <a:rPr lang="en-US" sz="3000" spc="-75" dirty="0" smtClean="0">
                <a:latin typeface="Arial"/>
                <a:cs typeface="Arial"/>
              </a:rPr>
              <a:t> (Source class)</a:t>
            </a:r>
            <a:r>
              <a:rPr sz="3000" spc="-75" smtClean="0">
                <a:latin typeface="Arial"/>
                <a:cs typeface="Arial"/>
              </a:rPr>
              <a:t>.</a:t>
            </a:r>
            <a:endParaRPr sz="3000" dirty="0">
              <a:latin typeface="Arial"/>
              <a:cs typeface="Arial"/>
            </a:endParaRPr>
          </a:p>
          <a:p>
            <a:pPr marL="332105" marR="5080" indent="-320040" algn="just">
              <a:lnSpc>
                <a:spcPct val="100000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</a:tabLst>
            </a:pPr>
            <a:r>
              <a:rPr sz="3000" spc="-145" dirty="0">
                <a:latin typeface="Arial"/>
                <a:cs typeface="Arial"/>
              </a:rPr>
              <a:t>The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overloded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cast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operator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function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is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defined  </a:t>
            </a:r>
            <a:r>
              <a:rPr sz="3000" spc="-65" dirty="0">
                <a:latin typeface="Arial"/>
                <a:cs typeface="Arial"/>
              </a:rPr>
              <a:t>by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specifying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keyword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i="1" spc="-50" dirty="0">
                <a:solidFill>
                  <a:srgbClr val="7030A0"/>
                </a:solidFill>
                <a:latin typeface="Arial"/>
                <a:cs typeface="Arial"/>
              </a:rPr>
              <a:t>operator</a:t>
            </a:r>
            <a:r>
              <a:rPr sz="3000" spc="-260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followed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by  </a:t>
            </a:r>
            <a:r>
              <a:rPr sz="3000" spc="-20" dirty="0">
                <a:latin typeface="Arial"/>
                <a:cs typeface="Arial"/>
              </a:rPr>
              <a:t>the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datatype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70" dirty="0">
                <a:latin typeface="Arial"/>
                <a:cs typeface="Arial"/>
              </a:rPr>
              <a:t>to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which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conversion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is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desired.</a:t>
            </a:r>
            <a:endParaRPr sz="3000" dirty="0">
              <a:latin typeface="Arial"/>
              <a:cs typeface="Arial"/>
            </a:endParaRPr>
          </a:p>
          <a:p>
            <a:pPr marL="332740" indent="-320040" algn="just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80000"/>
              <a:buChar char=""/>
              <a:tabLst>
                <a:tab pos="332740" algn="l"/>
              </a:tabLst>
            </a:pPr>
            <a:r>
              <a:rPr sz="3000" spc="-145" dirty="0">
                <a:latin typeface="Arial"/>
                <a:cs typeface="Arial"/>
              </a:rPr>
              <a:t>The </a:t>
            </a:r>
            <a:r>
              <a:rPr sz="3000" spc="-100" dirty="0">
                <a:latin typeface="Arial"/>
                <a:cs typeface="Arial"/>
              </a:rPr>
              <a:t>syntax</a:t>
            </a:r>
            <a:r>
              <a:rPr sz="3000" spc="-330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is:</a:t>
            </a:r>
            <a:endParaRPr sz="3000" dirty="0">
              <a:latin typeface="Arial"/>
              <a:cs typeface="Arial"/>
            </a:endParaRPr>
          </a:p>
          <a:p>
            <a:pPr marL="332740" indent="-320040" algn="just">
              <a:lnSpc>
                <a:spcPct val="100000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</a:tabLst>
            </a:pPr>
            <a:r>
              <a:rPr sz="3000" spc="-50" dirty="0">
                <a:latin typeface="Arial"/>
                <a:cs typeface="Arial"/>
              </a:rPr>
              <a:t>operator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spc="-125" dirty="0">
                <a:latin typeface="Arial"/>
                <a:cs typeface="Arial"/>
              </a:rPr>
              <a:t>typename(){…}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8667" y="6566823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3E3E3E"/>
                </a:solidFill>
                <a:latin typeface="Arial"/>
                <a:cs typeface="Arial"/>
              </a:rPr>
              <a:pPr marL="38100">
                <a:lnSpc>
                  <a:spcPts val="1425"/>
                </a:lnSpc>
              </a:pPr>
              <a:t>12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2209800"/>
            <a:ext cx="8657082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Char char=""/>
              <a:tabLst>
                <a:tab pos="332105" algn="l"/>
                <a:tab pos="332740" algn="l"/>
              </a:tabLst>
            </a:pPr>
            <a:r>
              <a:rPr sz="3200" spc="-140" dirty="0">
                <a:latin typeface="Arial"/>
                <a:cs typeface="Arial"/>
              </a:rPr>
              <a:t>Here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typename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is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any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the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basic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data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type.</a:t>
            </a:r>
            <a:endParaRPr sz="3200" dirty="0">
              <a:latin typeface="Arial"/>
              <a:cs typeface="Arial"/>
            </a:endParaRPr>
          </a:p>
          <a:p>
            <a:pPr marL="332105" marR="5080" indent="-320040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105" algn="l"/>
                <a:tab pos="332740" algn="l"/>
              </a:tabLst>
            </a:pPr>
            <a:r>
              <a:rPr sz="3200" spc="-135" dirty="0">
                <a:latin typeface="Arial"/>
                <a:cs typeface="Arial"/>
              </a:rPr>
              <a:t>This </a:t>
            </a:r>
            <a:r>
              <a:rPr sz="3200" spc="-85" dirty="0">
                <a:latin typeface="Arial"/>
                <a:cs typeface="Arial"/>
              </a:rPr>
              <a:t>overloded </a:t>
            </a:r>
            <a:r>
              <a:rPr sz="3200" spc="-80" dirty="0">
                <a:latin typeface="Arial"/>
                <a:cs typeface="Arial"/>
              </a:rPr>
              <a:t>typecast </a:t>
            </a:r>
            <a:r>
              <a:rPr sz="3200" spc="-50" dirty="0">
                <a:latin typeface="Arial"/>
                <a:cs typeface="Arial"/>
              </a:rPr>
              <a:t>operator </a:t>
            </a:r>
            <a:r>
              <a:rPr sz="3200" spc="-25" dirty="0">
                <a:latin typeface="Arial"/>
                <a:cs typeface="Arial"/>
              </a:rPr>
              <a:t>function  </a:t>
            </a:r>
            <a:r>
              <a:rPr sz="3200" spc="-45" dirty="0">
                <a:latin typeface="Arial"/>
                <a:cs typeface="Arial"/>
              </a:rPr>
              <a:t>doestnot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have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any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return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Arial"/>
                <a:cs typeface="Arial"/>
              </a:rPr>
              <a:t>type(not</a:t>
            </a:r>
            <a:r>
              <a:rPr sz="3200" spc="-2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50" dirty="0">
                <a:solidFill>
                  <a:srgbClr val="FF0000"/>
                </a:solidFill>
                <a:latin typeface="Arial"/>
                <a:cs typeface="Arial"/>
              </a:rPr>
              <a:t>even</a:t>
            </a:r>
            <a:r>
              <a:rPr sz="3200" spc="-2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70" dirty="0">
                <a:solidFill>
                  <a:srgbClr val="FF0000"/>
                </a:solidFill>
                <a:latin typeface="Arial"/>
                <a:cs typeface="Arial"/>
              </a:rPr>
              <a:t>void</a:t>
            </a:r>
            <a:r>
              <a:rPr sz="3200" spc="-70" dirty="0"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  <a:p>
            <a:pPr marL="332105" marR="429259" indent="-320040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105" algn="l"/>
                <a:tab pos="332740" algn="l"/>
              </a:tabLst>
            </a:pPr>
            <a:r>
              <a:rPr sz="3200" spc="-210" dirty="0">
                <a:latin typeface="Arial"/>
                <a:cs typeface="Arial"/>
              </a:rPr>
              <a:t>Because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the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returntype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is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the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typename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to  </a:t>
            </a:r>
            <a:r>
              <a:rPr sz="3200" spc="-40" dirty="0" err="1">
                <a:latin typeface="Arial"/>
                <a:cs typeface="Arial"/>
              </a:rPr>
              <a:t>whi</a:t>
            </a:r>
            <a:r>
              <a:rPr lang="en-IN" sz="3200" spc="-40" dirty="0">
                <a:latin typeface="Arial"/>
                <a:cs typeface="Arial"/>
              </a:rPr>
              <a:t>c</a:t>
            </a:r>
            <a:r>
              <a:rPr sz="3200" spc="-40" dirty="0">
                <a:latin typeface="Arial"/>
                <a:cs typeface="Arial"/>
              </a:rPr>
              <a:t>h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the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object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is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being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converted.</a:t>
            </a:r>
            <a:endParaRPr sz="32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105" algn="l"/>
                <a:tab pos="332740" algn="l"/>
              </a:tabLst>
            </a:pPr>
            <a:r>
              <a:rPr sz="3200" spc="-85" dirty="0">
                <a:latin typeface="Arial"/>
                <a:cs typeface="Arial"/>
              </a:rPr>
              <a:t>Moreover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125" dirty="0">
                <a:latin typeface="Arial"/>
                <a:cs typeface="Arial"/>
              </a:rPr>
              <a:t>it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does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not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take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any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parameter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8667" y="6566823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3E3E3E"/>
                </a:solidFill>
                <a:latin typeface="Arial"/>
                <a:cs typeface="Arial"/>
              </a:rPr>
              <a:pPr marL="38100">
                <a:lnSpc>
                  <a:spcPts val="1425"/>
                </a:lnSpc>
              </a:pPr>
              <a:t>13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127" y="579119"/>
            <a:ext cx="6376416" cy="536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2316" y="1503934"/>
            <a:ext cx="1654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105" algn="l"/>
              </a:tabLst>
            </a:pPr>
            <a:r>
              <a:rPr sz="2250" u="none" spc="-595" dirty="0">
                <a:solidFill>
                  <a:srgbClr val="EFAC00"/>
                </a:solidFill>
              </a:rPr>
              <a:t>	</a:t>
            </a:r>
            <a:r>
              <a:rPr sz="2800" b="1" u="none" spc="-100" dirty="0">
                <a:solidFill>
                  <a:srgbClr val="000000"/>
                </a:solidFill>
                <a:latin typeface="Arial"/>
                <a:cs typeface="Arial"/>
              </a:rPr>
              <a:t>Syntax:-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8667" y="6566823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3E3E3E"/>
                </a:solidFill>
                <a:latin typeface="Arial"/>
                <a:cs typeface="Arial"/>
              </a:rPr>
              <a:pPr marL="38100">
                <a:lnSpc>
                  <a:spcPts val="1425"/>
                </a:lnSpc>
              </a:pPr>
              <a:t>14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1934082"/>
            <a:ext cx="2822575" cy="25133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90" dirty="0">
                <a:latin typeface="Arial"/>
                <a:cs typeface="Arial"/>
              </a:rPr>
              <a:t>operator</a:t>
            </a:r>
            <a:r>
              <a:rPr sz="2400" b="1" spc="260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typename()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04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140" dirty="0">
                <a:latin typeface="Arial"/>
                <a:cs typeface="Arial"/>
              </a:rPr>
              <a:t>…………//function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b="1" spc="-85" dirty="0"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04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pc="-90" dirty="0"/>
              <a:t>operator</a:t>
            </a:r>
            <a:r>
              <a:rPr spc="254" dirty="0"/>
              <a:t> </a:t>
            </a:r>
            <a:r>
              <a:rPr spc="-110" dirty="0"/>
              <a:t>double()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-204" dirty="0"/>
              <a:t>{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-135" dirty="0"/>
              <a:t>……..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-204" dirty="0"/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/>
          </a:p>
          <a:p>
            <a:pPr marL="12700">
              <a:lnSpc>
                <a:spcPct val="100000"/>
              </a:lnSpc>
            </a:pPr>
            <a:r>
              <a:rPr spc="-90" dirty="0"/>
              <a:t>operator</a:t>
            </a:r>
            <a:r>
              <a:rPr spc="290" dirty="0"/>
              <a:t> </a:t>
            </a:r>
            <a:r>
              <a:rPr spc="-45" dirty="0"/>
              <a:t>int()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-204" dirty="0"/>
              <a:t>{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-170" dirty="0"/>
              <a:t>………..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-204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4207" y="108204"/>
            <a:ext cx="5803392" cy="490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0718" y="1549446"/>
            <a:ext cx="885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0" dirty="0">
                <a:latin typeface="Arial"/>
                <a:cs typeface="Arial"/>
              </a:rPr>
              <a:t>class</a:t>
            </a:r>
            <a:r>
              <a:rPr sz="1600" b="1" spc="-180" dirty="0">
                <a:latin typeface="Arial"/>
                <a:cs typeface="Arial"/>
              </a:rPr>
              <a:t> </a:t>
            </a:r>
            <a:r>
              <a:rPr sz="1600" b="1" spc="-35" dirty="0">
                <a:latin typeface="Arial"/>
                <a:cs typeface="Arial"/>
              </a:rPr>
              <a:t>time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515525"/>
            <a:ext cx="87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40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313" y="1818686"/>
            <a:ext cx="1655445" cy="25876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705"/>
              </a:spcBef>
            </a:pPr>
            <a:r>
              <a:rPr sz="1600" b="1" spc="-25" dirty="0">
                <a:latin typeface="Arial"/>
                <a:cs typeface="Arial"/>
              </a:rPr>
              <a:t>int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-100" dirty="0">
                <a:latin typeface="Arial"/>
                <a:cs typeface="Arial"/>
              </a:rPr>
              <a:t>hrs;</a:t>
            </a:r>
            <a:endParaRPr sz="1600" dirty="0">
              <a:latin typeface="Arial"/>
              <a:cs typeface="Arial"/>
            </a:endParaRPr>
          </a:p>
          <a:p>
            <a:pPr marL="12700" marR="675640" indent="191770">
              <a:lnSpc>
                <a:spcPts val="2530"/>
              </a:lnSpc>
              <a:spcBef>
                <a:spcPts val="180"/>
              </a:spcBef>
            </a:pPr>
            <a:r>
              <a:rPr sz="1600" b="1" spc="-25" dirty="0">
                <a:latin typeface="Arial"/>
                <a:cs typeface="Arial"/>
              </a:rPr>
              <a:t>int</a:t>
            </a:r>
            <a:r>
              <a:rPr sz="1600" b="1" spc="-185" dirty="0">
                <a:latin typeface="Arial"/>
                <a:cs typeface="Arial"/>
              </a:rPr>
              <a:t> </a:t>
            </a:r>
            <a:r>
              <a:rPr sz="1600" b="1" spc="-95" dirty="0">
                <a:latin typeface="Arial"/>
                <a:cs typeface="Arial"/>
              </a:rPr>
              <a:t>mins;  public:</a:t>
            </a:r>
            <a:endParaRPr sz="1600" dirty="0">
              <a:latin typeface="Arial"/>
              <a:cs typeface="Arial"/>
            </a:endParaRPr>
          </a:p>
          <a:p>
            <a:pPr marL="204470">
              <a:lnSpc>
                <a:spcPct val="100000"/>
              </a:lnSpc>
              <a:spcBef>
                <a:spcPts val="405"/>
              </a:spcBef>
            </a:pPr>
            <a:r>
              <a:rPr sz="1600" b="1" spc="-30" dirty="0">
                <a:latin typeface="Arial"/>
                <a:cs typeface="Arial"/>
              </a:rPr>
              <a:t>time(int </a:t>
            </a:r>
            <a:r>
              <a:rPr sz="1600" b="1" spc="-25" dirty="0">
                <a:latin typeface="Arial"/>
                <a:cs typeface="Arial"/>
              </a:rPr>
              <a:t>h,int</a:t>
            </a:r>
            <a:r>
              <a:rPr sz="1600" b="1" spc="-200" dirty="0">
                <a:latin typeface="Arial"/>
                <a:cs typeface="Arial"/>
              </a:rPr>
              <a:t> </a:t>
            </a:r>
            <a:r>
              <a:rPr sz="1600" b="1" spc="-95" dirty="0">
                <a:latin typeface="Arial"/>
                <a:cs typeface="Arial"/>
              </a:rPr>
              <a:t>m)</a:t>
            </a:r>
            <a:endParaRPr sz="1600" dirty="0">
              <a:latin typeface="Arial"/>
              <a:cs typeface="Arial"/>
            </a:endParaRPr>
          </a:p>
          <a:p>
            <a:pPr marL="204470" marR="678815">
              <a:lnSpc>
                <a:spcPts val="2520"/>
              </a:lnSpc>
              <a:spcBef>
                <a:spcPts val="180"/>
              </a:spcBef>
            </a:pPr>
            <a:r>
              <a:rPr sz="1600" b="1" spc="-105" dirty="0">
                <a:latin typeface="Arial"/>
                <a:cs typeface="Arial"/>
              </a:rPr>
              <a:t>{hrs=h;  </a:t>
            </a:r>
            <a:r>
              <a:rPr sz="1600" b="1" spc="-65" dirty="0">
                <a:latin typeface="Arial"/>
                <a:cs typeface="Arial"/>
              </a:rPr>
              <a:t>mi</a:t>
            </a:r>
            <a:r>
              <a:rPr sz="1600" b="1" spc="-160" dirty="0">
                <a:latin typeface="Arial"/>
                <a:cs typeface="Arial"/>
              </a:rPr>
              <a:t>n</a:t>
            </a:r>
            <a:r>
              <a:rPr sz="1600" b="1" spc="-155" dirty="0">
                <a:latin typeface="Arial"/>
                <a:cs typeface="Arial"/>
              </a:rPr>
              <a:t>s</a:t>
            </a:r>
            <a:r>
              <a:rPr sz="1600" b="1" spc="-70" dirty="0">
                <a:latin typeface="Arial"/>
                <a:cs typeface="Arial"/>
              </a:rPr>
              <a:t>=</a:t>
            </a:r>
            <a:r>
              <a:rPr sz="1600" b="1" spc="-105" dirty="0">
                <a:latin typeface="Arial"/>
                <a:cs typeface="Arial"/>
              </a:rPr>
              <a:t>m</a:t>
            </a:r>
            <a:r>
              <a:rPr sz="1600" b="1" spc="-30" dirty="0"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420"/>
              </a:spcBef>
            </a:pPr>
            <a:r>
              <a:rPr sz="1600" b="1" spc="-140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204470">
              <a:lnSpc>
                <a:spcPct val="100000"/>
              </a:lnSpc>
              <a:spcBef>
                <a:spcPts val="600"/>
              </a:spcBef>
            </a:pPr>
            <a:r>
              <a:rPr sz="1600" b="1" spc="-90" dirty="0">
                <a:latin typeface="Arial"/>
                <a:cs typeface="Arial"/>
              </a:rPr>
              <a:t>void</a:t>
            </a:r>
            <a:r>
              <a:rPr sz="1600" b="1" spc="-130" dirty="0">
                <a:latin typeface="Arial"/>
                <a:cs typeface="Arial"/>
              </a:rPr>
              <a:t> </a:t>
            </a:r>
            <a:r>
              <a:rPr sz="1600" b="1" spc="-85" dirty="0">
                <a:latin typeface="Arial"/>
                <a:cs typeface="Arial"/>
              </a:rPr>
              <a:t>display()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337" y="4457191"/>
            <a:ext cx="87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4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5442" y="4385033"/>
            <a:ext cx="2339340" cy="69659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600" b="1" spc="-100" dirty="0">
                <a:latin typeface="Arial"/>
                <a:cs typeface="Arial"/>
              </a:rPr>
              <a:t>cout&lt;&lt;hrs&lt;&lt;"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110" dirty="0">
                <a:latin typeface="Arial"/>
                <a:cs typeface="Arial"/>
              </a:rPr>
              <a:t>hours";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spc="-75" dirty="0">
                <a:latin typeface="Arial"/>
                <a:cs typeface="Arial"/>
              </a:rPr>
              <a:t>cout</a:t>
            </a:r>
            <a:r>
              <a:rPr sz="1600" b="1" spc="-75" dirty="0">
                <a:latin typeface="Arial"/>
                <a:cs typeface="Arial"/>
              </a:rPr>
              <a:t>&lt;&lt;mins&lt;&lt;"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-80" dirty="0">
                <a:latin typeface="Arial"/>
                <a:cs typeface="Arial"/>
              </a:rPr>
              <a:t>minutes";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337" y="6408216"/>
            <a:ext cx="87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4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337" y="5051145"/>
            <a:ext cx="2439035" cy="130548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b="1" spc="-140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b="1" spc="-65" dirty="0">
                <a:latin typeface="Arial"/>
                <a:cs typeface="Arial"/>
              </a:rPr>
              <a:t>operator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spc="-35" dirty="0">
                <a:latin typeface="Arial"/>
                <a:cs typeface="Arial"/>
              </a:rPr>
              <a:t>int()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b="1" spc="-140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600"/>
              </a:spcBef>
            </a:pPr>
            <a:r>
              <a:rPr sz="1600" b="1" spc="-60" dirty="0">
                <a:latin typeface="Arial"/>
                <a:cs typeface="Arial"/>
              </a:rPr>
              <a:t>return</a:t>
            </a:r>
            <a:r>
              <a:rPr sz="1600" b="1" spc="-145" dirty="0">
                <a:latin typeface="Arial"/>
                <a:cs typeface="Arial"/>
              </a:rPr>
              <a:t> </a:t>
            </a:r>
            <a:r>
              <a:rPr sz="1600" b="1" spc="-70" dirty="0">
                <a:latin typeface="Arial"/>
                <a:cs typeface="Arial"/>
              </a:rPr>
              <a:t>hrs*60+mins;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8626" y="1670430"/>
            <a:ext cx="1053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int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main()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23279" y="2767965"/>
            <a:ext cx="176847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5285" indent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int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duration;  </a:t>
            </a:r>
            <a:r>
              <a:rPr sz="1800" b="1" spc="-5" dirty="0">
                <a:latin typeface="Arial"/>
                <a:cs typeface="Arial"/>
              </a:rPr>
              <a:t>time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t(3,20);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t.display(); 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duration=t;  </a:t>
            </a:r>
            <a:r>
              <a:rPr sz="1800" b="1" dirty="0">
                <a:latin typeface="Arial"/>
                <a:cs typeface="Arial"/>
              </a:rPr>
              <a:t>cout</a:t>
            </a:r>
            <a:r>
              <a:rPr sz="1800" b="1" spc="5" dirty="0">
                <a:latin typeface="Arial"/>
                <a:cs typeface="Arial"/>
              </a:rPr>
              <a:t>&lt;</a:t>
            </a:r>
            <a:r>
              <a:rPr sz="1800" b="1" dirty="0">
                <a:latin typeface="Arial"/>
                <a:cs typeface="Arial"/>
              </a:rPr>
              <a:t>&lt;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uratio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;  </a:t>
            </a:r>
            <a:r>
              <a:rPr sz="1800" b="1" spc="-5" dirty="0">
                <a:latin typeface="Arial"/>
                <a:cs typeface="Arial"/>
              </a:rPr>
              <a:t>return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8626" y="4414266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64067" y="65523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E3E3E"/>
                </a:solidFill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1B4AAC2-607D-4021-9F70-A9783D015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97929485"/>
              </p:ext>
            </p:extLst>
          </p:nvPr>
        </p:nvGraphicFramePr>
        <p:xfrm>
          <a:off x="0" y="31954"/>
          <a:ext cx="9144000" cy="682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>
                  <a:extLst>
                    <a:ext uri="{9D8B030D-6E8A-4147-A177-3AD203B41FA5}">
                      <a16:colId xmlns:a16="http://schemas.microsoft.com/office/drawing/2014/main" xmlns="" val="2381561296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xmlns="" val="409980771"/>
                    </a:ext>
                  </a:extLst>
                </a:gridCol>
              </a:tblGrid>
              <a:tr h="6826045">
                <a:tc>
                  <a:txBody>
                    <a:bodyPr/>
                    <a:lstStyle/>
                    <a:p>
                      <a:r>
                        <a:rPr lang="en-IN" dirty="0"/>
                        <a:t>#include &lt;iostream&gt;</a:t>
                      </a:r>
                    </a:p>
                    <a:p>
                      <a:r>
                        <a:rPr lang="en-IN" dirty="0"/>
                        <a:t>using namespace std;</a:t>
                      </a:r>
                    </a:p>
                    <a:p>
                      <a:r>
                        <a:rPr lang="en-IN" dirty="0"/>
                        <a:t>class Time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	int hrs, min;</a:t>
                      </a:r>
                    </a:p>
                    <a:p>
                      <a:r>
                        <a:rPr lang="en-IN" dirty="0"/>
                        <a:t>public:</a:t>
                      </a:r>
                    </a:p>
                    <a:p>
                      <a:r>
                        <a:rPr lang="en-IN" dirty="0"/>
                        <a:t>void display();</a:t>
                      </a:r>
                    </a:p>
                    <a:p>
                      <a:r>
                        <a:rPr lang="en-IN" dirty="0"/>
                        <a:t>void operator=(int); // overloading function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  <a:p>
                      <a:r>
                        <a:rPr lang="en-IN" dirty="0"/>
                        <a:t>void Time::display()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&lt;&lt;hrs&lt;&lt; ": Hour(s) "&lt;&lt;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 ;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&lt;&lt;min&lt;&lt;": Minutes"&lt;&lt;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 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void Time::operator=(int t)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&lt;&lt;"Basic Type to==&gt;Class </a:t>
                      </a:r>
                      <a:r>
                        <a:rPr lang="en-IN" dirty="0" err="1"/>
                        <a:t>TypeConversion</a:t>
                      </a:r>
                      <a:r>
                        <a:rPr lang="en-IN" dirty="0"/>
                        <a:t>..."&lt;&lt;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hrs=t/60;</a:t>
                      </a:r>
                    </a:p>
                    <a:p>
                      <a:r>
                        <a:rPr lang="en-IN" dirty="0"/>
                        <a:t>min=t%60;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int main()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Time t1;</a:t>
                      </a:r>
                    </a:p>
                    <a:p>
                      <a:r>
                        <a:rPr lang="en-IN" dirty="0"/>
                        <a:t>int duration;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&lt;&lt;"Enter time duration in minutes";</a:t>
                      </a:r>
                    </a:p>
                    <a:p>
                      <a:r>
                        <a:rPr lang="en-IN" dirty="0"/>
                        <a:t> </a:t>
                      </a:r>
                      <a:r>
                        <a:rPr lang="en-IN" dirty="0" err="1"/>
                        <a:t>cin</a:t>
                      </a:r>
                      <a:r>
                        <a:rPr lang="en-IN" dirty="0"/>
                        <a:t>&gt;&gt;duration;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&lt;&lt;"object t1 overloaded assignment..."&lt;&lt;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t1=duration;</a:t>
                      </a:r>
                    </a:p>
                    <a:p>
                      <a:r>
                        <a:rPr lang="en-IN" dirty="0"/>
                        <a:t>t1.display();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&lt;&lt;"object t1 assignment operator 2nd method..."&lt;&lt;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t1.operator=(duration);</a:t>
                      </a:r>
                    </a:p>
                    <a:p>
                      <a:r>
                        <a:rPr lang="en-IN" dirty="0"/>
                        <a:t>t1.display();</a:t>
                      </a:r>
                    </a:p>
                    <a:p>
                      <a:r>
                        <a:rPr lang="en-IN" dirty="0"/>
                        <a:t>return 0;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5678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97980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383D643-417B-4B09-A0EF-4C972116D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5788382"/>
              </p:ext>
            </p:extLst>
          </p:nvPr>
        </p:nvGraphicFramePr>
        <p:xfrm>
          <a:off x="0" y="22122"/>
          <a:ext cx="9144000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882064359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797935401"/>
                    </a:ext>
                  </a:extLst>
                </a:gridCol>
              </a:tblGrid>
              <a:tr h="675967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/* Program to demonstrate Class type to Basic type conversion. */</a:t>
                      </a:r>
                    </a:p>
                    <a:p>
                      <a:r>
                        <a:rPr lang="en-IN" dirty="0"/>
                        <a:t>#include &lt;iostream&gt;</a:t>
                      </a:r>
                    </a:p>
                    <a:p>
                      <a:r>
                        <a:rPr lang="en-IN" dirty="0"/>
                        <a:t>using namespace std;</a:t>
                      </a:r>
                    </a:p>
                    <a:p>
                      <a:r>
                        <a:rPr lang="en-IN" dirty="0"/>
                        <a:t>class Time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	int </a:t>
                      </a:r>
                      <a:r>
                        <a:rPr lang="en-IN" dirty="0" err="1"/>
                        <a:t>hrs,min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	public:</a:t>
                      </a:r>
                    </a:p>
                    <a:p>
                      <a:r>
                        <a:rPr lang="en-IN" dirty="0"/>
                        <a:t>	Time(int ,int);   </a:t>
                      </a:r>
                    </a:p>
                    <a:p>
                      <a:r>
                        <a:rPr lang="en-IN" dirty="0"/>
                        <a:t>	operator int();   </a:t>
                      </a:r>
                    </a:p>
                    <a:p>
                      <a:r>
                        <a:rPr lang="en-IN" dirty="0"/>
                        <a:t>	~Time()  {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&lt;&lt;"Destructor called..."&lt;&lt;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;}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  <a:p>
                      <a:r>
                        <a:rPr lang="en-IN" dirty="0"/>
                        <a:t>Time::Time(int </a:t>
                      </a:r>
                      <a:r>
                        <a:rPr lang="en-IN" dirty="0" err="1"/>
                        <a:t>a,int</a:t>
                      </a:r>
                      <a:r>
                        <a:rPr lang="en-IN" dirty="0"/>
                        <a:t> b)</a:t>
                      </a:r>
                    </a:p>
                    <a:p>
                      <a:r>
                        <a:rPr lang="en-IN" dirty="0"/>
                        <a:t>{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&lt;&lt;"Constructor called with two parameters..."&lt;&lt;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 smtClean="0"/>
                        <a:t>hrs=a</a:t>
                      </a:r>
                      <a:r>
                        <a:rPr lang="en-IN" dirty="0"/>
                        <a:t>; min=b;}</a:t>
                      </a:r>
                    </a:p>
                    <a:p>
                      <a:r>
                        <a:rPr lang="en-IN" dirty="0"/>
                        <a:t>Time :: operator int()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 err="1" smtClean="0"/>
                        <a:t>cout</a:t>
                      </a:r>
                      <a:r>
                        <a:rPr lang="en-IN" dirty="0"/>
                        <a:t>&lt;&lt;"Class Type to Basic Type Conversion..."&lt;&lt;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 smtClean="0"/>
                        <a:t>return(hrs*60+min</a:t>
                      </a:r>
                      <a:r>
                        <a:rPr lang="en-IN" dirty="0"/>
                        <a:t>);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void main()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int </a:t>
                      </a:r>
                      <a:r>
                        <a:rPr lang="en-IN" dirty="0" err="1"/>
                        <a:t>h,m,duration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&lt;&lt;"Enter Hours ";</a:t>
                      </a:r>
                    </a:p>
                    <a:p>
                      <a:r>
                        <a:rPr lang="en-IN" dirty="0" err="1"/>
                        <a:t>cin</a:t>
                      </a:r>
                      <a:r>
                        <a:rPr lang="en-IN" dirty="0"/>
                        <a:t>&gt;&gt;h;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&lt;&lt;"Enter Minutes ";</a:t>
                      </a:r>
                    </a:p>
                    <a:p>
                      <a:r>
                        <a:rPr lang="en-IN" dirty="0"/>
                        <a:t> </a:t>
                      </a:r>
                      <a:r>
                        <a:rPr lang="en-IN" dirty="0" err="1"/>
                        <a:t>cin</a:t>
                      </a:r>
                      <a:r>
                        <a:rPr lang="en-IN" dirty="0"/>
                        <a:t>&gt;&gt;m;</a:t>
                      </a:r>
                    </a:p>
                    <a:p>
                      <a:r>
                        <a:rPr lang="en-IN" dirty="0"/>
                        <a:t>Time t(</a:t>
                      </a:r>
                      <a:r>
                        <a:rPr lang="en-IN" dirty="0" err="1"/>
                        <a:t>h,m</a:t>
                      </a:r>
                      <a:r>
                        <a:rPr lang="en-IN" dirty="0"/>
                        <a:t>);       </a:t>
                      </a:r>
                    </a:p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duration = t; </a:t>
                      </a:r>
                      <a:r>
                        <a:rPr lang="en-IN" dirty="0"/>
                        <a:t>// casting conversion OR duration = (int)t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&lt;&lt;"Total Minutes are "&lt;&lt;duration;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&lt;&lt;"2nd method operator overloading "&lt;&lt;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duration = </a:t>
                      </a:r>
                      <a:r>
                        <a:rPr lang="en-IN" dirty="0" err="1"/>
                        <a:t>t.operator</a:t>
                      </a:r>
                      <a:r>
                        <a:rPr lang="en-IN" dirty="0"/>
                        <a:t> int();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&lt;&lt;"Total Minutes are "&lt;&lt;duration;       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054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2664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03BF6AD1-9F65-423D-959E-ABCEB1AF9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1809005"/>
              </p:ext>
            </p:extLst>
          </p:nvPr>
        </p:nvGraphicFramePr>
        <p:xfrm>
          <a:off x="0" y="31954"/>
          <a:ext cx="9144000" cy="67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xmlns="" val="1621603995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xmlns="" val="678817320"/>
                    </a:ext>
                  </a:extLst>
                </a:gridCol>
              </a:tblGrid>
              <a:tr h="6749845">
                <a:tc>
                  <a:txBody>
                    <a:bodyPr/>
                    <a:lstStyle/>
                    <a:p>
                      <a:r>
                        <a:rPr lang="en-IN" dirty="0"/>
                        <a:t>//conversion from user to basic type</a:t>
                      </a:r>
                    </a:p>
                    <a:p>
                      <a:r>
                        <a:rPr lang="en-IN" dirty="0"/>
                        <a:t>#include&lt;iostream&gt;</a:t>
                      </a:r>
                    </a:p>
                    <a:p>
                      <a:r>
                        <a:rPr lang="en-IN" dirty="0"/>
                        <a:t>using namespace std;</a:t>
                      </a:r>
                    </a:p>
                    <a:p>
                      <a:r>
                        <a:rPr lang="en-IN" dirty="0"/>
                        <a:t>class </a:t>
                      </a:r>
                      <a:r>
                        <a:rPr lang="en-IN" dirty="0" err="1"/>
                        <a:t>celsius</a:t>
                      </a:r>
                      <a:endParaRPr lang="en-IN" dirty="0"/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private:</a:t>
                      </a:r>
                    </a:p>
                    <a:p>
                      <a:r>
                        <a:rPr lang="en-IN" dirty="0"/>
                        <a:t>    float temper;</a:t>
                      </a:r>
                    </a:p>
                    <a:p>
                      <a:r>
                        <a:rPr lang="en-IN" dirty="0"/>
                        <a:t>public:</a:t>
                      </a:r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celsius</a:t>
                      </a:r>
                      <a:r>
                        <a:rPr lang="en-IN" dirty="0"/>
                        <a:t>()</a:t>
                      </a:r>
                    </a:p>
                    <a:p>
                      <a:r>
                        <a:rPr lang="en-IN" dirty="0"/>
                        <a:t>    {</a:t>
                      </a:r>
                    </a:p>
                    <a:p>
                      <a:r>
                        <a:rPr lang="en-IN" dirty="0"/>
                        <a:t>        temper=0;</a:t>
                      </a:r>
                    </a:p>
                    <a:p>
                      <a:r>
                        <a:rPr lang="en-IN" dirty="0"/>
                        <a:t>    }</a:t>
                      </a:r>
                    </a:p>
                    <a:p>
                      <a:r>
                        <a:rPr lang="en-IN" dirty="0"/>
                        <a:t>    operator float()</a:t>
                      </a:r>
                    </a:p>
                    <a:p>
                      <a:r>
                        <a:rPr lang="en-IN" dirty="0"/>
                        <a:t>    {</a:t>
                      </a:r>
                    </a:p>
                    <a:p>
                      <a:r>
                        <a:rPr lang="en-IN" dirty="0"/>
                        <a:t>        float </a:t>
                      </a:r>
                      <a:r>
                        <a:rPr lang="en-IN" dirty="0" err="1"/>
                        <a:t>fer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        </a:t>
                      </a:r>
                      <a:r>
                        <a:rPr lang="en-IN" dirty="0" err="1"/>
                        <a:t>fer</a:t>
                      </a:r>
                      <a:r>
                        <a:rPr lang="en-IN" dirty="0"/>
                        <a:t>=temper *9/5 + 32;</a:t>
                      </a:r>
                    </a:p>
                    <a:p>
                      <a:r>
                        <a:rPr lang="en-IN" dirty="0"/>
                        <a:t>        return (</a:t>
                      </a:r>
                      <a:r>
                        <a:rPr lang="en-IN" dirty="0" err="1"/>
                        <a:t>fer</a:t>
                      </a:r>
                      <a:r>
                        <a:rPr lang="en-IN" dirty="0"/>
                        <a:t>);</a:t>
                      </a:r>
                    </a:p>
                    <a:p>
                      <a:r>
                        <a:rPr lang="en-IN" dirty="0"/>
                        <a:t>    }</a:t>
                      </a:r>
                    </a:p>
                    <a:p>
                      <a:r>
                        <a:rPr lang="en-IN" dirty="0"/>
                        <a:t>    void </a:t>
                      </a:r>
                      <a:r>
                        <a:rPr lang="en-IN" dirty="0" err="1"/>
                        <a:t>gettemper</a:t>
                      </a:r>
                      <a:r>
                        <a:rPr lang="en-IN" dirty="0"/>
                        <a:t>()</a:t>
                      </a:r>
                    </a:p>
                    <a:p>
                      <a:r>
                        <a:rPr lang="en-IN" dirty="0"/>
                        <a:t>    {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&lt;&lt;"\n Enter Temperature in Celsius:";</a:t>
                      </a:r>
                    </a:p>
                    <a:p>
                      <a:r>
                        <a:rPr lang="en-IN" dirty="0" err="1"/>
                        <a:t>cin</a:t>
                      </a:r>
                      <a:r>
                        <a:rPr lang="en-IN" dirty="0"/>
                        <a:t>&gt;&gt;temper;</a:t>
                      </a:r>
                    </a:p>
                    <a:p>
                      <a:r>
                        <a:rPr lang="en-IN" dirty="0"/>
                        <a:t>    }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 main()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celsius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cel</a:t>
                      </a:r>
                      <a:r>
                        <a:rPr lang="en-IN" dirty="0"/>
                        <a:t>;            //</a:t>
                      </a:r>
                      <a:r>
                        <a:rPr lang="en-IN" dirty="0" err="1"/>
                        <a:t>cel</a:t>
                      </a:r>
                      <a:r>
                        <a:rPr lang="en-IN" dirty="0"/>
                        <a:t> is user defined</a:t>
                      </a:r>
                    </a:p>
                    <a:p>
                      <a:r>
                        <a:rPr lang="en-IN" dirty="0"/>
                        <a:t>    float </a:t>
                      </a:r>
                      <a:r>
                        <a:rPr lang="en-IN" dirty="0" err="1"/>
                        <a:t>fer</a:t>
                      </a:r>
                      <a:r>
                        <a:rPr lang="en-IN" dirty="0"/>
                        <a:t>;              //</a:t>
                      </a:r>
                      <a:r>
                        <a:rPr lang="en-IN" dirty="0" err="1"/>
                        <a:t>fer</a:t>
                      </a:r>
                      <a:r>
                        <a:rPr lang="en-IN" dirty="0"/>
                        <a:t> is basic type</a:t>
                      </a:r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cel.gettemper</a:t>
                      </a:r>
                      <a:r>
                        <a:rPr lang="en-IN" dirty="0"/>
                        <a:t>();</a:t>
                      </a:r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fer</a:t>
                      </a:r>
                      <a:r>
                        <a:rPr lang="en-IN" dirty="0"/>
                        <a:t>=</a:t>
                      </a:r>
                      <a:r>
                        <a:rPr lang="en-IN" dirty="0" err="1"/>
                        <a:t>cel</a:t>
                      </a:r>
                      <a:r>
                        <a:rPr lang="en-IN" dirty="0"/>
                        <a:t>;  //convert from user-defined to basic;</a:t>
                      </a:r>
                    </a:p>
                    <a:p>
                      <a:r>
                        <a:rPr lang="en-IN" dirty="0"/>
                        <a:t>                   //</a:t>
                      </a:r>
                      <a:r>
                        <a:rPr lang="en-IN" dirty="0" err="1"/>
                        <a:t>eqvt</a:t>
                      </a:r>
                      <a:r>
                        <a:rPr lang="en-IN" dirty="0"/>
                        <a:t> to  </a:t>
                      </a:r>
                      <a:r>
                        <a:rPr lang="en-IN" dirty="0" err="1"/>
                        <a:t>fer</a:t>
                      </a:r>
                      <a:r>
                        <a:rPr lang="en-IN" dirty="0"/>
                        <a:t>= float(</a:t>
                      </a:r>
                      <a:r>
                        <a:rPr lang="en-IN" dirty="0" err="1"/>
                        <a:t>cel</a:t>
                      </a:r>
                      <a:r>
                        <a:rPr lang="en-IN" dirty="0"/>
                        <a:t>);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&lt;&lt;"\</a:t>
                      </a:r>
                      <a:r>
                        <a:rPr lang="en-IN" dirty="0" err="1"/>
                        <a:t>nTemperature</a:t>
                      </a:r>
                      <a:r>
                        <a:rPr lang="en-IN" dirty="0"/>
                        <a:t> in Fahrenheit measurement: "&lt;&lt;</a:t>
                      </a:r>
                      <a:r>
                        <a:rPr lang="en-IN" dirty="0" err="1"/>
                        <a:t>fer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136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87414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363" y="1828545"/>
            <a:ext cx="69602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2550" spc="-160" dirty="0">
                <a:solidFill>
                  <a:srgbClr val="EFAC00"/>
                </a:solidFill>
                <a:latin typeface="Arial"/>
                <a:cs typeface="Arial"/>
              </a:rPr>
              <a:t>1.	</a:t>
            </a:r>
            <a:r>
              <a:rPr sz="3200" spc="-125" dirty="0">
                <a:latin typeface="Arial"/>
                <a:cs typeface="Arial"/>
              </a:rPr>
              <a:t>Using </a:t>
            </a:r>
            <a:r>
              <a:rPr sz="3200" spc="-114" dirty="0">
                <a:latin typeface="Arial"/>
                <a:cs typeface="Arial"/>
              </a:rPr>
              <a:t>conversion </a:t>
            </a:r>
            <a:r>
              <a:rPr sz="3200" spc="-25" dirty="0">
                <a:latin typeface="Arial"/>
                <a:cs typeface="Arial"/>
              </a:rPr>
              <a:t>function</a:t>
            </a:r>
            <a:r>
              <a:rPr sz="3200" spc="-64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source </a:t>
            </a:r>
            <a:r>
              <a:rPr sz="3200" spc="-204" dirty="0"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8667" y="6566823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3E3E3E"/>
                </a:solidFill>
                <a:latin typeface="Arial"/>
                <a:cs typeface="Arial"/>
              </a:rPr>
              <a:pPr marL="38100">
                <a:lnSpc>
                  <a:spcPts val="1425"/>
                </a:lnSpc>
              </a:pPr>
              <a:t>19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63" y="2803906"/>
            <a:ext cx="737108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2550" spc="-75" dirty="0">
                <a:solidFill>
                  <a:srgbClr val="EFAC00"/>
                </a:solidFill>
                <a:latin typeface="Arial"/>
                <a:cs typeface="Arial"/>
              </a:rPr>
              <a:t>2.	</a:t>
            </a:r>
            <a:r>
              <a:rPr sz="3200" spc="-125" dirty="0">
                <a:latin typeface="Arial"/>
                <a:cs typeface="Arial"/>
              </a:rPr>
              <a:t>Using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constructor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function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in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destination  </a:t>
            </a:r>
            <a:r>
              <a:rPr sz="3200" spc="-204" dirty="0"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0676" y="574548"/>
            <a:ext cx="4471416" cy="431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7992745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37155" algn="just">
              <a:lnSpc>
                <a:spcPct val="100000"/>
              </a:lnSpc>
              <a:spcBef>
                <a:spcPts val="105"/>
              </a:spcBef>
            </a:pPr>
            <a:r>
              <a:rPr sz="3200" spc="-90" dirty="0">
                <a:latin typeface="Arial"/>
                <a:cs typeface="Arial"/>
              </a:rPr>
              <a:t>int_var1 </a:t>
            </a:r>
            <a:r>
              <a:rPr sz="3200" spc="-229" dirty="0">
                <a:latin typeface="Arial"/>
                <a:cs typeface="Arial"/>
              </a:rPr>
              <a:t>=</a:t>
            </a:r>
            <a:r>
              <a:rPr sz="3200" spc="-450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int_ver2;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Arial"/>
              <a:cs typeface="Arial"/>
            </a:endParaRPr>
          </a:p>
          <a:p>
            <a:pPr marL="2637155" algn="just">
              <a:lnSpc>
                <a:spcPct val="100000"/>
              </a:lnSpc>
              <a:spcBef>
                <a:spcPts val="5"/>
              </a:spcBef>
            </a:pPr>
            <a:r>
              <a:rPr sz="3200" spc="-105" dirty="0">
                <a:latin typeface="Arial"/>
                <a:cs typeface="Arial"/>
              </a:rPr>
              <a:t>obj3 </a:t>
            </a:r>
            <a:r>
              <a:rPr sz="3200" spc="-229" dirty="0">
                <a:latin typeface="Arial"/>
                <a:cs typeface="Arial"/>
              </a:rPr>
              <a:t>=</a:t>
            </a:r>
            <a:r>
              <a:rPr sz="3200" spc="-40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obj1+obj2;</a:t>
            </a:r>
            <a:endParaRPr sz="3200">
              <a:latin typeface="Arial"/>
              <a:cs typeface="Arial"/>
            </a:endParaRPr>
          </a:p>
          <a:p>
            <a:pPr marL="332105" marR="5080" indent="-320040" algn="just">
              <a:lnSpc>
                <a:spcPct val="100000"/>
              </a:lnSpc>
            </a:pPr>
            <a:r>
              <a:rPr sz="3200" spc="-150" dirty="0">
                <a:latin typeface="Arial"/>
                <a:cs typeface="Arial"/>
              </a:rPr>
              <a:t>The </a:t>
            </a:r>
            <a:r>
              <a:rPr sz="3200" spc="-105" dirty="0">
                <a:latin typeface="Arial"/>
                <a:cs typeface="Arial"/>
              </a:rPr>
              <a:t>assignment </a:t>
            </a:r>
            <a:r>
              <a:rPr sz="3200" spc="-80" dirty="0">
                <a:latin typeface="Arial"/>
                <a:cs typeface="Arial"/>
              </a:rPr>
              <a:t>between </a:t>
            </a:r>
            <a:r>
              <a:rPr sz="3200" spc="-90" dirty="0">
                <a:latin typeface="Arial"/>
                <a:cs typeface="Arial"/>
              </a:rPr>
              <a:t>types </a:t>
            </a:r>
            <a:r>
              <a:rPr sz="3200" spc="-50" dirty="0">
                <a:latin typeface="Arial"/>
                <a:cs typeface="Arial"/>
              </a:rPr>
              <a:t>whether </a:t>
            </a:r>
            <a:r>
              <a:rPr sz="3200" spc="-35" dirty="0">
                <a:latin typeface="Arial"/>
                <a:cs typeface="Arial"/>
              </a:rPr>
              <a:t>they  </a:t>
            </a:r>
            <a:r>
              <a:rPr sz="3200" spc="-130" dirty="0">
                <a:latin typeface="Arial"/>
                <a:cs typeface="Arial"/>
              </a:rPr>
              <a:t>are </a:t>
            </a:r>
            <a:r>
              <a:rPr sz="3200" spc="-155" dirty="0">
                <a:latin typeface="Arial"/>
                <a:cs typeface="Arial"/>
              </a:rPr>
              <a:t>basic </a:t>
            </a:r>
            <a:r>
              <a:rPr sz="3200" spc="-30" dirty="0">
                <a:latin typeface="Arial"/>
                <a:cs typeface="Arial"/>
              </a:rPr>
              <a:t>type </a:t>
            </a:r>
            <a:r>
              <a:rPr sz="3200" spc="-35" dirty="0">
                <a:latin typeface="Arial"/>
                <a:cs typeface="Arial"/>
              </a:rPr>
              <a:t>or </a:t>
            </a:r>
            <a:r>
              <a:rPr sz="3200" spc="-150" dirty="0">
                <a:latin typeface="Arial"/>
                <a:cs typeface="Arial"/>
              </a:rPr>
              <a:t>user </a:t>
            </a:r>
            <a:r>
              <a:rPr sz="3200" spc="-70" dirty="0">
                <a:latin typeface="Arial"/>
                <a:cs typeface="Arial"/>
              </a:rPr>
              <a:t>defined </a:t>
            </a:r>
            <a:r>
              <a:rPr sz="3200" spc="-90" dirty="0">
                <a:latin typeface="Arial"/>
                <a:cs typeface="Arial"/>
              </a:rPr>
              <a:t>types </a:t>
            </a:r>
            <a:r>
              <a:rPr sz="3200" spc="-140" dirty="0">
                <a:latin typeface="Arial"/>
                <a:cs typeface="Arial"/>
              </a:rPr>
              <a:t>are  </a:t>
            </a:r>
            <a:r>
              <a:rPr sz="3200" spc="-100" dirty="0">
                <a:latin typeface="Arial"/>
                <a:cs typeface="Arial"/>
              </a:rPr>
              <a:t>handled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by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the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compiler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with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no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30" dirty="0">
                <a:latin typeface="Arial"/>
                <a:cs typeface="Arial"/>
              </a:rPr>
              <a:t>effort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on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our  </a:t>
            </a:r>
            <a:r>
              <a:rPr sz="3200" spc="-20" dirty="0">
                <a:latin typeface="Arial"/>
                <a:cs typeface="Arial"/>
              </a:rPr>
              <a:t>part,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provided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same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data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type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is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used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on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both  </a:t>
            </a:r>
            <a:r>
              <a:rPr sz="3200" spc="-170" dirty="0">
                <a:latin typeface="Arial"/>
                <a:cs typeface="Arial"/>
              </a:rPr>
              <a:t>sides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the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assignment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operator.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</a:t>
            </a:r>
            <a:r>
              <a:rPr dirty="0"/>
              <a:t>RI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38667" y="6566823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pPr marL="38100">
                <a:lnSpc>
                  <a:spcPts val="1425"/>
                </a:lnSpc>
              </a:pPr>
              <a:t>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525905"/>
            <a:chOff x="0" y="0"/>
            <a:chExt cx="9144000" cy="1525905"/>
          </a:xfrm>
        </p:grpSpPr>
        <p:sp>
          <p:nvSpPr>
            <p:cNvPr id="3" name="object 3"/>
            <p:cNvSpPr/>
            <p:nvPr/>
          </p:nvSpPr>
          <p:spPr>
            <a:xfrm>
              <a:off x="0" y="1412747"/>
              <a:ext cx="9144000" cy="1127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435608"/>
              <a:ext cx="9144000" cy="45720"/>
            </a:xfrm>
            <a:custGeom>
              <a:avLst/>
              <a:gdLst/>
              <a:ahLst/>
              <a:cxnLst/>
              <a:rect l="l" t="t" r="r" b="b"/>
              <a:pathLst>
                <a:path w="9144000" h="45719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1434465"/>
            </a:xfrm>
            <a:custGeom>
              <a:avLst/>
              <a:gdLst/>
              <a:ahLst/>
              <a:cxnLst/>
              <a:rect l="l" t="t" r="r" b="b"/>
              <a:pathLst>
                <a:path w="9144000" h="1434465">
                  <a:moveTo>
                    <a:pt x="9144000" y="0"/>
                  </a:moveTo>
                  <a:lnTo>
                    <a:pt x="0" y="0"/>
                  </a:lnTo>
                  <a:lnTo>
                    <a:pt x="0" y="1434084"/>
                  </a:lnTo>
                  <a:lnTo>
                    <a:pt x="9144000" y="14340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1891" y="371856"/>
              <a:ext cx="6344412" cy="5364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8236" y="1828545"/>
            <a:ext cx="793115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5"/>
              </a:spcBef>
              <a:tabLst>
                <a:tab pos="332105" algn="l"/>
              </a:tabLst>
            </a:pPr>
            <a:r>
              <a:rPr sz="2550" u="none" spc="-665" dirty="0">
                <a:solidFill>
                  <a:srgbClr val="EFAC00"/>
                </a:solidFill>
              </a:rPr>
              <a:t>	</a:t>
            </a:r>
            <a:r>
              <a:rPr sz="3200" u="none" spc="-100" dirty="0">
                <a:solidFill>
                  <a:srgbClr val="000000"/>
                </a:solidFill>
              </a:rPr>
              <a:t>In </a:t>
            </a:r>
            <a:r>
              <a:rPr sz="3200" u="none" spc="-229" dirty="0">
                <a:solidFill>
                  <a:srgbClr val="000000"/>
                </a:solidFill>
              </a:rPr>
              <a:t>case </a:t>
            </a:r>
            <a:r>
              <a:rPr sz="3200" u="none" spc="25" dirty="0">
                <a:solidFill>
                  <a:srgbClr val="000000"/>
                </a:solidFill>
              </a:rPr>
              <a:t>of </a:t>
            </a:r>
            <a:r>
              <a:rPr sz="3200" u="none" spc="-114" dirty="0">
                <a:solidFill>
                  <a:srgbClr val="000000"/>
                </a:solidFill>
              </a:rPr>
              <a:t>conversion </a:t>
            </a:r>
            <a:r>
              <a:rPr sz="3200" u="none" spc="-75" dirty="0">
                <a:solidFill>
                  <a:srgbClr val="000000"/>
                </a:solidFill>
              </a:rPr>
              <a:t>between </a:t>
            </a:r>
            <a:r>
              <a:rPr sz="3200" u="none" spc="-85" dirty="0">
                <a:solidFill>
                  <a:srgbClr val="000000"/>
                </a:solidFill>
              </a:rPr>
              <a:t>objects  </a:t>
            </a:r>
            <a:r>
              <a:rPr sz="3200" u="none" spc="-60" dirty="0">
                <a:solidFill>
                  <a:srgbClr val="000000"/>
                </a:solidFill>
              </a:rPr>
              <a:t>constructor </a:t>
            </a:r>
            <a:r>
              <a:rPr sz="3200" u="none" spc="-25" dirty="0">
                <a:solidFill>
                  <a:srgbClr val="000000"/>
                </a:solidFill>
              </a:rPr>
              <a:t>function </a:t>
            </a:r>
            <a:r>
              <a:rPr sz="3200" u="none" spc="-140" dirty="0">
                <a:solidFill>
                  <a:srgbClr val="000000"/>
                </a:solidFill>
              </a:rPr>
              <a:t>is </a:t>
            </a:r>
            <a:r>
              <a:rPr sz="3200" u="none" spc="-80" dirty="0">
                <a:solidFill>
                  <a:srgbClr val="000000"/>
                </a:solidFill>
              </a:rPr>
              <a:t>applied </a:t>
            </a:r>
            <a:r>
              <a:rPr sz="3200" u="none" spc="70" dirty="0">
                <a:solidFill>
                  <a:srgbClr val="000000"/>
                </a:solidFill>
              </a:rPr>
              <a:t>to</a:t>
            </a:r>
            <a:r>
              <a:rPr sz="3200" u="none" spc="-315" dirty="0">
                <a:solidFill>
                  <a:srgbClr val="000000"/>
                </a:solidFill>
              </a:rPr>
              <a:t> </a:t>
            </a:r>
            <a:r>
              <a:rPr sz="3200" u="none" spc="-50" dirty="0">
                <a:solidFill>
                  <a:srgbClr val="000000"/>
                </a:solidFill>
              </a:rPr>
              <a:t>destination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938275" y="2803906"/>
            <a:ext cx="93471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70" dirty="0">
                <a:latin typeface="Arial"/>
                <a:cs typeface="Arial"/>
              </a:rPr>
              <a:t>cla</a:t>
            </a:r>
            <a:r>
              <a:rPr sz="3200" spc="-190" dirty="0">
                <a:latin typeface="Arial"/>
                <a:cs typeface="Arial"/>
              </a:rPr>
              <a:t>s</a:t>
            </a:r>
            <a:r>
              <a:rPr sz="3200" spc="-180" dirty="0">
                <a:latin typeface="Arial"/>
                <a:cs typeface="Arial"/>
              </a:rPr>
              <a:t>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3198" y="3779646"/>
            <a:ext cx="1778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5" dirty="0">
                <a:latin typeface="Arial"/>
                <a:cs typeface="Arial"/>
              </a:rPr>
              <a:t>objX=objY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19883" y="2763260"/>
            <a:ext cx="1692275" cy="859790"/>
            <a:chOff x="2119883" y="2763260"/>
            <a:chExt cx="1692275" cy="859790"/>
          </a:xfrm>
        </p:grpSpPr>
        <p:sp>
          <p:nvSpPr>
            <p:cNvPr id="11" name="object 11"/>
            <p:cNvSpPr/>
            <p:nvPr/>
          </p:nvSpPr>
          <p:spPr>
            <a:xfrm>
              <a:off x="2143505" y="2786633"/>
              <a:ext cx="1644650" cy="813435"/>
            </a:xfrm>
            <a:custGeom>
              <a:avLst/>
              <a:gdLst/>
              <a:ahLst/>
              <a:cxnLst/>
              <a:rect l="l" t="t" r="r" b="b"/>
              <a:pathLst>
                <a:path w="1644650" h="813435">
                  <a:moveTo>
                    <a:pt x="1320799" y="647700"/>
                  </a:moveTo>
                  <a:lnTo>
                    <a:pt x="924560" y="647700"/>
                  </a:lnTo>
                  <a:lnTo>
                    <a:pt x="1644522" y="813053"/>
                  </a:lnTo>
                  <a:lnTo>
                    <a:pt x="1320799" y="647700"/>
                  </a:lnTo>
                  <a:close/>
                </a:path>
                <a:path w="1644650" h="813435">
                  <a:moveTo>
                    <a:pt x="1477009" y="0"/>
                  </a:moveTo>
                  <a:lnTo>
                    <a:pt x="107950" y="0"/>
                  </a:lnTo>
                  <a:lnTo>
                    <a:pt x="65954" y="8491"/>
                  </a:lnTo>
                  <a:lnTo>
                    <a:pt x="31638" y="31638"/>
                  </a:lnTo>
                  <a:lnTo>
                    <a:pt x="8491" y="65954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91" y="581745"/>
                  </a:lnTo>
                  <a:lnTo>
                    <a:pt x="31638" y="616061"/>
                  </a:lnTo>
                  <a:lnTo>
                    <a:pt x="65954" y="639208"/>
                  </a:lnTo>
                  <a:lnTo>
                    <a:pt x="107950" y="647700"/>
                  </a:lnTo>
                  <a:lnTo>
                    <a:pt x="1477009" y="647700"/>
                  </a:lnTo>
                  <a:lnTo>
                    <a:pt x="1519005" y="639208"/>
                  </a:lnTo>
                  <a:lnTo>
                    <a:pt x="1553321" y="616061"/>
                  </a:lnTo>
                  <a:lnTo>
                    <a:pt x="1576468" y="581745"/>
                  </a:lnTo>
                  <a:lnTo>
                    <a:pt x="1584959" y="539750"/>
                  </a:lnTo>
                  <a:lnTo>
                    <a:pt x="1584959" y="107950"/>
                  </a:lnTo>
                  <a:lnTo>
                    <a:pt x="1576468" y="65954"/>
                  </a:lnTo>
                  <a:lnTo>
                    <a:pt x="1553321" y="31638"/>
                  </a:lnTo>
                  <a:lnTo>
                    <a:pt x="1519005" y="8491"/>
                  </a:lnTo>
                  <a:lnTo>
                    <a:pt x="1477009" y="0"/>
                  </a:lnTo>
                  <a:close/>
                </a:path>
              </a:pathLst>
            </a:custGeom>
            <a:solidFill>
              <a:srgbClr val="E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19883" y="2763260"/>
              <a:ext cx="1692275" cy="859790"/>
            </a:xfrm>
            <a:custGeom>
              <a:avLst/>
              <a:gdLst/>
              <a:ahLst/>
              <a:cxnLst/>
              <a:rect l="l" t="t" r="r" b="b"/>
              <a:pathLst>
                <a:path w="1692275" h="859789">
                  <a:moveTo>
                    <a:pt x="1660850" y="849149"/>
                  </a:moveTo>
                  <a:lnTo>
                    <a:pt x="1657477" y="858520"/>
                  </a:lnTo>
                  <a:lnTo>
                    <a:pt x="1662938" y="859790"/>
                  </a:lnTo>
                  <a:lnTo>
                    <a:pt x="1671528" y="859790"/>
                  </a:lnTo>
                  <a:lnTo>
                    <a:pt x="1679463" y="857250"/>
                  </a:lnTo>
                  <a:lnTo>
                    <a:pt x="1685994" y="852170"/>
                  </a:lnTo>
                  <a:lnTo>
                    <a:pt x="1687744" y="849630"/>
                  </a:lnTo>
                  <a:lnTo>
                    <a:pt x="1661795" y="849630"/>
                  </a:lnTo>
                  <a:lnTo>
                    <a:pt x="1660850" y="849149"/>
                  </a:lnTo>
                  <a:close/>
                </a:path>
                <a:path w="1692275" h="859789">
                  <a:moveTo>
                    <a:pt x="1500632" y="0"/>
                  </a:moveTo>
                  <a:lnTo>
                    <a:pt x="130429" y="0"/>
                  </a:lnTo>
                  <a:lnTo>
                    <a:pt x="117093" y="1270"/>
                  </a:lnTo>
                  <a:lnTo>
                    <a:pt x="79375" y="11430"/>
                  </a:lnTo>
                  <a:lnTo>
                    <a:pt x="47117" y="31750"/>
                  </a:lnTo>
                  <a:lnTo>
                    <a:pt x="15367" y="69850"/>
                  </a:lnTo>
                  <a:lnTo>
                    <a:pt x="2413" y="106680"/>
                  </a:lnTo>
                  <a:lnTo>
                    <a:pt x="0" y="565150"/>
                  </a:lnTo>
                  <a:lnTo>
                    <a:pt x="889" y="577850"/>
                  </a:lnTo>
                  <a:lnTo>
                    <a:pt x="10795" y="615950"/>
                  </a:lnTo>
                  <a:lnTo>
                    <a:pt x="30861" y="648970"/>
                  </a:lnTo>
                  <a:lnTo>
                    <a:pt x="69850" y="679450"/>
                  </a:lnTo>
                  <a:lnTo>
                    <a:pt x="106426" y="693420"/>
                  </a:lnTo>
                  <a:lnTo>
                    <a:pt x="131572" y="695960"/>
                  </a:lnTo>
                  <a:lnTo>
                    <a:pt x="945515" y="695960"/>
                  </a:lnTo>
                  <a:lnTo>
                    <a:pt x="1657376" y="858520"/>
                  </a:lnTo>
                  <a:lnTo>
                    <a:pt x="1556627" y="807086"/>
                  </a:lnTo>
                  <a:lnTo>
                    <a:pt x="949325" y="666750"/>
                  </a:lnTo>
                  <a:lnTo>
                    <a:pt x="120777" y="666750"/>
                  </a:lnTo>
                  <a:lnTo>
                    <a:pt x="110617" y="665480"/>
                  </a:lnTo>
                  <a:lnTo>
                    <a:pt x="73660" y="648970"/>
                  </a:lnTo>
                  <a:lnTo>
                    <a:pt x="58420" y="636270"/>
                  </a:lnTo>
                  <a:lnTo>
                    <a:pt x="51816" y="629920"/>
                  </a:lnTo>
                  <a:lnTo>
                    <a:pt x="32893" y="594360"/>
                  </a:lnTo>
                  <a:lnTo>
                    <a:pt x="28384" y="565150"/>
                  </a:lnTo>
                  <a:lnTo>
                    <a:pt x="28391" y="130810"/>
                  </a:lnTo>
                  <a:lnTo>
                    <a:pt x="36576" y="91439"/>
                  </a:lnTo>
                  <a:lnTo>
                    <a:pt x="58801" y="58420"/>
                  </a:lnTo>
                  <a:lnTo>
                    <a:pt x="91693" y="36830"/>
                  </a:lnTo>
                  <a:lnTo>
                    <a:pt x="121285" y="29210"/>
                  </a:lnTo>
                  <a:lnTo>
                    <a:pt x="1583436" y="29210"/>
                  </a:lnTo>
                  <a:lnTo>
                    <a:pt x="1573276" y="22860"/>
                  </a:lnTo>
                  <a:lnTo>
                    <a:pt x="1562354" y="15239"/>
                  </a:lnTo>
                  <a:lnTo>
                    <a:pt x="1550796" y="10160"/>
                  </a:lnTo>
                  <a:lnTo>
                    <a:pt x="1538605" y="6350"/>
                  </a:lnTo>
                  <a:lnTo>
                    <a:pt x="1525905" y="2539"/>
                  </a:lnTo>
                  <a:lnTo>
                    <a:pt x="1500632" y="0"/>
                  </a:lnTo>
                  <a:close/>
                </a:path>
                <a:path w="1692275" h="859789">
                  <a:moveTo>
                    <a:pt x="1556627" y="807086"/>
                  </a:moveTo>
                  <a:lnTo>
                    <a:pt x="1657477" y="858520"/>
                  </a:lnTo>
                  <a:lnTo>
                    <a:pt x="1660850" y="849149"/>
                  </a:lnTo>
                  <a:lnTo>
                    <a:pt x="1596081" y="816203"/>
                  </a:lnTo>
                  <a:lnTo>
                    <a:pt x="1556627" y="807086"/>
                  </a:lnTo>
                  <a:close/>
                </a:path>
                <a:path w="1692275" h="859789">
                  <a:moveTo>
                    <a:pt x="1665146" y="840247"/>
                  </a:moveTo>
                  <a:lnTo>
                    <a:pt x="1661795" y="849630"/>
                  </a:lnTo>
                  <a:lnTo>
                    <a:pt x="1687744" y="849630"/>
                  </a:lnTo>
                  <a:lnTo>
                    <a:pt x="1690370" y="845820"/>
                  </a:lnTo>
                  <a:lnTo>
                    <a:pt x="1691186" y="840739"/>
                  </a:lnTo>
                  <a:lnTo>
                    <a:pt x="1666113" y="840739"/>
                  </a:lnTo>
                  <a:lnTo>
                    <a:pt x="1665146" y="840247"/>
                  </a:lnTo>
                  <a:close/>
                </a:path>
                <a:path w="1692275" h="859789">
                  <a:moveTo>
                    <a:pt x="1596081" y="816203"/>
                  </a:moveTo>
                  <a:lnTo>
                    <a:pt x="1660850" y="849149"/>
                  </a:lnTo>
                  <a:lnTo>
                    <a:pt x="1664224" y="839777"/>
                  </a:lnTo>
                  <a:lnTo>
                    <a:pt x="1636141" y="825460"/>
                  </a:lnTo>
                  <a:lnTo>
                    <a:pt x="1596081" y="816203"/>
                  </a:lnTo>
                  <a:close/>
                </a:path>
                <a:path w="1692275" h="859789">
                  <a:moveTo>
                    <a:pt x="1667813" y="832779"/>
                  </a:moveTo>
                  <a:lnTo>
                    <a:pt x="1665146" y="840247"/>
                  </a:lnTo>
                  <a:lnTo>
                    <a:pt x="1666113" y="840739"/>
                  </a:lnTo>
                  <a:lnTo>
                    <a:pt x="1669288" y="833120"/>
                  </a:lnTo>
                  <a:lnTo>
                    <a:pt x="1667813" y="832779"/>
                  </a:lnTo>
                  <a:close/>
                </a:path>
                <a:path w="1692275" h="859789">
                  <a:moveTo>
                    <a:pt x="1355217" y="650239"/>
                  </a:moveTo>
                  <a:lnTo>
                    <a:pt x="1348472" y="678805"/>
                  </a:lnTo>
                  <a:lnTo>
                    <a:pt x="1565006" y="789195"/>
                  </a:lnTo>
                  <a:lnTo>
                    <a:pt x="1673479" y="814070"/>
                  </a:lnTo>
                  <a:lnTo>
                    <a:pt x="1670358" y="822739"/>
                  </a:lnTo>
                  <a:lnTo>
                    <a:pt x="1671320" y="822960"/>
                  </a:lnTo>
                  <a:lnTo>
                    <a:pt x="1667813" y="832779"/>
                  </a:lnTo>
                  <a:lnTo>
                    <a:pt x="1669288" y="833120"/>
                  </a:lnTo>
                  <a:lnTo>
                    <a:pt x="1666113" y="840739"/>
                  </a:lnTo>
                  <a:lnTo>
                    <a:pt x="1691186" y="840739"/>
                  </a:lnTo>
                  <a:lnTo>
                    <a:pt x="1691798" y="836930"/>
                  </a:lnTo>
                  <a:lnTo>
                    <a:pt x="1690179" y="828039"/>
                  </a:lnTo>
                  <a:lnTo>
                    <a:pt x="1685797" y="821689"/>
                  </a:lnTo>
                  <a:lnTo>
                    <a:pt x="1678940" y="816610"/>
                  </a:lnTo>
                  <a:lnTo>
                    <a:pt x="1355217" y="650239"/>
                  </a:lnTo>
                  <a:close/>
                </a:path>
                <a:path w="1692275" h="859789">
                  <a:moveTo>
                    <a:pt x="1666825" y="832551"/>
                  </a:moveTo>
                  <a:lnTo>
                    <a:pt x="1664224" y="839777"/>
                  </a:lnTo>
                  <a:lnTo>
                    <a:pt x="1665146" y="840247"/>
                  </a:lnTo>
                  <a:lnTo>
                    <a:pt x="1667813" y="832779"/>
                  </a:lnTo>
                  <a:lnTo>
                    <a:pt x="1666825" y="832551"/>
                  </a:lnTo>
                  <a:close/>
                </a:path>
                <a:path w="1692275" h="859789">
                  <a:moveTo>
                    <a:pt x="1636141" y="825460"/>
                  </a:moveTo>
                  <a:lnTo>
                    <a:pt x="1664224" y="839777"/>
                  </a:lnTo>
                  <a:lnTo>
                    <a:pt x="1666825" y="832551"/>
                  </a:lnTo>
                  <a:lnTo>
                    <a:pt x="1636141" y="825460"/>
                  </a:lnTo>
                  <a:close/>
                </a:path>
                <a:path w="1692275" h="859789">
                  <a:moveTo>
                    <a:pt x="1598466" y="806253"/>
                  </a:moveTo>
                  <a:lnTo>
                    <a:pt x="1636141" y="825460"/>
                  </a:lnTo>
                  <a:lnTo>
                    <a:pt x="1666825" y="832551"/>
                  </a:lnTo>
                  <a:lnTo>
                    <a:pt x="1670358" y="822739"/>
                  </a:lnTo>
                  <a:lnTo>
                    <a:pt x="1598466" y="806253"/>
                  </a:lnTo>
                  <a:close/>
                </a:path>
                <a:path w="1692275" h="859789">
                  <a:moveTo>
                    <a:pt x="1565006" y="789195"/>
                  </a:moveTo>
                  <a:lnTo>
                    <a:pt x="1598466" y="806253"/>
                  </a:lnTo>
                  <a:lnTo>
                    <a:pt x="1670358" y="822739"/>
                  </a:lnTo>
                  <a:lnTo>
                    <a:pt x="1673479" y="814070"/>
                  </a:lnTo>
                  <a:lnTo>
                    <a:pt x="1565006" y="789195"/>
                  </a:lnTo>
                  <a:close/>
                </a:path>
                <a:path w="1692275" h="859789">
                  <a:moveTo>
                    <a:pt x="1519478" y="788140"/>
                  </a:moveTo>
                  <a:lnTo>
                    <a:pt x="1556627" y="807086"/>
                  </a:lnTo>
                  <a:lnTo>
                    <a:pt x="1596081" y="816203"/>
                  </a:lnTo>
                  <a:lnTo>
                    <a:pt x="1558505" y="797089"/>
                  </a:lnTo>
                  <a:lnTo>
                    <a:pt x="1519478" y="788140"/>
                  </a:lnTo>
                  <a:close/>
                </a:path>
                <a:path w="1692275" h="859789">
                  <a:moveTo>
                    <a:pt x="1524909" y="780000"/>
                  </a:moveTo>
                  <a:lnTo>
                    <a:pt x="1558505" y="797089"/>
                  </a:lnTo>
                  <a:lnTo>
                    <a:pt x="1598466" y="806253"/>
                  </a:lnTo>
                  <a:lnTo>
                    <a:pt x="1565006" y="789195"/>
                  </a:lnTo>
                  <a:lnTo>
                    <a:pt x="1524909" y="780000"/>
                  </a:lnTo>
                  <a:close/>
                </a:path>
                <a:path w="1692275" h="859789">
                  <a:moveTo>
                    <a:pt x="1486041" y="771087"/>
                  </a:moveTo>
                  <a:lnTo>
                    <a:pt x="1519478" y="788140"/>
                  </a:lnTo>
                  <a:lnTo>
                    <a:pt x="1558505" y="797089"/>
                  </a:lnTo>
                  <a:lnTo>
                    <a:pt x="1524909" y="780000"/>
                  </a:lnTo>
                  <a:lnTo>
                    <a:pt x="1486041" y="771087"/>
                  </a:lnTo>
                  <a:close/>
                </a:path>
                <a:path w="1692275" h="859789">
                  <a:moveTo>
                    <a:pt x="1500632" y="38100"/>
                  </a:moveTo>
                  <a:lnTo>
                    <a:pt x="122682" y="38100"/>
                  </a:lnTo>
                  <a:lnTo>
                    <a:pt x="113411" y="39370"/>
                  </a:lnTo>
                  <a:lnTo>
                    <a:pt x="72390" y="59689"/>
                  </a:lnTo>
                  <a:lnTo>
                    <a:pt x="65786" y="64770"/>
                  </a:lnTo>
                  <a:lnTo>
                    <a:pt x="59690" y="72389"/>
                  </a:lnTo>
                  <a:lnTo>
                    <a:pt x="54229" y="78739"/>
                  </a:lnTo>
                  <a:lnTo>
                    <a:pt x="49403" y="86360"/>
                  </a:lnTo>
                  <a:lnTo>
                    <a:pt x="37909" y="130810"/>
                  </a:lnTo>
                  <a:lnTo>
                    <a:pt x="37845" y="565150"/>
                  </a:lnTo>
                  <a:lnTo>
                    <a:pt x="38227" y="572770"/>
                  </a:lnTo>
                  <a:lnTo>
                    <a:pt x="53467" y="615950"/>
                  </a:lnTo>
                  <a:lnTo>
                    <a:pt x="86360" y="646430"/>
                  </a:lnTo>
                  <a:lnTo>
                    <a:pt x="131572" y="657860"/>
                  </a:lnTo>
                  <a:lnTo>
                    <a:pt x="951357" y="657860"/>
                  </a:lnTo>
                  <a:lnTo>
                    <a:pt x="1519478" y="788140"/>
                  </a:lnTo>
                  <a:lnTo>
                    <a:pt x="1486041" y="771087"/>
                  </a:lnTo>
                  <a:lnTo>
                    <a:pt x="953516" y="648970"/>
                  </a:lnTo>
                  <a:lnTo>
                    <a:pt x="951738" y="648970"/>
                  </a:lnTo>
                  <a:lnTo>
                    <a:pt x="949960" y="647700"/>
                  </a:lnTo>
                  <a:lnTo>
                    <a:pt x="121793" y="647700"/>
                  </a:lnTo>
                  <a:lnTo>
                    <a:pt x="113411" y="646430"/>
                  </a:lnTo>
                  <a:lnTo>
                    <a:pt x="105410" y="643889"/>
                  </a:lnTo>
                  <a:lnTo>
                    <a:pt x="97790" y="641350"/>
                  </a:lnTo>
                  <a:lnTo>
                    <a:pt x="90551" y="637539"/>
                  </a:lnTo>
                  <a:lnTo>
                    <a:pt x="83312" y="632460"/>
                  </a:lnTo>
                  <a:lnTo>
                    <a:pt x="77216" y="628650"/>
                  </a:lnTo>
                  <a:lnTo>
                    <a:pt x="71120" y="622300"/>
                  </a:lnTo>
                  <a:lnTo>
                    <a:pt x="65786" y="617220"/>
                  </a:lnTo>
                  <a:lnTo>
                    <a:pt x="61087" y="609600"/>
                  </a:lnTo>
                  <a:lnTo>
                    <a:pt x="47498" y="571500"/>
                  </a:lnTo>
                  <a:lnTo>
                    <a:pt x="47307" y="130810"/>
                  </a:lnTo>
                  <a:lnTo>
                    <a:pt x="47752" y="121920"/>
                  </a:lnTo>
                  <a:lnTo>
                    <a:pt x="62357" y="83820"/>
                  </a:lnTo>
                  <a:lnTo>
                    <a:pt x="92456" y="57150"/>
                  </a:lnTo>
                  <a:lnTo>
                    <a:pt x="124079" y="48260"/>
                  </a:lnTo>
                  <a:lnTo>
                    <a:pt x="1543261" y="48260"/>
                  </a:lnTo>
                  <a:lnTo>
                    <a:pt x="1537843" y="45720"/>
                  </a:lnTo>
                  <a:lnTo>
                    <a:pt x="1520317" y="40639"/>
                  </a:lnTo>
                  <a:lnTo>
                    <a:pt x="1510919" y="39370"/>
                  </a:lnTo>
                  <a:lnTo>
                    <a:pt x="1500632" y="38100"/>
                  </a:lnTo>
                  <a:close/>
                </a:path>
                <a:path w="1692275" h="859789">
                  <a:moveTo>
                    <a:pt x="1543261" y="48260"/>
                  </a:moveTo>
                  <a:lnTo>
                    <a:pt x="1510538" y="48260"/>
                  </a:lnTo>
                  <a:lnTo>
                    <a:pt x="1518793" y="49530"/>
                  </a:lnTo>
                  <a:lnTo>
                    <a:pt x="1526920" y="52070"/>
                  </a:lnTo>
                  <a:lnTo>
                    <a:pt x="1561083" y="73660"/>
                  </a:lnTo>
                  <a:lnTo>
                    <a:pt x="1566418" y="78739"/>
                  </a:lnTo>
                  <a:lnTo>
                    <a:pt x="1583563" y="116839"/>
                  </a:lnTo>
                  <a:lnTo>
                    <a:pt x="1584896" y="565150"/>
                  </a:lnTo>
                  <a:lnTo>
                    <a:pt x="1584452" y="574039"/>
                  </a:lnTo>
                  <a:lnTo>
                    <a:pt x="1569846" y="612139"/>
                  </a:lnTo>
                  <a:lnTo>
                    <a:pt x="1540002" y="638810"/>
                  </a:lnTo>
                  <a:lnTo>
                    <a:pt x="1508125" y="647700"/>
                  </a:lnTo>
                  <a:lnTo>
                    <a:pt x="1344421" y="647700"/>
                  </a:lnTo>
                  <a:lnTo>
                    <a:pt x="1336597" y="648970"/>
                  </a:lnTo>
                  <a:lnTo>
                    <a:pt x="1329832" y="652780"/>
                  </a:lnTo>
                  <a:lnTo>
                    <a:pt x="1324615" y="659130"/>
                  </a:lnTo>
                  <a:lnTo>
                    <a:pt x="1321435" y="666750"/>
                  </a:lnTo>
                  <a:lnTo>
                    <a:pt x="1320913" y="674370"/>
                  </a:lnTo>
                  <a:lnTo>
                    <a:pt x="1322974" y="681989"/>
                  </a:lnTo>
                  <a:lnTo>
                    <a:pt x="1327346" y="688339"/>
                  </a:lnTo>
                  <a:lnTo>
                    <a:pt x="1333754" y="693420"/>
                  </a:lnTo>
                  <a:lnTo>
                    <a:pt x="1486041" y="771087"/>
                  </a:lnTo>
                  <a:lnTo>
                    <a:pt x="1524909" y="780000"/>
                  </a:lnTo>
                  <a:lnTo>
                    <a:pt x="1359693" y="695960"/>
                  </a:lnTo>
                  <a:lnTo>
                    <a:pt x="1344421" y="695960"/>
                  </a:lnTo>
                  <a:lnTo>
                    <a:pt x="1346059" y="689024"/>
                  </a:lnTo>
                  <a:lnTo>
                    <a:pt x="1332230" y="681989"/>
                  </a:lnTo>
                  <a:lnTo>
                    <a:pt x="1329182" y="674370"/>
                  </a:lnTo>
                  <a:lnTo>
                    <a:pt x="1332230" y="661670"/>
                  </a:lnTo>
                  <a:lnTo>
                    <a:pt x="1337945" y="657860"/>
                  </a:lnTo>
                  <a:lnTo>
                    <a:pt x="1353417" y="657860"/>
                  </a:lnTo>
                  <a:lnTo>
                    <a:pt x="1355217" y="650239"/>
                  </a:lnTo>
                  <a:lnTo>
                    <a:pt x="1536445" y="650239"/>
                  </a:lnTo>
                  <a:lnTo>
                    <a:pt x="1544828" y="646430"/>
                  </a:lnTo>
                  <a:lnTo>
                    <a:pt x="1552448" y="642620"/>
                  </a:lnTo>
                  <a:lnTo>
                    <a:pt x="1559814" y="636270"/>
                  </a:lnTo>
                  <a:lnTo>
                    <a:pt x="1566545" y="631189"/>
                  </a:lnTo>
                  <a:lnTo>
                    <a:pt x="1572641" y="623570"/>
                  </a:lnTo>
                  <a:lnTo>
                    <a:pt x="1577975" y="617220"/>
                  </a:lnTo>
                  <a:lnTo>
                    <a:pt x="1582801" y="609600"/>
                  </a:lnTo>
                  <a:lnTo>
                    <a:pt x="1594294" y="565150"/>
                  </a:lnTo>
                  <a:lnTo>
                    <a:pt x="1594358" y="401320"/>
                  </a:lnTo>
                  <a:lnTo>
                    <a:pt x="1594358" y="130810"/>
                  </a:lnTo>
                  <a:lnTo>
                    <a:pt x="1593977" y="123189"/>
                  </a:lnTo>
                  <a:lnTo>
                    <a:pt x="1578864" y="80010"/>
                  </a:lnTo>
                  <a:lnTo>
                    <a:pt x="1545970" y="49530"/>
                  </a:lnTo>
                  <a:lnTo>
                    <a:pt x="1543261" y="48260"/>
                  </a:lnTo>
                  <a:close/>
                </a:path>
                <a:path w="1692275" h="859789">
                  <a:moveTo>
                    <a:pt x="1346059" y="689024"/>
                  </a:moveTo>
                  <a:lnTo>
                    <a:pt x="1344421" y="695960"/>
                  </a:lnTo>
                  <a:lnTo>
                    <a:pt x="1359693" y="695960"/>
                  </a:lnTo>
                  <a:lnTo>
                    <a:pt x="1346059" y="689024"/>
                  </a:lnTo>
                  <a:close/>
                </a:path>
                <a:path w="1692275" h="859789">
                  <a:moveTo>
                    <a:pt x="1348472" y="678805"/>
                  </a:moveTo>
                  <a:lnTo>
                    <a:pt x="1346059" y="689024"/>
                  </a:lnTo>
                  <a:lnTo>
                    <a:pt x="1359693" y="695960"/>
                  </a:lnTo>
                  <a:lnTo>
                    <a:pt x="1382121" y="695960"/>
                  </a:lnTo>
                  <a:lnTo>
                    <a:pt x="1348472" y="678805"/>
                  </a:lnTo>
                  <a:close/>
                </a:path>
                <a:path w="1692275" h="859789">
                  <a:moveTo>
                    <a:pt x="1583436" y="29210"/>
                  </a:moveTo>
                  <a:lnTo>
                    <a:pt x="1511427" y="29210"/>
                  </a:lnTo>
                  <a:lnTo>
                    <a:pt x="1521714" y="30480"/>
                  </a:lnTo>
                  <a:lnTo>
                    <a:pt x="1531620" y="33020"/>
                  </a:lnTo>
                  <a:lnTo>
                    <a:pt x="1566545" y="52070"/>
                  </a:lnTo>
                  <a:lnTo>
                    <a:pt x="1573783" y="59689"/>
                  </a:lnTo>
                  <a:lnTo>
                    <a:pt x="1580388" y="66039"/>
                  </a:lnTo>
                  <a:lnTo>
                    <a:pt x="1599311" y="101600"/>
                  </a:lnTo>
                  <a:lnTo>
                    <a:pt x="1603819" y="130810"/>
                  </a:lnTo>
                  <a:lnTo>
                    <a:pt x="1603803" y="565150"/>
                  </a:lnTo>
                  <a:lnTo>
                    <a:pt x="1595628" y="604520"/>
                  </a:lnTo>
                  <a:lnTo>
                    <a:pt x="1573530" y="637539"/>
                  </a:lnTo>
                  <a:lnTo>
                    <a:pt x="1549654" y="654050"/>
                  </a:lnTo>
                  <a:lnTo>
                    <a:pt x="1540637" y="659130"/>
                  </a:lnTo>
                  <a:lnTo>
                    <a:pt x="1531112" y="662939"/>
                  </a:lnTo>
                  <a:lnTo>
                    <a:pt x="1521206" y="665480"/>
                  </a:lnTo>
                  <a:lnTo>
                    <a:pt x="1511045" y="666750"/>
                  </a:lnTo>
                  <a:lnTo>
                    <a:pt x="1387342" y="666750"/>
                  </a:lnTo>
                  <a:lnTo>
                    <a:pt x="1444179" y="695960"/>
                  </a:lnTo>
                  <a:lnTo>
                    <a:pt x="1501902" y="695960"/>
                  </a:lnTo>
                  <a:lnTo>
                    <a:pt x="1515237" y="694689"/>
                  </a:lnTo>
                  <a:lnTo>
                    <a:pt x="1552956" y="684530"/>
                  </a:lnTo>
                  <a:lnTo>
                    <a:pt x="1585214" y="664210"/>
                  </a:lnTo>
                  <a:lnTo>
                    <a:pt x="1616837" y="626110"/>
                  </a:lnTo>
                  <a:lnTo>
                    <a:pt x="1629791" y="589280"/>
                  </a:lnTo>
                  <a:lnTo>
                    <a:pt x="1632204" y="130810"/>
                  </a:lnTo>
                  <a:lnTo>
                    <a:pt x="1631315" y="118110"/>
                  </a:lnTo>
                  <a:lnTo>
                    <a:pt x="1621408" y="80010"/>
                  </a:lnTo>
                  <a:lnTo>
                    <a:pt x="1601470" y="46989"/>
                  </a:lnTo>
                  <a:lnTo>
                    <a:pt x="1592833" y="38100"/>
                  </a:lnTo>
                  <a:lnTo>
                    <a:pt x="1583436" y="29210"/>
                  </a:lnTo>
                  <a:close/>
                </a:path>
                <a:path w="1692275" h="859789">
                  <a:moveTo>
                    <a:pt x="1351318" y="666750"/>
                  </a:moveTo>
                  <a:lnTo>
                    <a:pt x="1342263" y="666750"/>
                  </a:lnTo>
                  <a:lnTo>
                    <a:pt x="1340358" y="668020"/>
                  </a:lnTo>
                  <a:lnTo>
                    <a:pt x="1339342" y="673100"/>
                  </a:lnTo>
                  <a:lnTo>
                    <a:pt x="1340358" y="674370"/>
                  </a:lnTo>
                  <a:lnTo>
                    <a:pt x="1342263" y="675639"/>
                  </a:lnTo>
                  <a:lnTo>
                    <a:pt x="1348472" y="678805"/>
                  </a:lnTo>
                  <a:lnTo>
                    <a:pt x="1351318" y="666750"/>
                  </a:lnTo>
                  <a:close/>
                </a:path>
                <a:path w="1692275" h="859789">
                  <a:moveTo>
                    <a:pt x="1536445" y="650239"/>
                  </a:moveTo>
                  <a:lnTo>
                    <a:pt x="1355217" y="650239"/>
                  </a:lnTo>
                  <a:lnTo>
                    <a:pt x="1370044" y="657860"/>
                  </a:lnTo>
                  <a:lnTo>
                    <a:pt x="1499870" y="657860"/>
                  </a:lnTo>
                  <a:lnTo>
                    <a:pt x="1527937" y="654050"/>
                  </a:lnTo>
                  <a:lnTo>
                    <a:pt x="1536445" y="650239"/>
                  </a:lnTo>
                  <a:close/>
                </a:path>
              </a:pathLst>
            </a:custGeom>
            <a:solidFill>
              <a:srgbClr val="AF7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72105" y="2808223"/>
            <a:ext cx="1124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Destination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6717" y="3082544"/>
            <a:ext cx="474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64070" y="2758854"/>
            <a:ext cx="1965325" cy="781050"/>
            <a:chOff x="4864070" y="2758854"/>
            <a:chExt cx="1965325" cy="781050"/>
          </a:xfrm>
        </p:grpSpPr>
        <p:sp>
          <p:nvSpPr>
            <p:cNvPr id="16" name="object 16"/>
            <p:cNvSpPr/>
            <p:nvPr/>
          </p:nvSpPr>
          <p:spPr>
            <a:xfrm>
              <a:off x="4887594" y="2782061"/>
              <a:ext cx="1918335" cy="734695"/>
            </a:xfrm>
            <a:custGeom>
              <a:avLst/>
              <a:gdLst/>
              <a:ahLst/>
              <a:cxnLst/>
              <a:rect l="l" t="t" r="r" b="b"/>
              <a:pathLst>
                <a:path w="1918334" h="734695">
                  <a:moveTo>
                    <a:pt x="825245" y="502920"/>
                  </a:moveTo>
                  <a:lnTo>
                    <a:pt x="356996" y="502920"/>
                  </a:lnTo>
                  <a:lnTo>
                    <a:pt x="0" y="734187"/>
                  </a:lnTo>
                  <a:lnTo>
                    <a:pt x="825245" y="502920"/>
                  </a:lnTo>
                  <a:close/>
                </a:path>
                <a:path w="1918334" h="734695">
                  <a:moveTo>
                    <a:pt x="1834006" y="0"/>
                  </a:moveTo>
                  <a:lnTo>
                    <a:pt x="128650" y="0"/>
                  </a:lnTo>
                  <a:lnTo>
                    <a:pt x="95998" y="6578"/>
                  </a:lnTo>
                  <a:lnTo>
                    <a:pt x="69357" y="24526"/>
                  </a:lnTo>
                  <a:lnTo>
                    <a:pt x="51409" y="51167"/>
                  </a:lnTo>
                  <a:lnTo>
                    <a:pt x="44830" y="83820"/>
                  </a:lnTo>
                  <a:lnTo>
                    <a:pt x="44830" y="419100"/>
                  </a:lnTo>
                  <a:lnTo>
                    <a:pt x="51409" y="451699"/>
                  </a:lnTo>
                  <a:lnTo>
                    <a:pt x="69357" y="478345"/>
                  </a:lnTo>
                  <a:lnTo>
                    <a:pt x="95998" y="496323"/>
                  </a:lnTo>
                  <a:lnTo>
                    <a:pt x="128650" y="502920"/>
                  </a:lnTo>
                  <a:lnTo>
                    <a:pt x="1834006" y="502920"/>
                  </a:lnTo>
                  <a:lnTo>
                    <a:pt x="1866606" y="496323"/>
                  </a:lnTo>
                  <a:lnTo>
                    <a:pt x="1893252" y="478345"/>
                  </a:lnTo>
                  <a:lnTo>
                    <a:pt x="1911230" y="451699"/>
                  </a:lnTo>
                  <a:lnTo>
                    <a:pt x="1917827" y="419100"/>
                  </a:lnTo>
                  <a:lnTo>
                    <a:pt x="1917827" y="83820"/>
                  </a:lnTo>
                  <a:lnTo>
                    <a:pt x="1911230" y="51167"/>
                  </a:lnTo>
                  <a:lnTo>
                    <a:pt x="1893252" y="24526"/>
                  </a:lnTo>
                  <a:lnTo>
                    <a:pt x="1866606" y="6578"/>
                  </a:lnTo>
                  <a:lnTo>
                    <a:pt x="1834006" y="0"/>
                  </a:lnTo>
                  <a:close/>
                </a:path>
              </a:pathLst>
            </a:custGeom>
            <a:solidFill>
              <a:srgbClr val="E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64070" y="2758854"/>
              <a:ext cx="1965325" cy="781050"/>
            </a:xfrm>
            <a:custGeom>
              <a:avLst/>
              <a:gdLst/>
              <a:ahLst/>
              <a:cxnLst/>
              <a:rect l="l" t="t" r="r" b="b"/>
              <a:pathLst>
                <a:path w="1965325" h="781050">
                  <a:moveTo>
                    <a:pt x="367694" y="506729"/>
                  </a:moveTo>
                  <a:lnTo>
                    <a:pt x="10697" y="737870"/>
                  </a:lnTo>
                  <a:lnTo>
                    <a:pt x="4544" y="744220"/>
                  </a:lnTo>
                  <a:lnTo>
                    <a:pt x="902" y="751839"/>
                  </a:lnTo>
                  <a:lnTo>
                    <a:pt x="0" y="759460"/>
                  </a:lnTo>
                  <a:lnTo>
                    <a:pt x="2061" y="768350"/>
                  </a:lnTo>
                  <a:lnTo>
                    <a:pt x="6873" y="774700"/>
                  </a:lnTo>
                  <a:lnTo>
                    <a:pt x="13602" y="779779"/>
                  </a:lnTo>
                  <a:lnTo>
                    <a:pt x="21546" y="781050"/>
                  </a:lnTo>
                  <a:lnTo>
                    <a:pt x="30001" y="781050"/>
                  </a:lnTo>
                  <a:lnTo>
                    <a:pt x="39035" y="778510"/>
                  </a:lnTo>
                  <a:lnTo>
                    <a:pt x="36478" y="778510"/>
                  </a:lnTo>
                  <a:lnTo>
                    <a:pt x="32504" y="769620"/>
                  </a:lnTo>
                  <a:lnTo>
                    <a:pt x="31271" y="769620"/>
                  </a:lnTo>
                  <a:lnTo>
                    <a:pt x="27804" y="762000"/>
                  </a:lnTo>
                  <a:lnTo>
                    <a:pt x="26191" y="762000"/>
                  </a:lnTo>
                  <a:lnTo>
                    <a:pt x="22254" y="753110"/>
                  </a:lnTo>
                  <a:lnTo>
                    <a:pt x="23589" y="752736"/>
                  </a:lnTo>
                  <a:lnTo>
                    <a:pt x="19714" y="744220"/>
                  </a:lnTo>
                  <a:lnTo>
                    <a:pt x="20989" y="743862"/>
                  </a:lnTo>
                  <a:lnTo>
                    <a:pt x="17174" y="735329"/>
                  </a:lnTo>
                  <a:lnTo>
                    <a:pt x="105591" y="710565"/>
                  </a:lnTo>
                  <a:lnTo>
                    <a:pt x="376176" y="535283"/>
                  </a:lnTo>
                  <a:lnTo>
                    <a:pt x="367694" y="506729"/>
                  </a:lnTo>
                  <a:close/>
                </a:path>
                <a:path w="1965325" h="781050">
                  <a:moveTo>
                    <a:pt x="115696" y="726938"/>
                  </a:moveTo>
                  <a:lnTo>
                    <a:pt x="83087" y="736071"/>
                  </a:lnTo>
                  <a:lnTo>
                    <a:pt x="32227" y="769001"/>
                  </a:lnTo>
                  <a:lnTo>
                    <a:pt x="36478" y="778510"/>
                  </a:lnTo>
                  <a:lnTo>
                    <a:pt x="115696" y="726938"/>
                  </a:lnTo>
                  <a:close/>
                </a:path>
                <a:path w="1965325" h="781050">
                  <a:moveTo>
                    <a:pt x="1929667" y="27939"/>
                  </a:moveTo>
                  <a:lnTo>
                    <a:pt x="1857531" y="27939"/>
                  </a:lnTo>
                  <a:lnTo>
                    <a:pt x="1865786" y="29210"/>
                  </a:lnTo>
                  <a:lnTo>
                    <a:pt x="1881280" y="31750"/>
                  </a:lnTo>
                  <a:lnTo>
                    <a:pt x="1913538" y="52070"/>
                  </a:lnTo>
                  <a:lnTo>
                    <a:pt x="1935001" y="91439"/>
                  </a:lnTo>
                  <a:lnTo>
                    <a:pt x="1936568" y="106679"/>
                  </a:lnTo>
                  <a:lnTo>
                    <a:pt x="1936568" y="444500"/>
                  </a:lnTo>
                  <a:lnTo>
                    <a:pt x="1923063" y="487679"/>
                  </a:lnTo>
                  <a:lnTo>
                    <a:pt x="1888138" y="515620"/>
                  </a:lnTo>
                  <a:lnTo>
                    <a:pt x="1865405" y="521970"/>
                  </a:lnTo>
                  <a:lnTo>
                    <a:pt x="847500" y="521970"/>
                  </a:lnTo>
                  <a:lnTo>
                    <a:pt x="115696" y="726938"/>
                  </a:lnTo>
                  <a:lnTo>
                    <a:pt x="36478" y="778510"/>
                  </a:lnTo>
                  <a:lnTo>
                    <a:pt x="39035" y="778510"/>
                  </a:lnTo>
                  <a:lnTo>
                    <a:pt x="852072" y="549910"/>
                  </a:lnTo>
                  <a:lnTo>
                    <a:pt x="1869596" y="549910"/>
                  </a:lnTo>
                  <a:lnTo>
                    <a:pt x="1909601" y="537210"/>
                  </a:lnTo>
                  <a:lnTo>
                    <a:pt x="1941097" y="510539"/>
                  </a:lnTo>
                  <a:lnTo>
                    <a:pt x="1960401" y="473710"/>
                  </a:lnTo>
                  <a:lnTo>
                    <a:pt x="1964973" y="106679"/>
                  </a:lnTo>
                  <a:lnTo>
                    <a:pt x="1964211" y="95250"/>
                  </a:lnTo>
                  <a:lnTo>
                    <a:pt x="1951511" y="55879"/>
                  </a:lnTo>
                  <a:lnTo>
                    <a:pt x="1932715" y="30479"/>
                  </a:lnTo>
                  <a:lnTo>
                    <a:pt x="1929667" y="27939"/>
                  </a:lnTo>
                  <a:close/>
                </a:path>
                <a:path w="1965325" h="781050">
                  <a:moveTo>
                    <a:pt x="32227" y="769001"/>
                  </a:moveTo>
                  <a:lnTo>
                    <a:pt x="31271" y="769620"/>
                  </a:lnTo>
                  <a:lnTo>
                    <a:pt x="32504" y="769620"/>
                  </a:lnTo>
                  <a:lnTo>
                    <a:pt x="32227" y="769001"/>
                  </a:lnTo>
                  <a:close/>
                </a:path>
                <a:path w="1965325" h="781050">
                  <a:moveTo>
                    <a:pt x="83087" y="736071"/>
                  </a:moveTo>
                  <a:lnTo>
                    <a:pt x="53367" y="744395"/>
                  </a:lnTo>
                  <a:lnTo>
                    <a:pt x="28445" y="760540"/>
                  </a:lnTo>
                  <a:lnTo>
                    <a:pt x="32227" y="769001"/>
                  </a:lnTo>
                  <a:lnTo>
                    <a:pt x="83087" y="736071"/>
                  </a:lnTo>
                  <a:close/>
                </a:path>
                <a:path w="1965325" h="781050">
                  <a:moveTo>
                    <a:pt x="23589" y="752736"/>
                  </a:moveTo>
                  <a:lnTo>
                    <a:pt x="22254" y="753110"/>
                  </a:lnTo>
                  <a:lnTo>
                    <a:pt x="26191" y="762000"/>
                  </a:lnTo>
                  <a:lnTo>
                    <a:pt x="27437" y="761193"/>
                  </a:lnTo>
                  <a:lnTo>
                    <a:pt x="23589" y="752736"/>
                  </a:lnTo>
                  <a:close/>
                </a:path>
                <a:path w="1965325" h="781050">
                  <a:moveTo>
                    <a:pt x="27437" y="761193"/>
                  </a:moveTo>
                  <a:lnTo>
                    <a:pt x="26191" y="762000"/>
                  </a:lnTo>
                  <a:lnTo>
                    <a:pt x="27804" y="762000"/>
                  </a:lnTo>
                  <a:lnTo>
                    <a:pt x="27437" y="761193"/>
                  </a:lnTo>
                  <a:close/>
                </a:path>
                <a:path w="1965325" h="781050">
                  <a:moveTo>
                    <a:pt x="24804" y="752395"/>
                  </a:moveTo>
                  <a:lnTo>
                    <a:pt x="23589" y="752736"/>
                  </a:lnTo>
                  <a:lnTo>
                    <a:pt x="27437" y="761193"/>
                  </a:lnTo>
                  <a:lnTo>
                    <a:pt x="28445" y="760540"/>
                  </a:lnTo>
                  <a:lnTo>
                    <a:pt x="24804" y="752395"/>
                  </a:lnTo>
                  <a:close/>
                </a:path>
                <a:path w="1965325" h="781050">
                  <a:moveTo>
                    <a:pt x="53367" y="744395"/>
                  </a:moveTo>
                  <a:lnTo>
                    <a:pt x="24804" y="752395"/>
                  </a:lnTo>
                  <a:lnTo>
                    <a:pt x="28445" y="760540"/>
                  </a:lnTo>
                  <a:lnTo>
                    <a:pt x="53367" y="744395"/>
                  </a:lnTo>
                  <a:close/>
                </a:path>
                <a:path w="1965325" h="781050">
                  <a:moveTo>
                    <a:pt x="79479" y="727480"/>
                  </a:moveTo>
                  <a:lnTo>
                    <a:pt x="20989" y="743862"/>
                  </a:lnTo>
                  <a:lnTo>
                    <a:pt x="24804" y="752395"/>
                  </a:lnTo>
                  <a:lnTo>
                    <a:pt x="53367" y="744395"/>
                  </a:lnTo>
                  <a:lnTo>
                    <a:pt x="79479" y="727480"/>
                  </a:lnTo>
                  <a:close/>
                </a:path>
                <a:path w="1965325" h="781050">
                  <a:moveTo>
                    <a:pt x="105591" y="710565"/>
                  </a:moveTo>
                  <a:lnTo>
                    <a:pt x="17174" y="735329"/>
                  </a:lnTo>
                  <a:lnTo>
                    <a:pt x="20989" y="743862"/>
                  </a:lnTo>
                  <a:lnTo>
                    <a:pt x="79479" y="727480"/>
                  </a:lnTo>
                  <a:lnTo>
                    <a:pt x="105591" y="710565"/>
                  </a:lnTo>
                  <a:close/>
                </a:path>
                <a:path w="1965325" h="781050">
                  <a:moveTo>
                    <a:pt x="141581" y="710086"/>
                  </a:moveTo>
                  <a:lnTo>
                    <a:pt x="109222" y="719149"/>
                  </a:lnTo>
                  <a:lnTo>
                    <a:pt x="83087" y="736071"/>
                  </a:lnTo>
                  <a:lnTo>
                    <a:pt x="115696" y="726938"/>
                  </a:lnTo>
                  <a:lnTo>
                    <a:pt x="141581" y="710086"/>
                  </a:lnTo>
                  <a:close/>
                </a:path>
                <a:path w="1965325" h="781050">
                  <a:moveTo>
                    <a:pt x="135358" y="702228"/>
                  </a:moveTo>
                  <a:lnTo>
                    <a:pt x="105591" y="710565"/>
                  </a:lnTo>
                  <a:lnTo>
                    <a:pt x="79479" y="727480"/>
                  </a:lnTo>
                  <a:lnTo>
                    <a:pt x="109222" y="719149"/>
                  </a:lnTo>
                  <a:lnTo>
                    <a:pt x="135358" y="702228"/>
                  </a:lnTo>
                  <a:close/>
                </a:path>
                <a:path w="1965325" h="781050">
                  <a:moveTo>
                    <a:pt x="167465" y="693235"/>
                  </a:moveTo>
                  <a:lnTo>
                    <a:pt x="135358" y="702228"/>
                  </a:lnTo>
                  <a:lnTo>
                    <a:pt x="109222" y="719149"/>
                  </a:lnTo>
                  <a:lnTo>
                    <a:pt x="141581" y="710086"/>
                  </a:lnTo>
                  <a:lnTo>
                    <a:pt x="167465" y="693235"/>
                  </a:lnTo>
                  <a:close/>
                </a:path>
                <a:path w="1965325" h="781050">
                  <a:moveTo>
                    <a:pt x="1891186" y="46989"/>
                  </a:moveTo>
                  <a:lnTo>
                    <a:pt x="1857531" y="46989"/>
                  </a:lnTo>
                  <a:lnTo>
                    <a:pt x="1864770" y="48260"/>
                  </a:lnTo>
                  <a:lnTo>
                    <a:pt x="1870866" y="48260"/>
                  </a:lnTo>
                  <a:lnTo>
                    <a:pt x="1876581" y="50800"/>
                  </a:lnTo>
                  <a:lnTo>
                    <a:pt x="1908204" y="74929"/>
                  </a:lnTo>
                  <a:lnTo>
                    <a:pt x="1917653" y="444500"/>
                  </a:lnTo>
                  <a:lnTo>
                    <a:pt x="1917348" y="449579"/>
                  </a:lnTo>
                  <a:lnTo>
                    <a:pt x="1899441" y="486410"/>
                  </a:lnTo>
                  <a:lnTo>
                    <a:pt x="1862611" y="502920"/>
                  </a:lnTo>
                  <a:lnTo>
                    <a:pt x="844579" y="502920"/>
                  </a:lnTo>
                  <a:lnTo>
                    <a:pt x="842420" y="504189"/>
                  </a:lnTo>
                  <a:lnTo>
                    <a:pt x="167465" y="693235"/>
                  </a:lnTo>
                  <a:lnTo>
                    <a:pt x="141581" y="710086"/>
                  </a:lnTo>
                  <a:lnTo>
                    <a:pt x="844960" y="513079"/>
                  </a:lnTo>
                  <a:lnTo>
                    <a:pt x="1856769" y="513079"/>
                  </a:lnTo>
                  <a:lnTo>
                    <a:pt x="1864008" y="511810"/>
                  </a:lnTo>
                  <a:lnTo>
                    <a:pt x="1870866" y="511810"/>
                  </a:lnTo>
                  <a:lnTo>
                    <a:pt x="1877724" y="509270"/>
                  </a:lnTo>
                  <a:lnTo>
                    <a:pt x="1883947" y="508000"/>
                  </a:lnTo>
                  <a:lnTo>
                    <a:pt x="1890170" y="504189"/>
                  </a:lnTo>
                  <a:lnTo>
                    <a:pt x="1895885" y="501650"/>
                  </a:lnTo>
                  <a:lnTo>
                    <a:pt x="1901219" y="496570"/>
                  </a:lnTo>
                  <a:lnTo>
                    <a:pt x="1906299" y="492760"/>
                  </a:lnTo>
                  <a:lnTo>
                    <a:pt x="1910871" y="487679"/>
                  </a:lnTo>
                  <a:lnTo>
                    <a:pt x="1914935" y="482600"/>
                  </a:lnTo>
                  <a:lnTo>
                    <a:pt x="1918491" y="476250"/>
                  </a:lnTo>
                  <a:lnTo>
                    <a:pt x="1921412" y="471170"/>
                  </a:lnTo>
                  <a:lnTo>
                    <a:pt x="1927127" y="317500"/>
                  </a:lnTo>
                  <a:lnTo>
                    <a:pt x="1927178" y="106679"/>
                  </a:lnTo>
                  <a:lnTo>
                    <a:pt x="1926873" y="101600"/>
                  </a:lnTo>
                  <a:lnTo>
                    <a:pt x="1915697" y="69850"/>
                  </a:lnTo>
                  <a:lnTo>
                    <a:pt x="1911760" y="63500"/>
                  </a:lnTo>
                  <a:lnTo>
                    <a:pt x="1907188" y="58420"/>
                  </a:lnTo>
                  <a:lnTo>
                    <a:pt x="1902362" y="54610"/>
                  </a:lnTo>
                  <a:lnTo>
                    <a:pt x="1897028" y="50800"/>
                  </a:lnTo>
                  <a:lnTo>
                    <a:pt x="1891186" y="46989"/>
                  </a:lnTo>
                  <a:close/>
                </a:path>
                <a:path w="1965325" h="781050">
                  <a:moveTo>
                    <a:pt x="378923" y="544530"/>
                  </a:moveTo>
                  <a:lnTo>
                    <a:pt x="135358" y="702228"/>
                  </a:lnTo>
                  <a:lnTo>
                    <a:pt x="167465" y="693235"/>
                  </a:lnTo>
                  <a:lnTo>
                    <a:pt x="387623" y="549910"/>
                  </a:lnTo>
                  <a:lnTo>
                    <a:pt x="380521" y="549910"/>
                  </a:lnTo>
                  <a:lnTo>
                    <a:pt x="378923" y="544530"/>
                  </a:lnTo>
                  <a:close/>
                </a:path>
                <a:path w="1965325" h="781050">
                  <a:moveTo>
                    <a:pt x="1857531" y="0"/>
                  </a:moveTo>
                  <a:lnTo>
                    <a:pt x="150905" y="0"/>
                  </a:lnTo>
                  <a:lnTo>
                    <a:pt x="129442" y="2539"/>
                  </a:lnTo>
                  <a:lnTo>
                    <a:pt x="91088" y="19050"/>
                  </a:lnTo>
                  <a:lnTo>
                    <a:pt x="62386" y="48260"/>
                  </a:lnTo>
                  <a:lnTo>
                    <a:pt x="46765" y="87629"/>
                  </a:lnTo>
                  <a:lnTo>
                    <a:pt x="44733" y="444500"/>
                  </a:lnTo>
                  <a:lnTo>
                    <a:pt x="45495" y="454660"/>
                  </a:lnTo>
                  <a:lnTo>
                    <a:pt x="58195" y="495300"/>
                  </a:lnTo>
                  <a:lnTo>
                    <a:pt x="84611" y="527050"/>
                  </a:lnTo>
                  <a:lnTo>
                    <a:pt x="93120" y="532129"/>
                  </a:lnTo>
                  <a:lnTo>
                    <a:pt x="101883" y="538479"/>
                  </a:lnTo>
                  <a:lnTo>
                    <a:pt x="121314" y="546100"/>
                  </a:lnTo>
                  <a:lnTo>
                    <a:pt x="131855" y="548639"/>
                  </a:lnTo>
                  <a:lnTo>
                    <a:pt x="142269" y="549910"/>
                  </a:lnTo>
                  <a:lnTo>
                    <a:pt x="301003" y="549910"/>
                  </a:lnTo>
                  <a:lnTo>
                    <a:pt x="344156" y="521970"/>
                  </a:lnTo>
                  <a:lnTo>
                    <a:pt x="143920" y="521970"/>
                  </a:lnTo>
                  <a:lnTo>
                    <a:pt x="136046" y="520700"/>
                  </a:lnTo>
                  <a:lnTo>
                    <a:pt x="101629" y="504189"/>
                  </a:lnTo>
                  <a:lnTo>
                    <a:pt x="76610" y="466089"/>
                  </a:lnTo>
                  <a:lnTo>
                    <a:pt x="73127" y="106679"/>
                  </a:lnTo>
                  <a:lnTo>
                    <a:pt x="73562" y="99060"/>
                  </a:lnTo>
                  <a:lnTo>
                    <a:pt x="91342" y="57150"/>
                  </a:lnTo>
                  <a:lnTo>
                    <a:pt x="128807" y="31750"/>
                  </a:lnTo>
                  <a:lnTo>
                    <a:pt x="152429" y="27939"/>
                  </a:lnTo>
                  <a:lnTo>
                    <a:pt x="1929667" y="27939"/>
                  </a:lnTo>
                  <a:lnTo>
                    <a:pt x="1925095" y="24129"/>
                  </a:lnTo>
                  <a:lnTo>
                    <a:pt x="1888392" y="5079"/>
                  </a:lnTo>
                  <a:lnTo>
                    <a:pt x="1877851" y="2539"/>
                  </a:lnTo>
                  <a:lnTo>
                    <a:pt x="1857531" y="0"/>
                  </a:lnTo>
                  <a:close/>
                </a:path>
                <a:path w="1965325" h="781050">
                  <a:moveTo>
                    <a:pt x="376176" y="535283"/>
                  </a:moveTo>
                  <a:lnTo>
                    <a:pt x="353598" y="549910"/>
                  </a:lnTo>
                  <a:lnTo>
                    <a:pt x="370615" y="549910"/>
                  </a:lnTo>
                  <a:lnTo>
                    <a:pt x="378923" y="544530"/>
                  </a:lnTo>
                  <a:lnTo>
                    <a:pt x="376176" y="535283"/>
                  </a:lnTo>
                  <a:close/>
                </a:path>
                <a:path w="1965325" h="781050">
                  <a:moveTo>
                    <a:pt x="392496" y="506729"/>
                  </a:moveTo>
                  <a:lnTo>
                    <a:pt x="367694" y="506729"/>
                  </a:lnTo>
                  <a:lnTo>
                    <a:pt x="369581" y="513079"/>
                  </a:lnTo>
                  <a:lnTo>
                    <a:pt x="386871" y="513079"/>
                  </a:lnTo>
                  <a:lnTo>
                    <a:pt x="392332" y="516889"/>
                  </a:lnTo>
                  <a:lnTo>
                    <a:pt x="394237" y="523239"/>
                  </a:lnTo>
                  <a:lnTo>
                    <a:pt x="396015" y="528320"/>
                  </a:lnTo>
                  <a:lnTo>
                    <a:pt x="393602" y="534670"/>
                  </a:lnTo>
                  <a:lnTo>
                    <a:pt x="388268" y="538479"/>
                  </a:lnTo>
                  <a:lnTo>
                    <a:pt x="378923" y="544530"/>
                  </a:lnTo>
                  <a:lnTo>
                    <a:pt x="380521" y="549910"/>
                  </a:lnTo>
                  <a:lnTo>
                    <a:pt x="387623" y="549910"/>
                  </a:lnTo>
                  <a:lnTo>
                    <a:pt x="393475" y="546100"/>
                  </a:lnTo>
                  <a:lnTo>
                    <a:pt x="399111" y="541020"/>
                  </a:lnTo>
                  <a:lnTo>
                    <a:pt x="402746" y="534670"/>
                  </a:lnTo>
                  <a:lnTo>
                    <a:pt x="404191" y="527050"/>
                  </a:lnTo>
                  <a:lnTo>
                    <a:pt x="403254" y="519429"/>
                  </a:lnTo>
                  <a:lnTo>
                    <a:pt x="399899" y="513079"/>
                  </a:lnTo>
                  <a:lnTo>
                    <a:pt x="394698" y="508000"/>
                  </a:lnTo>
                  <a:lnTo>
                    <a:pt x="392496" y="506729"/>
                  </a:lnTo>
                  <a:close/>
                </a:path>
                <a:path w="1965325" h="781050">
                  <a:moveTo>
                    <a:pt x="382680" y="521970"/>
                  </a:moveTo>
                  <a:lnTo>
                    <a:pt x="372221" y="521970"/>
                  </a:lnTo>
                  <a:lnTo>
                    <a:pt x="376176" y="535283"/>
                  </a:lnTo>
                  <a:lnTo>
                    <a:pt x="384966" y="529589"/>
                  </a:lnTo>
                  <a:lnTo>
                    <a:pt x="385728" y="527050"/>
                  </a:lnTo>
                  <a:lnTo>
                    <a:pt x="385093" y="525779"/>
                  </a:lnTo>
                  <a:lnTo>
                    <a:pt x="384458" y="523239"/>
                  </a:lnTo>
                  <a:lnTo>
                    <a:pt x="382680" y="521970"/>
                  </a:lnTo>
                  <a:close/>
                </a:path>
                <a:path w="1965325" h="781050">
                  <a:moveTo>
                    <a:pt x="1865278" y="38100"/>
                  </a:moveTo>
                  <a:lnTo>
                    <a:pt x="145698" y="38100"/>
                  </a:lnTo>
                  <a:lnTo>
                    <a:pt x="131982" y="40639"/>
                  </a:lnTo>
                  <a:lnTo>
                    <a:pt x="119536" y="45720"/>
                  </a:lnTo>
                  <a:lnTo>
                    <a:pt x="113821" y="49529"/>
                  </a:lnTo>
                  <a:lnTo>
                    <a:pt x="108487" y="53339"/>
                  </a:lnTo>
                  <a:lnTo>
                    <a:pt x="103407" y="58420"/>
                  </a:lnTo>
                  <a:lnTo>
                    <a:pt x="98835" y="62229"/>
                  </a:lnTo>
                  <a:lnTo>
                    <a:pt x="94771" y="68579"/>
                  </a:lnTo>
                  <a:lnTo>
                    <a:pt x="91215" y="73660"/>
                  </a:lnTo>
                  <a:lnTo>
                    <a:pt x="88294" y="80010"/>
                  </a:lnTo>
                  <a:lnTo>
                    <a:pt x="82579" y="444500"/>
                  </a:lnTo>
                  <a:lnTo>
                    <a:pt x="82833" y="449579"/>
                  </a:lnTo>
                  <a:lnTo>
                    <a:pt x="83849" y="455929"/>
                  </a:lnTo>
                  <a:lnTo>
                    <a:pt x="85500" y="463550"/>
                  </a:lnTo>
                  <a:lnTo>
                    <a:pt x="87659" y="469900"/>
                  </a:lnTo>
                  <a:lnTo>
                    <a:pt x="90580" y="474979"/>
                  </a:lnTo>
                  <a:lnTo>
                    <a:pt x="94009" y="481329"/>
                  </a:lnTo>
                  <a:lnTo>
                    <a:pt x="124235" y="506729"/>
                  </a:lnTo>
                  <a:lnTo>
                    <a:pt x="152175" y="513079"/>
                  </a:lnTo>
                  <a:lnTo>
                    <a:pt x="357887" y="513079"/>
                  </a:lnTo>
                  <a:lnTo>
                    <a:pt x="367694" y="506729"/>
                  </a:lnTo>
                  <a:lnTo>
                    <a:pt x="392496" y="506729"/>
                  </a:lnTo>
                  <a:lnTo>
                    <a:pt x="388092" y="504189"/>
                  </a:lnTo>
                  <a:lnTo>
                    <a:pt x="380521" y="502920"/>
                  </a:lnTo>
                  <a:lnTo>
                    <a:pt x="144936" y="502920"/>
                  </a:lnTo>
                  <a:lnTo>
                    <a:pt x="138840" y="501650"/>
                  </a:lnTo>
                  <a:lnTo>
                    <a:pt x="133125" y="500379"/>
                  </a:lnTo>
                  <a:lnTo>
                    <a:pt x="127410" y="497839"/>
                  </a:lnTo>
                  <a:lnTo>
                    <a:pt x="122584" y="495300"/>
                  </a:lnTo>
                  <a:lnTo>
                    <a:pt x="117504" y="492760"/>
                  </a:lnTo>
                  <a:lnTo>
                    <a:pt x="113059" y="488950"/>
                  </a:lnTo>
                  <a:lnTo>
                    <a:pt x="108868" y="485139"/>
                  </a:lnTo>
                  <a:lnTo>
                    <a:pt x="104931" y="480060"/>
                  </a:lnTo>
                  <a:lnTo>
                    <a:pt x="101502" y="474979"/>
                  </a:lnTo>
                  <a:lnTo>
                    <a:pt x="98708" y="471170"/>
                  </a:lnTo>
                  <a:lnTo>
                    <a:pt x="92041" y="106679"/>
                  </a:lnTo>
                  <a:lnTo>
                    <a:pt x="92358" y="100329"/>
                  </a:lnTo>
                  <a:lnTo>
                    <a:pt x="110265" y="64770"/>
                  </a:lnTo>
                  <a:lnTo>
                    <a:pt x="141253" y="48260"/>
                  </a:lnTo>
                  <a:lnTo>
                    <a:pt x="147095" y="48260"/>
                  </a:lnTo>
                  <a:lnTo>
                    <a:pt x="153445" y="46989"/>
                  </a:lnTo>
                  <a:lnTo>
                    <a:pt x="1891186" y="46989"/>
                  </a:lnTo>
                  <a:lnTo>
                    <a:pt x="1885471" y="43179"/>
                  </a:lnTo>
                  <a:lnTo>
                    <a:pt x="1878994" y="41910"/>
                  </a:lnTo>
                  <a:lnTo>
                    <a:pt x="1872263" y="39370"/>
                  </a:lnTo>
                  <a:lnTo>
                    <a:pt x="1865278" y="38100"/>
                  </a:lnTo>
                  <a:close/>
                </a:path>
              </a:pathLst>
            </a:custGeom>
            <a:solidFill>
              <a:srgbClr val="AF7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79516" y="2868548"/>
            <a:ext cx="1177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sz="1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38667" y="6566823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3E3E3E"/>
                </a:solidFill>
                <a:latin typeface="Arial"/>
                <a:cs typeface="Arial"/>
              </a:rPr>
              <a:pPr marL="38100">
                <a:lnSpc>
                  <a:spcPts val="1425"/>
                </a:lnSpc>
              </a:pPr>
              <a:t>20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6D8BD48-D515-4FD3-88EB-A1FAF701E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1456856"/>
              </p:ext>
            </p:extLst>
          </p:nvPr>
        </p:nvGraphicFramePr>
        <p:xfrm>
          <a:off x="17206" y="2458"/>
          <a:ext cx="9050594" cy="6855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5297">
                  <a:extLst>
                    <a:ext uri="{9D8B030D-6E8A-4147-A177-3AD203B41FA5}">
                      <a16:colId xmlns:a16="http://schemas.microsoft.com/office/drawing/2014/main" xmlns="" val="3079457304"/>
                    </a:ext>
                  </a:extLst>
                </a:gridCol>
                <a:gridCol w="4525297">
                  <a:extLst>
                    <a:ext uri="{9D8B030D-6E8A-4147-A177-3AD203B41FA5}">
                      <a16:colId xmlns:a16="http://schemas.microsoft.com/office/drawing/2014/main" xmlns="" val="1252465608"/>
                    </a:ext>
                  </a:extLst>
                </a:gridCol>
              </a:tblGrid>
              <a:tr h="6855542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#include&lt;iostream&gt;</a:t>
                      </a:r>
                    </a:p>
                    <a:p>
                      <a:r>
                        <a:rPr lang="en-IN" dirty="0"/>
                        <a:t>using namespace std;</a:t>
                      </a:r>
                    </a:p>
                    <a:p>
                      <a:r>
                        <a:rPr lang="en-IN" dirty="0"/>
                        <a:t>class minutes{</a:t>
                      </a:r>
                    </a:p>
                    <a:p>
                      <a:r>
                        <a:rPr lang="en-IN" dirty="0"/>
                        <a:t>	int m;</a:t>
                      </a:r>
                    </a:p>
                    <a:p>
                      <a:r>
                        <a:rPr lang="en-IN" dirty="0"/>
                        <a:t>public:</a:t>
                      </a:r>
                    </a:p>
                    <a:p>
                      <a:r>
                        <a:rPr lang="en-IN" dirty="0"/>
                        <a:t>minutes() {m=240;}</a:t>
                      </a:r>
                    </a:p>
                    <a:p>
                      <a:r>
                        <a:rPr lang="en-IN" dirty="0"/>
                        <a:t>int get() { return (m);}</a:t>
                      </a:r>
                    </a:p>
                    <a:p>
                      <a:r>
                        <a:rPr lang="en-IN" dirty="0"/>
                        <a:t>void show(){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&lt;&lt;"\n Minutes="&lt;&lt;m;}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  <a:p>
                      <a:r>
                        <a:rPr lang="en-IN" dirty="0"/>
                        <a:t>class hours{</a:t>
                      </a:r>
                    </a:p>
                    <a:p>
                      <a:r>
                        <a:rPr lang="en-IN" dirty="0"/>
                        <a:t>	int h;</a:t>
                      </a:r>
                    </a:p>
                    <a:p>
                      <a:r>
                        <a:rPr lang="en-IN" dirty="0"/>
                        <a:t>	public:</a:t>
                      </a:r>
                    </a:p>
                    <a:p>
                      <a:r>
                        <a:rPr lang="en-IN" dirty="0"/>
                        <a:t>	void operator = (minutes x);</a:t>
                      </a:r>
                    </a:p>
                    <a:p>
                      <a:r>
                        <a:rPr lang="en-IN" dirty="0"/>
                        <a:t>	void show() </a:t>
                      </a:r>
                    </a:p>
                    <a:p>
                      <a:r>
                        <a:rPr lang="en-IN" dirty="0"/>
                        <a:t>	{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&lt;&lt;"\n Hours = "&lt;&lt;h;}	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void hours::operator = (minutes x)</a:t>
                      </a:r>
                    </a:p>
                    <a:p>
                      <a:r>
                        <a:rPr lang="en-IN" dirty="0"/>
                        <a:t>{h=</a:t>
                      </a:r>
                      <a:r>
                        <a:rPr lang="en-IN" dirty="0" err="1"/>
                        <a:t>x.get</a:t>
                      </a:r>
                      <a:r>
                        <a:rPr lang="en-IN" dirty="0"/>
                        <a:t>()/60;}</a:t>
                      </a:r>
                    </a:p>
                    <a:p>
                      <a:r>
                        <a:rPr lang="en-IN" dirty="0"/>
                        <a:t>int main()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	minutes </a:t>
                      </a:r>
                      <a:r>
                        <a:rPr lang="en-IN" dirty="0" smtClean="0"/>
                        <a:t>m1;</a:t>
                      </a:r>
                      <a:endParaRPr lang="en-IN" dirty="0"/>
                    </a:p>
                    <a:p>
                      <a:r>
                        <a:rPr lang="en-IN" dirty="0"/>
                        <a:t>	hours </a:t>
                      </a:r>
                      <a:r>
                        <a:rPr lang="en-IN" dirty="0" smtClean="0"/>
                        <a:t>h1;</a:t>
                      </a:r>
                      <a:endParaRPr lang="en-IN" dirty="0"/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smtClean="0"/>
                        <a:t>h1=m1;</a:t>
                      </a:r>
                      <a:endParaRPr lang="en-IN" dirty="0"/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smtClean="0"/>
                        <a:t>m1.show</a:t>
                      </a:r>
                      <a:r>
                        <a:rPr lang="en-IN" dirty="0"/>
                        <a:t>();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smtClean="0"/>
                        <a:t>h1.show</a:t>
                      </a:r>
                      <a:r>
                        <a:rPr lang="en-IN" dirty="0"/>
                        <a:t>();</a:t>
                      </a:r>
                    </a:p>
                    <a:p>
                      <a:r>
                        <a:rPr lang="en-IN" dirty="0"/>
                        <a:t>	return 0;</a:t>
                      </a:r>
                    </a:p>
                    <a:p>
                      <a:r>
                        <a:rPr lang="en-IN" dirty="0"/>
                        <a:t>	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554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1003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6D8BD48-D515-4FD3-88EB-A1FAF701E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643224"/>
              </p:ext>
            </p:extLst>
          </p:nvPr>
        </p:nvGraphicFramePr>
        <p:xfrm>
          <a:off x="0" y="-152400"/>
          <a:ext cx="9050594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5297">
                  <a:extLst>
                    <a:ext uri="{9D8B030D-6E8A-4147-A177-3AD203B41FA5}">
                      <a16:colId xmlns:a16="http://schemas.microsoft.com/office/drawing/2014/main" xmlns="" val="3079457304"/>
                    </a:ext>
                  </a:extLst>
                </a:gridCol>
                <a:gridCol w="4525297">
                  <a:extLst>
                    <a:ext uri="{9D8B030D-6E8A-4147-A177-3AD203B41FA5}">
                      <a16:colId xmlns:a16="http://schemas.microsoft.com/office/drawing/2014/main" xmlns="" val="1252465608"/>
                    </a:ext>
                  </a:extLst>
                </a:gridCol>
              </a:tblGrid>
              <a:tr h="6855542">
                <a:tc>
                  <a:txBody>
                    <a:bodyPr/>
                    <a:lstStyle/>
                    <a:p>
                      <a:r>
                        <a:rPr lang="en-US" dirty="0"/>
                        <a:t>#include &lt;iostream&gt; </a:t>
                      </a:r>
                    </a:p>
                    <a:p>
                      <a:r>
                        <a:rPr lang="en-US" dirty="0"/>
                        <a:t>using namespace std; </a:t>
                      </a:r>
                    </a:p>
                    <a:p>
                      <a:r>
                        <a:rPr lang="en-US" dirty="0"/>
                        <a:t>// Destination class</a:t>
                      </a:r>
                    </a:p>
                    <a:p>
                      <a:r>
                        <a:rPr lang="en-US" dirty="0"/>
                        <a:t>class </a:t>
                      </a:r>
                      <a:r>
                        <a:rPr lang="en-US" dirty="0" err="1"/>
                        <a:t>Class_type_one</a:t>
                      </a:r>
                      <a:r>
                        <a:rPr lang="en-US" dirty="0"/>
                        <a:t> { </a:t>
                      </a:r>
                    </a:p>
                    <a:p>
                      <a:r>
                        <a:rPr lang="en-US" dirty="0"/>
                        <a:t>    string a = "Silicon"; </a:t>
                      </a:r>
                    </a:p>
                    <a:p>
                      <a:r>
                        <a:rPr lang="en-US" dirty="0"/>
                        <a:t>public: </a:t>
                      </a:r>
                    </a:p>
                    <a:p>
                      <a:r>
                        <a:rPr lang="en-US" dirty="0"/>
                        <a:t>string </a:t>
                      </a:r>
                      <a:r>
                        <a:rPr lang="en-US" dirty="0" err="1"/>
                        <a:t>get_string</a:t>
                      </a:r>
                      <a:r>
                        <a:rPr lang="en-US" dirty="0"/>
                        <a:t>() </a:t>
                      </a:r>
                    </a:p>
                    <a:p>
                      <a:r>
                        <a:rPr lang="en-US" dirty="0"/>
                        <a:t>    { </a:t>
                      </a:r>
                    </a:p>
                    <a:p>
                      <a:r>
                        <a:rPr lang="en-US" dirty="0"/>
                        <a:t>        return (a); </a:t>
                      </a:r>
                    </a:p>
                    <a:p>
                      <a:r>
                        <a:rPr lang="en-US" dirty="0"/>
                        <a:t>    } </a:t>
                      </a:r>
                    </a:p>
                    <a:p>
                      <a:r>
                        <a:rPr lang="en-US" dirty="0"/>
                        <a:t>void display() </a:t>
                      </a:r>
                    </a:p>
                    <a:p>
                      <a:r>
                        <a:rPr lang="en-US" dirty="0"/>
                        <a:t>    { 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a &lt;&lt; </a:t>
                      </a:r>
                      <a:r>
                        <a:rPr lang="en-US" dirty="0" err="1"/>
                        <a:t>endl</a:t>
                      </a:r>
                      <a:r>
                        <a:rPr lang="en-US" dirty="0"/>
                        <a:t>; </a:t>
                      </a:r>
                    </a:p>
                    <a:p>
                      <a:r>
                        <a:rPr lang="en-US" dirty="0"/>
                        <a:t>    } </a:t>
                      </a:r>
                    </a:p>
                    <a:p>
                      <a:r>
                        <a:rPr lang="en-US" dirty="0"/>
                        <a:t>}; </a:t>
                      </a:r>
                    </a:p>
                    <a:p>
                      <a:r>
                        <a:rPr lang="en-US" dirty="0"/>
                        <a:t>  </a:t>
                      </a:r>
                    </a:p>
                    <a:p>
                      <a:r>
                        <a:rPr lang="en-US" dirty="0"/>
                        <a:t>// Source class</a:t>
                      </a:r>
                    </a:p>
                    <a:p>
                      <a:r>
                        <a:rPr lang="en-US" dirty="0"/>
                        <a:t>class </a:t>
                      </a:r>
                      <a:r>
                        <a:rPr lang="en-US" dirty="0" err="1"/>
                        <a:t>Class_type_two</a:t>
                      </a:r>
                      <a:r>
                        <a:rPr lang="en-US" dirty="0"/>
                        <a:t> { </a:t>
                      </a:r>
                    </a:p>
                    <a:p>
                      <a:r>
                        <a:rPr lang="en-US" dirty="0"/>
                        <a:t>    string b; </a:t>
                      </a:r>
                    </a:p>
                    <a:p>
                      <a:r>
                        <a:rPr lang="en-US" dirty="0"/>
                        <a:t>public: </a:t>
                      </a:r>
                    </a:p>
                    <a:p>
                      <a:r>
                        <a:rPr lang="en-US" dirty="0"/>
                        <a:t>    void operator=(</a:t>
                      </a:r>
                      <a:r>
                        <a:rPr lang="en-US" dirty="0" err="1"/>
                        <a:t>Class_type_one</a:t>
                      </a:r>
                      <a:r>
                        <a:rPr lang="en-US" dirty="0"/>
                        <a:t> a) </a:t>
                      </a:r>
                    </a:p>
                    <a:p>
                      <a:r>
                        <a:rPr lang="en-US" dirty="0"/>
                        <a:t>    { </a:t>
                      </a:r>
                    </a:p>
                    <a:p>
                      <a:r>
                        <a:rPr lang="en-US" dirty="0"/>
                        <a:t>        b = </a:t>
                      </a:r>
                      <a:r>
                        <a:rPr lang="en-US" dirty="0" err="1"/>
                        <a:t>a.get_string</a:t>
                      </a:r>
                      <a:r>
                        <a:rPr lang="en-US" dirty="0"/>
                        <a:t>(); </a:t>
                      </a:r>
                    </a:p>
                    <a:p>
                      <a:r>
                        <a:rPr lang="en-US" dirty="0"/>
                        <a:t>    } </a:t>
                      </a:r>
                    </a:p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 display() </a:t>
                      </a:r>
                    </a:p>
                    <a:p>
                      <a:r>
                        <a:rPr lang="en-US" dirty="0"/>
                        <a:t>    { 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b &lt;&lt; </a:t>
                      </a:r>
                      <a:r>
                        <a:rPr lang="en-US" dirty="0" err="1"/>
                        <a:t>endl</a:t>
                      </a:r>
                      <a:r>
                        <a:rPr lang="en-US" dirty="0"/>
                        <a:t>; </a:t>
                      </a:r>
                    </a:p>
                    <a:p>
                      <a:r>
                        <a:rPr lang="en-US" dirty="0"/>
                        <a:t>    } </a:t>
                      </a:r>
                    </a:p>
                    <a:p>
                      <a:r>
                        <a:rPr lang="en-US" dirty="0"/>
                        <a:t>};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int main() </a:t>
                      </a:r>
                    </a:p>
                    <a:p>
                      <a:r>
                        <a:rPr lang="en-US" dirty="0"/>
                        <a:t>{     </a:t>
                      </a:r>
                      <a:r>
                        <a:rPr lang="en-US" dirty="0" err="1"/>
                        <a:t>Class_type_one</a:t>
                      </a:r>
                      <a:r>
                        <a:rPr lang="en-US" dirty="0"/>
                        <a:t> a; </a:t>
                      </a:r>
                    </a:p>
                    <a:p>
                      <a:r>
                        <a:rPr lang="en-US" dirty="0"/>
                        <a:t>  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Class_type_two</a:t>
                      </a:r>
                      <a:r>
                        <a:rPr lang="en-US" dirty="0"/>
                        <a:t> b; </a:t>
                      </a:r>
                    </a:p>
                    <a:p>
                      <a:r>
                        <a:rPr lang="en-US" dirty="0"/>
                        <a:t>  </a:t>
                      </a:r>
                    </a:p>
                    <a:p>
                      <a:r>
                        <a:rPr lang="en-US" dirty="0"/>
                        <a:t>        b = a; </a:t>
                      </a:r>
                    </a:p>
                    <a:p>
                      <a:r>
                        <a:rPr lang="en-US" dirty="0"/>
                        <a:t>  </a:t>
                      </a:r>
                    </a:p>
                    <a:p>
                      <a:r>
                        <a:rPr lang="en-US" dirty="0"/>
                        <a:t>       </a:t>
                      </a:r>
                      <a:r>
                        <a:rPr lang="en-US" dirty="0" err="1"/>
                        <a:t>a.display</a:t>
                      </a:r>
                      <a:r>
                        <a:rPr lang="en-US" dirty="0"/>
                        <a:t>(); </a:t>
                      </a:r>
                    </a:p>
                    <a:p>
                      <a:r>
                        <a:rPr lang="en-US" dirty="0"/>
                        <a:t>  </a:t>
                      </a:r>
                    </a:p>
                    <a:p>
                      <a:r>
                        <a:rPr lang="en-US" dirty="0"/>
                        <a:t>       </a:t>
                      </a:r>
                      <a:r>
                        <a:rPr lang="en-US" dirty="0" err="1"/>
                        <a:t>b.display</a:t>
                      </a:r>
                      <a:r>
                        <a:rPr lang="en-US" dirty="0"/>
                        <a:t>(); </a:t>
                      </a:r>
                    </a:p>
                    <a:p>
                      <a:r>
                        <a:rPr lang="en-US" dirty="0"/>
                        <a:t>  </a:t>
                      </a:r>
                    </a:p>
                    <a:p>
                      <a:r>
                        <a:rPr lang="en-US" dirty="0"/>
                        <a:t>    return 0; </a:t>
                      </a:r>
                    </a:p>
                    <a:p>
                      <a:r>
                        <a:rPr lang="en-US" dirty="0"/>
                        <a:t>} 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554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083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AE077BD-078F-4F53-A2E0-211FF3AC1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5194797"/>
              </p:ext>
            </p:extLst>
          </p:nvPr>
        </p:nvGraphicFramePr>
        <p:xfrm>
          <a:off x="0" y="31954"/>
          <a:ext cx="9067800" cy="749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3900">
                  <a:extLst>
                    <a:ext uri="{9D8B030D-6E8A-4147-A177-3AD203B41FA5}">
                      <a16:colId xmlns:a16="http://schemas.microsoft.com/office/drawing/2014/main" xmlns="" val="3119213078"/>
                    </a:ext>
                  </a:extLst>
                </a:gridCol>
                <a:gridCol w="4533900">
                  <a:extLst>
                    <a:ext uri="{9D8B030D-6E8A-4147-A177-3AD203B41FA5}">
                      <a16:colId xmlns:a16="http://schemas.microsoft.com/office/drawing/2014/main" xmlns="" val="3495760084"/>
                    </a:ext>
                  </a:extLst>
                </a:gridCol>
              </a:tblGrid>
              <a:tr h="6826045">
                <a:tc>
                  <a:txBody>
                    <a:bodyPr/>
                    <a:lstStyle/>
                    <a:p>
                      <a:r>
                        <a:rPr lang="en-IN" dirty="0"/>
                        <a:t>#include&lt;iostream&gt;</a:t>
                      </a:r>
                    </a:p>
                    <a:p>
                      <a:r>
                        <a:rPr lang="en-IN" dirty="0"/>
                        <a:t>#include&lt;</a:t>
                      </a:r>
                      <a:r>
                        <a:rPr lang="en-IN" dirty="0" err="1"/>
                        <a:t>cmath</a:t>
                      </a:r>
                      <a:r>
                        <a:rPr lang="en-IN" dirty="0"/>
                        <a:t>&gt;</a:t>
                      </a:r>
                    </a:p>
                    <a:p>
                      <a:r>
                        <a:rPr lang="en-IN" dirty="0"/>
                        <a:t>using namespace std;</a:t>
                      </a:r>
                    </a:p>
                    <a:p>
                      <a:r>
                        <a:rPr lang="en-IN" dirty="0"/>
                        <a:t>class Cartesian {</a:t>
                      </a:r>
                    </a:p>
                    <a:p>
                      <a:r>
                        <a:rPr lang="en-IN" dirty="0"/>
                        <a:t>private:</a:t>
                      </a:r>
                    </a:p>
                    <a:p>
                      <a:r>
                        <a:rPr lang="en-IN" dirty="0"/>
                        <a:t>    float </a:t>
                      </a:r>
                      <a:r>
                        <a:rPr lang="en-IN" dirty="0" err="1"/>
                        <a:t>xco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yco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public:</a:t>
                      </a:r>
                    </a:p>
                    <a:p>
                      <a:r>
                        <a:rPr lang="en-IN" dirty="0"/>
                        <a:t>Cartesian() {  </a:t>
                      </a:r>
                      <a:r>
                        <a:rPr lang="en-IN" dirty="0" err="1"/>
                        <a:t>xco</a:t>
                      </a:r>
                      <a:r>
                        <a:rPr lang="en-IN" dirty="0"/>
                        <a:t>=0;   </a:t>
                      </a:r>
                      <a:r>
                        <a:rPr lang="en-IN" dirty="0" err="1"/>
                        <a:t>yco</a:t>
                      </a:r>
                      <a:r>
                        <a:rPr lang="en-IN" dirty="0"/>
                        <a:t>=0;    }</a:t>
                      </a:r>
                    </a:p>
                    <a:p>
                      <a:r>
                        <a:rPr lang="en-IN" dirty="0"/>
                        <a:t>Cartesian(float x, float y) { </a:t>
                      </a:r>
                      <a:r>
                        <a:rPr lang="en-IN" dirty="0" err="1"/>
                        <a:t>xco</a:t>
                      </a:r>
                      <a:r>
                        <a:rPr lang="en-IN" dirty="0"/>
                        <a:t>=x;   </a:t>
                      </a:r>
                      <a:r>
                        <a:rPr lang="en-IN" dirty="0" err="1"/>
                        <a:t>yco</a:t>
                      </a:r>
                      <a:r>
                        <a:rPr lang="en-IN" dirty="0"/>
                        <a:t>=y;    }</a:t>
                      </a:r>
                    </a:p>
                    <a:p>
                      <a:r>
                        <a:rPr lang="en-IN" dirty="0"/>
                        <a:t>void display()    {</a:t>
                      </a:r>
                    </a:p>
                    <a:p>
                      <a:r>
                        <a:rPr lang="en-IN" dirty="0"/>
                        <a:t>      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&lt;&lt;"("&lt;&lt;</a:t>
                      </a:r>
                      <a:r>
                        <a:rPr lang="en-IN" dirty="0" err="1"/>
                        <a:t>xco</a:t>
                      </a:r>
                      <a:r>
                        <a:rPr lang="en-IN" dirty="0"/>
                        <a:t>&lt;&lt;","&lt;&lt;</a:t>
                      </a:r>
                      <a:r>
                        <a:rPr lang="en-IN" dirty="0" err="1"/>
                        <a:t>yco</a:t>
                      </a:r>
                      <a:r>
                        <a:rPr lang="en-IN" dirty="0"/>
                        <a:t>&lt;&lt;")";    }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  <a:p>
                      <a:r>
                        <a:rPr lang="en-IN" dirty="0"/>
                        <a:t>class Polar {</a:t>
                      </a:r>
                    </a:p>
                    <a:p>
                      <a:r>
                        <a:rPr lang="en-IN" dirty="0"/>
                        <a:t>private:</a:t>
                      </a:r>
                    </a:p>
                    <a:p>
                      <a:r>
                        <a:rPr lang="en-IN" dirty="0"/>
                        <a:t>    float radius, angle;</a:t>
                      </a:r>
                    </a:p>
                    <a:p>
                      <a:r>
                        <a:rPr lang="en-IN" dirty="0"/>
                        <a:t>public:</a:t>
                      </a:r>
                    </a:p>
                    <a:p>
                      <a:r>
                        <a:rPr lang="en-IN" dirty="0"/>
                        <a:t>    Polar()  { radius=0;  angle =0;    }</a:t>
                      </a:r>
                    </a:p>
                    <a:p>
                      <a:r>
                        <a:rPr lang="en-IN" dirty="0"/>
                        <a:t>    Polar(float rad, float ang)    {</a:t>
                      </a:r>
                    </a:p>
                    <a:p>
                      <a:r>
                        <a:rPr lang="en-IN" dirty="0"/>
                        <a:t>        radius =rad;  angle=ang;    }</a:t>
                      </a:r>
                    </a:p>
                    <a:p>
                      <a:r>
                        <a:rPr lang="en-IN" dirty="0"/>
                        <a:t>operator Cartesian()    {</a:t>
                      </a:r>
                    </a:p>
                    <a:p>
                      <a:r>
                        <a:rPr lang="en-IN" dirty="0"/>
                        <a:t>  float x=</a:t>
                      </a:r>
                      <a:r>
                        <a:rPr lang="en-IN" dirty="0" err="1"/>
                        <a:t>static_cast</a:t>
                      </a:r>
                      <a:r>
                        <a:rPr lang="en-IN" dirty="0"/>
                        <a:t>&lt;int&gt;(radius * cos(angle));</a:t>
                      </a:r>
                    </a:p>
                    <a:p>
                      <a:r>
                        <a:rPr lang="en-IN" dirty="0"/>
                        <a:t>  float y=</a:t>
                      </a:r>
                      <a:r>
                        <a:rPr lang="en-IN" dirty="0" err="1"/>
                        <a:t>static_cast</a:t>
                      </a:r>
                      <a:r>
                        <a:rPr lang="en-IN" dirty="0"/>
                        <a:t>&lt;int&gt;(radius * sin(angle));</a:t>
                      </a:r>
                    </a:p>
                    <a:p>
                      <a:r>
                        <a:rPr lang="en-IN" dirty="0"/>
                        <a:t>   return Cartesian(</a:t>
                      </a:r>
                      <a:r>
                        <a:rPr lang="en-IN" dirty="0" err="1"/>
                        <a:t>x,y</a:t>
                      </a:r>
                      <a:r>
                        <a:rPr lang="en-IN" dirty="0"/>
                        <a:t>);    }</a:t>
                      </a:r>
                    </a:p>
                    <a:p>
                      <a:r>
                        <a:rPr lang="en-IN" dirty="0"/>
                        <a:t>void display()    {</a:t>
                      </a:r>
                    </a:p>
                    <a:p>
                      <a:r>
                        <a:rPr lang="en-IN" dirty="0"/>
                        <a:t>      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&lt;&lt;"("&lt;&lt;radius&lt;&lt;","&lt;&lt;angle&lt;&lt;")";    }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 main() {</a:t>
                      </a:r>
                    </a:p>
                    <a:p>
                      <a:r>
                        <a:rPr lang="en-IN" dirty="0"/>
                        <a:t>    Polar pol(10.0, 0.78);</a:t>
                      </a:r>
                    </a:p>
                    <a:p>
                      <a:r>
                        <a:rPr lang="en-IN" dirty="0"/>
                        <a:t>    Cartesian cart;</a:t>
                      </a:r>
                    </a:p>
                    <a:p>
                      <a:r>
                        <a:rPr lang="en-IN" dirty="0"/>
                        <a:t>    cart=pol;</a:t>
                      </a:r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&lt;&lt;"\</a:t>
                      </a:r>
                      <a:r>
                        <a:rPr lang="en-IN" dirty="0" err="1"/>
                        <a:t>nGiven</a:t>
                      </a:r>
                      <a:r>
                        <a:rPr lang="en-IN" dirty="0"/>
                        <a:t> Polar: ";</a:t>
                      </a:r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pol.display</a:t>
                      </a:r>
                      <a:r>
                        <a:rPr lang="en-IN" dirty="0"/>
                        <a:t>();</a:t>
                      </a:r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&lt;&lt;"\</a:t>
                      </a:r>
                      <a:r>
                        <a:rPr lang="en-IN" dirty="0" err="1"/>
                        <a:t>nEquivalent</a:t>
                      </a:r>
                      <a:r>
                        <a:rPr lang="en-IN" dirty="0"/>
                        <a:t> cartesian: ";</a:t>
                      </a:r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cart.display</a:t>
                      </a:r>
                      <a:r>
                        <a:rPr lang="en-IN" dirty="0"/>
                        <a:t>();</a:t>
                      </a:r>
                    </a:p>
                    <a:p>
                      <a:r>
                        <a:rPr lang="en-IN" dirty="0"/>
                        <a:t>    return 0;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989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410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525905"/>
            <a:chOff x="0" y="0"/>
            <a:chExt cx="9144000" cy="1525905"/>
          </a:xfrm>
        </p:grpSpPr>
        <p:sp>
          <p:nvSpPr>
            <p:cNvPr id="3" name="object 3"/>
            <p:cNvSpPr/>
            <p:nvPr/>
          </p:nvSpPr>
          <p:spPr>
            <a:xfrm>
              <a:off x="0" y="1412747"/>
              <a:ext cx="9144000" cy="1127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435607"/>
              <a:ext cx="9144000" cy="45720"/>
            </a:xfrm>
            <a:custGeom>
              <a:avLst/>
              <a:gdLst/>
              <a:ahLst/>
              <a:cxnLst/>
              <a:rect l="l" t="t" r="r" b="b"/>
              <a:pathLst>
                <a:path w="9144000" h="45719">
                  <a:moveTo>
                    <a:pt x="9144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45720"/>
                  </a:lnTo>
                  <a:lnTo>
                    <a:pt x="3505200" y="45720"/>
                  </a:lnTo>
                  <a:lnTo>
                    <a:pt x="3505200" y="12192"/>
                  </a:lnTo>
                  <a:lnTo>
                    <a:pt x="8686800" y="12192"/>
                  </a:lnTo>
                  <a:lnTo>
                    <a:pt x="8686800" y="45720"/>
                  </a:lnTo>
                  <a:lnTo>
                    <a:pt x="9144000" y="45720"/>
                  </a:lnTo>
                  <a:lnTo>
                    <a:pt x="9144000" y="1219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1434465"/>
            </a:xfrm>
            <a:custGeom>
              <a:avLst/>
              <a:gdLst/>
              <a:ahLst/>
              <a:cxnLst/>
              <a:rect l="l" t="t" r="r" b="b"/>
              <a:pathLst>
                <a:path w="9144000" h="1434465">
                  <a:moveTo>
                    <a:pt x="9144000" y="0"/>
                  </a:moveTo>
                  <a:lnTo>
                    <a:pt x="0" y="0"/>
                  </a:lnTo>
                  <a:lnTo>
                    <a:pt x="0" y="1434084"/>
                  </a:lnTo>
                  <a:lnTo>
                    <a:pt x="9144000" y="14340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08603" y="574548"/>
              <a:ext cx="2581655" cy="5440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08050" y="1447800"/>
            <a:ext cx="7785100" cy="0"/>
          </a:xfrm>
          <a:custGeom>
            <a:avLst/>
            <a:gdLst/>
            <a:ahLst/>
            <a:cxnLst/>
            <a:rect l="l" t="t" r="r" b="b"/>
            <a:pathLst>
              <a:path w="7785100">
                <a:moveTo>
                  <a:pt x="0" y="0"/>
                </a:moveTo>
                <a:lnTo>
                  <a:pt x="77851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8050" y="3302000"/>
            <a:ext cx="7785100" cy="0"/>
          </a:xfrm>
          <a:custGeom>
            <a:avLst/>
            <a:gdLst/>
            <a:ahLst/>
            <a:cxnLst/>
            <a:rect l="l" t="t" r="r" b="b"/>
            <a:pathLst>
              <a:path w="7785100">
                <a:moveTo>
                  <a:pt x="0" y="0"/>
                </a:moveTo>
                <a:lnTo>
                  <a:pt x="77851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08050" y="1444878"/>
          <a:ext cx="7772400" cy="1857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3761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Conversion</a:t>
                      </a: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required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204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Conversion 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take </a:t>
                      </a: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place</a:t>
                      </a:r>
                      <a:r>
                        <a:rPr sz="1800" b="1" spc="-2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class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9C0CC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Destination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class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9C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5" dirty="0">
                          <a:latin typeface="Arial"/>
                          <a:cs typeface="Arial"/>
                        </a:rPr>
                        <a:t>Basic-&gt;class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NA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constructor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Class-&gt;basic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Casting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NA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Class-&gt;class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Casting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constructor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638667" y="6566823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3E3E3E"/>
                </a:solidFill>
                <a:latin typeface="Arial"/>
                <a:cs typeface="Arial"/>
              </a:rPr>
              <a:pPr marL="38100">
                <a:lnSpc>
                  <a:spcPts val="1425"/>
                </a:lnSpc>
              </a:pPr>
              <a:t>24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-94962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135880"/>
            </a:xfrm>
            <a:custGeom>
              <a:avLst/>
              <a:gdLst/>
              <a:ahLst/>
              <a:cxnLst/>
              <a:rect l="l" t="t" r="r" b="b"/>
              <a:pathLst>
                <a:path w="9144000" h="5135880">
                  <a:moveTo>
                    <a:pt x="9144000" y="0"/>
                  </a:moveTo>
                  <a:lnTo>
                    <a:pt x="0" y="0"/>
                  </a:lnTo>
                  <a:lnTo>
                    <a:pt x="0" y="5135880"/>
                  </a:lnTo>
                  <a:lnTo>
                    <a:pt x="9144000" y="513588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105400"/>
              <a:ext cx="9144000" cy="112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128259"/>
              <a:ext cx="9144000" cy="45720"/>
            </a:xfrm>
            <a:custGeom>
              <a:avLst/>
              <a:gdLst/>
              <a:ahLst/>
              <a:cxnLst/>
              <a:rect l="l" t="t" r="r" b="b"/>
              <a:pathLst>
                <a:path w="9144000" h="45720">
                  <a:moveTo>
                    <a:pt x="91440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9144000" y="4571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638667" y="6566823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pPr marL="38100">
                <a:lnSpc>
                  <a:spcPts val="1425"/>
                </a:lnSpc>
              </a:pPr>
              <a:t>25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10CBF34-C950-49EA-B8F1-AD77BA4E2AD5}"/>
              </a:ext>
            </a:extLst>
          </p:cNvPr>
          <p:cNvSpPr txBox="1"/>
          <p:nvPr/>
        </p:nvSpPr>
        <p:spPr>
          <a:xfrm>
            <a:off x="1524000" y="14478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FF0000"/>
                </a:solidFill>
              </a:rPr>
              <a:t>New &amp; Delete Operator</a:t>
            </a:r>
          </a:p>
        </p:txBody>
      </p:sp>
    </p:spTree>
    <p:extLst>
      <p:ext uri="{BB962C8B-B14F-4D97-AF65-F5344CB8AC3E}">
        <p14:creationId xmlns:p14="http://schemas.microsoft.com/office/powerpoint/2010/main" xmlns="" val="73886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1066800"/>
            <a:ext cx="8229600" cy="5009348"/>
          </a:xfrm>
          <a:prstGeom prst="rect">
            <a:avLst/>
          </a:prstGeom>
        </p:spPr>
        <p:txBody>
          <a:bodyPr vert="horz" wrap="square" lIns="0" tIns="56035" rIns="0" bIns="0" rtlCol="0">
            <a:spAutoFit/>
          </a:bodyPr>
          <a:lstStyle/>
          <a:p>
            <a:pPr marL="356596" indent="-343860">
              <a:spcBef>
                <a:spcPts val="440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6596" algn="l"/>
              </a:tabLst>
            </a:pPr>
            <a:r>
              <a:rPr sz="3209" spc="-5" dirty="0">
                <a:latin typeface="Arial"/>
                <a:cs typeface="Arial"/>
              </a:rPr>
              <a:t>In C we </a:t>
            </a:r>
            <a:r>
              <a:rPr sz="3209" spc="-10" dirty="0">
                <a:latin typeface="Arial"/>
                <a:cs typeface="Arial"/>
              </a:rPr>
              <a:t>write</a:t>
            </a:r>
            <a:endParaRPr sz="3209" dirty="0">
              <a:latin typeface="Arial"/>
              <a:cs typeface="Arial"/>
            </a:endParaRPr>
          </a:p>
          <a:p>
            <a:pPr marL="12736">
              <a:spcBef>
                <a:spcPts val="301"/>
              </a:spcBef>
            </a:pPr>
            <a:r>
              <a:rPr sz="2808" dirty="0">
                <a:latin typeface="Arial"/>
                <a:cs typeface="Arial"/>
              </a:rPr>
              <a:t>int*</a:t>
            </a:r>
            <a:r>
              <a:rPr sz="2808" spc="-10" dirty="0">
                <a:latin typeface="Arial"/>
                <a:cs typeface="Arial"/>
              </a:rPr>
              <a:t> </a:t>
            </a:r>
            <a:r>
              <a:rPr sz="2808" spc="-5" dirty="0">
                <a:latin typeface="Arial"/>
                <a:cs typeface="Arial"/>
              </a:rPr>
              <a:t>ip;</a:t>
            </a:r>
            <a:endParaRPr sz="2808" dirty="0">
              <a:latin typeface="Arial"/>
              <a:cs typeface="Arial"/>
            </a:endParaRPr>
          </a:p>
          <a:p>
            <a:pPr marL="12736">
              <a:spcBef>
                <a:spcPts val="341"/>
              </a:spcBef>
            </a:pPr>
            <a:r>
              <a:rPr sz="2808" dirty="0">
                <a:latin typeface="Arial"/>
                <a:cs typeface="Arial"/>
              </a:rPr>
              <a:t>ip = (int*)malloc(sizeof(int) *</a:t>
            </a:r>
            <a:r>
              <a:rPr sz="2808" spc="-20" dirty="0">
                <a:latin typeface="Arial"/>
                <a:cs typeface="Arial"/>
              </a:rPr>
              <a:t> </a:t>
            </a:r>
            <a:r>
              <a:rPr sz="2808" dirty="0">
                <a:latin typeface="Arial"/>
                <a:cs typeface="Arial"/>
              </a:rPr>
              <a:t>100);</a:t>
            </a:r>
          </a:p>
          <a:p>
            <a:pPr marL="12736">
              <a:spcBef>
                <a:spcPts val="410"/>
              </a:spcBef>
            </a:pPr>
            <a:r>
              <a:rPr sz="3209" b="1" spc="-5" dirty="0">
                <a:latin typeface="Arial"/>
                <a:cs typeface="Arial"/>
              </a:rPr>
              <a:t>…</a:t>
            </a:r>
            <a:endParaRPr sz="3209" dirty="0">
              <a:latin typeface="Arial"/>
              <a:cs typeface="Arial"/>
            </a:endParaRPr>
          </a:p>
          <a:p>
            <a:pPr marL="12736">
              <a:spcBef>
                <a:spcPts val="335"/>
              </a:spcBef>
            </a:pPr>
            <a:r>
              <a:rPr sz="2808" dirty="0">
                <a:latin typeface="Arial"/>
                <a:cs typeface="Arial"/>
              </a:rPr>
              <a:t>free</a:t>
            </a:r>
            <a:r>
              <a:rPr sz="2808" spc="-10" dirty="0">
                <a:latin typeface="Arial"/>
                <a:cs typeface="Arial"/>
              </a:rPr>
              <a:t> </a:t>
            </a:r>
            <a:r>
              <a:rPr sz="2808" dirty="0">
                <a:latin typeface="Arial"/>
                <a:cs typeface="Arial"/>
              </a:rPr>
              <a:t>ip;</a:t>
            </a:r>
          </a:p>
          <a:p>
            <a:pPr marL="356596" indent="-343860">
              <a:spcBef>
                <a:spcPts val="38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6596" algn="l"/>
              </a:tabLst>
            </a:pPr>
            <a:r>
              <a:rPr sz="3209" spc="-5" dirty="0">
                <a:latin typeface="Arial"/>
                <a:cs typeface="Arial"/>
              </a:rPr>
              <a:t>In C++ we will</a:t>
            </a:r>
            <a:r>
              <a:rPr sz="3209" spc="5" dirty="0">
                <a:latin typeface="Arial"/>
                <a:cs typeface="Arial"/>
              </a:rPr>
              <a:t> </a:t>
            </a:r>
            <a:r>
              <a:rPr sz="3209" spc="-5" dirty="0">
                <a:latin typeface="Arial"/>
                <a:cs typeface="Arial"/>
              </a:rPr>
              <a:t>write</a:t>
            </a:r>
            <a:endParaRPr sz="3209" dirty="0">
              <a:latin typeface="Arial"/>
              <a:cs typeface="Arial"/>
            </a:endParaRPr>
          </a:p>
          <a:p>
            <a:pPr marL="12736">
              <a:spcBef>
                <a:spcPts val="291"/>
              </a:spcBef>
            </a:pPr>
            <a:r>
              <a:rPr sz="2808" dirty="0">
                <a:latin typeface="Arial"/>
                <a:cs typeface="Arial"/>
              </a:rPr>
              <a:t>int*</a:t>
            </a:r>
            <a:r>
              <a:rPr sz="2808" spc="-10" dirty="0">
                <a:latin typeface="Arial"/>
                <a:cs typeface="Arial"/>
              </a:rPr>
              <a:t> </a:t>
            </a:r>
            <a:r>
              <a:rPr sz="2808" spc="-5" dirty="0">
                <a:latin typeface="Arial"/>
                <a:cs typeface="Arial"/>
              </a:rPr>
              <a:t>ip;</a:t>
            </a:r>
            <a:endParaRPr sz="2808" dirty="0">
              <a:latin typeface="Arial"/>
              <a:cs typeface="Arial"/>
            </a:endParaRPr>
          </a:p>
          <a:p>
            <a:pPr marL="12736">
              <a:spcBef>
                <a:spcPts val="346"/>
              </a:spcBef>
            </a:pPr>
            <a:r>
              <a:rPr sz="2808" spc="-5" dirty="0">
                <a:latin typeface="Arial"/>
                <a:cs typeface="Arial"/>
              </a:rPr>
              <a:t>ip </a:t>
            </a:r>
            <a:r>
              <a:rPr sz="2808" dirty="0">
                <a:latin typeface="Arial"/>
                <a:cs typeface="Arial"/>
              </a:rPr>
              <a:t>= </a:t>
            </a:r>
            <a:r>
              <a:rPr sz="2808" spc="-5" dirty="0">
                <a:latin typeface="Arial"/>
                <a:cs typeface="Arial"/>
              </a:rPr>
              <a:t>new</a:t>
            </a:r>
            <a:r>
              <a:rPr sz="2808" spc="-15" dirty="0">
                <a:latin typeface="Arial"/>
                <a:cs typeface="Arial"/>
              </a:rPr>
              <a:t> </a:t>
            </a:r>
            <a:r>
              <a:rPr sz="2808" spc="-5" dirty="0">
                <a:latin typeface="Arial"/>
                <a:cs typeface="Arial"/>
              </a:rPr>
              <a:t>int[100];</a:t>
            </a:r>
            <a:endParaRPr sz="2808" dirty="0">
              <a:latin typeface="Arial"/>
              <a:cs typeface="Arial"/>
            </a:endParaRPr>
          </a:p>
          <a:p>
            <a:pPr marL="12736">
              <a:spcBef>
                <a:spcPts val="371"/>
              </a:spcBef>
            </a:pPr>
            <a:r>
              <a:rPr sz="3209" spc="-15" dirty="0">
                <a:latin typeface="Arial"/>
                <a:cs typeface="Arial"/>
              </a:rPr>
              <a:t>...</a:t>
            </a:r>
            <a:endParaRPr sz="3209" dirty="0">
              <a:latin typeface="Arial"/>
              <a:cs typeface="Arial"/>
            </a:endParaRPr>
          </a:p>
          <a:p>
            <a:pPr marL="12736">
              <a:spcBef>
                <a:spcPts val="346"/>
              </a:spcBef>
            </a:pPr>
            <a:r>
              <a:rPr sz="2808" spc="-5" dirty="0">
                <a:latin typeface="Arial"/>
                <a:cs typeface="Arial"/>
              </a:rPr>
              <a:t>delete []</a:t>
            </a:r>
            <a:r>
              <a:rPr sz="2808" spc="-10" dirty="0">
                <a:latin typeface="Arial"/>
                <a:cs typeface="Arial"/>
              </a:rPr>
              <a:t> </a:t>
            </a:r>
            <a:r>
              <a:rPr sz="2808">
                <a:latin typeface="Arial"/>
                <a:cs typeface="Arial"/>
              </a:rPr>
              <a:t>ip</a:t>
            </a:r>
            <a:r>
              <a:rPr sz="2808" smtClean="0">
                <a:latin typeface="Arial"/>
                <a:cs typeface="Arial"/>
              </a:rPr>
              <a:t>;</a:t>
            </a:r>
            <a:endParaRPr sz="2808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90F6FE0-D296-412C-87FC-1A1E9F85F840}"/>
              </a:ext>
            </a:extLst>
          </p:cNvPr>
          <p:cNvSpPr txBox="1"/>
          <p:nvPr/>
        </p:nvSpPr>
        <p:spPr>
          <a:xfrm>
            <a:off x="685800" y="762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FF0000"/>
                </a:solidFill>
              </a:rPr>
              <a:t>Dynamic Memory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0651" y="466942"/>
            <a:ext cx="4605112" cy="697899"/>
          </a:xfrm>
          <a:prstGeom prst="rect">
            <a:avLst/>
          </a:prstGeom>
        </p:spPr>
        <p:txBody>
          <a:bodyPr vert="horz" wrap="square" lIns="0" tIns="12099" rIns="0" bIns="0" rtlCol="0">
            <a:spAutoFit/>
          </a:bodyPr>
          <a:lstStyle/>
          <a:p>
            <a:pPr marL="12736">
              <a:spcBef>
                <a:spcPts val="95"/>
              </a:spcBef>
            </a:pPr>
            <a:r>
              <a:rPr sz="4412" spc="-5" dirty="0"/>
              <a:t>New/Delete</a:t>
            </a:r>
            <a:r>
              <a:rPr sz="4412" spc="-35" dirty="0"/>
              <a:t> </a:t>
            </a:r>
            <a:r>
              <a:rPr sz="4412" spc="-5" dirty="0"/>
              <a:t>contd.</a:t>
            </a:r>
            <a:endParaRPr sz="4412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6891" y="1353070"/>
          <a:ext cx="8016915" cy="2293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49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5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46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83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21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730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61369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300"/>
                        </a:lnSpc>
                        <a:buClr>
                          <a:srgbClr val="232323"/>
                        </a:buClr>
                        <a:buSzPct val="75000"/>
                        <a:buFont typeface="Wingdings"/>
                        <a:buChar char=""/>
                        <a:tabLst>
                          <a:tab pos="374650" algn="l"/>
                        </a:tabLst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int*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FAD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3300"/>
                        </a:lnSpc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p=new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FAD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3300"/>
                        </a:lnSpc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int;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FAD"/>
                    </a:solidFill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3300"/>
                        </a:lnSpc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delete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FA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1920">
                        <a:lnSpc>
                          <a:spcPts val="3300"/>
                        </a:lnSpc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p;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F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45824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440"/>
                        </a:spcBef>
                        <a:buClr>
                          <a:srgbClr val="232323"/>
                        </a:buClr>
                        <a:buSzPct val="75000"/>
                        <a:buFont typeface="Wingdings"/>
                        <a:buChar char=""/>
                        <a:tabLst>
                          <a:tab pos="374650" algn="l"/>
                        </a:tabLst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int*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755"/>
                        </a:spcBef>
                        <a:buClr>
                          <a:srgbClr val="232323"/>
                        </a:buClr>
                        <a:buSzPct val="75000"/>
                        <a:buFont typeface="Wingdings"/>
                        <a:buChar char=""/>
                        <a:tabLst>
                          <a:tab pos="374650" algn="l"/>
                        </a:tabLst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int*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56036" marB="0">
                    <a:solidFill>
                      <a:srgbClr val="EDEFAD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p=new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p=new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56036" marB="0">
                    <a:solidFill>
                      <a:srgbClr val="EDEFA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int(25);delete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int[25];delete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56036" marB="0">
                    <a:solidFill>
                      <a:srgbClr val="EDEF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200" spc="5" dirty="0">
                          <a:latin typeface="Courier New"/>
                          <a:cs typeface="Courier New"/>
                        </a:rPr>
                        <a:t>p;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121920" marR="317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[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56036" marB="0">
                    <a:solidFill>
                      <a:srgbClr val="EDEF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]p;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457" marB="0">
                    <a:solidFill>
                      <a:srgbClr val="EDE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625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4265"/>
                        </a:lnSpc>
                        <a:spcBef>
                          <a:spcPts val="240"/>
                        </a:spcBef>
                        <a:buClr>
                          <a:srgbClr val="232323"/>
                        </a:buClr>
                        <a:buSzPct val="75000"/>
                        <a:buFont typeface="Wingdings"/>
                        <a:buChar char=""/>
                        <a:tabLst>
                          <a:tab pos="374650" algn="l"/>
                        </a:tabLst>
                      </a:pPr>
                      <a:r>
                        <a:rPr sz="3600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Task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0565" marB="0">
                    <a:solidFill>
                      <a:srgbClr val="EDEF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FAD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F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F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5994" y="3728791"/>
            <a:ext cx="8011187" cy="1491949"/>
          </a:xfrm>
          <a:prstGeom prst="rect">
            <a:avLst/>
          </a:prstGeom>
        </p:spPr>
        <p:txBody>
          <a:bodyPr vert="horz" wrap="square" lIns="0" tIns="12099" rIns="0" bIns="0" rtlCol="0">
            <a:spAutoFit/>
          </a:bodyPr>
          <a:lstStyle/>
          <a:p>
            <a:pPr marL="355959" marR="5094" indent="-343860">
              <a:spcBef>
                <a:spcPts val="9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6596" algn="l"/>
              </a:tabLst>
            </a:pPr>
            <a:r>
              <a:rPr sz="3209" spc="-5" dirty="0">
                <a:latin typeface="Arial"/>
                <a:cs typeface="Arial"/>
              </a:rPr>
              <a:t>Then find a </a:t>
            </a:r>
            <a:r>
              <a:rPr sz="3209" spc="-10" dirty="0">
                <a:latin typeface="Arial"/>
                <a:cs typeface="Arial"/>
              </a:rPr>
              <a:t>method </a:t>
            </a:r>
            <a:r>
              <a:rPr sz="3209" spc="-5" dirty="0">
                <a:latin typeface="Arial"/>
                <a:cs typeface="Arial"/>
              </a:rPr>
              <a:t>to </a:t>
            </a:r>
            <a:r>
              <a:rPr sz="3209" spc="-10" dirty="0">
                <a:latin typeface="Arial"/>
                <a:cs typeface="Arial"/>
              </a:rPr>
              <a:t>declare </a:t>
            </a:r>
            <a:r>
              <a:rPr sz="3209" spc="-5" dirty="0">
                <a:latin typeface="Arial"/>
                <a:cs typeface="Arial"/>
              </a:rPr>
              <a:t>a  </a:t>
            </a:r>
            <a:r>
              <a:rPr sz="3209" spc="-10" dirty="0">
                <a:latin typeface="Arial"/>
                <a:cs typeface="Arial"/>
              </a:rPr>
              <a:t>multidimensional </a:t>
            </a:r>
            <a:r>
              <a:rPr sz="3209" spc="-5" dirty="0">
                <a:latin typeface="Arial"/>
                <a:cs typeface="Arial"/>
              </a:rPr>
              <a:t>array using </a:t>
            </a:r>
            <a:r>
              <a:rPr sz="3209" spc="-5" dirty="0">
                <a:solidFill>
                  <a:srgbClr val="FF3300"/>
                </a:solidFill>
                <a:latin typeface="Arial"/>
                <a:cs typeface="Arial"/>
              </a:rPr>
              <a:t>new </a:t>
            </a:r>
            <a:r>
              <a:rPr sz="3209" spc="-10" dirty="0">
                <a:latin typeface="Arial"/>
                <a:cs typeface="Arial"/>
              </a:rPr>
              <a:t>operator  </a:t>
            </a:r>
            <a:r>
              <a:rPr sz="3209" spc="-5" dirty="0">
                <a:latin typeface="Arial"/>
                <a:cs typeface="Arial"/>
              </a:rPr>
              <a:t>(</a:t>
            </a:r>
            <a:r>
              <a:rPr sz="3209" spc="-5" dirty="0">
                <a:solidFill>
                  <a:srgbClr val="FF3300"/>
                </a:solidFill>
                <a:latin typeface="Arial"/>
                <a:cs typeface="Arial"/>
              </a:rPr>
              <a:t>assignment</a:t>
            </a:r>
            <a:r>
              <a:rPr sz="3209" spc="-5" dirty="0">
                <a:latin typeface="Arial"/>
                <a:cs typeface="Arial"/>
              </a:rPr>
              <a:t>)</a:t>
            </a:r>
            <a:endParaRPr sz="3209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AE077BD-078F-4F53-A2E0-211FF3AC1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9875953"/>
              </p:ext>
            </p:extLst>
          </p:nvPr>
        </p:nvGraphicFramePr>
        <p:xfrm>
          <a:off x="0" y="31954"/>
          <a:ext cx="9067800" cy="682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00">
                  <a:extLst>
                    <a:ext uri="{9D8B030D-6E8A-4147-A177-3AD203B41FA5}">
                      <a16:colId xmlns:a16="http://schemas.microsoft.com/office/drawing/2014/main" xmlns="" val="311921307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xmlns="" val="3495760084"/>
                    </a:ext>
                  </a:extLst>
                </a:gridCol>
              </a:tblGrid>
              <a:tr h="6826045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#include&lt;iostream&gt;</a:t>
                      </a:r>
                    </a:p>
                    <a:p>
                      <a:r>
                        <a:rPr lang="en-IN" dirty="0"/>
                        <a:t>using namespace std;</a:t>
                      </a:r>
                    </a:p>
                    <a:p>
                      <a:r>
                        <a:rPr lang="en-IN" dirty="0"/>
                        <a:t>int main()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int 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, *p;</a:t>
                      </a:r>
                    </a:p>
                    <a:p>
                      <a:r>
                        <a:rPr lang="en-IN" dirty="0"/>
                        <a:t>p=&amp;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p=new int[3];</a:t>
                      </a:r>
                    </a:p>
                    <a:p>
                      <a:r>
                        <a:rPr lang="en-IN" dirty="0"/>
                        <a:t>*p=2;</a:t>
                      </a:r>
                    </a:p>
                    <a:p>
                      <a:r>
                        <a:rPr lang="en-IN" dirty="0"/>
                        <a:t>*(p+1)=3;</a:t>
                      </a:r>
                    </a:p>
                    <a:p>
                      <a:r>
                        <a:rPr lang="en-IN" dirty="0"/>
                        <a:t>*(p+2)=4;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&lt;&lt;"Value \t \t Address";</a:t>
                      </a:r>
                    </a:p>
                    <a:p>
                      <a:r>
                        <a:rPr lang="en-IN" dirty="0"/>
                        <a:t>for(int x=0;x&lt;3;x++)</a:t>
                      </a:r>
                    </a:p>
                    <a:p>
                      <a:r>
                        <a:rPr lang="en-IN" dirty="0"/>
                        <a:t> 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&lt;&lt;*(</a:t>
                      </a:r>
                      <a:r>
                        <a:rPr lang="en-IN" dirty="0" err="1"/>
                        <a:t>p+x</a:t>
                      </a:r>
                      <a:r>
                        <a:rPr lang="en-IN" dirty="0"/>
                        <a:t>)&lt;&lt;"\t"&lt;&lt;(</a:t>
                      </a:r>
                      <a:r>
                        <a:rPr lang="en-IN" dirty="0" err="1"/>
                        <a:t>p+x</a:t>
                      </a:r>
                      <a:r>
                        <a:rPr lang="en-IN" dirty="0"/>
                        <a:t>);</a:t>
                      </a:r>
                    </a:p>
                    <a:p>
                      <a:r>
                        <a:rPr lang="en-IN" dirty="0"/>
                        <a:t>delete []p;</a:t>
                      </a:r>
                    </a:p>
                    <a:p>
                      <a:r>
                        <a:rPr lang="en-IN" dirty="0"/>
                        <a:t>return 0;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989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311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AE077BD-078F-4F53-A2E0-211FF3AC1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9934933"/>
              </p:ext>
            </p:extLst>
          </p:nvPr>
        </p:nvGraphicFramePr>
        <p:xfrm>
          <a:off x="0" y="31954"/>
          <a:ext cx="9067800" cy="682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xmlns="" val="3119213078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xmlns="" val="3495760084"/>
                    </a:ext>
                  </a:extLst>
                </a:gridCol>
              </a:tblGrid>
              <a:tr h="6826045">
                <a:tc>
                  <a:txBody>
                    <a:bodyPr/>
                    <a:lstStyle/>
                    <a:p>
                      <a:r>
                        <a:rPr lang="en-IN" dirty="0"/>
                        <a:t>// Dynamic Object</a:t>
                      </a:r>
                    </a:p>
                    <a:p>
                      <a:r>
                        <a:rPr lang="en-IN" dirty="0"/>
                        <a:t>#include&lt;iostream&gt;</a:t>
                      </a:r>
                    </a:p>
                    <a:p>
                      <a:r>
                        <a:rPr lang="en-IN" dirty="0"/>
                        <a:t>using namespace std;</a:t>
                      </a:r>
                    </a:p>
                    <a:p>
                      <a:r>
                        <a:rPr lang="en-IN" dirty="0"/>
                        <a:t>class data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int </a:t>
                      </a:r>
                      <a:r>
                        <a:rPr lang="en-IN" dirty="0" err="1"/>
                        <a:t>x,y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public:</a:t>
                      </a:r>
                    </a:p>
                    <a:p>
                      <a:r>
                        <a:rPr lang="en-IN" dirty="0"/>
                        <a:t>data()	{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&lt;&lt;"\n Constructor";</a:t>
                      </a:r>
                    </a:p>
                    <a:p>
                      <a:r>
                        <a:rPr lang="en-IN" dirty="0"/>
                        <a:t>	x=10;</a:t>
                      </a:r>
                    </a:p>
                    <a:p>
                      <a:r>
                        <a:rPr lang="en-IN" dirty="0"/>
                        <a:t>	y=50;	</a:t>
                      </a:r>
                    </a:p>
                    <a:p>
                      <a:r>
                        <a:rPr lang="en-IN" dirty="0"/>
                        <a:t>                 }</a:t>
                      </a:r>
                    </a:p>
                    <a:p>
                      <a:r>
                        <a:rPr lang="en-IN" dirty="0"/>
                        <a:t>~data()	{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&lt;&lt;"\n Destructor";		}</a:t>
                      </a:r>
                    </a:p>
                    <a:p>
                      <a:r>
                        <a:rPr lang="en-IN" dirty="0"/>
                        <a:t>void display() </a:t>
                      </a:r>
                    </a:p>
                    <a:p>
                      <a:r>
                        <a:rPr lang="en-IN" dirty="0"/>
                        <a:t>                 {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&lt;&lt;"\n x="&lt;&lt;x;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&lt;&lt;"\n y="&lt;&lt;y;</a:t>
                      </a:r>
                    </a:p>
                    <a:p>
                      <a:r>
                        <a:rPr lang="en-IN" dirty="0"/>
                        <a:t>	}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int main()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	data *d;</a:t>
                      </a:r>
                    </a:p>
                    <a:p>
                      <a:r>
                        <a:rPr lang="en-IN" dirty="0"/>
                        <a:t>	d=new data;</a:t>
                      </a:r>
                    </a:p>
                    <a:p>
                      <a:r>
                        <a:rPr lang="en-IN" dirty="0"/>
                        <a:t>	d-&gt;display();</a:t>
                      </a:r>
                    </a:p>
                    <a:p>
                      <a:r>
                        <a:rPr lang="en-IN" dirty="0"/>
                        <a:t>	delete d;</a:t>
                      </a:r>
                    </a:p>
                    <a:p>
                      <a:r>
                        <a:rPr lang="en-IN" dirty="0"/>
                        <a:t>	return 0;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989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1565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0676" y="574548"/>
            <a:ext cx="4471416" cy="431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2196465"/>
            <a:ext cx="899160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Char char=""/>
              <a:tabLst>
                <a:tab pos="332105" algn="l"/>
                <a:tab pos="332740" algn="l"/>
              </a:tabLst>
            </a:pPr>
            <a:r>
              <a:rPr sz="3200" spc="-50" dirty="0">
                <a:latin typeface="Arial"/>
                <a:cs typeface="Arial"/>
              </a:rPr>
              <a:t>But </a:t>
            </a:r>
            <a:r>
              <a:rPr sz="3200" spc="-25" dirty="0">
                <a:latin typeface="Arial"/>
                <a:cs typeface="Arial"/>
              </a:rPr>
              <a:t>what </a:t>
            </a:r>
            <a:r>
              <a:rPr sz="3200" spc="15" dirty="0">
                <a:latin typeface="Arial"/>
                <a:cs typeface="Arial"/>
              </a:rPr>
              <a:t>will </a:t>
            </a:r>
            <a:r>
              <a:rPr sz="3200" spc="-125" dirty="0">
                <a:latin typeface="Arial"/>
                <a:cs typeface="Arial"/>
              </a:rPr>
              <a:t>happen </a:t>
            </a:r>
            <a:r>
              <a:rPr sz="3200" spc="80" dirty="0">
                <a:latin typeface="Arial"/>
                <a:cs typeface="Arial"/>
              </a:rPr>
              <a:t>if </a:t>
            </a:r>
            <a:r>
              <a:rPr sz="3200" spc="-20" dirty="0">
                <a:latin typeface="Arial"/>
                <a:cs typeface="Arial"/>
              </a:rPr>
              <a:t>the </a:t>
            </a:r>
            <a:r>
              <a:rPr sz="3200" spc="-114" dirty="0">
                <a:latin typeface="Arial"/>
                <a:cs typeface="Arial"/>
              </a:rPr>
              <a:t>variables </a:t>
            </a:r>
            <a:r>
              <a:rPr sz="3200" spc="-90" dirty="0">
                <a:latin typeface="Arial"/>
                <a:cs typeface="Arial"/>
              </a:rPr>
              <a:t>on  </a:t>
            </a:r>
            <a:r>
              <a:rPr sz="3200" dirty="0">
                <a:latin typeface="Arial"/>
                <a:cs typeface="Arial"/>
              </a:rPr>
              <a:t>different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sides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the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229" dirty="0">
                <a:latin typeface="Arial"/>
                <a:cs typeface="Arial"/>
              </a:rPr>
              <a:t>=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sign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are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different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420" dirty="0">
                <a:latin typeface="Arial"/>
                <a:cs typeface="Arial"/>
              </a:rPr>
              <a:t>????</a:t>
            </a:r>
            <a:endParaRPr sz="3200" dirty="0">
              <a:latin typeface="Arial"/>
              <a:cs typeface="Arial"/>
            </a:endParaRPr>
          </a:p>
          <a:p>
            <a:pPr marL="332105" marR="2244725" indent="-320040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105" algn="l"/>
                <a:tab pos="332740" algn="l"/>
              </a:tabLst>
            </a:pPr>
            <a:r>
              <a:rPr sz="3200" spc="-95" dirty="0">
                <a:latin typeface="Arial"/>
                <a:cs typeface="Arial"/>
              </a:rPr>
              <a:t>Compiler </a:t>
            </a:r>
            <a:r>
              <a:rPr sz="3200" spc="-75" dirty="0">
                <a:latin typeface="Arial"/>
                <a:cs typeface="Arial"/>
              </a:rPr>
              <a:t>doesn’t </a:t>
            </a:r>
            <a:r>
              <a:rPr sz="3200" spc="-100" dirty="0">
                <a:latin typeface="Arial"/>
                <a:cs typeface="Arial"/>
              </a:rPr>
              <a:t>handle</a:t>
            </a:r>
            <a:r>
              <a:rPr sz="3200" spc="-680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things</a:t>
            </a:r>
            <a:r>
              <a:rPr lang="en-IN" sz="3200" spc="-50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automatically.</a:t>
            </a:r>
            <a:endParaRPr sz="32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105" algn="l"/>
                <a:tab pos="332740" algn="l"/>
              </a:tabLst>
            </a:pPr>
            <a:r>
              <a:rPr sz="3200" spc="-254" dirty="0">
                <a:latin typeface="Arial"/>
                <a:cs typeface="Arial"/>
              </a:rPr>
              <a:t>We </a:t>
            </a:r>
            <a:r>
              <a:rPr sz="3200" spc="-135" dirty="0">
                <a:latin typeface="Arial"/>
                <a:cs typeface="Arial"/>
              </a:rPr>
              <a:t>need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to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tell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125" dirty="0">
                <a:latin typeface="Arial"/>
                <a:cs typeface="Arial"/>
              </a:rPr>
              <a:t>it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what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to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-365" dirty="0">
                <a:latin typeface="Arial"/>
                <a:cs typeface="Arial"/>
              </a:rPr>
              <a:t>do……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</a:t>
            </a:r>
            <a:r>
              <a:rPr dirty="0"/>
              <a:t>RI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38667" y="6566823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pPr marL="38100">
                <a:lnSpc>
                  <a:spcPts val="1425"/>
                </a:lnSpc>
              </a:pPr>
              <a:t>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AE077BD-078F-4F53-A2E0-211FF3AC1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5353600"/>
              </p:ext>
            </p:extLst>
          </p:nvPr>
        </p:nvGraphicFramePr>
        <p:xfrm>
          <a:off x="0" y="31954"/>
          <a:ext cx="9067800" cy="682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xmlns="" val="3119213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495760084"/>
                    </a:ext>
                  </a:extLst>
                </a:gridCol>
              </a:tblGrid>
              <a:tr h="6826045">
                <a:tc>
                  <a:txBody>
                    <a:bodyPr/>
                    <a:lstStyle/>
                    <a:p>
                      <a:r>
                        <a:rPr lang="en-IN" dirty="0"/>
                        <a:t>#include &lt;iostream&gt;</a:t>
                      </a:r>
                    </a:p>
                    <a:p>
                      <a:r>
                        <a:rPr lang="en-IN" dirty="0"/>
                        <a:t>using namespace std;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class sample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    public:</a:t>
                      </a:r>
                    </a:p>
                    <a:p>
                      <a:r>
                        <a:rPr lang="en-IN" dirty="0"/>
                        <a:t>	sample()</a:t>
                      </a:r>
                    </a:p>
                    <a:p>
                      <a:r>
                        <a:rPr lang="en-IN" dirty="0"/>
                        <a:t>	{</a:t>
                      </a:r>
                    </a:p>
                    <a:p>
                      <a:r>
                        <a:rPr lang="en-IN" dirty="0"/>
                        <a:t>		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&lt;&lt;"Hi ";</a:t>
                      </a:r>
                    </a:p>
                    <a:p>
                      <a:r>
                        <a:rPr lang="en-IN" dirty="0"/>
                        <a:t>	}</a:t>
                      </a:r>
                    </a:p>
                    <a:p>
                      <a:r>
                        <a:rPr lang="en-IN" dirty="0"/>
                        <a:t>	~sample()</a:t>
                      </a:r>
                    </a:p>
                    <a:p>
                      <a:r>
                        <a:rPr lang="en-IN" dirty="0"/>
                        <a:t>	{</a:t>
                      </a:r>
                    </a:p>
                    <a:p>
                      <a:r>
                        <a:rPr lang="en-IN" dirty="0"/>
                        <a:t>		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&lt;&lt;"Bye ";</a:t>
                      </a:r>
                    </a:p>
                    <a:p>
                      <a:r>
                        <a:rPr lang="en-IN" dirty="0"/>
                        <a:t>	}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int main() 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	sample *</a:t>
                      </a:r>
                      <a:r>
                        <a:rPr lang="en-IN" dirty="0" err="1"/>
                        <a:t>obj</a:t>
                      </a:r>
                      <a:r>
                        <a:rPr lang="en-IN" dirty="0"/>
                        <a:t> = new sample();</a:t>
                      </a:r>
                    </a:p>
                    <a:p>
                      <a:r>
                        <a:rPr lang="en-IN" dirty="0"/>
                        <a:t>	delete(</a:t>
                      </a:r>
                      <a:r>
                        <a:rPr lang="en-IN" dirty="0" err="1"/>
                        <a:t>obj</a:t>
                      </a:r>
                      <a:r>
                        <a:rPr lang="en-IN" dirty="0"/>
                        <a:t>);</a:t>
                      </a:r>
                    </a:p>
                    <a:p>
                      <a:r>
                        <a:rPr lang="en-IN" dirty="0"/>
                        <a:t>	return 0;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989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92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AE077BD-078F-4F53-A2E0-211FF3AC1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2703256"/>
              </p:ext>
            </p:extLst>
          </p:nvPr>
        </p:nvGraphicFramePr>
        <p:xfrm>
          <a:off x="0" y="31954"/>
          <a:ext cx="9067800" cy="682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0">
                  <a:extLst>
                    <a:ext uri="{9D8B030D-6E8A-4147-A177-3AD203B41FA5}">
                      <a16:colId xmlns:a16="http://schemas.microsoft.com/office/drawing/2014/main" xmlns="" val="311921307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3495760084"/>
                    </a:ext>
                  </a:extLst>
                </a:gridCol>
              </a:tblGrid>
              <a:tr h="6826045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#include&lt;iostream&gt;</a:t>
                      </a:r>
                    </a:p>
                    <a:p>
                      <a:r>
                        <a:rPr lang="en-IN" dirty="0"/>
                        <a:t>using namespace std;</a:t>
                      </a:r>
                    </a:p>
                    <a:p>
                      <a:r>
                        <a:rPr lang="en-IN" dirty="0"/>
                        <a:t>int main()</a:t>
                      </a:r>
                    </a:p>
                    <a:p>
                      <a:r>
                        <a:rPr lang="en-IN" dirty="0"/>
                        <a:t>	{</a:t>
                      </a:r>
                    </a:p>
                    <a:p>
                      <a:r>
                        <a:rPr lang="en-IN" dirty="0"/>
                        <a:t>	int </a:t>
                      </a:r>
                      <a:r>
                        <a:rPr lang="en-IN" dirty="0" err="1"/>
                        <a:t>size,i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	int *</a:t>
                      </a:r>
                      <a:r>
                        <a:rPr lang="en-IN" dirty="0" err="1"/>
                        <a:t>ptr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&lt;&lt;"\n\</a:t>
                      </a:r>
                      <a:r>
                        <a:rPr lang="en-IN" dirty="0" err="1"/>
                        <a:t>tEnter</a:t>
                      </a:r>
                      <a:r>
                        <a:rPr lang="en-IN" dirty="0"/>
                        <a:t> size of Array : ";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cin</a:t>
                      </a:r>
                      <a:r>
                        <a:rPr lang="en-IN" dirty="0"/>
                        <a:t>&gt;&gt;size;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ptr</a:t>
                      </a:r>
                      <a:r>
                        <a:rPr lang="en-IN" dirty="0"/>
                        <a:t> = new int[size];</a:t>
                      </a:r>
                    </a:p>
                    <a:p>
                      <a:r>
                        <a:rPr lang="en-IN" dirty="0"/>
                        <a:t>	for(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=0;i&lt;5;i++)        </a:t>
                      </a:r>
                    </a:p>
                    <a:p>
                      <a:r>
                        <a:rPr lang="en-IN" dirty="0"/>
                        <a:t>	  {</a:t>
                      </a:r>
                    </a:p>
                    <a:p>
                      <a:r>
                        <a:rPr lang="en-IN" dirty="0"/>
                        <a:t>		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&lt;&lt;"\</a:t>
                      </a:r>
                      <a:r>
                        <a:rPr lang="en-IN" dirty="0" err="1"/>
                        <a:t>nEnter</a:t>
                      </a:r>
                      <a:r>
                        <a:rPr lang="en-IN" dirty="0"/>
                        <a:t> any number : ";</a:t>
                      </a:r>
                    </a:p>
                    <a:p>
                      <a:r>
                        <a:rPr lang="en-IN" dirty="0"/>
                        <a:t>		 </a:t>
                      </a:r>
                      <a:r>
                        <a:rPr lang="en-IN" dirty="0" err="1"/>
                        <a:t>cin</a:t>
                      </a:r>
                      <a:r>
                        <a:rPr lang="en-IN" dirty="0"/>
                        <a:t>&gt;&gt;</a:t>
                      </a:r>
                      <a:r>
                        <a:rPr lang="en-IN" dirty="0" err="1"/>
                        <a:t>ptr</a:t>
                      </a:r>
                      <a:r>
                        <a:rPr lang="en-IN" dirty="0"/>
                        <a:t>[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];</a:t>
                      </a:r>
                    </a:p>
                    <a:p>
                      <a:r>
                        <a:rPr lang="en-IN" dirty="0"/>
                        <a:t>	  }</a:t>
                      </a:r>
                    </a:p>
                    <a:p>
                      <a:r>
                        <a:rPr lang="en-IN" dirty="0"/>
                        <a:t>	for(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=0;i&lt;5;i++)        </a:t>
                      </a:r>
                    </a:p>
                    <a:p>
                      <a:r>
                        <a:rPr lang="en-IN" dirty="0"/>
                        <a:t>	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</a:t>
                      </a:r>
                      <a:r>
                        <a:rPr lang="en-IN" dirty="0" err="1"/>
                        <a:t>ptr</a:t>
                      </a:r>
                      <a:r>
                        <a:rPr lang="en-IN" dirty="0"/>
                        <a:t>[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]&lt;&lt;", ";</a:t>
                      </a:r>
                    </a:p>
                    <a:p>
                      <a:r>
                        <a:rPr lang="en-IN" dirty="0"/>
                        <a:t>    delete[] </a:t>
                      </a:r>
                      <a:r>
                        <a:rPr lang="en-IN" dirty="0" err="1"/>
                        <a:t>ptr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    return 0;</a:t>
                      </a:r>
                    </a:p>
                    <a:p>
                      <a:r>
                        <a:rPr lang="en-IN" dirty="0"/>
                        <a:t>	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989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0480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AE077BD-078F-4F53-A2E0-211FF3AC1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418372"/>
              </p:ext>
            </p:extLst>
          </p:nvPr>
        </p:nvGraphicFramePr>
        <p:xfrm>
          <a:off x="0" y="31954"/>
          <a:ext cx="9067800" cy="682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00">
                  <a:extLst>
                    <a:ext uri="{9D8B030D-6E8A-4147-A177-3AD203B41FA5}">
                      <a16:colId xmlns:a16="http://schemas.microsoft.com/office/drawing/2014/main" xmlns="" val="311921307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xmlns="" val="3495760084"/>
                    </a:ext>
                  </a:extLst>
                </a:gridCol>
              </a:tblGrid>
              <a:tr h="6826045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#include&lt;iostream&gt;</a:t>
                      </a:r>
                    </a:p>
                    <a:p>
                      <a:r>
                        <a:rPr lang="en-IN" dirty="0"/>
                        <a:t>#include&lt;</a:t>
                      </a:r>
                      <a:r>
                        <a:rPr lang="en-IN" dirty="0" err="1"/>
                        <a:t>cstring</a:t>
                      </a:r>
                      <a:r>
                        <a:rPr lang="en-IN" dirty="0"/>
                        <a:t>&gt;</a:t>
                      </a:r>
                    </a:p>
                    <a:p>
                      <a:r>
                        <a:rPr lang="en-IN" dirty="0"/>
                        <a:t>using namespace std;</a:t>
                      </a:r>
                    </a:p>
                    <a:p>
                      <a:r>
                        <a:rPr lang="en-IN" dirty="0"/>
                        <a:t>struct boy{</a:t>
                      </a:r>
                    </a:p>
                    <a:p>
                      <a:r>
                        <a:rPr lang="en-IN" dirty="0"/>
                        <a:t>char *name;</a:t>
                      </a:r>
                    </a:p>
                    <a:p>
                      <a:r>
                        <a:rPr lang="en-IN" dirty="0"/>
                        <a:t>int age;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int main()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boy *p;</a:t>
                      </a:r>
                    </a:p>
                    <a:p>
                      <a:r>
                        <a:rPr lang="en-IN" dirty="0"/>
                        <a:t>p=new boy[2];</a:t>
                      </a:r>
                    </a:p>
                    <a:p>
                      <a:r>
                        <a:rPr lang="en-IN" dirty="0"/>
                        <a:t>p-&gt;name="Pradyumna";</a:t>
                      </a:r>
                    </a:p>
                    <a:p>
                      <a:r>
                        <a:rPr lang="en-IN" dirty="0"/>
                        <a:t>p-&gt;age=40;</a:t>
                      </a:r>
                    </a:p>
                    <a:p>
                      <a:r>
                        <a:rPr lang="en-IN" dirty="0"/>
                        <a:t>(p+1)-&gt;name="</a:t>
                      </a:r>
                      <a:r>
                        <a:rPr lang="en-IN" dirty="0" err="1"/>
                        <a:t>samaleswari</a:t>
                      </a:r>
                      <a:r>
                        <a:rPr lang="en-IN" dirty="0"/>
                        <a:t>";</a:t>
                      </a:r>
                    </a:p>
                    <a:p>
                      <a:r>
                        <a:rPr lang="en-IN" dirty="0"/>
                        <a:t>(p+1)-&gt;age=30;</a:t>
                      </a:r>
                    </a:p>
                    <a:p>
                      <a:r>
                        <a:rPr lang="en-IN" dirty="0"/>
                        <a:t>for( int x=0; x&lt;2; x++ )</a:t>
                      </a:r>
                    </a:p>
                    <a:p>
                      <a:r>
                        <a:rPr lang="en-IN" dirty="0"/>
                        <a:t>     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&lt;&lt;"</a:t>
                      </a:r>
                      <a:r>
                        <a:rPr lang="en-IN" dirty="0" err="1"/>
                        <a:t>Nme</a:t>
                      </a:r>
                      <a:r>
                        <a:rPr lang="en-IN" dirty="0"/>
                        <a:t>="&lt;&lt;(</a:t>
                      </a:r>
                      <a:r>
                        <a:rPr lang="en-IN" dirty="0" err="1"/>
                        <a:t>p+x</a:t>
                      </a:r>
                      <a:r>
                        <a:rPr lang="en-IN" dirty="0"/>
                        <a:t>)-&gt;name&lt;&lt;"\t Age="&lt;&lt;(</a:t>
                      </a:r>
                      <a:r>
                        <a:rPr lang="en-IN" dirty="0" err="1"/>
                        <a:t>p+x</a:t>
                      </a:r>
                      <a:r>
                        <a:rPr lang="en-IN" dirty="0"/>
                        <a:t>)-&gt;age;</a:t>
                      </a:r>
                    </a:p>
                    <a:p>
                      <a:r>
                        <a:rPr lang="en-IN" dirty="0"/>
                        <a:t>delete []p;</a:t>
                      </a:r>
                    </a:p>
                    <a:p>
                      <a:r>
                        <a:rPr lang="en-IN" dirty="0"/>
                        <a:t>return 0;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989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6366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AE077BD-078F-4F53-A2E0-211FF3AC1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2067173"/>
              </p:ext>
            </p:extLst>
          </p:nvPr>
        </p:nvGraphicFramePr>
        <p:xfrm>
          <a:off x="0" y="31954"/>
          <a:ext cx="9067800" cy="682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xmlns="" val="3119213078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3495760084"/>
                    </a:ext>
                  </a:extLst>
                </a:gridCol>
              </a:tblGrid>
              <a:tr h="6826045">
                <a:tc>
                  <a:txBody>
                    <a:bodyPr/>
                    <a:lstStyle/>
                    <a:p>
                      <a:r>
                        <a:rPr lang="en-IN" dirty="0"/>
                        <a:t>#include&lt;iostream&gt;</a:t>
                      </a:r>
                    </a:p>
                    <a:p>
                      <a:r>
                        <a:rPr lang="en-IN" dirty="0"/>
                        <a:t>#include&lt;</a:t>
                      </a:r>
                      <a:r>
                        <a:rPr lang="en-IN" dirty="0" err="1"/>
                        <a:t>cstring</a:t>
                      </a:r>
                      <a:r>
                        <a:rPr lang="en-IN" dirty="0"/>
                        <a:t>&gt;</a:t>
                      </a:r>
                    </a:p>
                    <a:p>
                      <a:r>
                        <a:rPr lang="en-IN" dirty="0"/>
                        <a:t>using namespace std;</a:t>
                      </a:r>
                    </a:p>
                    <a:p>
                      <a:r>
                        <a:rPr lang="en-IN" dirty="0"/>
                        <a:t>class student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private:</a:t>
                      </a:r>
                    </a:p>
                    <a:p>
                      <a:r>
                        <a:rPr lang="en-IN" dirty="0"/>
                        <a:t>char name[25];</a:t>
                      </a:r>
                    </a:p>
                    <a:p>
                      <a:r>
                        <a:rPr lang="en-IN" dirty="0"/>
                        <a:t>int age;</a:t>
                      </a:r>
                    </a:p>
                    <a:p>
                      <a:r>
                        <a:rPr lang="en-IN" dirty="0"/>
                        <a:t>public:</a:t>
                      </a:r>
                    </a:p>
                    <a:p>
                      <a:r>
                        <a:rPr lang="en-IN" dirty="0"/>
                        <a:t>student()  {</a:t>
                      </a:r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strcpy</a:t>
                      </a:r>
                      <a:r>
                        <a:rPr lang="en-IN" dirty="0"/>
                        <a:t>(name,"");</a:t>
                      </a:r>
                    </a:p>
                    <a:p>
                      <a:r>
                        <a:rPr lang="en-IN" dirty="0"/>
                        <a:t>    age=0;   }</a:t>
                      </a:r>
                    </a:p>
                    <a:p>
                      <a:r>
                        <a:rPr lang="en-IN" dirty="0"/>
                        <a:t>student(char *s, int g)  {</a:t>
                      </a:r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strcpy</a:t>
                      </a:r>
                      <a:r>
                        <a:rPr lang="en-IN" dirty="0"/>
                        <a:t>(</a:t>
                      </a:r>
                      <a:r>
                        <a:rPr lang="en-IN" dirty="0" err="1"/>
                        <a:t>name,s</a:t>
                      </a:r>
                      <a:r>
                        <a:rPr lang="en-IN" dirty="0"/>
                        <a:t>);</a:t>
                      </a:r>
                    </a:p>
                    <a:p>
                      <a:r>
                        <a:rPr lang="en-IN" dirty="0"/>
                        <a:t>    age=g;                          }</a:t>
                      </a:r>
                    </a:p>
                    <a:p>
                      <a:r>
                        <a:rPr lang="en-IN" dirty="0"/>
                        <a:t>void assign(char *s, int g)  {	</a:t>
                      </a:r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strcpy</a:t>
                      </a:r>
                      <a:r>
                        <a:rPr lang="en-IN" dirty="0"/>
                        <a:t>(</a:t>
                      </a:r>
                      <a:r>
                        <a:rPr lang="en-IN" dirty="0" err="1"/>
                        <a:t>name,s</a:t>
                      </a:r>
                      <a:r>
                        <a:rPr lang="en-IN" dirty="0"/>
                        <a:t>);</a:t>
                      </a:r>
                    </a:p>
                    <a:p>
                      <a:r>
                        <a:rPr lang="en-IN" dirty="0"/>
                        <a:t>    age=g;                               }</a:t>
                      </a:r>
                    </a:p>
                    <a:p>
                      <a:r>
                        <a:rPr lang="en-IN" dirty="0"/>
                        <a:t>void display()                                        { </a:t>
                      </a:r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&lt;&lt;name&lt;&lt;"\t"&lt;&lt;age;  }</a:t>
                      </a:r>
                    </a:p>
                    <a:p>
                      <a:r>
                        <a:rPr lang="en-IN" dirty="0"/>
                        <a:t>~student()                                             {</a:t>
                      </a:r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&lt;&lt;"In destructor";       }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int main()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student *s;</a:t>
                      </a:r>
                    </a:p>
                    <a:p>
                      <a:r>
                        <a:rPr lang="en-IN" dirty="0"/>
                        <a:t>s=new student;</a:t>
                      </a:r>
                    </a:p>
                    <a:p>
                      <a:r>
                        <a:rPr lang="en-IN" dirty="0"/>
                        <a:t>s-&gt;assign("Samaleswari",30);</a:t>
                      </a:r>
                    </a:p>
                    <a:p>
                      <a:r>
                        <a:rPr lang="en-IN" dirty="0"/>
                        <a:t>student *t;</a:t>
                      </a:r>
                    </a:p>
                    <a:p>
                      <a:r>
                        <a:rPr lang="en-IN" dirty="0"/>
                        <a:t>t=new student {"Pradyumna",40};</a:t>
                      </a:r>
                    </a:p>
                    <a:p>
                      <a:r>
                        <a:rPr lang="en-IN" dirty="0"/>
                        <a:t>s-&gt;display();</a:t>
                      </a:r>
                    </a:p>
                    <a:p>
                      <a:r>
                        <a:rPr lang="en-IN" dirty="0"/>
                        <a:t>t-&gt;display();</a:t>
                      </a:r>
                    </a:p>
                    <a:p>
                      <a:r>
                        <a:rPr lang="en-IN" dirty="0"/>
                        <a:t>delete s;</a:t>
                      </a:r>
                    </a:p>
                    <a:p>
                      <a:r>
                        <a:rPr lang="en-IN" dirty="0"/>
                        <a:t>delete t;</a:t>
                      </a:r>
                    </a:p>
                    <a:p>
                      <a:r>
                        <a:rPr lang="en-IN" dirty="0"/>
                        <a:t>return 0;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989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38011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AE077BD-078F-4F53-A2E0-211FF3AC1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8625982"/>
              </p:ext>
            </p:extLst>
          </p:nvPr>
        </p:nvGraphicFramePr>
        <p:xfrm>
          <a:off x="0" y="31954"/>
          <a:ext cx="9067800" cy="682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xmlns="" val="3119213078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3495760084"/>
                    </a:ext>
                  </a:extLst>
                </a:gridCol>
              </a:tblGrid>
              <a:tr h="6826045">
                <a:tc>
                  <a:txBody>
                    <a:bodyPr/>
                    <a:lstStyle/>
                    <a:p>
                      <a:r>
                        <a:rPr lang="en-US" dirty="0"/>
                        <a:t>// C++ program to illustrate dynamic allocation </a:t>
                      </a:r>
                    </a:p>
                    <a:p>
                      <a:r>
                        <a:rPr lang="en-US" dirty="0"/>
                        <a:t>// and deallocation of memory using new and delete </a:t>
                      </a:r>
                    </a:p>
                    <a:p>
                      <a:r>
                        <a:rPr lang="en-US" dirty="0"/>
                        <a:t>#include &lt;iostream&gt; </a:t>
                      </a:r>
                    </a:p>
                    <a:p>
                      <a:r>
                        <a:rPr lang="en-US" dirty="0"/>
                        <a:t>using namespace std; </a:t>
                      </a:r>
                    </a:p>
                    <a:p>
                      <a:r>
                        <a:rPr lang="en-US" dirty="0"/>
                        <a:t>  </a:t>
                      </a:r>
                    </a:p>
                    <a:p>
                      <a:r>
                        <a:rPr lang="en-US" dirty="0"/>
                        <a:t>int main () </a:t>
                      </a:r>
                    </a:p>
                    <a:p>
                      <a:r>
                        <a:rPr lang="en-US" dirty="0"/>
                        <a:t>{   int* p = NULL; </a:t>
                      </a:r>
                    </a:p>
                    <a:p>
                      <a:r>
                        <a:rPr lang="en-US" dirty="0"/>
                        <a:t>    p = new(</a:t>
                      </a:r>
                      <a:r>
                        <a:rPr lang="en-US" dirty="0" err="1"/>
                        <a:t>nothrow</a:t>
                      </a:r>
                      <a:r>
                        <a:rPr lang="en-US" dirty="0"/>
                        <a:t>) int; </a:t>
                      </a:r>
                    </a:p>
                    <a:p>
                      <a:r>
                        <a:rPr lang="en-US" dirty="0"/>
                        <a:t>    if (!p) 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"allocation of memory failed\n"; </a:t>
                      </a:r>
                    </a:p>
                    <a:p>
                      <a:r>
                        <a:rPr lang="en-US" dirty="0"/>
                        <a:t>    else</a:t>
                      </a:r>
                    </a:p>
                    <a:p>
                      <a:r>
                        <a:rPr lang="en-US" dirty="0"/>
                        <a:t>    { </a:t>
                      </a:r>
                    </a:p>
                    <a:p>
                      <a:r>
                        <a:rPr lang="en-US" dirty="0"/>
                        <a:t>        *p = 29; 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"Value of p: " &lt;&lt; *p &lt;&lt; </a:t>
                      </a:r>
                      <a:r>
                        <a:rPr lang="en-US" dirty="0" err="1"/>
                        <a:t>endl</a:t>
                      </a:r>
                      <a:r>
                        <a:rPr lang="en-US" dirty="0"/>
                        <a:t>; </a:t>
                      </a:r>
                    </a:p>
                    <a:p>
                      <a:r>
                        <a:rPr lang="en-US" dirty="0"/>
                        <a:t>    } </a:t>
                      </a:r>
                    </a:p>
                    <a:p>
                      <a:r>
                        <a:rPr lang="en-US" dirty="0"/>
                        <a:t>    float *r = new float(75.25); 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"Value of r: " &lt;&lt; *r &lt;&lt; </a:t>
                      </a:r>
                      <a:r>
                        <a:rPr lang="en-US" dirty="0" err="1"/>
                        <a:t>endl</a:t>
                      </a:r>
                      <a:r>
                        <a:rPr lang="en-US" dirty="0"/>
                        <a:t>; </a:t>
                      </a:r>
                    </a:p>
                    <a:p>
                      <a:r>
                        <a:rPr lang="en-US" dirty="0"/>
                        <a:t>    int n = 5; </a:t>
                      </a:r>
                    </a:p>
                    <a:p>
                      <a:r>
                        <a:rPr lang="en-US" dirty="0"/>
                        <a:t>    int *q = new(</a:t>
                      </a:r>
                      <a:r>
                        <a:rPr lang="en-US" dirty="0" err="1"/>
                        <a:t>nothrow</a:t>
                      </a:r>
                      <a:r>
                        <a:rPr lang="en-US" dirty="0"/>
                        <a:t>) int[n];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if (!q) 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"allocation of memory failed\n"; </a:t>
                      </a:r>
                    </a:p>
                    <a:p>
                      <a:r>
                        <a:rPr lang="en-US" dirty="0"/>
                        <a:t>    else</a:t>
                      </a:r>
                    </a:p>
                    <a:p>
                      <a:r>
                        <a:rPr lang="en-US" dirty="0"/>
                        <a:t>    { </a:t>
                      </a:r>
                    </a:p>
                    <a:p>
                      <a:r>
                        <a:rPr lang="en-US" dirty="0"/>
                        <a:t>        for (int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0;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&lt; n;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++) </a:t>
                      </a:r>
                    </a:p>
                    <a:p>
                      <a:r>
                        <a:rPr lang="en-US" dirty="0"/>
                        <a:t>            q[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 = i+1; </a:t>
                      </a:r>
                    </a:p>
                    <a:p>
                      <a:r>
                        <a:rPr lang="en-US" dirty="0"/>
                        <a:t>  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"Value store in block of memory: "; </a:t>
                      </a:r>
                    </a:p>
                    <a:p>
                      <a:r>
                        <a:rPr lang="en-US" dirty="0"/>
                        <a:t>        for (int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0;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&lt; n;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++) </a:t>
                      </a:r>
                    </a:p>
                    <a:p>
                      <a:r>
                        <a:rPr lang="en-US" dirty="0"/>
                        <a:t>            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q[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 &lt;&lt; " "; </a:t>
                      </a:r>
                    </a:p>
                    <a:p>
                      <a:r>
                        <a:rPr lang="en-US" dirty="0"/>
                        <a:t>    } </a:t>
                      </a:r>
                    </a:p>
                    <a:p>
                      <a:r>
                        <a:rPr lang="en-US" dirty="0"/>
                        <a:t>    delete p; </a:t>
                      </a:r>
                    </a:p>
                    <a:p>
                      <a:r>
                        <a:rPr lang="en-US" dirty="0"/>
                        <a:t>    delete r; </a:t>
                      </a:r>
                    </a:p>
                    <a:p>
                      <a:r>
                        <a:rPr lang="en-US" dirty="0"/>
                        <a:t>    delete[] q; </a:t>
                      </a:r>
                    </a:p>
                    <a:p>
                      <a:r>
                        <a:rPr lang="en-US" dirty="0"/>
                        <a:t>  </a:t>
                      </a:r>
                    </a:p>
                    <a:p>
                      <a:r>
                        <a:rPr lang="en-US" dirty="0"/>
                        <a:t>    return 0; </a:t>
                      </a:r>
                    </a:p>
                    <a:p>
                      <a:r>
                        <a:rPr lang="en-US" dirty="0"/>
                        <a:t>} </a:t>
                      </a:r>
                    </a:p>
                    <a:p>
                      <a:r>
                        <a:rPr lang="en-US" dirty="0"/>
                        <a:t>//Output:</a:t>
                      </a:r>
                    </a:p>
                    <a:p>
                      <a:r>
                        <a:rPr lang="en-US" dirty="0"/>
                        <a:t>//Value of p: 29</a:t>
                      </a:r>
                    </a:p>
                    <a:p>
                      <a:r>
                        <a:rPr lang="en-US" dirty="0"/>
                        <a:t>//Value of r: 75.25</a:t>
                      </a:r>
                    </a:p>
                    <a:p>
                      <a:r>
                        <a:rPr lang="en-US" dirty="0"/>
                        <a:t>//Value store in block of memory: 1 2 3 4 5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989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03272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AE077BD-078F-4F53-A2E0-211FF3AC1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2980573"/>
              </p:ext>
            </p:extLst>
          </p:nvPr>
        </p:nvGraphicFramePr>
        <p:xfrm>
          <a:off x="0" y="31954"/>
          <a:ext cx="9067800" cy="682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xmlns="" val="3119213078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3495760084"/>
                    </a:ext>
                  </a:extLst>
                </a:gridCol>
              </a:tblGrid>
              <a:tr h="6826045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#include &lt;iostream&gt;</a:t>
                      </a:r>
                    </a:p>
                    <a:p>
                      <a:r>
                        <a:rPr lang="en-IN" dirty="0"/>
                        <a:t>using namespace std;</a:t>
                      </a:r>
                    </a:p>
                    <a:p>
                      <a:r>
                        <a:rPr lang="en-IN" dirty="0"/>
                        <a:t>int main () {</a:t>
                      </a:r>
                    </a:p>
                    <a:p>
                      <a:r>
                        <a:rPr lang="en-IN" dirty="0"/>
                        <a:t>   int *ptr1  = NULL; </a:t>
                      </a:r>
                    </a:p>
                    <a:p>
                      <a:r>
                        <a:rPr lang="en-IN" dirty="0"/>
                        <a:t>   ptr1 = new int; </a:t>
                      </a:r>
                    </a:p>
                    <a:p>
                      <a:r>
                        <a:rPr lang="en-IN" dirty="0"/>
                        <a:t>   float *ptr2 = new float(223.324);</a:t>
                      </a:r>
                    </a:p>
                    <a:p>
                      <a:r>
                        <a:rPr lang="en-IN" dirty="0"/>
                        <a:t>   int *ptr3 = new int[28];</a:t>
                      </a:r>
                    </a:p>
                    <a:p>
                      <a:r>
                        <a:rPr lang="en-IN" dirty="0"/>
                        <a:t>   *ptr1 = 28; </a:t>
                      </a:r>
                    </a:p>
                    <a:p>
                      <a:r>
                        <a:rPr lang="en-IN" dirty="0"/>
                        <a:t> 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 &lt;&lt; "Value of pointer variable 1 : " &lt;&lt; *ptr1 &lt;&lt; 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 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 &lt;&lt; "Value of pointer variable 2 : " &lt;&lt; *ptr2 &lt;&lt; 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if (!ptr3) </a:t>
                      </a:r>
                    </a:p>
                    <a:p>
                      <a:r>
                        <a:rPr lang="en-IN" dirty="0"/>
                        <a:t>    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 &lt;&lt; "Allocation of memory failed\n"; </a:t>
                      </a:r>
                    </a:p>
                    <a:p>
                      <a:r>
                        <a:rPr lang="en-IN" dirty="0"/>
                        <a:t>   else { </a:t>
                      </a:r>
                    </a:p>
                    <a:p>
                      <a:r>
                        <a:rPr lang="en-IN" dirty="0"/>
                        <a:t>      for (int 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 = 10; 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 &lt; 15; 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++) </a:t>
                      </a:r>
                    </a:p>
                    <a:p>
                      <a:r>
                        <a:rPr lang="en-IN" dirty="0"/>
                        <a:t>           ptr3[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] = i+1; </a:t>
                      </a:r>
                    </a:p>
                    <a:p>
                      <a:r>
                        <a:rPr lang="en-IN" dirty="0"/>
                        <a:t>        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 &lt;&lt; "Value of store in block of   memory: "; </a:t>
                      </a:r>
                    </a:p>
                    <a:p>
                      <a:r>
                        <a:rPr lang="en-IN" dirty="0"/>
                        <a:t>      for (int 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 = 10; 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 &lt; 15; 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++) </a:t>
                      </a:r>
                    </a:p>
                    <a:p>
                      <a:r>
                        <a:rPr lang="en-IN" dirty="0"/>
                        <a:t>       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 &lt;&lt; ptr3[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] &lt;&lt; " "; </a:t>
                      </a:r>
                    </a:p>
                    <a:p>
                      <a:r>
                        <a:rPr lang="en-IN" dirty="0"/>
                        <a:t>   } </a:t>
                      </a:r>
                    </a:p>
                    <a:p>
                      <a:r>
                        <a:rPr lang="en-IN" dirty="0"/>
                        <a:t>   return 0;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/>
                        <a:t>//output:</a:t>
                      </a:r>
                    </a:p>
                    <a:p>
                      <a:r>
                        <a:rPr lang="en-IN" dirty="0"/>
                        <a:t>//Value of pointer variable 1 : 28</a:t>
                      </a:r>
                    </a:p>
                    <a:p>
                      <a:r>
                        <a:rPr lang="en-IN" dirty="0"/>
                        <a:t>//Value of pointer variable 2 : 223.324</a:t>
                      </a:r>
                    </a:p>
                    <a:p>
                      <a:r>
                        <a:rPr lang="en-IN" dirty="0"/>
                        <a:t>//Value of store in block of memory: 11 12 13 14 15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989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71344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AE077BD-078F-4F53-A2E0-211FF3AC1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9716784"/>
              </p:ext>
            </p:extLst>
          </p:nvPr>
        </p:nvGraphicFramePr>
        <p:xfrm>
          <a:off x="0" y="31954"/>
          <a:ext cx="9067800" cy="682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xmlns="" val="3119213078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3495760084"/>
                    </a:ext>
                  </a:extLst>
                </a:gridCol>
              </a:tblGrid>
              <a:tr h="6826045">
                <a:tc>
                  <a:txBody>
                    <a:bodyPr/>
                    <a:lstStyle/>
                    <a:p>
                      <a:r>
                        <a:rPr lang="en-IN" dirty="0"/>
                        <a:t>#include &lt;iostream&gt;</a:t>
                      </a:r>
                    </a:p>
                    <a:p>
                      <a:r>
                        <a:rPr lang="en-IN" dirty="0"/>
                        <a:t>#include &lt;string&gt;</a:t>
                      </a:r>
                    </a:p>
                    <a:p>
                      <a:r>
                        <a:rPr lang="en-IN" dirty="0"/>
                        <a:t>using namespace std;</a:t>
                      </a:r>
                    </a:p>
                    <a:p>
                      <a:r>
                        <a:rPr lang="en-IN" dirty="0"/>
                        <a:t>int main()</a:t>
                      </a:r>
                    </a:p>
                    <a:p>
                      <a:r>
                        <a:rPr lang="en-IN" dirty="0"/>
                        <a:t> {</a:t>
                      </a:r>
                    </a:p>
                    <a:p>
                      <a:r>
                        <a:rPr lang="en-IN" dirty="0"/>
                        <a:t>   int *</a:t>
                      </a:r>
                      <a:r>
                        <a:rPr lang="en-IN" dirty="0" err="1"/>
                        <a:t>ptr</a:t>
                      </a:r>
                      <a:r>
                        <a:rPr lang="en-IN" dirty="0"/>
                        <a:t> = NULL;</a:t>
                      </a:r>
                    </a:p>
                    <a:p>
                      <a:r>
                        <a:rPr lang="en-IN" dirty="0"/>
                        <a:t>   </a:t>
                      </a:r>
                      <a:r>
                        <a:rPr lang="en-IN" dirty="0" err="1"/>
                        <a:t>ptr</a:t>
                      </a:r>
                      <a:r>
                        <a:rPr lang="en-IN" dirty="0"/>
                        <a:t> = new int();</a:t>
                      </a:r>
                    </a:p>
                    <a:p>
                      <a:r>
                        <a:rPr lang="en-IN" dirty="0"/>
                        <a:t>   int *var = new int(12);</a:t>
                      </a:r>
                    </a:p>
                    <a:p>
                      <a:r>
                        <a:rPr lang="en-IN" dirty="0"/>
                        <a:t>   if(!</a:t>
                      </a:r>
                      <a:r>
                        <a:rPr lang="en-IN" dirty="0" err="1"/>
                        <a:t>ptr</a:t>
                      </a:r>
                      <a:r>
                        <a:rPr lang="en-IN" dirty="0"/>
                        <a:t>)</a:t>
                      </a:r>
                    </a:p>
                    <a:p>
                      <a:r>
                        <a:rPr lang="en-IN" dirty="0"/>
                        <a:t>   {</a:t>
                      </a:r>
                    </a:p>
                    <a:p>
                      <a:r>
                        <a:rPr lang="en-IN" dirty="0"/>
                        <a:t>      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&lt;&lt;"bad memory allocation"&lt;&lt;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    }</a:t>
                      </a:r>
                    </a:p>
                    <a:p>
                      <a:r>
                        <a:rPr lang="en-IN" dirty="0"/>
                        <a:t>   else</a:t>
                      </a:r>
                    </a:p>
                    <a:p>
                      <a:r>
                        <a:rPr lang="en-IN" dirty="0"/>
                        <a:t>  {</a:t>
                      </a:r>
                    </a:p>
                    <a:p>
                      <a:r>
                        <a:rPr lang="en-IN" dirty="0"/>
                        <a:t>     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&lt;&lt;"memory allocated successfully"&lt;&lt;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       *</a:t>
                      </a:r>
                      <a:r>
                        <a:rPr lang="en-IN" dirty="0" err="1"/>
                        <a:t>ptr</a:t>
                      </a:r>
                      <a:r>
                        <a:rPr lang="en-IN" dirty="0"/>
                        <a:t> = 10;</a:t>
                      </a:r>
                    </a:p>
                    <a:p>
                      <a:r>
                        <a:rPr lang="en-IN" dirty="0"/>
                        <a:t>     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&lt;&lt;"*</a:t>
                      </a:r>
                      <a:r>
                        <a:rPr lang="en-IN" dirty="0" err="1"/>
                        <a:t>ptr</a:t>
                      </a:r>
                      <a:r>
                        <a:rPr lang="en-IN" dirty="0"/>
                        <a:t> = "&lt;&lt;*</a:t>
                      </a:r>
                      <a:r>
                        <a:rPr lang="en-IN" dirty="0" err="1"/>
                        <a:t>ptr</a:t>
                      </a:r>
                      <a:r>
                        <a:rPr lang="en-IN" dirty="0"/>
                        <a:t>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     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&lt;&lt;"*var = "&lt;&lt;*var&lt;&lt;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/>
                        <a:t>double *</a:t>
                      </a:r>
                      <a:r>
                        <a:rPr lang="en-IN" dirty="0" err="1"/>
                        <a:t>myarray</a:t>
                      </a:r>
                      <a:r>
                        <a:rPr lang="en-IN" dirty="0"/>
                        <a:t> = NULL;</a:t>
                      </a:r>
                    </a:p>
                    <a:p>
                      <a:r>
                        <a:rPr lang="en-IN" dirty="0" err="1"/>
                        <a:t>myarray</a:t>
                      </a:r>
                      <a:r>
                        <a:rPr lang="en-IN" dirty="0"/>
                        <a:t> = new double[10];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if(!</a:t>
                      </a:r>
                      <a:r>
                        <a:rPr lang="en-IN" dirty="0" err="1"/>
                        <a:t>myarray</a:t>
                      </a:r>
                      <a:r>
                        <a:rPr lang="en-IN" dirty="0"/>
                        <a:t>)</a:t>
                      </a:r>
                    </a:p>
                    <a:p>
                      <a:r>
                        <a:rPr lang="en-IN" dirty="0"/>
                        <a:t> {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&lt;&lt;"memory not allocated"&lt;&lt;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;}</a:t>
                      </a:r>
                    </a:p>
                    <a:p>
                      <a:r>
                        <a:rPr lang="en-IN" dirty="0"/>
                        <a:t>else</a:t>
                      </a:r>
                    </a:p>
                    <a:p>
                      <a:r>
                        <a:rPr lang="en-IN" dirty="0"/>
                        <a:t>   {</a:t>
                      </a:r>
                    </a:p>
                    <a:p>
                      <a:r>
                        <a:rPr lang="en-IN" dirty="0"/>
                        <a:t>     for(int 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=0;i&lt;10;i++)</a:t>
                      </a:r>
                    </a:p>
                    <a:p>
                      <a:r>
                        <a:rPr lang="en-IN" dirty="0"/>
                        <a:t>       </a:t>
                      </a:r>
                      <a:r>
                        <a:rPr lang="en-IN" dirty="0" err="1"/>
                        <a:t>myarray</a:t>
                      </a:r>
                      <a:r>
                        <a:rPr lang="en-IN" dirty="0"/>
                        <a:t>[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] = i+1;</a:t>
                      </a:r>
                    </a:p>
                    <a:p>
                      <a:r>
                        <a:rPr lang="en-IN" dirty="0"/>
                        <a:t>     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</a:t>
                      </a:r>
                      <a:r>
                        <a:rPr lang="en-IN" dirty="0" err="1"/>
                        <a:t>myarray</a:t>
                      </a:r>
                      <a:r>
                        <a:rPr lang="en-IN" dirty="0"/>
                        <a:t> values : ";</a:t>
                      </a:r>
                    </a:p>
                    <a:p>
                      <a:r>
                        <a:rPr lang="en-IN" dirty="0"/>
                        <a:t>     for(int 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=0;i&lt;10;i++)</a:t>
                      </a:r>
                    </a:p>
                    <a:p>
                      <a:r>
                        <a:rPr lang="en-IN" dirty="0"/>
                        <a:t>     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</a:t>
                      </a:r>
                      <a:r>
                        <a:rPr lang="en-IN" dirty="0" err="1"/>
                        <a:t>myarray</a:t>
                      </a:r>
                      <a:r>
                        <a:rPr lang="en-IN" dirty="0"/>
                        <a:t>[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]&lt;&lt;"\t";</a:t>
                      </a:r>
                    </a:p>
                    <a:p>
                      <a:r>
                        <a:rPr lang="en-IN" dirty="0"/>
                        <a:t>   }</a:t>
                      </a:r>
                    </a:p>
                    <a:p>
                      <a:r>
                        <a:rPr lang="en-IN" dirty="0"/>
                        <a:t>delete </a:t>
                      </a:r>
                      <a:r>
                        <a:rPr lang="en-IN" dirty="0" err="1"/>
                        <a:t>ptr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delete var;</a:t>
                      </a:r>
                    </a:p>
                    <a:p>
                      <a:r>
                        <a:rPr lang="en-IN" dirty="0"/>
                        <a:t>delete[] </a:t>
                      </a:r>
                      <a:r>
                        <a:rPr lang="en-IN" dirty="0" err="1"/>
                        <a:t>myarray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  </a:t>
                      </a:r>
                    </a:p>
                    <a:p>
                      <a:r>
                        <a:rPr lang="en-IN" dirty="0"/>
                        <a:t>return 0;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/>
                        <a:t>//Output: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//memory allocated successfully</a:t>
                      </a:r>
                    </a:p>
                    <a:p>
                      <a:r>
                        <a:rPr lang="en-IN" dirty="0"/>
                        <a:t>//*</a:t>
                      </a:r>
                      <a:r>
                        <a:rPr lang="en-IN" dirty="0" err="1"/>
                        <a:t>ptr</a:t>
                      </a:r>
                      <a:r>
                        <a:rPr lang="en-IN" dirty="0"/>
                        <a:t> = 10</a:t>
                      </a:r>
                    </a:p>
                    <a:p>
                      <a:r>
                        <a:rPr lang="en-IN" dirty="0"/>
                        <a:t>//*var = 12</a:t>
                      </a:r>
                    </a:p>
                    <a:p>
                      <a:r>
                        <a:rPr lang="en-IN" dirty="0"/>
                        <a:t>//</a:t>
                      </a:r>
                      <a:r>
                        <a:rPr lang="en-IN" dirty="0" err="1"/>
                        <a:t>myarray</a:t>
                      </a:r>
                      <a:r>
                        <a:rPr lang="en-IN" dirty="0"/>
                        <a:t> values : 1            2           3         4           5          6         7          8           9          10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989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73968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AE077BD-078F-4F53-A2E0-211FF3AC1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01672658"/>
              </p:ext>
            </p:extLst>
          </p:nvPr>
        </p:nvGraphicFramePr>
        <p:xfrm>
          <a:off x="0" y="31954"/>
          <a:ext cx="9067800" cy="682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0">
                  <a:extLst>
                    <a:ext uri="{9D8B030D-6E8A-4147-A177-3AD203B41FA5}">
                      <a16:colId xmlns:a16="http://schemas.microsoft.com/office/drawing/2014/main" xmlns="" val="311921307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3495760084"/>
                    </a:ext>
                  </a:extLst>
                </a:gridCol>
              </a:tblGrid>
              <a:tr h="6826045">
                <a:tc>
                  <a:txBody>
                    <a:bodyPr/>
                    <a:lstStyle/>
                    <a:p>
                      <a:r>
                        <a:rPr lang="en-US" dirty="0"/>
                        <a:t>#include &lt;iostream&gt;</a:t>
                      </a:r>
                    </a:p>
                    <a:p>
                      <a:r>
                        <a:rPr lang="en-US" dirty="0"/>
                        <a:t>#include &lt;</a:t>
                      </a:r>
                      <a:r>
                        <a:rPr lang="en-US" dirty="0" err="1"/>
                        <a:t>cstring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using namespace std;</a:t>
                      </a:r>
                    </a:p>
                    <a:p>
                      <a:r>
                        <a:rPr lang="en-US" dirty="0"/>
                        <a:t>int main(){</a:t>
                      </a:r>
                    </a:p>
                    <a:p>
                      <a:r>
                        <a:rPr lang="en-US" dirty="0"/>
                        <a:t>    int num;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"Enter total number of students: ";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cin</a:t>
                      </a:r>
                      <a:r>
                        <a:rPr lang="en-US" dirty="0"/>
                        <a:t> &gt;&gt; num;</a:t>
                      </a:r>
                    </a:p>
                    <a:p>
                      <a:r>
                        <a:rPr lang="en-US" dirty="0"/>
                        <a:t>    float* </a:t>
                      </a:r>
                      <a:r>
                        <a:rPr lang="en-US" dirty="0" err="1"/>
                        <a:t>ptr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ptr</a:t>
                      </a:r>
                      <a:r>
                        <a:rPr lang="en-US" dirty="0"/>
                        <a:t> = new float[num];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"Enter CGPA of students." &lt;&lt; </a:t>
                      </a:r>
                      <a:r>
                        <a:rPr lang="en-US" dirty="0" err="1"/>
                        <a:t>endl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    for (int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0;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&lt; num; ++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    {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"Student" &lt;&lt;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+ 1 &lt;&lt; ": ";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cin</a:t>
                      </a:r>
                      <a:r>
                        <a:rPr lang="en-US" dirty="0"/>
                        <a:t> &gt;&gt; *(</a:t>
                      </a:r>
                      <a:r>
                        <a:rPr lang="en-US" dirty="0" err="1"/>
                        <a:t>ptr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"\</a:t>
                      </a:r>
                      <a:r>
                        <a:rPr lang="en-US" dirty="0" err="1"/>
                        <a:t>nDisplaying</a:t>
                      </a:r>
                      <a:r>
                        <a:rPr lang="en-US" dirty="0"/>
                        <a:t> GPA of students." &lt;&lt; </a:t>
                      </a:r>
                      <a:r>
                        <a:rPr lang="en-US" dirty="0" err="1"/>
                        <a:t>endl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    for (int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0;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&lt; num; ++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 {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"Student" &lt;&lt;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+ 1 &lt;&lt; " :" &lt;&lt; *(</a:t>
                      </a:r>
                      <a:r>
                        <a:rPr lang="en-US" dirty="0" err="1"/>
                        <a:t>ptr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 &lt;&lt; </a:t>
                      </a:r>
                      <a:r>
                        <a:rPr lang="en-US" dirty="0" err="1"/>
                        <a:t>endl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r>
                        <a:rPr lang="en-US" dirty="0"/>
                        <a:t>delete [] </a:t>
                      </a:r>
                      <a:r>
                        <a:rPr lang="en-US" dirty="0" err="1"/>
                        <a:t>ptr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return 0;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989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61308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AE077BD-078F-4F53-A2E0-211FF3AC1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671305"/>
              </p:ext>
            </p:extLst>
          </p:nvPr>
        </p:nvGraphicFramePr>
        <p:xfrm>
          <a:off x="-12290" y="0"/>
          <a:ext cx="9156290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7448">
                  <a:extLst>
                    <a:ext uri="{9D8B030D-6E8A-4147-A177-3AD203B41FA5}">
                      <a16:colId xmlns:a16="http://schemas.microsoft.com/office/drawing/2014/main" xmlns="" val="3119213078"/>
                    </a:ext>
                  </a:extLst>
                </a:gridCol>
                <a:gridCol w="4308842">
                  <a:extLst>
                    <a:ext uri="{9D8B030D-6E8A-4147-A177-3AD203B41FA5}">
                      <a16:colId xmlns:a16="http://schemas.microsoft.com/office/drawing/2014/main" xmlns="" val="3495760084"/>
                    </a:ext>
                  </a:extLst>
                </a:gridCol>
              </a:tblGrid>
              <a:tr h="6826045">
                <a:tc>
                  <a:txBody>
                    <a:bodyPr/>
                    <a:lstStyle/>
                    <a:p>
                      <a:r>
                        <a:rPr lang="en-US" dirty="0"/>
                        <a:t>#include &lt;iostream&gt;</a:t>
                      </a:r>
                    </a:p>
                    <a:p>
                      <a:r>
                        <a:rPr lang="en-US" dirty="0"/>
                        <a:t>using namespace std;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class Test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private:</a:t>
                      </a:r>
                    </a:p>
                    <a:p>
                      <a:r>
                        <a:rPr lang="en-US" dirty="0"/>
                        <a:t>    int num;</a:t>
                      </a:r>
                    </a:p>
                    <a:p>
                      <a:r>
                        <a:rPr lang="en-US" dirty="0"/>
                        <a:t>    float *</a:t>
                      </a:r>
                      <a:r>
                        <a:rPr lang="en-US" dirty="0" err="1"/>
                        <a:t>ptr</a:t>
                      </a:r>
                      <a:r>
                        <a:rPr lang="en-US" dirty="0"/>
                        <a:t>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public:</a:t>
                      </a:r>
                    </a:p>
                    <a:p>
                      <a:r>
                        <a:rPr lang="en-US" dirty="0"/>
                        <a:t>    Test()</a:t>
                      </a:r>
                    </a:p>
                    <a:p>
                      <a:r>
                        <a:rPr lang="en-US" dirty="0"/>
                        <a:t>    {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"Enter total number of students: ";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cin</a:t>
                      </a:r>
                      <a:r>
                        <a:rPr lang="en-US" dirty="0"/>
                        <a:t> &gt;&gt; num;</a:t>
                      </a:r>
                    </a:p>
                    <a:p>
                      <a:r>
                        <a:rPr lang="en-US" dirty="0"/>
                        <a:t>        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ptr</a:t>
                      </a:r>
                      <a:r>
                        <a:rPr lang="en-US" dirty="0"/>
                        <a:t> = new float[num];</a:t>
                      </a:r>
                    </a:p>
                    <a:p>
                      <a:r>
                        <a:rPr lang="en-US" dirty="0"/>
                        <a:t>        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"Enter GPA of students." &lt;&lt; </a:t>
                      </a:r>
                      <a:r>
                        <a:rPr lang="en-US" dirty="0" err="1"/>
                        <a:t>endl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        for (int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0;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&lt; num; ++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        {</a:t>
                      </a:r>
                    </a:p>
                    <a:p>
                      <a:r>
                        <a:rPr lang="en-US" dirty="0"/>
                        <a:t>            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"Student" &lt;&lt;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+ 1 &lt;&lt; ": ";</a:t>
                      </a:r>
                    </a:p>
                    <a:p>
                      <a:r>
                        <a:rPr lang="en-US" dirty="0"/>
                        <a:t>            </a:t>
                      </a:r>
                      <a:r>
                        <a:rPr lang="en-US" dirty="0" err="1"/>
                        <a:t>cin</a:t>
                      </a:r>
                      <a:r>
                        <a:rPr lang="en-US" dirty="0"/>
                        <a:t> &gt;&gt; *(</a:t>
                      </a:r>
                      <a:r>
                        <a:rPr lang="en-US" dirty="0" err="1"/>
                        <a:t>ptr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);</a:t>
                      </a:r>
                    </a:p>
                    <a:p>
                      <a:r>
                        <a:rPr lang="en-US" dirty="0"/>
                        <a:t>        }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r>
                        <a:rPr lang="en-US" dirty="0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~Test() {</a:t>
                      </a:r>
                    </a:p>
                    <a:p>
                      <a:r>
                        <a:rPr lang="en-US" dirty="0"/>
                        <a:t>        delete[] </a:t>
                      </a:r>
                      <a:r>
                        <a:rPr lang="en-US" dirty="0" err="1"/>
                        <a:t>ptr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void Display() {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"\</a:t>
                      </a:r>
                      <a:r>
                        <a:rPr lang="en-US" dirty="0" err="1"/>
                        <a:t>nDisplaying</a:t>
                      </a:r>
                      <a:r>
                        <a:rPr lang="en-US" dirty="0"/>
                        <a:t> GPA of students." &lt;&lt; </a:t>
                      </a:r>
                      <a:r>
                        <a:rPr lang="en-US" dirty="0" err="1"/>
                        <a:t>endl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        for (int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0;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&lt; num; ++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 {</a:t>
                      </a:r>
                    </a:p>
                    <a:p>
                      <a:r>
                        <a:rPr lang="en-US" dirty="0"/>
                        <a:t>            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"Student" &lt;&lt; i+1 &lt;&lt; " :" &lt;&lt; *(</a:t>
                      </a:r>
                      <a:r>
                        <a:rPr lang="en-US" dirty="0" err="1"/>
                        <a:t>ptr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 &lt;&lt; </a:t>
                      </a:r>
                      <a:r>
                        <a:rPr lang="en-US" dirty="0" err="1"/>
                        <a:t>endl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        }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r>
                        <a:rPr lang="en-US" dirty="0"/>
                        <a:t>    </a:t>
                      </a:r>
                    </a:p>
                    <a:p>
                      <a:r>
                        <a:rPr lang="en-US" dirty="0"/>
                        <a:t>};</a:t>
                      </a:r>
                    </a:p>
                    <a:p>
                      <a:r>
                        <a:rPr lang="en-US" dirty="0"/>
                        <a:t>int main() {</a:t>
                      </a:r>
                    </a:p>
                    <a:p>
                      <a:r>
                        <a:rPr lang="en-US" dirty="0"/>
                        <a:t>    Test s;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s.Display</a:t>
                      </a:r>
                      <a:r>
                        <a:rPr lang="en-US" dirty="0"/>
                        <a:t>();</a:t>
                      </a:r>
                    </a:p>
                    <a:p>
                      <a:r>
                        <a:rPr lang="en-US" dirty="0"/>
                        <a:t>    return 0;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989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877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651" y="352323"/>
            <a:ext cx="5822614" cy="697899"/>
          </a:xfrm>
          <a:prstGeom prst="rect">
            <a:avLst/>
          </a:prstGeom>
        </p:spPr>
        <p:txBody>
          <a:bodyPr vert="horz" wrap="square" lIns="0" tIns="12099" rIns="0" bIns="0" rtlCol="0">
            <a:spAutoFit/>
          </a:bodyPr>
          <a:lstStyle/>
          <a:p>
            <a:pPr marL="12736">
              <a:spcBef>
                <a:spcPts val="95"/>
              </a:spcBef>
            </a:pPr>
            <a:r>
              <a:rPr sz="4412" spc="-5" dirty="0"/>
              <a:t>Methods for multi Array</a:t>
            </a:r>
            <a:endParaRPr sz="4412"/>
          </a:p>
        </p:txBody>
      </p:sp>
      <p:sp>
        <p:nvSpPr>
          <p:cNvPr id="3" name="object 3"/>
          <p:cNvSpPr txBox="1"/>
          <p:nvPr/>
        </p:nvSpPr>
        <p:spPr>
          <a:xfrm>
            <a:off x="1135230" y="1200462"/>
            <a:ext cx="7558446" cy="4992428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356596" indent="-343860">
              <a:spcBef>
                <a:spcPts val="100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6596" algn="l"/>
              </a:tabLst>
            </a:pPr>
            <a:r>
              <a:rPr sz="2808" dirty="0">
                <a:latin typeface="Arial"/>
                <a:cs typeface="Arial"/>
              </a:rPr>
              <a:t>Method</a:t>
            </a:r>
            <a:r>
              <a:rPr sz="2808" spc="-5" dirty="0">
                <a:latin typeface="Arial"/>
                <a:cs typeface="Arial"/>
              </a:rPr>
              <a:t> </a:t>
            </a:r>
            <a:r>
              <a:rPr sz="2808" dirty="0">
                <a:latin typeface="Arial"/>
                <a:cs typeface="Arial"/>
              </a:rPr>
              <a:t>1</a:t>
            </a:r>
            <a:endParaRPr sz="2808">
              <a:latin typeface="Arial"/>
              <a:cs typeface="Arial"/>
            </a:endParaRPr>
          </a:p>
          <a:p>
            <a:pPr marL="12736">
              <a:spcBef>
                <a:spcPts val="115"/>
              </a:spcBef>
            </a:pPr>
            <a:r>
              <a:rPr sz="2808" spc="-10" dirty="0">
                <a:latin typeface="Courier New"/>
                <a:cs typeface="Courier New"/>
              </a:rPr>
              <a:t>int</a:t>
            </a:r>
            <a:r>
              <a:rPr sz="2808" spc="-20" dirty="0">
                <a:latin typeface="Courier New"/>
                <a:cs typeface="Courier New"/>
              </a:rPr>
              <a:t> </a:t>
            </a:r>
            <a:r>
              <a:rPr sz="2808" spc="-10" dirty="0">
                <a:latin typeface="Courier New"/>
                <a:cs typeface="Courier New"/>
              </a:rPr>
              <a:t>(*matrix)[col];</a:t>
            </a:r>
            <a:endParaRPr sz="2808">
              <a:latin typeface="Courier New"/>
              <a:cs typeface="Courier New"/>
            </a:endParaRPr>
          </a:p>
          <a:p>
            <a:pPr marL="12736">
              <a:spcBef>
                <a:spcPts val="341"/>
              </a:spcBef>
            </a:pPr>
            <a:r>
              <a:rPr sz="2808" spc="-10" dirty="0">
                <a:latin typeface="Courier New"/>
                <a:cs typeface="Courier New"/>
              </a:rPr>
              <a:t>matrix=new</a:t>
            </a:r>
            <a:r>
              <a:rPr sz="2808" spc="-20" dirty="0">
                <a:latin typeface="Courier New"/>
                <a:cs typeface="Courier New"/>
              </a:rPr>
              <a:t> </a:t>
            </a:r>
            <a:r>
              <a:rPr sz="2808" spc="-10" dirty="0">
                <a:latin typeface="Courier New"/>
                <a:cs typeface="Courier New"/>
              </a:rPr>
              <a:t>int[row][col];</a:t>
            </a:r>
            <a:endParaRPr sz="2808">
              <a:latin typeface="Courier New"/>
              <a:cs typeface="Courier New"/>
            </a:endParaRPr>
          </a:p>
          <a:p>
            <a:pPr marL="356596" indent="-343860">
              <a:spcBef>
                <a:spcPts val="567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6596" algn="l"/>
              </a:tabLst>
            </a:pPr>
            <a:r>
              <a:rPr sz="2808" dirty="0">
                <a:latin typeface="Arial"/>
                <a:cs typeface="Arial"/>
              </a:rPr>
              <a:t>Method</a:t>
            </a:r>
            <a:r>
              <a:rPr sz="2808" spc="-5" dirty="0">
                <a:latin typeface="Arial"/>
                <a:cs typeface="Arial"/>
              </a:rPr>
              <a:t> </a:t>
            </a:r>
            <a:r>
              <a:rPr sz="2808" dirty="0">
                <a:latin typeface="Arial"/>
                <a:cs typeface="Arial"/>
              </a:rPr>
              <a:t>2</a:t>
            </a:r>
            <a:endParaRPr sz="2808">
              <a:latin typeface="Arial"/>
              <a:cs typeface="Arial"/>
            </a:endParaRPr>
          </a:p>
          <a:p>
            <a:pPr marL="12736">
              <a:spcBef>
                <a:spcPts val="115"/>
              </a:spcBef>
            </a:pPr>
            <a:r>
              <a:rPr sz="2808" spc="-10" dirty="0">
                <a:latin typeface="Courier New"/>
                <a:cs typeface="Courier New"/>
              </a:rPr>
              <a:t>int **matrix </a:t>
            </a:r>
            <a:r>
              <a:rPr sz="2808" dirty="0">
                <a:latin typeface="Courier New"/>
                <a:cs typeface="Courier New"/>
              </a:rPr>
              <a:t>= </a:t>
            </a:r>
            <a:r>
              <a:rPr sz="2808" spc="-10" dirty="0">
                <a:latin typeface="Courier New"/>
                <a:cs typeface="Courier New"/>
              </a:rPr>
              <a:t>new (int</a:t>
            </a:r>
            <a:r>
              <a:rPr sz="2808" spc="-65" dirty="0">
                <a:latin typeface="Courier New"/>
                <a:cs typeface="Courier New"/>
              </a:rPr>
              <a:t> </a:t>
            </a:r>
            <a:r>
              <a:rPr sz="2808" spc="-10" dirty="0">
                <a:latin typeface="Courier New"/>
                <a:cs typeface="Courier New"/>
              </a:rPr>
              <a:t>*)[row];</a:t>
            </a:r>
            <a:endParaRPr sz="2808">
              <a:latin typeface="Courier New"/>
              <a:cs typeface="Courier New"/>
            </a:endParaRPr>
          </a:p>
          <a:p>
            <a:pPr marL="356596" marR="1859392" indent="-343860">
              <a:lnSpc>
                <a:spcPct val="110200"/>
              </a:lnSpc>
            </a:pPr>
            <a:r>
              <a:rPr sz="2808" spc="-10" dirty="0">
                <a:latin typeface="Courier New"/>
                <a:cs typeface="Courier New"/>
              </a:rPr>
              <a:t>for </a:t>
            </a:r>
            <a:r>
              <a:rPr sz="2808" spc="-5" dirty="0">
                <a:latin typeface="Courier New"/>
                <a:cs typeface="Courier New"/>
              </a:rPr>
              <a:t>(i </a:t>
            </a:r>
            <a:r>
              <a:rPr sz="2808" dirty="0">
                <a:latin typeface="Courier New"/>
                <a:cs typeface="Courier New"/>
              </a:rPr>
              <a:t>= </a:t>
            </a:r>
            <a:r>
              <a:rPr sz="2808" spc="-5" dirty="0">
                <a:latin typeface="Courier New"/>
                <a:cs typeface="Courier New"/>
              </a:rPr>
              <a:t>0; </a:t>
            </a:r>
            <a:r>
              <a:rPr sz="2808" dirty="0">
                <a:latin typeface="Courier New"/>
                <a:cs typeface="Courier New"/>
              </a:rPr>
              <a:t>i &lt; </a:t>
            </a:r>
            <a:r>
              <a:rPr sz="2808" spc="-10" dirty="0">
                <a:latin typeface="Courier New"/>
                <a:cs typeface="Courier New"/>
              </a:rPr>
              <a:t>row; i++)  matrix[i] </a:t>
            </a:r>
            <a:r>
              <a:rPr sz="2808" dirty="0">
                <a:latin typeface="Courier New"/>
                <a:cs typeface="Courier New"/>
              </a:rPr>
              <a:t>= </a:t>
            </a:r>
            <a:r>
              <a:rPr sz="2808" spc="-10" dirty="0">
                <a:latin typeface="Courier New"/>
                <a:cs typeface="Courier New"/>
              </a:rPr>
              <a:t>new</a:t>
            </a:r>
            <a:r>
              <a:rPr sz="2808" spc="-90" dirty="0">
                <a:latin typeface="Courier New"/>
                <a:cs typeface="Courier New"/>
              </a:rPr>
              <a:t> </a:t>
            </a:r>
            <a:r>
              <a:rPr sz="2808" spc="-10" dirty="0">
                <a:latin typeface="Courier New"/>
                <a:cs typeface="Courier New"/>
              </a:rPr>
              <a:t>int[col];</a:t>
            </a:r>
            <a:endParaRPr sz="2808">
              <a:latin typeface="Courier New"/>
              <a:cs typeface="Courier New"/>
            </a:endParaRPr>
          </a:p>
          <a:p>
            <a:pPr marL="356596" indent="-343860">
              <a:spcBef>
                <a:spcPts val="38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6596" algn="l"/>
              </a:tabLst>
            </a:pPr>
            <a:r>
              <a:rPr sz="2808" dirty="0">
                <a:latin typeface="Arial"/>
                <a:cs typeface="Arial"/>
              </a:rPr>
              <a:t>Method 3 (As a single dimensional</a:t>
            </a:r>
            <a:r>
              <a:rPr sz="2808" spc="-35" dirty="0">
                <a:latin typeface="Arial"/>
                <a:cs typeface="Arial"/>
              </a:rPr>
              <a:t> </a:t>
            </a:r>
            <a:r>
              <a:rPr sz="2808" dirty="0">
                <a:latin typeface="Arial"/>
                <a:cs typeface="Arial"/>
              </a:rPr>
              <a:t>array)</a:t>
            </a:r>
            <a:endParaRPr sz="2808">
              <a:latin typeface="Arial"/>
              <a:cs typeface="Arial"/>
            </a:endParaRPr>
          </a:p>
          <a:p>
            <a:pPr marL="12736">
              <a:lnSpc>
                <a:spcPts val="3199"/>
              </a:lnSpc>
              <a:spcBef>
                <a:spcPts val="291"/>
              </a:spcBef>
            </a:pPr>
            <a:r>
              <a:rPr sz="2808" spc="-10" dirty="0">
                <a:latin typeface="Courier New"/>
                <a:cs typeface="Courier New"/>
              </a:rPr>
              <a:t>int* matrix </a:t>
            </a:r>
            <a:r>
              <a:rPr sz="2808" dirty="0">
                <a:latin typeface="Courier New"/>
                <a:cs typeface="Courier New"/>
              </a:rPr>
              <a:t>= </a:t>
            </a:r>
            <a:r>
              <a:rPr sz="2808" spc="-10" dirty="0">
                <a:latin typeface="Courier New"/>
                <a:cs typeface="Courier New"/>
              </a:rPr>
              <a:t>new int[row </a:t>
            </a:r>
            <a:r>
              <a:rPr sz="2808" dirty="0">
                <a:latin typeface="Courier New"/>
                <a:cs typeface="Courier New"/>
              </a:rPr>
              <a:t>*</a:t>
            </a:r>
            <a:r>
              <a:rPr sz="2808" spc="-70" dirty="0">
                <a:latin typeface="Courier New"/>
                <a:cs typeface="Courier New"/>
              </a:rPr>
              <a:t> </a:t>
            </a:r>
            <a:r>
              <a:rPr sz="2808" spc="-10" dirty="0">
                <a:latin typeface="Courier New"/>
                <a:cs typeface="Courier New"/>
              </a:rPr>
              <a:t>col];</a:t>
            </a:r>
            <a:endParaRPr sz="2808">
              <a:latin typeface="Courier New"/>
              <a:cs typeface="Courier New"/>
            </a:endParaRPr>
          </a:p>
          <a:p>
            <a:pPr marL="356596" marR="1006746">
              <a:lnSpc>
                <a:spcPts val="3028"/>
              </a:lnSpc>
              <a:spcBef>
                <a:spcPts val="216"/>
              </a:spcBef>
            </a:pPr>
            <a:r>
              <a:rPr sz="2808" spc="-5" dirty="0">
                <a:latin typeface="Courier New"/>
                <a:cs typeface="Courier New"/>
              </a:rPr>
              <a:t>// </a:t>
            </a:r>
            <a:r>
              <a:rPr sz="2808" spc="-10" dirty="0">
                <a:latin typeface="Courier New"/>
                <a:cs typeface="Courier New"/>
              </a:rPr>
              <a:t>accessing matrix </a:t>
            </a:r>
            <a:r>
              <a:rPr sz="2808" spc="-5" dirty="0">
                <a:latin typeface="Courier New"/>
                <a:cs typeface="Courier New"/>
              </a:rPr>
              <a:t>at </a:t>
            </a:r>
            <a:r>
              <a:rPr sz="2808" spc="-10" dirty="0">
                <a:latin typeface="Courier New"/>
                <a:cs typeface="Courier New"/>
              </a:rPr>
              <a:t>(i,j):  matrix[i </a:t>
            </a:r>
            <a:r>
              <a:rPr sz="2808" dirty="0">
                <a:latin typeface="Courier New"/>
                <a:cs typeface="Courier New"/>
              </a:rPr>
              <a:t>+ j *</a:t>
            </a:r>
            <a:r>
              <a:rPr sz="2808" spc="-75" dirty="0">
                <a:latin typeface="Courier New"/>
                <a:cs typeface="Courier New"/>
              </a:rPr>
              <a:t> </a:t>
            </a:r>
            <a:r>
              <a:rPr sz="2808" spc="-10">
                <a:latin typeface="Courier New"/>
                <a:cs typeface="Courier New"/>
              </a:rPr>
              <a:t>row</a:t>
            </a:r>
            <a:r>
              <a:rPr sz="2808" spc="-10" smtClean="0">
                <a:latin typeface="Courier New"/>
                <a:cs typeface="Courier New"/>
              </a:rPr>
              <a:t>];</a:t>
            </a:r>
            <a:endParaRPr sz="2808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525905"/>
            <a:chOff x="0" y="0"/>
            <a:chExt cx="9144000" cy="1525905"/>
          </a:xfrm>
        </p:grpSpPr>
        <p:sp>
          <p:nvSpPr>
            <p:cNvPr id="3" name="object 3"/>
            <p:cNvSpPr/>
            <p:nvPr/>
          </p:nvSpPr>
          <p:spPr>
            <a:xfrm>
              <a:off x="0" y="1412747"/>
              <a:ext cx="9144000" cy="1127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435608"/>
              <a:ext cx="9144000" cy="45720"/>
            </a:xfrm>
            <a:custGeom>
              <a:avLst/>
              <a:gdLst/>
              <a:ahLst/>
              <a:cxnLst/>
              <a:rect l="l" t="t" r="r" b="b"/>
              <a:pathLst>
                <a:path w="9144000" h="45719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1434465"/>
            </a:xfrm>
            <a:custGeom>
              <a:avLst/>
              <a:gdLst/>
              <a:ahLst/>
              <a:cxnLst/>
              <a:rect l="l" t="t" r="r" b="b"/>
              <a:pathLst>
                <a:path w="9144000" h="1434465">
                  <a:moveTo>
                    <a:pt x="9144000" y="0"/>
                  </a:moveTo>
                  <a:lnTo>
                    <a:pt x="0" y="0"/>
                  </a:lnTo>
                  <a:lnTo>
                    <a:pt x="0" y="1434084"/>
                  </a:lnTo>
                  <a:lnTo>
                    <a:pt x="9144000" y="14340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6863" y="574548"/>
              <a:ext cx="7517892" cy="5440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8236" y="1784350"/>
            <a:ext cx="7780020" cy="13055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32105" marR="5080" indent="-320040">
              <a:lnSpc>
                <a:spcPts val="3240"/>
              </a:lnSpc>
              <a:spcBef>
                <a:spcPts val="505"/>
              </a:spcBef>
              <a:tabLst>
                <a:tab pos="332105" algn="l"/>
              </a:tabLst>
            </a:pPr>
            <a:r>
              <a:rPr sz="2400" u="none" spc="-630" dirty="0">
                <a:solidFill>
                  <a:srgbClr val="EFAC00"/>
                </a:solidFill>
              </a:rPr>
              <a:t>	</a:t>
            </a:r>
            <a:r>
              <a:rPr sz="3000" u="none" spc="-35" dirty="0">
                <a:solidFill>
                  <a:srgbClr val="000000"/>
                </a:solidFill>
              </a:rPr>
              <a:t>Automatic</a:t>
            </a:r>
            <a:r>
              <a:rPr sz="3000" u="none" spc="-229" dirty="0">
                <a:solidFill>
                  <a:srgbClr val="000000"/>
                </a:solidFill>
              </a:rPr>
              <a:t> </a:t>
            </a:r>
            <a:r>
              <a:rPr sz="3000" u="none" spc="-30" dirty="0">
                <a:solidFill>
                  <a:srgbClr val="000000"/>
                </a:solidFill>
              </a:rPr>
              <a:t>type</a:t>
            </a:r>
            <a:r>
              <a:rPr sz="3000" u="none" spc="-260" dirty="0">
                <a:solidFill>
                  <a:srgbClr val="000000"/>
                </a:solidFill>
              </a:rPr>
              <a:t> </a:t>
            </a:r>
            <a:r>
              <a:rPr sz="3000" u="none" spc="-105" dirty="0">
                <a:solidFill>
                  <a:srgbClr val="000000"/>
                </a:solidFill>
              </a:rPr>
              <a:t>conversion</a:t>
            </a:r>
            <a:r>
              <a:rPr sz="3000" u="none" spc="-225" dirty="0">
                <a:solidFill>
                  <a:srgbClr val="000000"/>
                </a:solidFill>
              </a:rPr>
              <a:t> </a:t>
            </a:r>
            <a:r>
              <a:rPr sz="3000" u="none" spc="-65" dirty="0">
                <a:solidFill>
                  <a:srgbClr val="000000"/>
                </a:solidFill>
              </a:rPr>
              <a:t>by</a:t>
            </a:r>
            <a:r>
              <a:rPr sz="3000" u="none" spc="-235" dirty="0">
                <a:solidFill>
                  <a:srgbClr val="000000"/>
                </a:solidFill>
              </a:rPr>
              <a:t> </a:t>
            </a:r>
            <a:r>
              <a:rPr sz="3000" u="none" spc="-15" dirty="0">
                <a:solidFill>
                  <a:srgbClr val="000000"/>
                </a:solidFill>
              </a:rPr>
              <a:t>the</a:t>
            </a:r>
            <a:r>
              <a:rPr sz="3000" u="none" spc="-360" dirty="0">
                <a:solidFill>
                  <a:srgbClr val="000000"/>
                </a:solidFill>
              </a:rPr>
              <a:t> </a:t>
            </a:r>
            <a:r>
              <a:rPr sz="3000" u="none" spc="-280" dirty="0">
                <a:solidFill>
                  <a:srgbClr val="000000"/>
                </a:solidFill>
              </a:rPr>
              <a:t>C++</a:t>
            </a:r>
            <a:r>
              <a:rPr sz="3000" u="none" spc="-240" dirty="0">
                <a:solidFill>
                  <a:srgbClr val="000000"/>
                </a:solidFill>
              </a:rPr>
              <a:t> </a:t>
            </a:r>
            <a:r>
              <a:rPr sz="3000" u="none" spc="-60" dirty="0">
                <a:solidFill>
                  <a:srgbClr val="000000"/>
                </a:solidFill>
              </a:rPr>
              <a:t>compiler  </a:t>
            </a:r>
            <a:r>
              <a:rPr sz="3000" u="none" spc="10" dirty="0">
                <a:solidFill>
                  <a:srgbClr val="000000"/>
                </a:solidFill>
              </a:rPr>
              <a:t>from </a:t>
            </a:r>
            <a:r>
              <a:rPr sz="3000" u="none" spc="-20" dirty="0">
                <a:solidFill>
                  <a:srgbClr val="000000"/>
                </a:solidFill>
              </a:rPr>
              <a:t>the </a:t>
            </a:r>
            <a:r>
              <a:rPr sz="3000" u="none" spc="-30" dirty="0">
                <a:solidFill>
                  <a:srgbClr val="000000"/>
                </a:solidFill>
              </a:rPr>
              <a:t>type </a:t>
            </a:r>
            <a:r>
              <a:rPr sz="3000" u="none" spc="30" dirty="0">
                <a:solidFill>
                  <a:srgbClr val="000000"/>
                </a:solidFill>
              </a:rPr>
              <a:t>that </a:t>
            </a:r>
            <a:r>
              <a:rPr sz="3000" u="none" spc="-70" dirty="0">
                <a:solidFill>
                  <a:srgbClr val="000000"/>
                </a:solidFill>
              </a:rPr>
              <a:t>doesn’t </a:t>
            </a:r>
            <a:r>
              <a:rPr sz="3000" u="none" spc="75" dirty="0">
                <a:solidFill>
                  <a:srgbClr val="000000"/>
                </a:solidFill>
              </a:rPr>
              <a:t>fit, </a:t>
            </a:r>
            <a:r>
              <a:rPr sz="3000" u="none" spc="65" dirty="0">
                <a:solidFill>
                  <a:srgbClr val="000000"/>
                </a:solidFill>
              </a:rPr>
              <a:t>to </a:t>
            </a:r>
            <a:r>
              <a:rPr sz="3000" u="none" spc="-15" dirty="0">
                <a:solidFill>
                  <a:srgbClr val="000000"/>
                </a:solidFill>
              </a:rPr>
              <a:t>the </a:t>
            </a:r>
            <a:r>
              <a:rPr sz="3000" u="none" spc="-30" dirty="0">
                <a:solidFill>
                  <a:srgbClr val="000000"/>
                </a:solidFill>
              </a:rPr>
              <a:t>type </a:t>
            </a:r>
            <a:r>
              <a:rPr sz="3000" u="none" spc="114" dirty="0">
                <a:solidFill>
                  <a:srgbClr val="000000"/>
                </a:solidFill>
              </a:rPr>
              <a:t>it  </a:t>
            </a:r>
            <a:r>
              <a:rPr sz="3000" u="none" spc="-80" dirty="0">
                <a:solidFill>
                  <a:srgbClr val="000000"/>
                </a:solidFill>
              </a:rPr>
              <a:t>wants</a:t>
            </a:r>
            <a:endParaRPr sz="30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</a:t>
            </a:r>
            <a:r>
              <a:rPr dirty="0"/>
              <a:t>RI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38667" y="6566823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pPr marL="38100">
                <a:lnSpc>
                  <a:spcPts val="1425"/>
                </a:lnSpc>
              </a:pPr>
              <a:t>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236" y="3430651"/>
            <a:ext cx="7012940" cy="26416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32105" marR="5080" indent="-320040">
              <a:lnSpc>
                <a:spcPts val="3240"/>
              </a:lnSpc>
              <a:spcBef>
                <a:spcPts val="505"/>
              </a:spcBef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3000" spc="-120" dirty="0">
                <a:latin typeface="Arial"/>
                <a:cs typeface="Arial"/>
              </a:rPr>
              <a:t>4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types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20" dirty="0">
                <a:latin typeface="Arial"/>
                <a:cs typeface="Arial"/>
              </a:rPr>
              <a:t>of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situation</a:t>
            </a:r>
            <a:r>
              <a:rPr sz="3000" spc="380" dirty="0">
                <a:latin typeface="Arial"/>
                <a:cs typeface="Arial"/>
              </a:rPr>
              <a:t> </a:t>
            </a:r>
            <a:r>
              <a:rPr sz="3000" spc="15" dirty="0">
                <a:latin typeface="Arial"/>
                <a:cs typeface="Arial"/>
              </a:rPr>
              <a:t>might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arise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in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the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data  </a:t>
            </a:r>
            <a:r>
              <a:rPr sz="3000" spc="-100" dirty="0">
                <a:latin typeface="Arial"/>
                <a:cs typeface="Arial"/>
              </a:rPr>
              <a:t>conversion:</a:t>
            </a:r>
            <a:endParaRPr sz="3000">
              <a:latin typeface="Arial"/>
              <a:cs typeface="Arial"/>
            </a:endParaRPr>
          </a:p>
          <a:p>
            <a:pPr marL="692150" lvl="1" indent="-341630">
              <a:lnSpc>
                <a:spcPct val="100000"/>
              </a:lnSpc>
              <a:spcBef>
                <a:spcPts val="295"/>
              </a:spcBef>
              <a:buClr>
                <a:srgbClr val="5FB5CC"/>
              </a:buClr>
              <a:buSzPct val="90384"/>
              <a:buFont typeface="Wingdings"/>
              <a:buChar char=""/>
              <a:tabLst>
                <a:tab pos="692150" algn="l"/>
                <a:tab pos="692785" algn="l"/>
              </a:tabLst>
            </a:pPr>
            <a:r>
              <a:rPr sz="2600" spc="-95" dirty="0">
                <a:latin typeface="Arial"/>
                <a:cs typeface="Arial"/>
              </a:rPr>
              <a:t>conversion</a:t>
            </a:r>
            <a:r>
              <a:rPr sz="2600" spc="-22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from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basic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type</a:t>
            </a:r>
            <a:r>
              <a:rPr sz="2600" spc="-220" dirty="0">
                <a:latin typeface="Arial"/>
                <a:cs typeface="Arial"/>
              </a:rPr>
              <a:t> </a:t>
            </a:r>
            <a:r>
              <a:rPr sz="2600" spc="55" dirty="0">
                <a:latin typeface="Arial"/>
                <a:cs typeface="Arial"/>
              </a:rPr>
              <a:t>to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basic</a:t>
            </a:r>
            <a:r>
              <a:rPr sz="2600" spc="-20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type</a:t>
            </a:r>
            <a:endParaRPr sz="2600">
              <a:latin typeface="Arial"/>
              <a:cs typeface="Arial"/>
            </a:endParaRPr>
          </a:p>
          <a:p>
            <a:pPr marL="625475" lvl="1" indent="-274955">
              <a:lnSpc>
                <a:spcPct val="100000"/>
              </a:lnSpc>
              <a:spcBef>
                <a:spcPts val="310"/>
              </a:spcBef>
              <a:buClr>
                <a:srgbClr val="5FB5CC"/>
              </a:buClr>
              <a:buSzPct val="90384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600" spc="-110" dirty="0">
                <a:latin typeface="Arial"/>
                <a:cs typeface="Arial"/>
              </a:rPr>
              <a:t>Conversion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from</a:t>
            </a:r>
            <a:r>
              <a:rPr sz="2600" spc="-229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basic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type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55" dirty="0">
                <a:latin typeface="Arial"/>
                <a:cs typeface="Arial"/>
              </a:rPr>
              <a:t>to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-165" dirty="0">
                <a:latin typeface="Arial"/>
                <a:cs typeface="Arial"/>
              </a:rPr>
              <a:t>class</a:t>
            </a:r>
            <a:r>
              <a:rPr sz="2600" spc="-20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type</a:t>
            </a:r>
            <a:endParaRPr sz="2600">
              <a:latin typeface="Arial"/>
              <a:cs typeface="Arial"/>
            </a:endParaRPr>
          </a:p>
          <a:p>
            <a:pPr marL="625475" lvl="1" indent="-274955">
              <a:lnSpc>
                <a:spcPct val="100000"/>
              </a:lnSpc>
              <a:spcBef>
                <a:spcPts val="315"/>
              </a:spcBef>
              <a:buClr>
                <a:srgbClr val="5FB5CC"/>
              </a:buClr>
              <a:buSzPct val="90384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600" spc="-114" dirty="0">
                <a:latin typeface="Arial"/>
                <a:cs typeface="Arial"/>
              </a:rPr>
              <a:t>Conversion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from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spc="-165" dirty="0">
                <a:latin typeface="Arial"/>
                <a:cs typeface="Arial"/>
              </a:rPr>
              <a:t>class</a:t>
            </a:r>
            <a:r>
              <a:rPr sz="2600" spc="-20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type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55" dirty="0">
                <a:latin typeface="Arial"/>
                <a:cs typeface="Arial"/>
              </a:rPr>
              <a:t>to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basic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type</a:t>
            </a:r>
            <a:endParaRPr sz="2600">
              <a:latin typeface="Arial"/>
              <a:cs typeface="Arial"/>
            </a:endParaRPr>
          </a:p>
          <a:p>
            <a:pPr marL="625475" lvl="1" indent="-274955">
              <a:lnSpc>
                <a:spcPct val="100000"/>
              </a:lnSpc>
              <a:spcBef>
                <a:spcPts val="310"/>
              </a:spcBef>
              <a:buClr>
                <a:srgbClr val="5FB5CC"/>
              </a:buClr>
              <a:buSzPct val="90384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600" spc="-114" dirty="0">
                <a:latin typeface="Arial"/>
                <a:cs typeface="Arial"/>
              </a:rPr>
              <a:t>Conversion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from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spc="-165" dirty="0">
                <a:latin typeface="Arial"/>
                <a:cs typeface="Arial"/>
              </a:rPr>
              <a:t>class</a:t>
            </a:r>
            <a:r>
              <a:rPr sz="2600" spc="-20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type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55" dirty="0">
                <a:latin typeface="Arial"/>
                <a:cs typeface="Arial"/>
              </a:rPr>
              <a:t>to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-165" dirty="0">
                <a:latin typeface="Arial"/>
                <a:cs typeface="Arial"/>
              </a:rPr>
              <a:t>class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type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CD0C5682-1819-4F3E-84D0-4255DAB44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8623492"/>
              </p:ext>
            </p:extLst>
          </p:nvPr>
        </p:nvGraphicFramePr>
        <p:xfrm>
          <a:off x="0" y="22122"/>
          <a:ext cx="8991600" cy="6759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0">
                  <a:extLst>
                    <a:ext uri="{9D8B030D-6E8A-4147-A177-3AD203B41FA5}">
                      <a16:colId xmlns:a16="http://schemas.microsoft.com/office/drawing/2014/main" xmlns="" val="2739597648"/>
                    </a:ext>
                  </a:extLst>
                </a:gridCol>
              </a:tblGrid>
              <a:tr h="67596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895876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86951A2-995E-4D46-8ED2-7EC0519E9664}"/>
              </a:ext>
            </a:extLst>
          </p:cNvPr>
          <p:cNvSpPr/>
          <p:nvPr/>
        </p:nvSpPr>
        <p:spPr>
          <a:xfrm>
            <a:off x="152400" y="76201"/>
            <a:ext cx="8763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#include&lt;iostream&gt;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using namespace std;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struct </a:t>
            </a:r>
            <a:r>
              <a:rPr lang="en-IN" sz="2400" b="1" dirty="0" err="1">
                <a:solidFill>
                  <a:schemeClr val="bg1"/>
                </a:solidFill>
              </a:rPr>
              <a:t>UDType</a:t>
            </a:r>
            <a:endParaRPr lang="en-IN" sz="24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{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};</a:t>
            </a:r>
          </a:p>
          <a:p>
            <a:endParaRPr lang="en-IN" sz="24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int main()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{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  </a:t>
            </a:r>
            <a:r>
              <a:rPr lang="en-IN" sz="2400" b="1" dirty="0" err="1">
                <a:solidFill>
                  <a:schemeClr val="bg1"/>
                </a:solidFill>
              </a:rPr>
              <a:t>UDType</a:t>
            </a:r>
            <a:r>
              <a:rPr lang="en-IN" sz="2400" b="1" dirty="0">
                <a:solidFill>
                  <a:schemeClr val="bg1"/>
                </a:solidFill>
              </a:rPr>
              <a:t> *</a:t>
            </a:r>
            <a:r>
              <a:rPr lang="en-IN" sz="2400" b="1" dirty="0" err="1">
                <a:solidFill>
                  <a:schemeClr val="bg1"/>
                </a:solidFill>
              </a:rPr>
              <a:t>UDObject</a:t>
            </a:r>
            <a:r>
              <a:rPr lang="en-IN" sz="2400" b="1" dirty="0">
                <a:solidFill>
                  <a:schemeClr val="bg1"/>
                </a:solidFill>
              </a:rPr>
              <a:t> = new </a:t>
            </a:r>
            <a:r>
              <a:rPr lang="en-IN" sz="2400" b="1" dirty="0" err="1">
                <a:solidFill>
                  <a:schemeClr val="bg1"/>
                </a:solidFill>
              </a:rPr>
              <a:t>UDType</a:t>
            </a:r>
            <a:r>
              <a:rPr lang="en-IN" sz="2400" b="1" dirty="0">
                <a:solidFill>
                  <a:schemeClr val="bg1"/>
                </a:solidFill>
              </a:rPr>
              <a:t>;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  double *</a:t>
            </a:r>
            <a:r>
              <a:rPr lang="en-IN" sz="2400" b="1" dirty="0" err="1">
                <a:solidFill>
                  <a:schemeClr val="bg1"/>
                </a:solidFill>
              </a:rPr>
              <a:t>dObject</a:t>
            </a:r>
            <a:r>
              <a:rPr lang="en-IN" sz="2400" b="1" dirty="0">
                <a:solidFill>
                  <a:schemeClr val="bg1"/>
                </a:solidFill>
              </a:rPr>
              <a:t> = new double;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  delete </a:t>
            </a:r>
            <a:r>
              <a:rPr lang="en-IN" sz="2400" b="1" dirty="0" err="1">
                <a:solidFill>
                  <a:schemeClr val="bg1"/>
                </a:solidFill>
              </a:rPr>
              <a:t>UDObject</a:t>
            </a:r>
            <a:r>
              <a:rPr lang="en-IN" sz="2400" b="1" dirty="0">
                <a:solidFill>
                  <a:schemeClr val="bg1"/>
                </a:solidFill>
              </a:rPr>
              <a:t>;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  delete </a:t>
            </a:r>
            <a:r>
              <a:rPr lang="en-IN" sz="2400" b="1" dirty="0" err="1">
                <a:solidFill>
                  <a:schemeClr val="bg1"/>
                </a:solidFill>
              </a:rPr>
              <a:t>dObject</a:t>
            </a:r>
            <a:r>
              <a:rPr lang="en-IN" sz="2400" b="1" dirty="0">
                <a:solidFill>
                  <a:schemeClr val="bg1"/>
                </a:solidFill>
              </a:rPr>
              <a:t>;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  </a:t>
            </a:r>
            <a:r>
              <a:rPr lang="en-IN" sz="2400" b="1" dirty="0" err="1">
                <a:solidFill>
                  <a:schemeClr val="bg1"/>
                </a:solidFill>
              </a:rPr>
              <a:t>UDType</a:t>
            </a:r>
            <a:r>
              <a:rPr lang="en-IN" sz="2400" b="1" dirty="0">
                <a:solidFill>
                  <a:schemeClr val="bg1"/>
                </a:solidFill>
              </a:rPr>
              <a:t> (*</a:t>
            </a:r>
            <a:r>
              <a:rPr lang="en-IN" sz="2400" b="1" dirty="0" err="1">
                <a:solidFill>
                  <a:schemeClr val="bg1"/>
                </a:solidFill>
              </a:rPr>
              <a:t>UDArr</a:t>
            </a:r>
            <a:r>
              <a:rPr lang="en-IN" sz="2400" b="1" dirty="0">
                <a:solidFill>
                  <a:schemeClr val="bg1"/>
                </a:solidFill>
              </a:rPr>
              <a:t>)[7] = new </a:t>
            </a:r>
            <a:r>
              <a:rPr lang="en-IN" sz="2400" b="1" dirty="0" err="1">
                <a:solidFill>
                  <a:schemeClr val="bg1"/>
                </a:solidFill>
              </a:rPr>
              <a:t>UDType</a:t>
            </a:r>
            <a:r>
              <a:rPr lang="en-IN" sz="2400" b="1" dirty="0">
                <a:solidFill>
                  <a:schemeClr val="bg1"/>
                </a:solidFill>
              </a:rPr>
              <a:t>[5][7];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  delete [] </a:t>
            </a:r>
            <a:r>
              <a:rPr lang="en-IN" sz="2400" b="1" dirty="0" err="1">
                <a:solidFill>
                  <a:schemeClr val="bg1"/>
                </a:solidFill>
              </a:rPr>
              <a:t>UDArr</a:t>
            </a:r>
            <a:r>
              <a:rPr lang="en-IN" sz="2400" b="1" dirty="0">
                <a:solidFill>
                  <a:schemeClr val="bg1"/>
                </a:solidFill>
              </a:rPr>
              <a:t>;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  return 0;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}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147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168" y="582168"/>
            <a:ext cx="6393180" cy="536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2316226"/>
            <a:ext cx="278701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latin typeface="Arial"/>
                <a:cs typeface="Arial"/>
              </a:rPr>
              <a:t>Intvar </a:t>
            </a:r>
            <a:r>
              <a:rPr sz="3200" spc="-229" dirty="0">
                <a:latin typeface="Arial"/>
                <a:cs typeface="Arial"/>
              </a:rPr>
              <a:t>=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floatvar;  </a:t>
            </a:r>
            <a:r>
              <a:rPr sz="3200" spc="-140" dirty="0">
                <a:latin typeface="Arial"/>
                <a:cs typeface="Arial"/>
              </a:rPr>
              <a:t>For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ex: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55" dirty="0">
                <a:latin typeface="Arial"/>
                <a:cs typeface="Arial"/>
              </a:rPr>
              <a:t>int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x;</a:t>
            </a:r>
            <a:endParaRPr sz="3200">
              <a:latin typeface="Arial"/>
              <a:cs typeface="Arial"/>
            </a:endParaRPr>
          </a:p>
          <a:p>
            <a:pPr marL="12700" marR="679450">
              <a:lnSpc>
                <a:spcPct val="100000"/>
              </a:lnSpc>
            </a:pPr>
            <a:r>
              <a:rPr sz="3200" spc="20" dirty="0">
                <a:latin typeface="Arial"/>
                <a:cs typeface="Arial"/>
              </a:rPr>
              <a:t>float</a:t>
            </a:r>
            <a:r>
              <a:rPr sz="3200" spc="-33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y=2.50;  </a:t>
            </a:r>
            <a:r>
              <a:rPr sz="3200" spc="-125" dirty="0">
                <a:latin typeface="Arial"/>
                <a:cs typeface="Arial"/>
              </a:rPr>
              <a:t>x=y;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</a:t>
            </a:r>
            <a:r>
              <a:rPr dirty="0"/>
              <a:t>RI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38667" y="6566823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pPr marL="38100">
                <a:lnSpc>
                  <a:spcPts val="1425"/>
                </a:lnSpc>
              </a:pPr>
              <a:t>5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0367" y="582168"/>
            <a:ext cx="6361176" cy="536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828545"/>
            <a:ext cx="7956550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5"/>
              </a:spcBef>
              <a:tabLst>
                <a:tab pos="332105" algn="l"/>
              </a:tabLst>
            </a:pPr>
            <a:r>
              <a:rPr sz="2550" u="none" spc="-665" dirty="0">
                <a:solidFill>
                  <a:srgbClr val="EFAC00"/>
                </a:solidFill>
              </a:rPr>
              <a:t>	</a:t>
            </a:r>
            <a:r>
              <a:rPr sz="3200" u="none" spc="-95" dirty="0">
                <a:solidFill>
                  <a:srgbClr val="000000"/>
                </a:solidFill>
              </a:rPr>
              <a:t>Constructors </a:t>
            </a:r>
            <a:r>
              <a:rPr sz="3200" u="none" spc="-30" dirty="0">
                <a:solidFill>
                  <a:srgbClr val="000000"/>
                </a:solidFill>
              </a:rPr>
              <a:t>perform type </a:t>
            </a:r>
            <a:r>
              <a:rPr sz="3200" u="none" spc="-135" dirty="0">
                <a:solidFill>
                  <a:srgbClr val="000000"/>
                </a:solidFill>
              </a:rPr>
              <a:t>conversions </a:t>
            </a:r>
            <a:r>
              <a:rPr sz="3200" u="none" spc="10" dirty="0">
                <a:solidFill>
                  <a:srgbClr val="000000"/>
                </a:solidFill>
              </a:rPr>
              <a:t>from  </a:t>
            </a:r>
            <a:r>
              <a:rPr sz="3200" u="none" spc="-20" dirty="0">
                <a:solidFill>
                  <a:srgbClr val="000000"/>
                </a:solidFill>
              </a:rPr>
              <a:t>the</a:t>
            </a:r>
            <a:r>
              <a:rPr sz="3200" u="none" spc="-260" dirty="0">
                <a:solidFill>
                  <a:srgbClr val="000000"/>
                </a:solidFill>
              </a:rPr>
              <a:t> </a:t>
            </a:r>
            <a:r>
              <a:rPr sz="3200" u="none" spc="-90" dirty="0">
                <a:solidFill>
                  <a:srgbClr val="000000"/>
                </a:solidFill>
              </a:rPr>
              <a:t>argument’s</a:t>
            </a:r>
            <a:r>
              <a:rPr sz="3200" u="none" spc="-280" dirty="0">
                <a:solidFill>
                  <a:srgbClr val="000000"/>
                </a:solidFill>
              </a:rPr>
              <a:t> </a:t>
            </a:r>
            <a:r>
              <a:rPr sz="3200" u="none" spc="-30" dirty="0">
                <a:solidFill>
                  <a:srgbClr val="000000"/>
                </a:solidFill>
              </a:rPr>
              <a:t>type</a:t>
            </a:r>
            <a:r>
              <a:rPr sz="3200" u="none" spc="-260" dirty="0">
                <a:solidFill>
                  <a:srgbClr val="000000"/>
                </a:solidFill>
              </a:rPr>
              <a:t> </a:t>
            </a:r>
            <a:r>
              <a:rPr sz="3200" u="none" spc="70" dirty="0">
                <a:solidFill>
                  <a:srgbClr val="000000"/>
                </a:solidFill>
              </a:rPr>
              <a:t>to</a:t>
            </a:r>
            <a:r>
              <a:rPr sz="3200" u="none" spc="-240" dirty="0">
                <a:solidFill>
                  <a:srgbClr val="000000"/>
                </a:solidFill>
              </a:rPr>
              <a:t> </a:t>
            </a:r>
            <a:r>
              <a:rPr sz="3200" u="none" spc="-20" dirty="0">
                <a:solidFill>
                  <a:srgbClr val="000000"/>
                </a:solidFill>
              </a:rPr>
              <a:t>the</a:t>
            </a:r>
            <a:r>
              <a:rPr sz="3200" u="none" spc="-270" dirty="0">
                <a:solidFill>
                  <a:srgbClr val="000000"/>
                </a:solidFill>
              </a:rPr>
              <a:t> </a:t>
            </a:r>
            <a:r>
              <a:rPr sz="3200" u="none" spc="-75" dirty="0">
                <a:solidFill>
                  <a:srgbClr val="000000"/>
                </a:solidFill>
              </a:rPr>
              <a:t>constructor’s</a:t>
            </a:r>
            <a:r>
              <a:rPr sz="3200" u="none" spc="-220" dirty="0">
                <a:solidFill>
                  <a:srgbClr val="000000"/>
                </a:solidFill>
              </a:rPr>
              <a:t> </a:t>
            </a:r>
            <a:r>
              <a:rPr sz="3200" u="none" spc="-200" dirty="0">
                <a:solidFill>
                  <a:srgbClr val="000000"/>
                </a:solidFill>
              </a:rPr>
              <a:t>class  </a:t>
            </a:r>
            <a:r>
              <a:rPr sz="3200" u="none" spc="-30" dirty="0">
                <a:solidFill>
                  <a:srgbClr val="000000"/>
                </a:solidFill>
              </a:rPr>
              <a:t>type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</a:t>
            </a:r>
            <a:r>
              <a:rPr dirty="0"/>
              <a:t>RI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38667" y="6566823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pPr marL="38100">
                <a:lnSpc>
                  <a:spcPts val="1425"/>
                </a:lnSpc>
              </a:pPr>
              <a:t>6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8027" y="292608"/>
            <a:ext cx="5789676" cy="490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8066" y="1330868"/>
            <a:ext cx="3442335" cy="56356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 b="1" spc="-160" dirty="0">
                <a:latin typeface="Arial"/>
                <a:cs typeface="Arial"/>
              </a:rPr>
              <a:t>class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time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b="1" spc="-15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287020" marR="2280285">
              <a:lnSpc>
                <a:spcPct val="127800"/>
              </a:lnSpc>
            </a:pPr>
            <a:r>
              <a:rPr sz="1800" b="1" spc="-30" dirty="0">
                <a:latin typeface="Arial"/>
                <a:cs typeface="Arial"/>
              </a:rPr>
              <a:t>int </a:t>
            </a:r>
            <a:r>
              <a:rPr sz="1800" b="1" spc="-110" dirty="0">
                <a:latin typeface="Arial"/>
                <a:cs typeface="Arial"/>
              </a:rPr>
              <a:t>hrs;  </a:t>
            </a:r>
            <a:r>
              <a:rPr sz="1800" b="1" spc="-30" dirty="0">
                <a:latin typeface="Arial"/>
                <a:cs typeface="Arial"/>
              </a:rPr>
              <a:t>int</a:t>
            </a:r>
            <a:r>
              <a:rPr sz="1800" b="1" spc="-185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mins;</a:t>
            </a:r>
            <a:endParaRPr sz="1800" dirty="0">
              <a:latin typeface="Arial"/>
              <a:cs typeface="Arial"/>
            </a:endParaRPr>
          </a:p>
          <a:p>
            <a:pPr marL="287020" marR="2144395" indent="-180340">
              <a:lnSpc>
                <a:spcPts val="2760"/>
              </a:lnSpc>
              <a:spcBef>
                <a:spcPts val="190"/>
              </a:spcBef>
            </a:pPr>
            <a:r>
              <a:rPr sz="1800" b="1" spc="-105" dirty="0">
                <a:latin typeface="Arial"/>
                <a:cs typeface="Arial"/>
              </a:rPr>
              <a:t>public:  </a:t>
            </a:r>
            <a:r>
              <a:rPr sz="1800" b="1" spc="-35" dirty="0">
                <a:latin typeface="Arial"/>
                <a:cs typeface="Arial"/>
              </a:rPr>
              <a:t>time(int</a:t>
            </a:r>
            <a:r>
              <a:rPr sz="1800" b="1" spc="-175" dirty="0">
                <a:latin typeface="Arial"/>
                <a:cs typeface="Arial"/>
              </a:rPr>
              <a:t> </a:t>
            </a:r>
            <a:r>
              <a:rPr sz="1800" b="1" spc="15" dirty="0">
                <a:latin typeface="Arial"/>
                <a:cs typeface="Arial"/>
              </a:rPr>
              <a:t>t)</a:t>
            </a:r>
            <a:endParaRPr sz="18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414"/>
              </a:spcBef>
            </a:pPr>
            <a:r>
              <a:rPr sz="1800" b="1" spc="-15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927100" marR="1318260">
              <a:lnSpc>
                <a:spcPct val="127800"/>
              </a:lnSpc>
            </a:pPr>
            <a:r>
              <a:rPr sz="1800" b="1" spc="-60" dirty="0">
                <a:latin typeface="Arial"/>
                <a:cs typeface="Arial"/>
              </a:rPr>
              <a:t>hrs=t/60;  </a:t>
            </a:r>
            <a:r>
              <a:rPr sz="1800" b="1" spc="-125" dirty="0">
                <a:latin typeface="Arial"/>
                <a:cs typeface="Arial"/>
              </a:rPr>
              <a:t>min</a:t>
            </a:r>
            <a:r>
              <a:rPr sz="1800" b="1" spc="-110" dirty="0">
                <a:latin typeface="Arial"/>
                <a:cs typeface="Arial"/>
              </a:rPr>
              <a:t>s</a:t>
            </a:r>
            <a:r>
              <a:rPr sz="1800" b="1" spc="-45" dirty="0">
                <a:latin typeface="Arial"/>
                <a:cs typeface="Arial"/>
              </a:rPr>
              <a:t>=t%</a:t>
            </a:r>
            <a:r>
              <a:rPr sz="1800" b="1" spc="-35" dirty="0">
                <a:latin typeface="Arial"/>
                <a:cs typeface="Arial"/>
              </a:rPr>
              <a:t>6</a:t>
            </a:r>
            <a:r>
              <a:rPr sz="1800" b="1" spc="-60" dirty="0">
                <a:latin typeface="Arial"/>
                <a:cs typeface="Arial"/>
              </a:rPr>
              <a:t>0;</a:t>
            </a:r>
            <a:endParaRPr sz="18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95"/>
              </a:spcBef>
            </a:pPr>
            <a:r>
              <a:rPr sz="1800" b="1" spc="-15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605"/>
              </a:spcBef>
            </a:pPr>
            <a:r>
              <a:rPr sz="1800" b="1" spc="-100" dirty="0">
                <a:latin typeface="Arial"/>
                <a:cs typeface="Arial"/>
              </a:rPr>
              <a:t>void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display()</a:t>
            </a:r>
            <a:endParaRPr sz="18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600"/>
              </a:spcBef>
            </a:pPr>
            <a:r>
              <a:rPr sz="1800" b="1" spc="-15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1800" b="1" spc="-114" dirty="0">
                <a:latin typeface="Arial"/>
                <a:cs typeface="Arial"/>
              </a:rPr>
              <a:t>cout&lt;&lt;hrs&lt;&lt;"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hours";</a:t>
            </a:r>
            <a:endParaRPr sz="1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1800" b="1" spc="-110" dirty="0">
                <a:latin typeface="Arial"/>
                <a:cs typeface="Arial"/>
              </a:rPr>
              <a:t>cout&lt;&lt;mins&lt;&lt;"</a:t>
            </a:r>
            <a:r>
              <a:rPr sz="1800" b="1" spc="-160" dirty="0">
                <a:latin typeface="Arial"/>
                <a:cs typeface="Arial"/>
              </a:rPr>
              <a:t> </a:t>
            </a:r>
            <a:r>
              <a:rPr sz="1800" b="1" spc="-85" dirty="0">
                <a:latin typeface="Arial"/>
                <a:cs typeface="Arial"/>
              </a:rPr>
              <a:t>minutes";</a:t>
            </a:r>
            <a:endParaRPr sz="1800" dirty="0">
              <a:latin typeface="Arial"/>
              <a:cs typeface="Arial"/>
            </a:endParaRPr>
          </a:p>
          <a:p>
            <a:pPr marL="287020">
              <a:lnSpc>
                <a:spcPts val="2010"/>
              </a:lnSpc>
              <a:spcBef>
                <a:spcPts val="600"/>
              </a:spcBef>
            </a:pPr>
            <a:r>
              <a:rPr sz="1800" b="1" spc="-15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R="796290" algn="r">
              <a:lnSpc>
                <a:spcPts val="1019"/>
              </a:lnSpc>
            </a:pP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889"/>
              </a:lnSpc>
            </a:pPr>
            <a:r>
              <a:rPr sz="1800" b="1" spc="-95" dirty="0">
                <a:latin typeface="Arial"/>
                <a:cs typeface="Arial"/>
              </a:rPr>
              <a:t>};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4250" y="1900174"/>
            <a:ext cx="2472055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35" dirty="0">
                <a:latin typeface="Arial"/>
                <a:cs typeface="Arial"/>
              </a:rPr>
              <a:t>int</a:t>
            </a:r>
            <a:r>
              <a:rPr sz="2400" b="1" spc="-165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main()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04" dirty="0">
                <a:latin typeface="Arial"/>
                <a:cs typeface="Arial"/>
              </a:rPr>
              <a:t>{</a:t>
            </a:r>
            <a:endParaRPr sz="24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575"/>
              </a:spcBef>
            </a:pPr>
            <a:r>
              <a:rPr sz="2400" b="1" spc="-35" dirty="0">
                <a:latin typeface="Arial"/>
                <a:cs typeface="Arial"/>
              </a:rPr>
              <a:t>int</a:t>
            </a:r>
            <a:r>
              <a:rPr sz="2400" b="1" spc="-204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duration=85;</a:t>
            </a:r>
            <a:endParaRPr sz="2400" dirty="0">
              <a:latin typeface="Arial"/>
              <a:cs typeface="Arial"/>
            </a:endParaRPr>
          </a:p>
          <a:p>
            <a:pPr marL="287020" marR="5080">
              <a:lnSpc>
                <a:spcPct val="120000"/>
              </a:lnSpc>
              <a:spcBef>
                <a:spcPts val="5"/>
              </a:spcBef>
            </a:pPr>
            <a:r>
              <a:rPr sz="2400" b="1" spc="-45" dirty="0">
                <a:latin typeface="Arial"/>
                <a:cs typeface="Arial"/>
              </a:rPr>
              <a:t>time</a:t>
            </a:r>
            <a:r>
              <a:rPr sz="2400" b="1" spc="-229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t=duration;  </a:t>
            </a:r>
            <a:r>
              <a:rPr sz="2400" b="1" spc="-80" dirty="0">
                <a:latin typeface="Arial"/>
                <a:cs typeface="Arial"/>
              </a:rPr>
              <a:t>t.display();  return</a:t>
            </a:r>
            <a:r>
              <a:rPr sz="2400" b="1" spc="-185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0;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04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4067" y="65523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E3E3E"/>
                </a:solidFill>
                <a:latin typeface="Arial"/>
                <a:cs typeface="Arial"/>
              </a:rPr>
              <a:t>55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6F89C59F-5EA1-43EF-8049-AA7F70F92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3033977"/>
              </p:ext>
            </p:extLst>
          </p:nvPr>
        </p:nvGraphicFramePr>
        <p:xfrm>
          <a:off x="2458" y="0"/>
          <a:ext cx="9141542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2542">
                  <a:extLst>
                    <a:ext uri="{9D8B030D-6E8A-4147-A177-3AD203B41FA5}">
                      <a16:colId xmlns:a16="http://schemas.microsoft.com/office/drawing/2014/main" xmlns="" val="214383196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xmlns="" val="2212522154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IN" dirty="0"/>
                        <a:t>/* Program to convert basic type to class type using constructor */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#include &lt;iostream&gt;</a:t>
                      </a:r>
                    </a:p>
                    <a:p>
                      <a:r>
                        <a:rPr lang="en-IN" dirty="0"/>
                        <a:t>Using namespace std;</a:t>
                      </a:r>
                    </a:p>
                    <a:p>
                      <a:r>
                        <a:rPr lang="en-IN" dirty="0"/>
                        <a:t>class Time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	int </a:t>
                      </a:r>
                      <a:r>
                        <a:rPr lang="en-IN" dirty="0" err="1"/>
                        <a:t>hrs,min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	public:</a:t>
                      </a:r>
                    </a:p>
                    <a:p>
                      <a:r>
                        <a:rPr lang="en-IN" dirty="0"/>
                        <a:t>               </a:t>
                      </a:r>
                      <a:r>
                        <a:rPr lang="en-IN" dirty="0" smtClean="0"/>
                        <a:t>   </a:t>
                      </a:r>
                      <a:r>
                        <a:rPr lang="en-IN" dirty="0"/>
                        <a:t>Time(int);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smtClean="0"/>
                        <a:t>void </a:t>
                      </a:r>
                      <a:r>
                        <a:rPr lang="en-IN" dirty="0"/>
                        <a:t>display();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Time :: Time(int t)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&lt;&lt;"Basic Type to ==&gt; Class Type Conversion..."&lt;&lt;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hrs=t/60;</a:t>
                      </a:r>
                    </a:p>
                    <a:p>
                      <a:r>
                        <a:rPr lang="en-IN" dirty="0"/>
                        <a:t>min=t%60;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void Time::display()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&lt;&lt;hrs&lt;&lt; ": Hours(s)" 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&lt;&lt;min&lt;&lt; " Minutes" 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 main()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	</a:t>
                      </a:r>
                    </a:p>
                    <a:p>
                      <a:r>
                        <a:rPr lang="en-IN" dirty="0"/>
                        <a:t>int duration;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&lt;&lt;"Enter time duration in minutes"; </a:t>
                      </a:r>
                    </a:p>
                    <a:p>
                      <a:r>
                        <a:rPr lang="en-IN" dirty="0" err="1"/>
                        <a:t>cin</a:t>
                      </a:r>
                      <a:r>
                        <a:rPr lang="en-IN" dirty="0"/>
                        <a:t>&gt;&gt;duration;</a:t>
                      </a:r>
                    </a:p>
                    <a:p>
                      <a:r>
                        <a:rPr lang="en-IN" dirty="0"/>
                        <a:t>Time t1=duration;</a:t>
                      </a:r>
                    </a:p>
                    <a:p>
                      <a:r>
                        <a:rPr lang="en-IN" dirty="0"/>
                        <a:t> t1.display();</a:t>
                      </a:r>
                    </a:p>
                    <a:p>
                      <a:r>
                        <a:rPr lang="en-IN" dirty="0"/>
                        <a:t>Return 0;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0268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8D5BD8FB-DE59-445F-9781-DDAD54466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23314874"/>
              </p:ext>
            </p:extLst>
          </p:nvPr>
        </p:nvGraphicFramePr>
        <p:xfrm>
          <a:off x="0" y="0"/>
          <a:ext cx="8991600" cy="678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xmlns="" val="3610849797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xmlns="" val="1898099619"/>
                    </a:ext>
                  </a:extLst>
                </a:gridCol>
              </a:tblGrid>
              <a:tr h="6781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main()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date d1;</a:t>
                      </a:r>
                    </a:p>
                    <a:p>
                      <a:r>
                        <a:rPr lang="en-IN" dirty="0"/>
                        <a:t>char dt[10];</a:t>
                      </a:r>
                    </a:p>
                    <a:p>
                      <a:r>
                        <a:rPr lang="en-IN" dirty="0" err="1"/>
                        <a:t>clrscr</a:t>
                      </a:r>
                      <a:r>
                        <a:rPr lang="en-IN" dirty="0"/>
                        <a:t>();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&lt;&lt;"ENTER THE DATE IN DD/MM/YY FORMAT:-&gt;";</a:t>
                      </a:r>
                    </a:p>
                    <a:p>
                      <a:r>
                        <a:rPr lang="en-IN" dirty="0" err="1"/>
                        <a:t>cin</a:t>
                      </a:r>
                      <a:r>
                        <a:rPr lang="en-IN" dirty="0"/>
                        <a:t>&gt;&gt;dt;</a:t>
                      </a:r>
                    </a:p>
                    <a:p>
                      <a:r>
                        <a:rPr lang="en-IN" dirty="0"/>
                        <a:t>d1=date(dt);</a:t>
                      </a:r>
                    </a:p>
                    <a:p>
                      <a:r>
                        <a:rPr lang="en-IN" dirty="0"/>
                        <a:t>d1.display();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/>
                        <a:t>void date::display()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&lt;&lt;"DAY= "&lt;&lt;dd&lt;&lt;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&lt;&lt;"\</a:t>
                      </a:r>
                      <a:r>
                        <a:rPr lang="en-IN" dirty="0" err="1"/>
                        <a:t>nMONTH</a:t>
                      </a:r>
                      <a:r>
                        <a:rPr lang="en-IN" dirty="0"/>
                        <a:t>= "&lt;&lt;mm&lt;&lt;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&lt;&lt;"\</a:t>
                      </a:r>
                      <a:r>
                        <a:rPr lang="en-IN" dirty="0" err="1"/>
                        <a:t>nYEAR</a:t>
                      </a:r>
                      <a:r>
                        <a:rPr lang="en-IN" dirty="0"/>
                        <a:t>= "&lt;&lt;</a:t>
                      </a:r>
                      <a:r>
                        <a:rPr lang="en-IN" dirty="0" err="1"/>
                        <a:t>yy</a:t>
                      </a:r>
                      <a:r>
                        <a:rPr lang="en-IN" dirty="0"/>
                        <a:t>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505806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52154A3-82F1-4DAA-9EC3-EADC6C5DD2D7}"/>
              </a:ext>
            </a:extLst>
          </p:cNvPr>
          <p:cNvSpPr/>
          <p:nvPr/>
        </p:nvSpPr>
        <p:spPr>
          <a:xfrm>
            <a:off x="4916" y="0"/>
            <a:ext cx="4572000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# include &lt;iostream&gt;</a:t>
            </a:r>
          </a:p>
          <a:p>
            <a:r>
              <a:rPr lang="en-IN" dirty="0">
                <a:solidFill>
                  <a:schemeClr val="bg1"/>
                </a:solidFill>
              </a:rPr>
              <a:t>#include&lt;</a:t>
            </a:r>
            <a:r>
              <a:rPr lang="en-IN" dirty="0" err="1">
                <a:solidFill>
                  <a:schemeClr val="bg1"/>
                </a:solidFill>
              </a:rPr>
              <a:t>cstdlib.h</a:t>
            </a:r>
            <a:r>
              <a:rPr lang="en-IN" dirty="0">
                <a:solidFill>
                  <a:schemeClr val="bg1"/>
                </a:solidFill>
              </a:rPr>
              <a:t>&gt;</a:t>
            </a:r>
          </a:p>
          <a:p>
            <a:r>
              <a:rPr lang="en-IN" dirty="0">
                <a:solidFill>
                  <a:schemeClr val="bg1"/>
                </a:solidFill>
              </a:rPr>
              <a:t>using namespace std;</a:t>
            </a:r>
          </a:p>
          <a:p>
            <a:r>
              <a:rPr lang="en-IN" dirty="0">
                <a:solidFill>
                  <a:schemeClr val="bg1"/>
                </a:solidFill>
              </a:rPr>
              <a:t>class date</a:t>
            </a:r>
          </a:p>
          <a:p>
            <a:r>
              <a:rPr lang="en-IN" dirty="0">
                <a:solidFill>
                  <a:schemeClr val="bg1"/>
                </a:solidFill>
              </a:rPr>
              <a:t>{</a:t>
            </a:r>
          </a:p>
          <a:p>
            <a:r>
              <a:rPr lang="en-IN" dirty="0">
                <a:solidFill>
                  <a:schemeClr val="bg1"/>
                </a:solidFill>
              </a:rPr>
              <a:t>    int </a:t>
            </a:r>
            <a:r>
              <a:rPr lang="en-IN" dirty="0" err="1">
                <a:solidFill>
                  <a:schemeClr val="bg1"/>
                </a:solidFill>
              </a:rPr>
              <a:t>mm,dd,yy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r>
              <a:rPr lang="en-IN" dirty="0">
                <a:solidFill>
                  <a:schemeClr val="bg1"/>
                </a:solidFill>
              </a:rPr>
              <a:t>    public:</a:t>
            </a:r>
          </a:p>
          <a:p>
            <a:r>
              <a:rPr lang="en-IN" dirty="0">
                <a:solidFill>
                  <a:schemeClr val="bg1"/>
                </a:solidFill>
              </a:rPr>
              <a:t>    date() {    }</a:t>
            </a:r>
          </a:p>
          <a:p>
            <a:r>
              <a:rPr lang="en-IN" dirty="0">
                <a:solidFill>
                  <a:schemeClr val="bg1"/>
                </a:solidFill>
              </a:rPr>
              <a:t>    date(char dt[])</a:t>
            </a:r>
          </a:p>
          <a:p>
            <a:r>
              <a:rPr lang="en-IN" dirty="0">
                <a:solidFill>
                  <a:schemeClr val="bg1"/>
                </a:solidFill>
              </a:rPr>
              <a:t>    {</a:t>
            </a:r>
          </a:p>
          <a:p>
            <a:r>
              <a:rPr lang="en-IN" dirty="0">
                <a:solidFill>
                  <a:schemeClr val="bg1"/>
                </a:solidFill>
              </a:rPr>
              <a:t>        dd=</a:t>
            </a:r>
            <a:r>
              <a:rPr lang="en-IN" dirty="0" err="1">
                <a:solidFill>
                  <a:schemeClr val="bg1"/>
                </a:solidFill>
              </a:rPr>
              <a:t>getdt</a:t>
            </a:r>
            <a:r>
              <a:rPr lang="en-IN" dirty="0">
                <a:solidFill>
                  <a:schemeClr val="bg1"/>
                </a:solidFill>
              </a:rPr>
              <a:t>(dt,0);</a:t>
            </a:r>
          </a:p>
          <a:p>
            <a:r>
              <a:rPr lang="en-IN" dirty="0">
                <a:solidFill>
                  <a:schemeClr val="bg1"/>
                </a:solidFill>
              </a:rPr>
              <a:t>        mm=</a:t>
            </a:r>
            <a:r>
              <a:rPr lang="en-IN" dirty="0" err="1">
                <a:solidFill>
                  <a:schemeClr val="bg1"/>
                </a:solidFill>
              </a:rPr>
              <a:t>getdt</a:t>
            </a:r>
            <a:r>
              <a:rPr lang="en-IN" dirty="0">
                <a:solidFill>
                  <a:schemeClr val="bg1"/>
                </a:solidFill>
              </a:rPr>
              <a:t>(dt,3);</a:t>
            </a:r>
          </a:p>
          <a:p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yy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 err="1">
                <a:solidFill>
                  <a:schemeClr val="bg1"/>
                </a:solidFill>
              </a:rPr>
              <a:t>getdt</a:t>
            </a:r>
            <a:r>
              <a:rPr lang="en-IN" dirty="0">
                <a:solidFill>
                  <a:schemeClr val="bg1"/>
                </a:solidFill>
              </a:rPr>
              <a:t>(dt,6);</a:t>
            </a:r>
          </a:p>
          <a:p>
            <a:r>
              <a:rPr lang="en-IN" dirty="0">
                <a:solidFill>
                  <a:schemeClr val="bg1"/>
                </a:solidFill>
              </a:rPr>
              <a:t>    }</a:t>
            </a:r>
          </a:p>
          <a:p>
            <a:r>
              <a:rPr lang="en-IN" dirty="0">
                <a:solidFill>
                  <a:schemeClr val="bg1"/>
                </a:solidFill>
              </a:rPr>
              <a:t>    int </a:t>
            </a:r>
            <a:r>
              <a:rPr lang="en-IN" dirty="0" err="1">
                <a:solidFill>
                  <a:schemeClr val="bg1"/>
                </a:solidFill>
              </a:rPr>
              <a:t>getdt</a:t>
            </a:r>
            <a:r>
              <a:rPr lang="en-IN" dirty="0">
                <a:solidFill>
                  <a:schemeClr val="bg1"/>
                </a:solidFill>
              </a:rPr>
              <a:t>(char *,int);</a:t>
            </a:r>
          </a:p>
          <a:p>
            <a:r>
              <a:rPr lang="en-IN" dirty="0">
                <a:solidFill>
                  <a:schemeClr val="bg1"/>
                </a:solidFill>
              </a:rPr>
              <a:t>    void display();</a:t>
            </a:r>
          </a:p>
          <a:p>
            <a:r>
              <a:rPr lang="en-IN" dirty="0">
                <a:solidFill>
                  <a:schemeClr val="bg1"/>
                </a:solidFill>
              </a:rPr>
              <a:t>};</a:t>
            </a:r>
          </a:p>
          <a:p>
            <a:r>
              <a:rPr lang="en-IN" dirty="0">
                <a:solidFill>
                  <a:schemeClr val="bg1"/>
                </a:solidFill>
              </a:rPr>
              <a:t>int date::</a:t>
            </a:r>
            <a:r>
              <a:rPr lang="en-IN" dirty="0" err="1">
                <a:solidFill>
                  <a:schemeClr val="bg1"/>
                </a:solidFill>
              </a:rPr>
              <a:t>getdt</a:t>
            </a:r>
            <a:r>
              <a:rPr lang="en-IN" dirty="0">
                <a:solidFill>
                  <a:schemeClr val="bg1"/>
                </a:solidFill>
              </a:rPr>
              <a:t>(char dt[],int </a:t>
            </a:r>
            <a:r>
              <a:rPr lang="en-IN" dirty="0" err="1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  <a:p>
            <a:r>
              <a:rPr lang="en-IN" dirty="0">
                <a:solidFill>
                  <a:schemeClr val="bg1"/>
                </a:solidFill>
              </a:rPr>
              <a:t>{</a:t>
            </a:r>
          </a:p>
          <a:p>
            <a:r>
              <a:rPr lang="en-IN" dirty="0">
                <a:solidFill>
                  <a:schemeClr val="bg1"/>
                </a:solidFill>
              </a:rPr>
              <a:t>    char temp[2];</a:t>
            </a:r>
          </a:p>
          <a:p>
            <a:r>
              <a:rPr lang="en-IN" dirty="0">
                <a:solidFill>
                  <a:schemeClr val="bg1"/>
                </a:solidFill>
              </a:rPr>
              <a:t>    temp[0]=dt[</a:t>
            </a:r>
            <a:r>
              <a:rPr lang="en-IN" dirty="0" err="1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];</a:t>
            </a:r>
          </a:p>
          <a:p>
            <a:r>
              <a:rPr lang="en-IN" dirty="0">
                <a:solidFill>
                  <a:schemeClr val="bg1"/>
                </a:solidFill>
              </a:rPr>
              <a:t>    temp[1]=dt[i+1];</a:t>
            </a:r>
          </a:p>
          <a:p>
            <a:r>
              <a:rPr lang="en-IN" dirty="0">
                <a:solidFill>
                  <a:schemeClr val="bg1"/>
                </a:solidFill>
              </a:rPr>
              <a:t>    temp[2]='\0';</a:t>
            </a:r>
          </a:p>
          <a:p>
            <a:r>
              <a:rPr lang="en-IN" dirty="0">
                <a:solidFill>
                  <a:schemeClr val="bg1"/>
                </a:solidFill>
              </a:rPr>
              <a:t>    return </a:t>
            </a:r>
            <a:r>
              <a:rPr lang="en-IN" dirty="0" err="1">
                <a:solidFill>
                  <a:schemeClr val="bg1"/>
                </a:solidFill>
              </a:rPr>
              <a:t>atoi</a:t>
            </a:r>
            <a:r>
              <a:rPr lang="en-IN" dirty="0">
                <a:solidFill>
                  <a:schemeClr val="bg1"/>
                </a:solidFill>
              </a:rPr>
              <a:t> (temp);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230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2986</Words>
  <Application>Microsoft Office PowerPoint</Application>
  <PresentationFormat>On-screen Show (4:3)</PresentationFormat>
  <Paragraphs>840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Slide 3</vt:lpstr>
      <vt:lpstr> Automatic type conversion by the C++ compiler  from the type that doesn’t fit, to the type it  wants</vt:lpstr>
      <vt:lpstr>Slide 5</vt:lpstr>
      <vt:lpstr> Constructors perform type conversions from  the argument’s type to the constructor’s class  type</vt:lpstr>
      <vt:lpstr>Slide 7</vt:lpstr>
      <vt:lpstr>Slide 8</vt:lpstr>
      <vt:lpstr>Slide 9</vt:lpstr>
      <vt:lpstr>Slide 10</vt:lpstr>
      <vt:lpstr>Slide 11</vt:lpstr>
      <vt:lpstr>Slide 12</vt:lpstr>
      <vt:lpstr>Slide 13</vt:lpstr>
      <vt:lpstr> Syntax:-</vt:lpstr>
      <vt:lpstr>Slide 15</vt:lpstr>
      <vt:lpstr>Slide 16</vt:lpstr>
      <vt:lpstr>Slide 17</vt:lpstr>
      <vt:lpstr>Slide 18</vt:lpstr>
      <vt:lpstr>Slide 19</vt:lpstr>
      <vt:lpstr> In case of conversion between objects  constructor function is applied to destination</vt:lpstr>
      <vt:lpstr>Slide 21</vt:lpstr>
      <vt:lpstr>Slide 22</vt:lpstr>
      <vt:lpstr>Slide 23</vt:lpstr>
      <vt:lpstr>Slide 24</vt:lpstr>
      <vt:lpstr>Slide 25</vt:lpstr>
      <vt:lpstr>Slide 26</vt:lpstr>
      <vt:lpstr>New/Delete contd.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Methods for multi Array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silicon</cp:lastModifiedBy>
  <cp:revision>56</cp:revision>
  <dcterms:created xsi:type="dcterms:W3CDTF">2020-06-03T08:46:36Z</dcterms:created>
  <dcterms:modified xsi:type="dcterms:W3CDTF">2020-06-05T07:20:16Z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2020-06-03T00:00:00Z</vt:filetime>
  </property>
</Properties>
</file>