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340" r:id="rId4"/>
    <p:sldId id="288" r:id="rId5"/>
    <p:sldId id="289" r:id="rId6"/>
    <p:sldId id="341" r:id="rId7"/>
    <p:sldId id="299" r:id="rId8"/>
    <p:sldId id="300" r:id="rId9"/>
    <p:sldId id="342" r:id="rId10"/>
    <p:sldId id="305" r:id="rId11"/>
    <p:sldId id="306" r:id="rId12"/>
    <p:sldId id="314" r:id="rId13"/>
    <p:sldId id="311" r:id="rId14"/>
    <p:sldId id="312" r:id="rId15"/>
    <p:sldId id="313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6" r:id="rId35"/>
    <p:sldId id="343" r:id="rId36"/>
    <p:sldId id="344" r:id="rId37"/>
    <p:sldId id="338" r:id="rId38"/>
    <p:sldId id="339" r:id="rId39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18600" cy="6832600"/>
          </a:xfrm>
          <a:custGeom>
            <a:avLst/>
            <a:gdLst/>
            <a:ahLst/>
            <a:cxnLst/>
            <a:rect l="l" t="t" r="r" b="b"/>
            <a:pathLst>
              <a:path w="9118600" h="6832600">
                <a:moveTo>
                  <a:pt x="9118600" y="6832600"/>
                </a:moveTo>
                <a:lnTo>
                  <a:pt x="9118600" y="0"/>
                </a:lnTo>
                <a:lnTo>
                  <a:pt x="0" y="0"/>
                </a:lnTo>
                <a:lnTo>
                  <a:pt x="0" y="6832600"/>
                </a:lnTo>
                <a:lnTo>
                  <a:pt x="9118600" y="6832600"/>
                </a:lnTo>
                <a:close/>
              </a:path>
            </a:pathLst>
          </a:custGeom>
          <a:solidFill>
            <a:srgbClr val="A2C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73300" y="36830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546" y="0"/>
                </a:lnTo>
              </a:path>
            </a:pathLst>
          </a:custGeom>
          <a:ln w="10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4500" y="10541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0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1945" y="360362"/>
            <a:ext cx="43764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4877" y="1193952"/>
            <a:ext cx="7955280" cy="207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18"/>
            <a:ext cx="29179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6500" y="2654300"/>
            <a:ext cx="6553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600" spc="5" dirty="0"/>
              <a:t>Virtual Function</a:t>
            </a:r>
            <a:endParaRPr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277" y="436562"/>
            <a:ext cx="33210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Observations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477" y="1187856"/>
            <a:ext cx="8211184" cy="5185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22300" marR="386715" indent="-609600">
              <a:lnSpc>
                <a:spcPts val="3450"/>
              </a:lnSpc>
              <a:spcBef>
                <a:spcPts val="535"/>
              </a:spcBef>
              <a:buClr>
                <a:srgbClr val="232323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3200" spc="-5" dirty="0">
                <a:latin typeface="Arial"/>
                <a:cs typeface="Arial"/>
              </a:rPr>
              <a:t>An object of a </a:t>
            </a:r>
            <a:r>
              <a:rPr sz="3200" spc="-10" dirty="0">
                <a:latin typeface="Arial"/>
                <a:cs typeface="Arial"/>
              </a:rPr>
              <a:t>publicly derived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can  </a:t>
            </a:r>
            <a:r>
              <a:rPr sz="3200" spc="-5" dirty="0">
                <a:latin typeface="Arial"/>
                <a:cs typeface="Arial"/>
              </a:rPr>
              <a:t>also be </a:t>
            </a:r>
            <a:r>
              <a:rPr sz="3200" spc="-10" dirty="0">
                <a:latin typeface="Arial"/>
                <a:cs typeface="Arial"/>
              </a:rPr>
              <a:t>treated </a:t>
            </a:r>
            <a:r>
              <a:rPr sz="3200" spc="-5" dirty="0">
                <a:latin typeface="Arial"/>
                <a:cs typeface="Arial"/>
              </a:rPr>
              <a:t>as an object of its </a:t>
            </a:r>
            <a:r>
              <a:rPr sz="3200" spc="-10" dirty="0">
                <a:latin typeface="Arial"/>
                <a:cs typeface="Arial"/>
              </a:rPr>
              <a:t>base  </a:t>
            </a:r>
            <a:r>
              <a:rPr sz="3200" spc="-5" dirty="0">
                <a:latin typeface="Arial"/>
                <a:cs typeface="Arial"/>
              </a:rPr>
              <a:t>class.</a:t>
            </a:r>
            <a:endParaRPr sz="3200">
              <a:latin typeface="Arial"/>
              <a:cs typeface="Arial"/>
            </a:endParaRPr>
          </a:p>
          <a:p>
            <a:pPr marL="622300" marR="5080" indent="-6096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3200" spc="-5" dirty="0">
                <a:latin typeface="Arial"/>
                <a:cs typeface="Arial"/>
              </a:rPr>
              <a:t>But using a base class object as a </a:t>
            </a:r>
            <a:r>
              <a:rPr sz="3200" spc="-10" dirty="0">
                <a:latin typeface="Arial"/>
                <a:cs typeface="Arial"/>
              </a:rPr>
              <a:t>derived  </a:t>
            </a:r>
            <a:r>
              <a:rPr sz="3200" spc="-5" dirty="0">
                <a:latin typeface="Arial"/>
                <a:cs typeface="Arial"/>
              </a:rPr>
              <a:t>class object may </a:t>
            </a:r>
            <a:r>
              <a:rPr sz="3200" spc="-10" dirty="0">
                <a:latin typeface="Arial"/>
                <a:cs typeface="Arial"/>
              </a:rPr>
              <a:t>cause </a:t>
            </a:r>
            <a:r>
              <a:rPr sz="3200" spc="-5" dirty="0">
                <a:latin typeface="Arial"/>
                <a:cs typeface="Arial"/>
              </a:rPr>
              <a:t>an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error.</a:t>
            </a:r>
            <a:endParaRPr sz="3200">
              <a:latin typeface="Arial"/>
              <a:cs typeface="Arial"/>
            </a:endParaRPr>
          </a:p>
          <a:p>
            <a:pPr marL="622300" marR="92075" indent="-6096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3200" spc="-5" dirty="0">
                <a:latin typeface="Arial"/>
                <a:cs typeface="Arial"/>
              </a:rPr>
              <a:t>It is </a:t>
            </a:r>
            <a:r>
              <a:rPr sz="3200" spc="-10" dirty="0">
                <a:latin typeface="Arial"/>
                <a:cs typeface="Arial"/>
              </a:rPr>
              <a:t>always </a:t>
            </a:r>
            <a:r>
              <a:rPr sz="3200" spc="-5" dirty="0">
                <a:latin typeface="Arial"/>
                <a:cs typeface="Arial"/>
              </a:rPr>
              <a:t>valid to </a:t>
            </a:r>
            <a:r>
              <a:rPr sz="3200" spc="-10" dirty="0">
                <a:latin typeface="Arial"/>
                <a:cs typeface="Arial"/>
              </a:rPr>
              <a:t>assign </a:t>
            </a: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derived class  pointer </a:t>
            </a:r>
            <a:r>
              <a:rPr sz="3200" spc="-5" dirty="0">
                <a:latin typeface="Arial"/>
                <a:cs typeface="Arial"/>
              </a:rPr>
              <a:t>to a base class </a:t>
            </a:r>
            <a:r>
              <a:rPr sz="3200" spc="-10" dirty="0">
                <a:latin typeface="Arial"/>
                <a:cs typeface="Arial"/>
              </a:rPr>
              <a:t>pointer because  derived </a:t>
            </a:r>
            <a:r>
              <a:rPr sz="3200" spc="-5" dirty="0">
                <a:latin typeface="Arial"/>
                <a:cs typeface="Arial"/>
              </a:rPr>
              <a:t>class object is also a base </a:t>
            </a:r>
            <a:r>
              <a:rPr sz="3200" spc="-10" dirty="0">
                <a:latin typeface="Arial"/>
                <a:cs typeface="Arial"/>
              </a:rPr>
              <a:t>class  </a:t>
            </a:r>
            <a:r>
              <a:rPr sz="3200" spc="-5" dirty="0">
                <a:latin typeface="Arial"/>
                <a:cs typeface="Arial"/>
              </a:rPr>
              <a:t>object</a:t>
            </a:r>
            <a:r>
              <a:rPr sz="3200" spc="-10" dirty="0">
                <a:latin typeface="Arial"/>
                <a:cs typeface="Arial"/>
              </a:rPr>
              <a:t> but…</a:t>
            </a:r>
            <a:endParaRPr sz="3200">
              <a:latin typeface="Arial"/>
              <a:cs typeface="Arial"/>
            </a:endParaRPr>
          </a:p>
          <a:p>
            <a:pPr marL="622300" marR="207010" indent="-6096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3200" spc="-5" dirty="0">
                <a:latin typeface="Arial"/>
                <a:cs typeface="Arial"/>
              </a:rPr>
              <a:t>The base class </a:t>
            </a:r>
            <a:r>
              <a:rPr sz="3200" spc="-10" dirty="0">
                <a:latin typeface="Arial"/>
                <a:cs typeface="Arial"/>
              </a:rPr>
              <a:t>pointer </a:t>
            </a:r>
            <a:r>
              <a:rPr sz="3200" spc="-5" dirty="0">
                <a:latin typeface="Arial"/>
                <a:cs typeface="Arial"/>
              </a:rPr>
              <a:t>can only </a:t>
            </a:r>
            <a:r>
              <a:rPr sz="3200" spc="-10" dirty="0">
                <a:latin typeface="Arial"/>
                <a:cs typeface="Arial"/>
              </a:rPr>
              <a:t>visualize  </a:t>
            </a:r>
            <a:r>
              <a:rPr sz="3200" spc="-5" dirty="0">
                <a:latin typeface="Arial"/>
                <a:cs typeface="Arial"/>
              </a:rPr>
              <a:t>the base class part of the </a:t>
            </a:r>
            <a:r>
              <a:rPr sz="3200" spc="-10" dirty="0">
                <a:latin typeface="Arial"/>
                <a:cs typeface="Arial"/>
              </a:rPr>
              <a:t>derived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077" y="6298438"/>
            <a:ext cx="1108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"/>
                <a:cs typeface="Arial"/>
              </a:rPr>
              <a:t>object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945" y="512762"/>
            <a:ext cx="33210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Observations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1" y="1187704"/>
            <a:ext cx="8411210" cy="486479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21665" marR="1018540" indent="-609600">
              <a:lnSpc>
                <a:spcPts val="3450"/>
              </a:lnSpc>
              <a:spcBef>
                <a:spcPts val="535"/>
              </a:spcBef>
              <a:buAutoNum type="arabicPeriod" startAt="5"/>
              <a:tabLst>
                <a:tab pos="622300" algn="l"/>
                <a:tab pos="622935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Compiler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above </a:t>
            </a:r>
            <a:r>
              <a:rPr sz="3200" spc="-5" dirty="0">
                <a:latin typeface="Arial"/>
                <a:cs typeface="Arial"/>
              </a:rPr>
              <a:t>case </a:t>
            </a:r>
            <a:r>
              <a:rPr sz="3200" spc="-10" dirty="0">
                <a:latin typeface="Arial"/>
                <a:cs typeface="Arial"/>
              </a:rPr>
              <a:t>performs  </a:t>
            </a:r>
            <a:r>
              <a:rPr sz="3200" spc="-5" dirty="0">
                <a:latin typeface="Arial"/>
                <a:cs typeface="Arial"/>
              </a:rPr>
              <a:t>an </a:t>
            </a:r>
            <a:r>
              <a:rPr sz="3200" spc="-10" dirty="0">
                <a:latin typeface="Arial"/>
                <a:cs typeface="Arial"/>
              </a:rPr>
              <a:t>implicit conversion </a:t>
            </a:r>
            <a:r>
              <a:rPr sz="3200" spc="-5" dirty="0">
                <a:latin typeface="Arial"/>
                <a:cs typeface="Arial"/>
              </a:rPr>
              <a:t>of the </a:t>
            </a:r>
            <a:r>
              <a:rPr sz="3200" spc="-10" dirty="0">
                <a:latin typeface="Arial"/>
                <a:cs typeface="Arial"/>
              </a:rPr>
              <a:t>derived 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pointer </a:t>
            </a:r>
            <a:r>
              <a:rPr sz="3200" spc="-5" dirty="0">
                <a:latin typeface="Arial"/>
                <a:cs typeface="Arial"/>
              </a:rPr>
              <a:t>to a base class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pointer</a:t>
            </a:r>
            <a:endParaRPr sz="3200" dirty="0">
              <a:latin typeface="Arial"/>
              <a:cs typeface="Arial"/>
            </a:endParaRPr>
          </a:p>
          <a:p>
            <a:pPr marL="621665" marR="701040" indent="-609600">
              <a:lnSpc>
                <a:spcPts val="3450"/>
              </a:lnSpc>
              <a:spcBef>
                <a:spcPts val="765"/>
              </a:spcBef>
              <a:buAutoNum type="arabicPeriod" startAt="5"/>
              <a:tabLst>
                <a:tab pos="622300" algn="l"/>
                <a:tab pos="622935" algn="l"/>
              </a:tabLst>
            </a:pPr>
            <a:r>
              <a:rPr sz="3200" spc="-5" dirty="0">
                <a:latin typeface="Arial"/>
                <a:cs typeface="Arial"/>
              </a:rPr>
              <a:t>It is also </a:t>
            </a:r>
            <a:r>
              <a:rPr sz="3200" spc="-10" dirty="0">
                <a:latin typeface="Arial"/>
                <a:cs typeface="Arial"/>
              </a:rPr>
              <a:t>allowed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assign </a:t>
            </a:r>
            <a:r>
              <a:rPr sz="3200" spc="-5" dirty="0">
                <a:latin typeface="Arial"/>
                <a:cs typeface="Arial"/>
              </a:rPr>
              <a:t>a base </a:t>
            </a:r>
            <a:r>
              <a:rPr sz="3200" spc="-10" dirty="0">
                <a:latin typeface="Arial"/>
                <a:cs typeface="Arial"/>
              </a:rPr>
              <a:t>class  pointer </a:t>
            </a:r>
            <a:r>
              <a:rPr sz="3200" spc="-5" dirty="0">
                <a:latin typeface="Arial"/>
                <a:cs typeface="Arial"/>
              </a:rPr>
              <a:t>to a </a:t>
            </a:r>
            <a:r>
              <a:rPr sz="3200" spc="-10" dirty="0">
                <a:latin typeface="Arial"/>
                <a:cs typeface="Arial"/>
              </a:rPr>
              <a:t>derived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pointer</a:t>
            </a:r>
            <a:r>
              <a:rPr sz="3200" spc="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but..</a:t>
            </a:r>
            <a:endParaRPr sz="3200" dirty="0">
              <a:latin typeface="Arial"/>
              <a:cs typeface="Arial"/>
            </a:endParaRPr>
          </a:p>
          <a:p>
            <a:pPr marL="621665" marR="902335" indent="-609600">
              <a:lnSpc>
                <a:spcPts val="3450"/>
              </a:lnSpc>
              <a:spcBef>
                <a:spcPts val="765"/>
              </a:spcBef>
              <a:buAutoNum type="arabicPeriod" startAt="5"/>
              <a:tabLst>
                <a:tab pos="622300" algn="l"/>
                <a:tab pos="622935" algn="l"/>
              </a:tabLst>
            </a:pPr>
            <a:r>
              <a:rPr sz="3200" spc="-10" dirty="0">
                <a:latin typeface="Arial"/>
                <a:cs typeface="Arial"/>
              </a:rPr>
              <a:t>Assigning </a:t>
            </a:r>
            <a:r>
              <a:rPr sz="3200" spc="-5" dirty="0">
                <a:latin typeface="Arial"/>
                <a:cs typeface="Arial"/>
              </a:rPr>
              <a:t>a base class </a:t>
            </a:r>
            <a:r>
              <a:rPr sz="3200" spc="-10" dirty="0">
                <a:latin typeface="Arial"/>
                <a:cs typeface="Arial"/>
              </a:rPr>
              <a:t>pointer directly  </a:t>
            </a:r>
            <a:r>
              <a:rPr sz="3200" spc="-5" dirty="0">
                <a:latin typeface="Arial"/>
                <a:cs typeface="Arial"/>
              </a:rPr>
              <a:t>to a </a:t>
            </a:r>
            <a:r>
              <a:rPr sz="3200" spc="-10" dirty="0">
                <a:latin typeface="Arial"/>
                <a:cs typeface="Arial"/>
              </a:rPr>
              <a:t>derived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pointer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-10" dirty="0">
                <a:latin typeface="Arial"/>
                <a:cs typeface="Arial"/>
              </a:rPr>
              <a:t>an  inherently </a:t>
            </a:r>
            <a:r>
              <a:rPr sz="3200" spc="-10" dirty="0">
                <a:solidFill>
                  <a:srgbClr val="FF3300"/>
                </a:solidFill>
                <a:latin typeface="Arial"/>
                <a:cs typeface="Arial"/>
              </a:rPr>
              <a:t>dangerous</a:t>
            </a:r>
            <a:r>
              <a:rPr sz="3200" spc="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assignment!!!</a:t>
            </a:r>
            <a:endParaRPr sz="3200" dirty="0">
              <a:latin typeface="Arial"/>
              <a:cs typeface="Arial"/>
            </a:endParaRPr>
          </a:p>
          <a:p>
            <a:pPr marL="621665" marR="904240" indent="-609600">
              <a:lnSpc>
                <a:spcPts val="3450"/>
              </a:lnSpc>
              <a:spcBef>
                <a:spcPts val="765"/>
              </a:spcBef>
              <a:buAutoNum type="arabicPeriod" startAt="5"/>
              <a:tabLst>
                <a:tab pos="622300" algn="l"/>
                <a:tab pos="622935" algn="l"/>
              </a:tabLst>
            </a:pPr>
            <a:r>
              <a:rPr sz="3200" spc="-5" dirty="0">
                <a:latin typeface="Arial"/>
                <a:cs typeface="Arial"/>
              </a:rPr>
              <a:t>In this case </a:t>
            </a:r>
            <a:r>
              <a:rPr sz="3200" spc="-10" dirty="0">
                <a:latin typeface="Arial"/>
                <a:cs typeface="Arial"/>
              </a:rPr>
              <a:t>compiler </a:t>
            </a:r>
            <a:r>
              <a:rPr sz="3200" spc="-5" dirty="0">
                <a:latin typeface="Arial"/>
                <a:cs typeface="Arial"/>
              </a:rPr>
              <a:t>does not </a:t>
            </a:r>
            <a:r>
              <a:rPr sz="3200" spc="-10" dirty="0">
                <a:latin typeface="Arial"/>
                <a:cs typeface="Arial"/>
              </a:rPr>
              <a:t>perform  </a:t>
            </a:r>
            <a:r>
              <a:rPr sz="3200" spc="-5" dirty="0">
                <a:latin typeface="Arial"/>
                <a:cs typeface="Arial"/>
              </a:rPr>
              <a:t>an </a:t>
            </a:r>
            <a:r>
              <a:rPr sz="3200" spc="-10" dirty="0">
                <a:latin typeface="Arial"/>
                <a:cs typeface="Arial"/>
              </a:rPr>
              <a:t>implicit conversion.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4191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Virtual</a:t>
            </a:r>
            <a:r>
              <a:rPr spc="-3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677" y="1152804"/>
            <a:ext cx="8335009" cy="5021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04215" indent="-342900">
              <a:lnSpc>
                <a:spcPct val="100000"/>
              </a:lnSpc>
              <a:spcBef>
                <a:spcPts val="10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a function is declared as “virtual” in the base  class then the implementation will not be  decided at compile time but at the run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time.</a:t>
            </a: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This principle is called the late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binding</a:t>
            </a:r>
          </a:p>
          <a:p>
            <a:pPr marL="355600" marR="288925" indent="-342900">
              <a:lnSpc>
                <a:spcPct val="100000"/>
              </a:lnSpc>
              <a:spcBef>
                <a:spcPts val="67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Once a function is declared virtual, it remains  virtual </a:t>
            </a:r>
            <a:r>
              <a:rPr sz="2800" dirty="0">
                <a:solidFill>
                  <a:srgbClr val="0000CC"/>
                </a:solidFill>
                <a:latin typeface="Arial"/>
                <a:cs typeface="Arial"/>
              </a:rPr>
              <a:t>all the way down the inheritance hierarchy </a:t>
            </a:r>
            <a:r>
              <a:rPr sz="2800" dirty="0">
                <a:latin typeface="Arial"/>
                <a:cs typeface="Arial"/>
              </a:rPr>
              <a:t> from that point, even if it is not declared virtual  explicitly when a derived class overrides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</a:p>
          <a:p>
            <a:pPr marL="355600" marR="985519" indent="-342900">
              <a:lnSpc>
                <a:spcPct val="100000"/>
              </a:lnSpc>
              <a:spcBef>
                <a:spcPts val="69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But for the program clarity declare these  functions as virtual explicitly at every level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hierarchy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2855" y="6259576"/>
            <a:ext cx="310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OOP/Inheritance/najit/56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1945" y="360362"/>
            <a:ext cx="4315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Another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477" y="970838"/>
            <a:ext cx="7536180" cy="519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37075" indent="-342900">
              <a:lnSpc>
                <a:spcPct val="1100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Base{...  public:</a:t>
            </a:r>
            <a:endParaRPr sz="2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ourier New"/>
                <a:cs typeface="Courier New"/>
              </a:rPr>
              <a:t>void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show(void){cout&lt;&lt;“Base”;}</a:t>
            </a:r>
            <a:endParaRPr sz="2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  <a:p>
            <a:pPr marL="355600" marR="1769745" indent="-342900">
              <a:lnSpc>
                <a:spcPts val="3700"/>
              </a:lnSpc>
              <a:spcBef>
                <a:spcPts val="180"/>
              </a:spcBef>
            </a:pPr>
            <a:r>
              <a:rPr sz="2800" spc="-10" dirty="0">
                <a:latin typeface="Courier New"/>
                <a:cs typeface="Courier New"/>
              </a:rPr>
              <a:t>class Derv1:public Base{...  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60"/>
              </a:spcBef>
            </a:pPr>
            <a:r>
              <a:rPr sz="2800" spc="-10" dirty="0">
                <a:latin typeface="Courier New"/>
                <a:cs typeface="Courier New"/>
              </a:rPr>
              <a:t>void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show(void){cout&lt;&lt;“Derv1”;}</a:t>
            </a:r>
            <a:endParaRPr sz="2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  <a:p>
            <a:pPr marL="355600" marR="1769745" indent="-342900">
              <a:lnSpc>
                <a:spcPct val="110200"/>
              </a:lnSpc>
            </a:pPr>
            <a:r>
              <a:rPr sz="2800" spc="-10" dirty="0">
                <a:latin typeface="Courier New"/>
                <a:cs typeface="Courier New"/>
              </a:rPr>
              <a:t>class Derv2:public Base{...  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2800" spc="-10" dirty="0">
                <a:latin typeface="Courier New"/>
                <a:cs typeface="Courier New"/>
              </a:rPr>
              <a:t>void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show(void){cout&lt;&lt;“Derv2”;}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377" y="6181928"/>
            <a:ext cx="4508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2855" y="6259576"/>
            <a:ext cx="310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OOP/Inheritance/najit/57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4376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477" y="970838"/>
            <a:ext cx="2496185" cy="2374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01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main(){  Base b;  Base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*ptr;  Derv1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dv1;  Derv2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dv2;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6327" y="3434788"/>
          <a:ext cx="6696075" cy="181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634">
                <a:tc>
                  <a:txBody>
                    <a:bodyPr/>
                    <a:lstStyle/>
                    <a:p>
                      <a:pPr marL="31750">
                        <a:lnSpc>
                          <a:spcPts val="289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ptr=&amp;b;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89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ptr-&gt;show();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9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//Base1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85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ptr=&amp;dv1;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315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ptr-&gt;show();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5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//Base1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85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ptr=&amp;dv2;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315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ptr-&gt;show();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5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//Base1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34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22477" y="5270652"/>
            <a:ext cx="8465820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compiler ignores the contents of the pointer ptr  and chooses the member function that matches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377" y="6038720"/>
            <a:ext cx="198691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type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pointer.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2855" y="6259576"/>
            <a:ext cx="310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OOP/Inheritance/najit/58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1945" y="360362"/>
            <a:ext cx="4376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469" y="1151127"/>
            <a:ext cx="7720965" cy="4993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6839" indent="-342900">
              <a:lnSpc>
                <a:spcPct val="100000"/>
              </a:lnSpc>
              <a:spcBef>
                <a:spcPts val="9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235" algn="l"/>
              </a:tabLst>
            </a:pPr>
            <a:r>
              <a:rPr sz="3200" spc="-10" dirty="0">
                <a:latin typeface="Arial"/>
                <a:cs typeface="Arial"/>
              </a:rPr>
              <a:t>Modify </a:t>
            </a:r>
            <a:r>
              <a:rPr sz="3200" spc="-5" dirty="0">
                <a:latin typeface="Arial"/>
                <a:cs typeface="Arial"/>
              </a:rPr>
              <a:t>Base class of the </a:t>
            </a:r>
            <a:r>
              <a:rPr sz="3200" spc="-10" dirty="0">
                <a:latin typeface="Arial"/>
                <a:cs typeface="Arial"/>
              </a:rPr>
              <a:t>above program  </a:t>
            </a:r>
            <a:r>
              <a:rPr sz="3200" spc="-5" dirty="0">
                <a:latin typeface="Arial"/>
                <a:cs typeface="Arial"/>
              </a:rPr>
              <a:t>as</a:t>
            </a:r>
            <a:r>
              <a:rPr sz="3200" spc="-10" dirty="0">
                <a:latin typeface="Arial"/>
                <a:cs typeface="Arial"/>
              </a:rPr>
              <a:t> follows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latin typeface="Courier New"/>
                <a:cs typeface="Courier New"/>
              </a:rPr>
              <a:t>class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Base{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Courier New"/>
                <a:cs typeface="Courier New"/>
              </a:rPr>
              <a:t>public:</a:t>
            </a:r>
            <a:endParaRPr sz="3200">
              <a:latin typeface="Courier New"/>
              <a:cs typeface="Courier New"/>
            </a:endParaRPr>
          </a:p>
          <a:p>
            <a:pPr marL="1840864" marR="1894839" indent="-9144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Courier New"/>
                <a:cs typeface="Courier New"/>
              </a:rPr>
              <a:t>virtual void show(){  cout&lt;&lt;“Base”;</a:t>
            </a:r>
            <a:endParaRPr sz="3200">
              <a:latin typeface="Courier New"/>
              <a:cs typeface="Courier New"/>
            </a:endParaRPr>
          </a:p>
          <a:p>
            <a:pPr marL="1840864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Courier New"/>
                <a:cs typeface="Courier New"/>
              </a:rPr>
              <a:t>};</a:t>
            </a:r>
            <a:endParaRPr sz="32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Now the </a:t>
            </a:r>
            <a:r>
              <a:rPr sz="3200" spc="-10" dirty="0">
                <a:latin typeface="Arial"/>
                <a:cs typeface="Arial"/>
              </a:rPr>
              <a:t>outputs </a:t>
            </a:r>
            <a:r>
              <a:rPr sz="3200" spc="-5" dirty="0">
                <a:latin typeface="Arial"/>
                <a:cs typeface="Arial"/>
              </a:rPr>
              <a:t>will be </a:t>
            </a:r>
            <a:r>
              <a:rPr sz="3200" spc="-10" dirty="0">
                <a:latin typeface="Arial"/>
                <a:cs typeface="Arial"/>
              </a:rPr>
              <a:t>Derv1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Derv2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377" y="6118585"/>
            <a:ext cx="2281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"/>
                <a:cs typeface="Arial"/>
              </a:rPr>
              <a:t>respectively.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62445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Virtual Functions</a:t>
            </a:r>
            <a:r>
              <a:rPr spc="1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5500" y="1816100"/>
            <a:ext cx="1677670" cy="593090"/>
          </a:xfrm>
          <a:prstGeom prst="rect">
            <a:avLst/>
          </a:prstGeom>
          <a:solidFill>
            <a:srgbClr val="A2C1FE"/>
          </a:solidFill>
          <a:ln w="12953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95"/>
              </a:spcBef>
            </a:pPr>
            <a:r>
              <a:rPr sz="3200" spc="-5" dirty="0">
                <a:latin typeface="Times New Roman"/>
                <a:cs typeface="Times New Roman"/>
              </a:rPr>
              <a:t>&amp;Derv1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00" y="2882900"/>
            <a:ext cx="1677670" cy="593090"/>
          </a:xfrm>
          <a:prstGeom prst="rect">
            <a:avLst/>
          </a:prstGeom>
          <a:solidFill>
            <a:srgbClr val="A2C1FE"/>
          </a:solidFill>
          <a:ln w="12953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95"/>
              </a:spcBef>
            </a:pPr>
            <a:r>
              <a:rPr sz="3200" spc="-5" dirty="0">
                <a:latin typeface="Times New Roman"/>
                <a:cs typeface="Times New Roman"/>
              </a:rPr>
              <a:t>&amp;Derv2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5100" y="1587500"/>
            <a:ext cx="2820670" cy="593090"/>
          </a:xfrm>
          <a:prstGeom prst="rect">
            <a:avLst/>
          </a:prstGeom>
          <a:solidFill>
            <a:srgbClr val="A2C1FE"/>
          </a:solidFill>
          <a:ln w="12953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95"/>
              </a:spcBef>
            </a:pPr>
            <a:r>
              <a:rPr sz="3200" spc="-5" dirty="0">
                <a:latin typeface="Times New Roman"/>
                <a:cs typeface="Times New Roman"/>
              </a:rPr>
              <a:t>Base::Show{..}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300" y="3416300"/>
            <a:ext cx="2973070" cy="593090"/>
          </a:xfrm>
          <a:prstGeom prst="rect">
            <a:avLst/>
          </a:prstGeom>
          <a:solidFill>
            <a:srgbClr val="A2C1FE"/>
          </a:solidFill>
          <a:ln w="12953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95"/>
              </a:spcBef>
            </a:pPr>
            <a:r>
              <a:rPr sz="3200" spc="-5" dirty="0">
                <a:latin typeface="Times New Roman"/>
                <a:cs typeface="Times New Roman"/>
              </a:rPr>
              <a:t>Derv1::Show{..}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7500" y="5262626"/>
            <a:ext cx="3049270" cy="593090"/>
          </a:xfrm>
          <a:prstGeom prst="rect">
            <a:avLst/>
          </a:prstGeom>
          <a:solidFill>
            <a:srgbClr val="A2C1FE"/>
          </a:solidFill>
          <a:ln w="12953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95"/>
              </a:spcBef>
            </a:pPr>
            <a:r>
              <a:rPr sz="3200" spc="-5" dirty="0">
                <a:latin typeface="Times New Roman"/>
                <a:cs typeface="Times New Roman"/>
              </a:rPr>
              <a:t>Derv2::Show{..}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207" y="3816616"/>
            <a:ext cx="3569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Virtual pointer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access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100" y="4559300"/>
            <a:ext cx="1677670" cy="593090"/>
          </a:xfrm>
          <a:prstGeom prst="rect">
            <a:avLst/>
          </a:prstGeom>
          <a:solidFill>
            <a:srgbClr val="A2C1FE"/>
          </a:solidFill>
          <a:ln w="12953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95"/>
              </a:spcBef>
            </a:pPr>
            <a:r>
              <a:rPr sz="3200" spc="-5" dirty="0">
                <a:latin typeface="Times New Roman"/>
                <a:cs typeface="Times New Roman"/>
              </a:rPr>
              <a:t>&amp;Derv1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4100" y="5626100"/>
            <a:ext cx="1677670" cy="593090"/>
          </a:xfrm>
          <a:prstGeom prst="rect">
            <a:avLst/>
          </a:prstGeom>
          <a:solidFill>
            <a:srgbClr val="A2C1FE"/>
          </a:solidFill>
          <a:ln w="12953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95"/>
              </a:spcBef>
            </a:pPr>
            <a:r>
              <a:rPr sz="3200" spc="-5" dirty="0">
                <a:latin typeface="Times New Roman"/>
                <a:cs typeface="Times New Roman"/>
              </a:rPr>
              <a:t>&amp;Derv2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2401" y="2371852"/>
            <a:ext cx="150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Ptr-&gt;show()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1900" y="1915160"/>
            <a:ext cx="2743200" cy="1279525"/>
            <a:chOff x="2501900" y="1915160"/>
            <a:chExt cx="2743200" cy="1279525"/>
          </a:xfrm>
        </p:grpSpPr>
        <p:sp>
          <p:nvSpPr>
            <p:cNvPr id="15" name="object 15"/>
            <p:cNvSpPr/>
            <p:nvPr/>
          </p:nvSpPr>
          <p:spPr>
            <a:xfrm>
              <a:off x="2501900" y="2120900"/>
              <a:ext cx="2637790" cy="0"/>
            </a:xfrm>
            <a:custGeom>
              <a:avLst/>
              <a:gdLst/>
              <a:ahLst/>
              <a:cxnLst/>
              <a:rect l="l" t="t" r="r" b="b"/>
              <a:pathLst>
                <a:path w="2637790">
                  <a:moveTo>
                    <a:pt x="0" y="0"/>
                  </a:moveTo>
                  <a:lnTo>
                    <a:pt x="2637282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7657" y="2067560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107441" y="53340"/>
                  </a:moveTo>
                  <a:lnTo>
                    <a:pt x="0" y="0"/>
                  </a:lnTo>
                  <a:lnTo>
                    <a:pt x="0" y="107442"/>
                  </a:lnTo>
                  <a:lnTo>
                    <a:pt x="107441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9300" y="1968500"/>
              <a:ext cx="580390" cy="0"/>
            </a:xfrm>
            <a:custGeom>
              <a:avLst/>
              <a:gdLst/>
              <a:ahLst/>
              <a:cxnLst/>
              <a:rect l="l" t="t" r="r" b="b"/>
              <a:pathLst>
                <a:path w="580389">
                  <a:moveTo>
                    <a:pt x="0" y="0"/>
                  </a:moveTo>
                  <a:lnTo>
                    <a:pt x="579882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7657" y="1915160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107441" y="53340"/>
                  </a:moveTo>
                  <a:lnTo>
                    <a:pt x="0" y="0"/>
                  </a:lnTo>
                  <a:lnTo>
                    <a:pt x="0" y="107442"/>
                  </a:lnTo>
                  <a:lnTo>
                    <a:pt x="107441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1900" y="1968500"/>
              <a:ext cx="2057400" cy="1219200"/>
            </a:xfrm>
            <a:custGeom>
              <a:avLst/>
              <a:gdLst/>
              <a:ahLst/>
              <a:cxnLst/>
              <a:rect l="l" t="t" r="r" b="b"/>
              <a:pathLst>
                <a:path w="2057399" h="1219200">
                  <a:moveTo>
                    <a:pt x="2057399" y="0"/>
                  </a:moveTo>
                  <a:lnTo>
                    <a:pt x="2057399" y="1219200"/>
                  </a:lnTo>
                </a:path>
                <a:path w="2057399" h="1219200">
                  <a:moveTo>
                    <a:pt x="0" y="1219200"/>
                  </a:moveTo>
                  <a:lnTo>
                    <a:pt x="2057399" y="121920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730500" y="5725159"/>
            <a:ext cx="2667000" cy="107950"/>
            <a:chOff x="2730500" y="5725159"/>
            <a:chExt cx="2667000" cy="107950"/>
          </a:xfrm>
        </p:grpSpPr>
        <p:sp>
          <p:nvSpPr>
            <p:cNvPr id="21" name="object 21"/>
            <p:cNvSpPr/>
            <p:nvPr/>
          </p:nvSpPr>
          <p:spPr>
            <a:xfrm>
              <a:off x="2730500" y="5778499"/>
              <a:ext cx="2561590" cy="0"/>
            </a:xfrm>
            <a:custGeom>
              <a:avLst/>
              <a:gdLst/>
              <a:ahLst/>
              <a:cxnLst/>
              <a:rect l="l" t="t" r="r" b="b"/>
              <a:pathLst>
                <a:path w="2561590">
                  <a:moveTo>
                    <a:pt x="0" y="0"/>
                  </a:moveTo>
                  <a:lnTo>
                    <a:pt x="2561082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0057" y="5725159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107441" y="53339"/>
                  </a:moveTo>
                  <a:lnTo>
                    <a:pt x="0" y="0"/>
                  </a:lnTo>
                  <a:lnTo>
                    <a:pt x="0" y="107441"/>
                  </a:lnTo>
                  <a:lnTo>
                    <a:pt x="107441" y="5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730500" y="3667759"/>
            <a:ext cx="2590800" cy="1203325"/>
            <a:chOff x="2730500" y="3667759"/>
            <a:chExt cx="2590800" cy="1203325"/>
          </a:xfrm>
        </p:grpSpPr>
        <p:sp>
          <p:nvSpPr>
            <p:cNvPr id="24" name="object 24"/>
            <p:cNvSpPr/>
            <p:nvPr/>
          </p:nvSpPr>
          <p:spPr>
            <a:xfrm>
              <a:off x="2730500" y="3721099"/>
              <a:ext cx="2485390" cy="1143000"/>
            </a:xfrm>
            <a:custGeom>
              <a:avLst/>
              <a:gdLst/>
              <a:ahLst/>
              <a:cxnLst/>
              <a:rect l="l" t="t" r="r" b="b"/>
              <a:pathLst>
                <a:path w="2485390" h="1143000">
                  <a:moveTo>
                    <a:pt x="0" y="1143000"/>
                  </a:moveTo>
                  <a:lnTo>
                    <a:pt x="1676399" y="1143000"/>
                  </a:lnTo>
                </a:path>
                <a:path w="2485390" h="1143000">
                  <a:moveTo>
                    <a:pt x="1676399" y="1143000"/>
                  </a:moveTo>
                  <a:lnTo>
                    <a:pt x="1676399" y="0"/>
                  </a:lnTo>
                </a:path>
                <a:path w="2485390" h="1143000">
                  <a:moveTo>
                    <a:pt x="1676399" y="0"/>
                  </a:moveTo>
                  <a:lnTo>
                    <a:pt x="2484882" y="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13857" y="3667759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107441" y="53339"/>
                  </a:moveTo>
                  <a:lnTo>
                    <a:pt x="0" y="0"/>
                  </a:lnTo>
                  <a:lnTo>
                    <a:pt x="0" y="107441"/>
                  </a:lnTo>
                  <a:lnTo>
                    <a:pt x="107441" y="5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14801" y="5038852"/>
            <a:ext cx="150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Ptr-&gt;show()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72202" y="2521216"/>
            <a:ext cx="2316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Early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Binding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72202" y="4578630"/>
            <a:ext cx="2160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Late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Binding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0191" y="1073416"/>
            <a:ext cx="4371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Non Virtual pointer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access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945" y="360362"/>
            <a:ext cx="5248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Pure Virtual</a:t>
            </a:r>
            <a:r>
              <a:rPr spc="-2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7" y="1067015"/>
            <a:ext cx="8411210" cy="493981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It is a virtual </a:t>
            </a:r>
            <a:r>
              <a:rPr sz="3200" spc="-10" dirty="0">
                <a:latin typeface="Arial"/>
                <a:cs typeface="Arial"/>
              </a:rPr>
              <a:t>function having </a:t>
            </a:r>
            <a:r>
              <a:rPr sz="3200" spc="-5" dirty="0">
                <a:latin typeface="Arial"/>
                <a:cs typeface="Arial"/>
              </a:rPr>
              <a:t>no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body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60"/>
              </a:spcBef>
              <a:tabLst>
                <a:tab pos="1984375" algn="l"/>
              </a:tabLst>
            </a:pPr>
            <a:r>
              <a:rPr sz="3200" spc="-5" dirty="0">
                <a:latin typeface="Comic Sans MS"/>
                <a:cs typeface="Comic Sans MS"/>
              </a:rPr>
              <a:t>syntax:	</a:t>
            </a:r>
            <a:r>
              <a:rPr sz="3200" dirty="0">
                <a:latin typeface="Courier New"/>
                <a:cs typeface="Courier New"/>
              </a:rPr>
              <a:t>virtual void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show()=0;</a:t>
            </a:r>
          </a:p>
          <a:p>
            <a:pPr marL="355600" marR="1009015" indent="-342900">
              <a:lnSpc>
                <a:spcPct val="100000"/>
              </a:lnSpc>
              <a:spcBef>
                <a:spcPts val="85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But this </a:t>
            </a:r>
            <a:r>
              <a:rPr sz="3200" spc="-10" dirty="0">
                <a:latin typeface="Arial"/>
                <a:cs typeface="Arial"/>
              </a:rPr>
              <a:t>function </a:t>
            </a:r>
            <a:r>
              <a:rPr sz="3200" spc="-5" dirty="0">
                <a:latin typeface="Arial"/>
                <a:cs typeface="Arial"/>
              </a:rPr>
              <a:t>can’t be </a:t>
            </a:r>
            <a:r>
              <a:rPr sz="3200" spc="-10" dirty="0">
                <a:latin typeface="Arial"/>
                <a:cs typeface="Arial"/>
              </a:rPr>
              <a:t>removed from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function body.(compiler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error)</a:t>
            </a:r>
            <a:endParaRPr sz="3200" dirty="0">
              <a:latin typeface="Arial"/>
              <a:cs typeface="Arial"/>
            </a:endParaRPr>
          </a:p>
          <a:p>
            <a:pPr marL="355600" marR="763270" indent="-342900">
              <a:lnSpc>
                <a:spcPct val="10000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It is </a:t>
            </a:r>
            <a:r>
              <a:rPr sz="3200" spc="-10" dirty="0">
                <a:latin typeface="Arial"/>
                <a:cs typeface="Arial"/>
              </a:rPr>
              <a:t>because </a:t>
            </a:r>
            <a:r>
              <a:rPr sz="3200" spc="-5" dirty="0">
                <a:latin typeface="Arial"/>
                <a:cs typeface="Arial"/>
              </a:rPr>
              <a:t>the base class </a:t>
            </a:r>
            <a:r>
              <a:rPr sz="3200" spc="-10" dirty="0">
                <a:latin typeface="Arial"/>
                <a:cs typeface="Arial"/>
              </a:rPr>
              <a:t>pointer is  allowed </a:t>
            </a:r>
            <a:r>
              <a:rPr sz="3200" spc="-5" dirty="0">
                <a:latin typeface="Arial"/>
                <a:cs typeface="Arial"/>
              </a:rPr>
              <a:t>to refer the base class </a:t>
            </a:r>
            <a:r>
              <a:rPr sz="3200" spc="-10" dirty="0">
                <a:latin typeface="Arial"/>
                <a:cs typeface="Arial"/>
              </a:rPr>
              <a:t>members  only.</a:t>
            </a:r>
            <a:endParaRPr sz="3200" dirty="0">
              <a:latin typeface="Arial"/>
              <a:cs typeface="Arial"/>
            </a:endParaRPr>
          </a:p>
          <a:p>
            <a:pPr marL="355600" marR="921385" indent="-342900">
              <a:lnSpc>
                <a:spcPct val="100000"/>
              </a:lnSpc>
              <a:spcBef>
                <a:spcPts val="75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Pure virtual </a:t>
            </a:r>
            <a:r>
              <a:rPr sz="3200" spc="-10" dirty="0">
                <a:latin typeface="Arial"/>
                <a:cs typeface="Arial"/>
              </a:rPr>
              <a:t>functions </a:t>
            </a:r>
            <a:r>
              <a:rPr sz="3200" spc="-5" dirty="0">
                <a:latin typeface="Arial"/>
                <a:cs typeface="Arial"/>
              </a:rPr>
              <a:t>may be </a:t>
            </a:r>
            <a:r>
              <a:rPr sz="3200" spc="-10" dirty="0">
                <a:latin typeface="Arial"/>
                <a:cs typeface="Arial"/>
              </a:rPr>
              <a:t>inherited </a:t>
            </a:r>
            <a:r>
              <a:rPr sz="3200" spc="-5" dirty="0">
                <a:latin typeface="Arial"/>
                <a:cs typeface="Arial"/>
              </a:rPr>
              <a:t>/  </a:t>
            </a:r>
            <a:r>
              <a:rPr sz="3200" spc="-10" dirty="0">
                <a:latin typeface="Arial"/>
                <a:cs typeface="Arial"/>
              </a:rPr>
              <a:t>overridden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derived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classes.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6645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Abstract vs Concrete</a:t>
            </a:r>
            <a:r>
              <a:rPr spc="15" dirty="0"/>
              <a:t> </a:t>
            </a:r>
            <a:r>
              <a:rPr spc="-5"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477" y="1227327"/>
            <a:ext cx="8082280" cy="518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20444" indent="-342900">
              <a:lnSpc>
                <a:spcPct val="100000"/>
              </a:lnSpc>
              <a:spcBef>
                <a:spcPts val="9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 class never used for </a:t>
            </a:r>
            <a:r>
              <a:rPr sz="3200" spc="-10" dirty="0">
                <a:latin typeface="Arial"/>
                <a:cs typeface="Arial"/>
              </a:rPr>
              <a:t>instantiation is  </a:t>
            </a:r>
            <a:r>
              <a:rPr sz="3200" spc="-5" dirty="0">
                <a:latin typeface="Arial"/>
                <a:cs typeface="Arial"/>
              </a:rPr>
              <a:t>called an </a:t>
            </a:r>
            <a:r>
              <a:rPr sz="3200" spc="-10" dirty="0">
                <a:latin typeface="Arial"/>
                <a:cs typeface="Arial"/>
              </a:rPr>
              <a:t>abstract class.</a:t>
            </a:r>
            <a:endParaRPr sz="3200">
              <a:latin typeface="Arial"/>
              <a:cs typeface="Arial"/>
            </a:endParaRPr>
          </a:p>
          <a:p>
            <a:pPr marL="355600" marR="120650" indent="-342900">
              <a:lnSpc>
                <a:spcPct val="100000"/>
              </a:lnSpc>
              <a:spcBef>
                <a:spcPts val="76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sole </a:t>
            </a:r>
            <a:r>
              <a:rPr sz="3200" spc="-10" dirty="0">
                <a:latin typeface="Arial"/>
                <a:cs typeface="Arial"/>
              </a:rPr>
              <a:t>purpose </a:t>
            </a:r>
            <a:r>
              <a:rPr sz="3200" spc="-5" dirty="0">
                <a:latin typeface="Arial"/>
                <a:cs typeface="Arial"/>
              </a:rPr>
              <a:t>of an </a:t>
            </a:r>
            <a:r>
              <a:rPr sz="3200" spc="-10" dirty="0">
                <a:latin typeface="Arial"/>
                <a:cs typeface="Arial"/>
              </a:rPr>
              <a:t>abstract </a:t>
            </a:r>
            <a:r>
              <a:rPr sz="3200" spc="-5" dirty="0">
                <a:latin typeface="Arial"/>
                <a:cs typeface="Arial"/>
              </a:rPr>
              <a:t>class is </a:t>
            </a:r>
            <a:r>
              <a:rPr sz="3200" spc="-10" dirty="0">
                <a:latin typeface="Arial"/>
                <a:cs typeface="Arial"/>
              </a:rPr>
              <a:t>to  provide </a:t>
            </a:r>
            <a:r>
              <a:rPr sz="3200" spc="-5" dirty="0">
                <a:latin typeface="Arial"/>
                <a:cs typeface="Arial"/>
              </a:rPr>
              <a:t>an </a:t>
            </a:r>
            <a:r>
              <a:rPr sz="3200" spc="-10" dirty="0">
                <a:latin typeface="Arial"/>
                <a:cs typeface="Arial"/>
              </a:rPr>
              <a:t>appropriate </a:t>
            </a:r>
            <a:r>
              <a:rPr sz="3200" spc="-5" dirty="0">
                <a:latin typeface="Arial"/>
                <a:cs typeface="Arial"/>
              </a:rPr>
              <a:t>base class </a:t>
            </a:r>
            <a:r>
              <a:rPr sz="3200" spc="-10" dirty="0">
                <a:latin typeface="Arial"/>
                <a:cs typeface="Arial"/>
              </a:rPr>
              <a:t>for  derivation </a:t>
            </a:r>
            <a:r>
              <a:rPr sz="3200" spc="-5" dirty="0">
                <a:latin typeface="Arial"/>
                <a:cs typeface="Arial"/>
              </a:rPr>
              <a:t>of sub </a:t>
            </a:r>
            <a:r>
              <a:rPr sz="3200" spc="-10" dirty="0">
                <a:latin typeface="Arial"/>
                <a:cs typeface="Arial"/>
              </a:rPr>
              <a:t>classes.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 class will be treated as an </a:t>
            </a:r>
            <a:r>
              <a:rPr sz="3200" spc="-10" dirty="0">
                <a:latin typeface="Arial"/>
                <a:cs typeface="Arial"/>
              </a:rPr>
              <a:t>abstract base  </a:t>
            </a:r>
            <a:r>
              <a:rPr sz="3200" spc="-5" dirty="0">
                <a:latin typeface="Arial"/>
                <a:cs typeface="Arial"/>
              </a:rPr>
              <a:t>class if at least one </a:t>
            </a:r>
            <a:r>
              <a:rPr sz="3200" spc="-10" dirty="0">
                <a:latin typeface="Arial"/>
                <a:cs typeface="Arial"/>
              </a:rPr>
              <a:t>member function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class is </a:t>
            </a:r>
            <a:r>
              <a:rPr sz="3200" spc="-10" dirty="0">
                <a:latin typeface="Arial"/>
                <a:cs typeface="Arial"/>
              </a:rPr>
              <a:t>purely virtual</a:t>
            </a:r>
            <a:endParaRPr sz="3200">
              <a:latin typeface="Arial"/>
              <a:cs typeface="Arial"/>
            </a:endParaRPr>
          </a:p>
          <a:p>
            <a:pPr marL="355600" marR="594995" indent="-342900">
              <a:lnSpc>
                <a:spcPct val="100000"/>
              </a:lnSpc>
              <a:spcBef>
                <a:spcPts val="75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Attempting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instantiate </a:t>
            </a:r>
            <a:r>
              <a:rPr sz="3200" spc="-5" dirty="0">
                <a:latin typeface="Arial"/>
                <a:cs typeface="Arial"/>
              </a:rPr>
              <a:t>an object of </a:t>
            </a:r>
            <a:r>
              <a:rPr sz="3200" spc="-10" dirty="0">
                <a:latin typeface="Arial"/>
                <a:cs typeface="Arial"/>
              </a:rPr>
              <a:t>an  abstract </a:t>
            </a:r>
            <a:r>
              <a:rPr sz="3200" spc="-5" dirty="0">
                <a:latin typeface="Arial"/>
                <a:cs typeface="Arial"/>
              </a:rPr>
              <a:t>is a </a:t>
            </a:r>
            <a:r>
              <a:rPr sz="3200" spc="-10" dirty="0">
                <a:latin typeface="Arial"/>
                <a:cs typeface="Arial"/>
              </a:rPr>
              <a:t>syntax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error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5557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Abstract class</a:t>
            </a:r>
            <a:r>
              <a:rPr spc="-1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8677" y="1227327"/>
            <a:ext cx="7947025" cy="518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2705" indent="-342900">
              <a:lnSpc>
                <a:spcPct val="100000"/>
              </a:lnSpc>
              <a:spcBef>
                <a:spcPts val="9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a class is </a:t>
            </a:r>
            <a:r>
              <a:rPr sz="3200" spc="-10" dirty="0">
                <a:latin typeface="Arial"/>
                <a:cs typeface="Arial"/>
              </a:rPr>
              <a:t>derived </a:t>
            </a:r>
            <a:r>
              <a:rPr sz="3200" spc="-5" dirty="0">
                <a:latin typeface="Arial"/>
                <a:cs typeface="Arial"/>
              </a:rPr>
              <a:t>from a class with a  pure virtual </a:t>
            </a:r>
            <a:r>
              <a:rPr sz="3200" spc="-10" dirty="0">
                <a:latin typeface="Arial"/>
                <a:cs typeface="Arial"/>
              </a:rPr>
              <a:t>function </a:t>
            </a:r>
            <a:r>
              <a:rPr sz="3200" spc="-5" dirty="0">
                <a:latin typeface="Arial"/>
                <a:cs typeface="Arial"/>
              </a:rPr>
              <a:t>and if no </a:t>
            </a:r>
            <a:r>
              <a:rPr sz="3200" spc="-10" dirty="0">
                <a:latin typeface="Arial"/>
                <a:cs typeface="Arial"/>
              </a:rPr>
              <a:t>definition for 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0" dirty="0">
                <a:latin typeface="Arial"/>
                <a:cs typeface="Arial"/>
              </a:rPr>
              <a:t>function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-10" dirty="0">
                <a:latin typeface="Arial"/>
                <a:cs typeface="Arial"/>
              </a:rPr>
              <a:t>supplied </a:t>
            </a:r>
            <a:r>
              <a:rPr sz="3200" spc="-5" dirty="0">
                <a:latin typeface="Arial"/>
                <a:cs typeface="Arial"/>
              </a:rPr>
              <a:t>in the </a:t>
            </a:r>
            <a:r>
              <a:rPr sz="3200" spc="-10" dirty="0">
                <a:latin typeface="Arial"/>
                <a:cs typeface="Arial"/>
              </a:rPr>
              <a:t>derived  </a:t>
            </a:r>
            <a:r>
              <a:rPr sz="3200" spc="-5" dirty="0">
                <a:latin typeface="Arial"/>
                <a:cs typeface="Arial"/>
              </a:rPr>
              <a:t>class also then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  <a:p>
            <a:pPr marL="355600" marR="411480" indent="-342900">
              <a:lnSpc>
                <a:spcPct val="100000"/>
              </a:lnSpc>
              <a:spcBef>
                <a:spcPts val="75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That virtual </a:t>
            </a:r>
            <a:r>
              <a:rPr sz="3200" spc="-10" dirty="0">
                <a:latin typeface="Arial"/>
                <a:cs typeface="Arial"/>
              </a:rPr>
              <a:t>function </a:t>
            </a:r>
            <a:r>
              <a:rPr sz="3200" spc="-5" dirty="0">
                <a:latin typeface="Arial"/>
                <a:cs typeface="Arial"/>
              </a:rPr>
              <a:t>also </a:t>
            </a:r>
            <a:r>
              <a:rPr sz="3200" spc="-10" dirty="0">
                <a:latin typeface="Arial"/>
                <a:cs typeface="Arial"/>
              </a:rPr>
              <a:t>remains purely  </a:t>
            </a:r>
            <a:r>
              <a:rPr sz="3200" spc="-5" dirty="0">
                <a:latin typeface="Arial"/>
                <a:cs typeface="Arial"/>
              </a:rPr>
              <a:t>virtual in the </a:t>
            </a:r>
            <a:r>
              <a:rPr sz="3200" spc="-10" dirty="0">
                <a:latin typeface="Arial"/>
                <a:cs typeface="Arial"/>
              </a:rPr>
              <a:t>derived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class.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consequence </a:t>
            </a:r>
            <a:r>
              <a:rPr sz="3200" spc="-5" dirty="0">
                <a:latin typeface="Arial"/>
                <a:cs typeface="Arial"/>
              </a:rPr>
              <a:t>is that the </a:t>
            </a:r>
            <a:r>
              <a:rPr sz="3200" spc="-10" dirty="0">
                <a:latin typeface="Arial"/>
                <a:cs typeface="Arial"/>
              </a:rPr>
              <a:t>derived class  </a:t>
            </a:r>
            <a:r>
              <a:rPr sz="3200" spc="-5" dirty="0">
                <a:latin typeface="Arial"/>
                <a:cs typeface="Arial"/>
              </a:rPr>
              <a:t>again </a:t>
            </a:r>
            <a:r>
              <a:rPr sz="3200" spc="-10" dirty="0">
                <a:latin typeface="Arial"/>
                <a:cs typeface="Arial"/>
              </a:rPr>
              <a:t>becomes </a:t>
            </a:r>
            <a:r>
              <a:rPr sz="3200" spc="-5" dirty="0">
                <a:latin typeface="Arial"/>
                <a:cs typeface="Arial"/>
              </a:rPr>
              <a:t>an </a:t>
            </a:r>
            <a:r>
              <a:rPr sz="3200" spc="-10" dirty="0">
                <a:latin typeface="Arial"/>
                <a:cs typeface="Arial"/>
              </a:rPr>
              <a:t>abstract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  <a:p>
            <a:pPr marL="355600" marR="75565" indent="-342900">
              <a:lnSpc>
                <a:spcPct val="100000"/>
              </a:lnSpc>
              <a:spcBef>
                <a:spcPts val="75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i.e. It is not </a:t>
            </a:r>
            <a:r>
              <a:rPr sz="3200" spc="-10" dirty="0">
                <a:latin typeface="Arial"/>
                <a:cs typeface="Arial"/>
              </a:rPr>
              <a:t>possible </a:t>
            </a:r>
            <a:r>
              <a:rPr sz="3200" spc="-5" dirty="0">
                <a:latin typeface="Arial"/>
                <a:cs typeface="Arial"/>
              </a:rPr>
              <a:t>now to </a:t>
            </a:r>
            <a:r>
              <a:rPr sz="3200" spc="-10" dirty="0">
                <a:latin typeface="Arial"/>
                <a:cs typeface="Arial"/>
              </a:rPr>
              <a:t>instantiate the  derived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also!!!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3677" y="436562"/>
            <a:ext cx="2604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Overriding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077" y="1263904"/>
            <a:ext cx="8182609" cy="550599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06045" indent="-342900">
              <a:lnSpc>
                <a:spcPts val="3450"/>
              </a:lnSpc>
              <a:spcBef>
                <a:spcPts val="53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function </a:t>
            </a:r>
            <a:r>
              <a:rPr sz="3200" spc="-5" dirty="0">
                <a:latin typeface="Arial"/>
                <a:cs typeface="Arial"/>
              </a:rPr>
              <a:t>in the </a:t>
            </a:r>
            <a:r>
              <a:rPr sz="3200" spc="-10" dirty="0">
                <a:latin typeface="Arial"/>
                <a:cs typeface="Arial"/>
              </a:rPr>
              <a:t>derived </a:t>
            </a:r>
            <a:r>
              <a:rPr sz="3200" spc="-5" dirty="0">
                <a:latin typeface="Arial"/>
                <a:cs typeface="Arial"/>
              </a:rPr>
              <a:t>class with </a:t>
            </a:r>
            <a:r>
              <a:rPr sz="3200" spc="-10" dirty="0">
                <a:latin typeface="Arial"/>
                <a:cs typeface="Arial"/>
              </a:rPr>
              <a:t>the  </a:t>
            </a:r>
            <a:r>
              <a:rPr sz="3200" spc="-5" dirty="0">
                <a:latin typeface="Arial"/>
                <a:cs typeface="Arial"/>
              </a:rPr>
              <a:t>same </a:t>
            </a:r>
            <a:r>
              <a:rPr sz="3200" spc="-10" dirty="0">
                <a:latin typeface="Arial"/>
                <a:cs typeface="Arial"/>
              </a:rPr>
              <a:t>function (variable) </a:t>
            </a:r>
            <a:r>
              <a:rPr sz="3200" spc="-5" dirty="0">
                <a:latin typeface="Arial"/>
                <a:cs typeface="Arial"/>
              </a:rPr>
              <a:t>name will </a:t>
            </a:r>
            <a:r>
              <a:rPr sz="3200" spc="-10" dirty="0">
                <a:latin typeface="Arial"/>
                <a:cs typeface="Arial"/>
              </a:rPr>
              <a:t>override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functions (variables) </a:t>
            </a:r>
            <a:r>
              <a:rPr sz="3200" spc="-5" dirty="0">
                <a:latin typeface="Arial"/>
                <a:cs typeface="Arial"/>
              </a:rPr>
              <a:t>in the </a:t>
            </a:r>
            <a:r>
              <a:rPr sz="3200" spc="-10" dirty="0">
                <a:latin typeface="Arial"/>
                <a:cs typeface="Arial"/>
              </a:rPr>
              <a:t>base  </a:t>
            </a:r>
            <a:r>
              <a:rPr sz="3200" spc="-5" dirty="0">
                <a:latin typeface="Arial"/>
                <a:cs typeface="Arial"/>
              </a:rPr>
              <a:t>classes.</a:t>
            </a:r>
            <a:endParaRPr sz="3200" dirty="0">
              <a:latin typeface="Arial"/>
              <a:cs typeface="Arial"/>
            </a:endParaRPr>
          </a:p>
          <a:p>
            <a:pPr marL="355600" marR="398145" indent="-3429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But it can still </a:t>
            </a:r>
            <a:r>
              <a:rPr sz="3200" spc="-10" dirty="0">
                <a:latin typeface="Arial"/>
                <a:cs typeface="Arial"/>
              </a:rPr>
              <a:t>invoke </a:t>
            </a:r>
            <a:r>
              <a:rPr sz="3200" spc="-5" dirty="0">
                <a:latin typeface="Arial"/>
                <a:cs typeface="Arial"/>
              </a:rPr>
              <a:t>or get the </a:t>
            </a:r>
            <a:r>
              <a:rPr sz="3200" spc="-10" dirty="0">
                <a:latin typeface="Arial"/>
                <a:cs typeface="Arial"/>
              </a:rPr>
              <a:t>override  functions(variables) </a:t>
            </a:r>
            <a:r>
              <a:rPr sz="3200" spc="-5" dirty="0">
                <a:latin typeface="Arial"/>
                <a:cs typeface="Arial"/>
              </a:rPr>
              <a:t>with </a:t>
            </a:r>
            <a:r>
              <a:rPr sz="3200" spc="-10" dirty="0">
                <a:latin typeface="Arial"/>
                <a:cs typeface="Arial"/>
              </a:rPr>
              <a:t>scope resolution  operator (::).</a:t>
            </a:r>
            <a:endParaRPr sz="3200" dirty="0">
              <a:latin typeface="Arial"/>
              <a:cs typeface="Arial"/>
            </a:endParaRPr>
          </a:p>
          <a:p>
            <a:pPr marL="355600" marR="154305" indent="-3429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When a base class </a:t>
            </a:r>
            <a:r>
              <a:rPr sz="3200" spc="-10" dirty="0">
                <a:latin typeface="Arial"/>
                <a:cs typeface="Arial"/>
              </a:rPr>
              <a:t>member function is  overridden </a:t>
            </a:r>
            <a:r>
              <a:rPr sz="3200" spc="-5" dirty="0">
                <a:latin typeface="Arial"/>
                <a:cs typeface="Arial"/>
              </a:rPr>
              <a:t>in a </a:t>
            </a:r>
            <a:r>
              <a:rPr sz="3200" spc="-10" dirty="0">
                <a:latin typeface="Arial"/>
                <a:cs typeface="Arial"/>
              </a:rPr>
              <a:t>derived </a:t>
            </a:r>
            <a:r>
              <a:rPr sz="3200" spc="-5" dirty="0">
                <a:latin typeface="Arial"/>
                <a:cs typeface="Arial"/>
              </a:rPr>
              <a:t>class, it is </a:t>
            </a:r>
            <a:r>
              <a:rPr sz="3200" spc="-10" dirty="0">
                <a:latin typeface="Arial"/>
                <a:cs typeface="Arial"/>
              </a:rPr>
              <a:t>common 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invoke </a:t>
            </a:r>
            <a:r>
              <a:rPr sz="3200" spc="-5" dirty="0">
                <a:latin typeface="Arial"/>
                <a:cs typeface="Arial"/>
              </a:rPr>
              <a:t>the base class </a:t>
            </a:r>
            <a:r>
              <a:rPr sz="3200" spc="-10" dirty="0">
                <a:latin typeface="Arial"/>
                <a:cs typeface="Arial"/>
              </a:rPr>
              <a:t>version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some  </a:t>
            </a:r>
            <a:r>
              <a:rPr sz="3200" spc="-5" dirty="0">
                <a:latin typeface="Arial"/>
                <a:cs typeface="Arial"/>
              </a:rPr>
              <a:t>extra work is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done.</a:t>
            </a:r>
            <a:endParaRPr sz="3200" dirty="0">
              <a:latin typeface="Arial"/>
              <a:cs typeface="Arial"/>
            </a:endParaRPr>
          </a:p>
          <a:p>
            <a:pPr marL="5093970">
              <a:lnSpc>
                <a:spcPts val="23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2200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3650" y="1111250"/>
          <a:ext cx="1753235" cy="2138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Employee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495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Name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6286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133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Earnings()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Print()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774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96900" y="3797300"/>
            <a:ext cx="2287270" cy="2139315"/>
          </a:xfrm>
          <a:custGeom>
            <a:avLst/>
            <a:gdLst/>
            <a:ahLst/>
            <a:cxnLst/>
            <a:rect l="l" t="t" r="r" b="b"/>
            <a:pathLst>
              <a:path w="2287270" h="2139315">
                <a:moveTo>
                  <a:pt x="2286762" y="0"/>
                </a:moveTo>
                <a:lnTo>
                  <a:pt x="2286762" y="2138933"/>
                </a:lnTo>
                <a:lnTo>
                  <a:pt x="0" y="2138933"/>
                </a:lnTo>
                <a:lnTo>
                  <a:pt x="0" y="0"/>
                </a:lnTo>
                <a:lnTo>
                  <a:pt x="2286762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2588" y="3834129"/>
            <a:ext cx="673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Boss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448" y="4381245"/>
            <a:ext cx="2025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Weekly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salary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448" y="4747005"/>
            <a:ext cx="145796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8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Earnings()  Print()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7850" y="3778250"/>
            <a:ext cx="5601970" cy="2542540"/>
            <a:chOff x="577850" y="3778250"/>
            <a:chExt cx="5601970" cy="2542540"/>
          </a:xfrm>
        </p:grpSpPr>
        <p:sp>
          <p:nvSpPr>
            <p:cNvPr id="11" name="object 11"/>
            <p:cNvSpPr/>
            <p:nvPr/>
          </p:nvSpPr>
          <p:spPr>
            <a:xfrm>
              <a:off x="596900" y="4330700"/>
              <a:ext cx="2286000" cy="533400"/>
            </a:xfrm>
            <a:custGeom>
              <a:avLst/>
              <a:gdLst/>
              <a:ahLst/>
              <a:cxnLst/>
              <a:rect l="l" t="t" r="r" b="b"/>
              <a:pathLst>
                <a:path w="2286000" h="533400">
                  <a:moveTo>
                    <a:pt x="0" y="0"/>
                  </a:moveTo>
                  <a:lnTo>
                    <a:pt x="2285999" y="0"/>
                  </a:lnTo>
                </a:path>
                <a:path w="2286000" h="533400">
                  <a:moveTo>
                    <a:pt x="0" y="533400"/>
                  </a:moveTo>
                  <a:lnTo>
                    <a:pt x="2285999" y="533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0" y="3797300"/>
              <a:ext cx="2973070" cy="2504440"/>
            </a:xfrm>
            <a:custGeom>
              <a:avLst/>
              <a:gdLst/>
              <a:ahLst/>
              <a:cxnLst/>
              <a:rect l="l" t="t" r="r" b="b"/>
              <a:pathLst>
                <a:path w="2973070" h="2504440">
                  <a:moveTo>
                    <a:pt x="2972562" y="0"/>
                  </a:moveTo>
                  <a:lnTo>
                    <a:pt x="2972562" y="2503932"/>
                  </a:lnTo>
                  <a:lnTo>
                    <a:pt x="0" y="2503932"/>
                  </a:lnTo>
                  <a:lnTo>
                    <a:pt x="0" y="0"/>
                  </a:lnTo>
                  <a:lnTo>
                    <a:pt x="29725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16732" y="3834129"/>
            <a:ext cx="271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Commission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worker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6250" y="4381245"/>
            <a:ext cx="2717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Salary,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Commission  &amp;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quantity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6250" y="5112003"/>
            <a:ext cx="145796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8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Earnings()  Print()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68650" y="3778250"/>
            <a:ext cx="5754370" cy="2542540"/>
            <a:chOff x="3168650" y="3778250"/>
            <a:chExt cx="5754370" cy="2542540"/>
          </a:xfrm>
        </p:grpSpPr>
        <p:sp>
          <p:nvSpPr>
            <p:cNvPr id="17" name="object 17"/>
            <p:cNvSpPr/>
            <p:nvPr/>
          </p:nvSpPr>
          <p:spPr>
            <a:xfrm>
              <a:off x="3187700" y="4330700"/>
              <a:ext cx="2971800" cy="838200"/>
            </a:xfrm>
            <a:custGeom>
              <a:avLst/>
              <a:gdLst/>
              <a:ahLst/>
              <a:cxnLst/>
              <a:rect l="l" t="t" r="r" b="b"/>
              <a:pathLst>
                <a:path w="2971800" h="838200">
                  <a:moveTo>
                    <a:pt x="0" y="0"/>
                  </a:moveTo>
                  <a:lnTo>
                    <a:pt x="2971800" y="0"/>
                  </a:lnTo>
                </a:path>
                <a:path w="2971800" h="838200">
                  <a:moveTo>
                    <a:pt x="0" y="838200"/>
                  </a:moveTo>
                  <a:lnTo>
                    <a:pt x="2971800" y="8382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8100" y="3797300"/>
              <a:ext cx="2515870" cy="2504440"/>
            </a:xfrm>
            <a:custGeom>
              <a:avLst/>
              <a:gdLst/>
              <a:ahLst/>
              <a:cxnLst/>
              <a:rect l="l" t="t" r="r" b="b"/>
              <a:pathLst>
                <a:path w="2515870" h="2504440">
                  <a:moveTo>
                    <a:pt x="2515361" y="0"/>
                  </a:moveTo>
                  <a:lnTo>
                    <a:pt x="2515361" y="2503932"/>
                  </a:lnTo>
                  <a:lnTo>
                    <a:pt x="0" y="2503932"/>
                  </a:lnTo>
                  <a:lnTo>
                    <a:pt x="0" y="0"/>
                  </a:lnTo>
                  <a:lnTo>
                    <a:pt x="2515361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23633" y="3834129"/>
            <a:ext cx="1845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Piece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worker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6653" y="4381245"/>
            <a:ext cx="2226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Wage per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piece  &amp;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quantity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6653" y="5112003"/>
            <a:ext cx="145796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8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Earnings()  Print()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49850" y="1035050"/>
            <a:ext cx="3771900" cy="4229100"/>
            <a:chOff x="5149850" y="1035050"/>
            <a:chExt cx="3771900" cy="4229100"/>
          </a:xfrm>
        </p:grpSpPr>
        <p:sp>
          <p:nvSpPr>
            <p:cNvPr id="23" name="object 23"/>
            <p:cNvSpPr/>
            <p:nvPr/>
          </p:nvSpPr>
          <p:spPr>
            <a:xfrm>
              <a:off x="6388100" y="4330700"/>
              <a:ext cx="2514600" cy="914400"/>
            </a:xfrm>
            <a:custGeom>
              <a:avLst/>
              <a:gdLst/>
              <a:ahLst/>
              <a:cxnLst/>
              <a:rect l="l" t="t" r="r" b="b"/>
              <a:pathLst>
                <a:path w="2514600" h="914400">
                  <a:moveTo>
                    <a:pt x="0" y="0"/>
                  </a:moveTo>
                  <a:lnTo>
                    <a:pt x="2514600" y="0"/>
                  </a:lnTo>
                </a:path>
                <a:path w="2514600" h="914400">
                  <a:moveTo>
                    <a:pt x="0" y="914400"/>
                  </a:moveTo>
                  <a:lnTo>
                    <a:pt x="2514600" y="914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68900" y="1054100"/>
              <a:ext cx="2287270" cy="2139315"/>
            </a:xfrm>
            <a:custGeom>
              <a:avLst/>
              <a:gdLst/>
              <a:ahLst/>
              <a:cxnLst/>
              <a:rect l="l" t="t" r="r" b="b"/>
              <a:pathLst>
                <a:path w="2287270" h="2139315">
                  <a:moveTo>
                    <a:pt x="2286762" y="0"/>
                  </a:moveTo>
                  <a:lnTo>
                    <a:pt x="2286762" y="2138933"/>
                  </a:lnTo>
                  <a:lnTo>
                    <a:pt x="0" y="2138934"/>
                  </a:lnTo>
                  <a:lnTo>
                    <a:pt x="0" y="0"/>
                  </a:lnTo>
                  <a:lnTo>
                    <a:pt x="22867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67452" y="909573"/>
            <a:ext cx="2068830" cy="221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0">
              <a:lnSpc>
                <a:spcPct val="149700"/>
              </a:lnSpc>
              <a:spcBef>
                <a:spcPts val="95"/>
              </a:spcBef>
            </a:pPr>
            <a:r>
              <a:rPr sz="2400" spc="-5" dirty="0">
                <a:latin typeface="Comic Sans MS"/>
                <a:cs typeface="Comic Sans MS"/>
              </a:rPr>
              <a:t>Hourly</a:t>
            </a:r>
            <a:r>
              <a:rPr sz="2400" spc="-9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worker  </a:t>
            </a:r>
            <a:r>
              <a:rPr sz="2400" dirty="0">
                <a:latin typeface="Comic Sans MS"/>
                <a:cs typeface="Comic Sans MS"/>
              </a:rPr>
              <a:t>Wage, </a:t>
            </a:r>
            <a:r>
              <a:rPr sz="2400" spc="-5" dirty="0">
                <a:latin typeface="Comic Sans MS"/>
                <a:cs typeface="Comic Sans MS"/>
              </a:rPr>
              <a:t>hours  </a:t>
            </a:r>
            <a:r>
              <a:rPr sz="2400" dirty="0">
                <a:latin typeface="Comic Sans MS"/>
                <a:cs typeface="Comic Sans MS"/>
              </a:rPr>
              <a:t>Earnings()  Print()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68450" y="1568450"/>
            <a:ext cx="6438900" cy="2228850"/>
            <a:chOff x="1568450" y="1568450"/>
            <a:chExt cx="6438900" cy="2228850"/>
          </a:xfrm>
        </p:grpSpPr>
        <p:sp>
          <p:nvSpPr>
            <p:cNvPr id="27" name="object 27"/>
            <p:cNvSpPr/>
            <p:nvPr/>
          </p:nvSpPr>
          <p:spPr>
            <a:xfrm>
              <a:off x="1587500" y="2120900"/>
              <a:ext cx="6400800" cy="1676400"/>
            </a:xfrm>
            <a:custGeom>
              <a:avLst/>
              <a:gdLst/>
              <a:ahLst/>
              <a:cxnLst/>
              <a:rect l="l" t="t" r="r" b="b"/>
              <a:pathLst>
                <a:path w="6400800" h="1676400">
                  <a:moveTo>
                    <a:pt x="0" y="1295400"/>
                  </a:moveTo>
                  <a:lnTo>
                    <a:pt x="6400800" y="1295399"/>
                  </a:lnTo>
                </a:path>
                <a:path w="6400800" h="1676400">
                  <a:moveTo>
                    <a:pt x="0" y="1295400"/>
                  </a:moveTo>
                  <a:lnTo>
                    <a:pt x="0" y="1676400"/>
                  </a:lnTo>
                </a:path>
                <a:path w="6400800" h="1676400">
                  <a:moveTo>
                    <a:pt x="2971799" y="1295400"/>
                  </a:moveTo>
                  <a:lnTo>
                    <a:pt x="2971799" y="1676400"/>
                  </a:lnTo>
                </a:path>
                <a:path w="6400800" h="1676400">
                  <a:moveTo>
                    <a:pt x="6400800" y="0"/>
                  </a:moveTo>
                  <a:lnTo>
                    <a:pt x="6400800" y="1676399"/>
                  </a:lnTo>
                </a:path>
                <a:path w="6400800" h="1676400">
                  <a:moveTo>
                    <a:pt x="3352800" y="1295400"/>
                  </a:moveTo>
                  <a:lnTo>
                    <a:pt x="3352800" y="0"/>
                  </a:lnTo>
                </a:path>
                <a:path w="6400800" h="1676400">
                  <a:moveTo>
                    <a:pt x="3352800" y="0"/>
                  </a:moveTo>
                  <a:lnTo>
                    <a:pt x="161696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35300" y="203555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171450"/>
                  </a:moveTo>
                  <a:lnTo>
                    <a:pt x="171450" y="0"/>
                  </a:lnTo>
                  <a:lnTo>
                    <a:pt x="0" y="85343"/>
                  </a:lnTo>
                  <a:lnTo>
                    <a:pt x="171450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68900" y="1587500"/>
              <a:ext cx="2819400" cy="533400"/>
            </a:xfrm>
            <a:custGeom>
              <a:avLst/>
              <a:gdLst/>
              <a:ahLst/>
              <a:cxnLst/>
              <a:rect l="l" t="t" r="r" b="b"/>
              <a:pathLst>
                <a:path w="2819400" h="533400">
                  <a:moveTo>
                    <a:pt x="0" y="0"/>
                  </a:moveTo>
                  <a:lnTo>
                    <a:pt x="2286000" y="0"/>
                  </a:lnTo>
                </a:path>
                <a:path w="2819400" h="533400">
                  <a:moveTo>
                    <a:pt x="0" y="533399"/>
                  </a:moveTo>
                  <a:lnTo>
                    <a:pt x="2286000" y="533399"/>
                  </a:lnTo>
                </a:path>
                <a:path w="2819400" h="533400">
                  <a:moveTo>
                    <a:pt x="2819400" y="533399"/>
                  </a:moveTo>
                  <a:lnTo>
                    <a:pt x="2286000" y="5333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2200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677" y="1106601"/>
            <a:ext cx="8335009" cy="4896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45660" indent="-343535">
              <a:lnSpc>
                <a:spcPct val="1097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class</a:t>
            </a:r>
            <a:r>
              <a:rPr sz="3200" spc="-4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Employee{  public:</a:t>
            </a: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latin typeface="Courier New"/>
                <a:cs typeface="Courier New"/>
              </a:rPr>
              <a:t>Employee(char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*);</a:t>
            </a:r>
          </a:p>
          <a:p>
            <a:pPr marL="990600">
              <a:lnSpc>
                <a:spcPct val="100000"/>
              </a:lnSpc>
              <a:spcBef>
                <a:spcPts val="375"/>
              </a:spcBef>
            </a:pPr>
            <a:r>
              <a:rPr sz="3200" dirty="0">
                <a:latin typeface="Courier New"/>
                <a:cs typeface="Courier New"/>
              </a:rPr>
              <a:t>~Employee();</a:t>
            </a:r>
          </a:p>
          <a:p>
            <a:pPr marL="927100" marR="552450">
              <a:lnSpc>
                <a:spcPct val="109700"/>
              </a:lnSpc>
            </a:pPr>
            <a:r>
              <a:rPr sz="3200" dirty="0">
                <a:latin typeface="Courier New"/>
                <a:cs typeface="Courier New"/>
              </a:rPr>
              <a:t>virtual double earnings()=0;  virtual void print();  protected:</a:t>
            </a:r>
          </a:p>
          <a:p>
            <a:pPr marL="1969135">
              <a:lnSpc>
                <a:spcPct val="100000"/>
              </a:lnSpc>
              <a:spcBef>
                <a:spcPts val="370"/>
              </a:spcBef>
            </a:pPr>
            <a:r>
              <a:rPr sz="3200" dirty="0">
                <a:latin typeface="Courier New"/>
                <a:cs typeface="Courier New"/>
              </a:rPr>
              <a:t>char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*name;</a:t>
            </a:r>
          </a:p>
          <a:p>
            <a:pPr marL="990600">
              <a:lnSpc>
                <a:spcPct val="100000"/>
              </a:lnSpc>
              <a:spcBef>
                <a:spcPts val="370"/>
              </a:spcBef>
            </a:pPr>
            <a:r>
              <a:rPr sz="3200" dirty="0">
                <a:latin typeface="Courier New"/>
                <a:cs typeface="Courier New"/>
              </a:rPr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4376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077" y="1092148"/>
            <a:ext cx="8182609" cy="5267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0" marR="1558925" indent="-978535">
              <a:lnSpc>
                <a:spcPct val="1198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class Boss:public Employee{  public:</a:t>
            </a:r>
          </a:p>
          <a:p>
            <a:pPr marL="1235710" marR="580390">
              <a:lnSpc>
                <a:spcPts val="4600"/>
              </a:lnSpc>
              <a:spcBef>
                <a:spcPts val="275"/>
              </a:spcBef>
            </a:pPr>
            <a:r>
              <a:rPr sz="3200" dirty="0">
                <a:latin typeface="Courier New"/>
                <a:cs typeface="Courier New"/>
              </a:rPr>
              <a:t>Boss(char*,double);  virtual double earnings();</a:t>
            </a:r>
          </a:p>
          <a:p>
            <a:pPr marL="990600" marR="1069340" indent="977900">
              <a:lnSpc>
                <a:spcPts val="4600"/>
              </a:lnSpc>
              <a:spcBef>
                <a:spcPts val="5"/>
              </a:spcBef>
            </a:pPr>
            <a:r>
              <a:rPr sz="3200" dirty="0">
                <a:latin typeface="Courier New"/>
                <a:cs typeface="Courier New"/>
              </a:rPr>
              <a:t>virtual void print();  private:</a:t>
            </a:r>
          </a:p>
          <a:p>
            <a:pPr marL="1969135"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latin typeface="Courier New"/>
                <a:cs typeface="Courier New"/>
              </a:rPr>
              <a:t>double weeklySalary;</a:t>
            </a:r>
          </a:p>
          <a:p>
            <a:pPr marL="9906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Courier New"/>
                <a:cs typeface="Courier New"/>
              </a:rPr>
              <a:t>};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7" y="1047038"/>
            <a:ext cx="8411210" cy="512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0" marR="92075" indent="-851535">
              <a:lnSpc>
                <a:spcPct val="1100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CommissionWorker:public Employee{  public:</a:t>
            </a:r>
            <a:endParaRPr sz="2800" dirty="0">
              <a:latin typeface="Courier New"/>
              <a:cs typeface="Courier New"/>
            </a:endParaRPr>
          </a:p>
          <a:p>
            <a:pPr marL="1715770">
              <a:lnSpc>
                <a:spcPts val="3190"/>
              </a:lnSpc>
              <a:spcBef>
                <a:spcPts val="340"/>
              </a:spcBef>
            </a:pPr>
            <a:r>
              <a:rPr sz="2800" spc="-10" dirty="0">
                <a:latin typeface="Courier New"/>
                <a:cs typeface="Courier New"/>
              </a:rPr>
              <a:t>CommissionWorker(char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*,</a:t>
            </a:r>
            <a:endParaRPr sz="2800" dirty="0">
              <a:latin typeface="Courier New"/>
              <a:cs typeface="Courier New"/>
            </a:endParaRPr>
          </a:p>
          <a:p>
            <a:pPr marL="3670300">
              <a:lnSpc>
                <a:spcPts val="3190"/>
              </a:lnSpc>
            </a:pPr>
            <a:r>
              <a:rPr sz="2800" spc="-10" dirty="0">
                <a:latin typeface="Courier New"/>
                <a:cs typeface="Courier New"/>
              </a:rPr>
              <a:t>double,double,int);</a:t>
            </a:r>
            <a:endParaRPr sz="2800" dirty="0">
              <a:latin typeface="Courier New"/>
              <a:cs typeface="Courier New"/>
            </a:endParaRPr>
          </a:p>
          <a:p>
            <a:pPr marL="1715770" marR="1155065">
              <a:lnSpc>
                <a:spcPct val="1100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virtual double earnings();  virtual void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print();</a:t>
            </a:r>
            <a:endParaRPr sz="2800" dirty="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345"/>
              </a:spcBef>
            </a:pPr>
            <a:r>
              <a:rPr sz="2800" spc="-10" dirty="0">
                <a:latin typeface="Courier New"/>
                <a:cs typeface="Courier New"/>
              </a:rPr>
              <a:t>private:</a:t>
            </a:r>
            <a:endParaRPr sz="2800" dirty="0">
              <a:latin typeface="Courier New"/>
              <a:cs typeface="Courier New"/>
            </a:endParaRPr>
          </a:p>
          <a:p>
            <a:pPr marL="1715770" marR="2858135">
              <a:lnSpc>
                <a:spcPct val="110100"/>
              </a:lnSpc>
            </a:pPr>
            <a:r>
              <a:rPr sz="2800" spc="-10" dirty="0">
                <a:latin typeface="Courier New"/>
                <a:cs typeface="Courier New"/>
              </a:rPr>
              <a:t>double salary;  double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commission;  int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quantity;</a:t>
            </a:r>
            <a:endParaRPr sz="2800" dirty="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34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7" y="1015948"/>
            <a:ext cx="8411210" cy="533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565">
              <a:lnSpc>
                <a:spcPct val="1198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class PieceWorker:public Employee{  public:</a:t>
            </a:r>
          </a:p>
          <a:p>
            <a:pPr marL="927100" marR="74930" indent="-669925">
              <a:lnSpc>
                <a:spcPts val="4600"/>
              </a:lnSpc>
              <a:spcBef>
                <a:spcPts val="275"/>
              </a:spcBef>
            </a:pPr>
            <a:r>
              <a:rPr sz="3200" dirty="0">
                <a:latin typeface="Courier New"/>
                <a:cs typeface="Courier New"/>
              </a:rPr>
              <a:t>PieceWorker(char *, double, int);  virtual double earnings();  virtual void</a:t>
            </a:r>
            <a:r>
              <a:rPr sz="3200" spc="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print();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latin typeface="Courier New"/>
                <a:cs typeface="Courier New"/>
              </a:rPr>
              <a:t>private:</a:t>
            </a:r>
          </a:p>
          <a:p>
            <a:pPr marL="1480185" marR="2095500" indent="-64135">
              <a:lnSpc>
                <a:spcPct val="119800"/>
              </a:lnSpc>
              <a:spcBef>
                <a:spcPts val="5"/>
              </a:spcBef>
            </a:pPr>
            <a:r>
              <a:rPr sz="3200" dirty="0">
                <a:latin typeface="Courier New"/>
                <a:cs typeface="Courier New"/>
              </a:rPr>
              <a:t>double wagePerPiece;  int quantity;</a:t>
            </a:r>
          </a:p>
          <a:p>
            <a:pPr marL="990600">
              <a:lnSpc>
                <a:spcPts val="3785"/>
              </a:lnSpc>
              <a:spcBef>
                <a:spcPts val="755"/>
              </a:spcBef>
            </a:pPr>
            <a:r>
              <a:rPr sz="3200" dirty="0">
                <a:latin typeface="Courier New"/>
                <a:cs typeface="Courier New"/>
              </a:rPr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7" y="1015948"/>
            <a:ext cx="8411210" cy="533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320040" indent="-489584">
              <a:lnSpc>
                <a:spcPct val="1198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class HrlyWorker:public Employee{  public:</a:t>
            </a:r>
          </a:p>
          <a:p>
            <a:pPr marL="990600" marR="75565" indent="-978535">
              <a:lnSpc>
                <a:spcPts val="4600"/>
              </a:lnSpc>
              <a:spcBef>
                <a:spcPts val="275"/>
              </a:spcBef>
            </a:pPr>
            <a:r>
              <a:rPr sz="3200" dirty="0">
                <a:latin typeface="Courier New"/>
                <a:cs typeface="Courier New"/>
              </a:rPr>
              <a:t>HrlyWorker(char *, double,double);  virtual double earnings();  virtual void</a:t>
            </a:r>
            <a:r>
              <a:rPr sz="3200" spc="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print();</a:t>
            </a:r>
          </a:p>
          <a:p>
            <a:pPr marL="501650"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latin typeface="Courier New"/>
                <a:cs typeface="Courier New"/>
              </a:rPr>
              <a:t>private:</a:t>
            </a:r>
          </a:p>
          <a:p>
            <a:pPr marL="1724660" marR="3743325">
              <a:lnSpc>
                <a:spcPct val="119800"/>
              </a:lnSpc>
              <a:spcBef>
                <a:spcPts val="5"/>
              </a:spcBef>
            </a:pPr>
            <a:r>
              <a:rPr sz="3200" dirty="0">
                <a:latin typeface="Courier New"/>
                <a:cs typeface="Courier New"/>
              </a:rPr>
              <a:t>double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wage;  double</a:t>
            </a:r>
            <a:r>
              <a:rPr sz="3200" spc="-2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hrs;</a:t>
            </a:r>
          </a:p>
          <a:p>
            <a:pPr marL="990600">
              <a:lnSpc>
                <a:spcPts val="3785"/>
              </a:lnSpc>
              <a:spcBef>
                <a:spcPts val="755"/>
              </a:spcBef>
            </a:pPr>
            <a:r>
              <a:rPr sz="3200" dirty="0">
                <a:latin typeface="Courier New"/>
                <a:cs typeface="Courier New"/>
              </a:rPr>
              <a:t>};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7" y="1034871"/>
            <a:ext cx="8411210" cy="5355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0" marR="1582420" indent="-426084">
              <a:lnSpc>
                <a:spcPct val="1202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void viaPointer(Employee *base){  base-&gt;print();</a:t>
            </a:r>
            <a:endParaRPr sz="2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</a:pPr>
            <a:r>
              <a:rPr sz="2800" spc="-10" dirty="0">
                <a:latin typeface="Courier New"/>
                <a:cs typeface="Courier New"/>
              </a:rPr>
              <a:t>cout&lt;&lt;"Earned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Rs."&lt;&lt;base-&gt;earnings();</a:t>
            </a:r>
            <a:endParaRPr sz="2800" dirty="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 dirty="0">
              <a:latin typeface="Courier New"/>
              <a:cs typeface="Courier New"/>
            </a:endParaRPr>
          </a:p>
          <a:p>
            <a:pPr marL="438150" marR="1156970" indent="-426084">
              <a:lnSpc>
                <a:spcPct val="1202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void viaReference(Employee &amp;base){  base.print();</a:t>
            </a:r>
            <a:endParaRPr sz="2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urier New"/>
                <a:cs typeface="Courier New"/>
              </a:rPr>
              <a:t>cout&lt;&lt;"Earned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Rs."&lt;&lt;base.earnings();</a:t>
            </a:r>
            <a:endParaRPr sz="2800" dirty="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1945" y="436562"/>
            <a:ext cx="4376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8677" y="1034871"/>
            <a:ext cx="8325484" cy="5153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ourier New"/>
                <a:cs typeface="Courier New"/>
              </a:rPr>
              <a:t>main(){</a:t>
            </a:r>
            <a:endParaRPr sz="2800">
              <a:latin typeface="Courier New"/>
              <a:cs typeface="Courier New"/>
            </a:endParaRPr>
          </a:p>
          <a:p>
            <a:pPr marL="650875" marR="1708785">
              <a:lnSpc>
                <a:spcPct val="120200"/>
              </a:lnSpc>
              <a:tabLst>
                <a:tab pos="3203575" algn="l"/>
              </a:tabLst>
            </a:pPr>
            <a:r>
              <a:rPr sz="2800" spc="-10" dirty="0">
                <a:latin typeface="Courier New"/>
                <a:cs typeface="Courier New"/>
              </a:rPr>
              <a:t>Boss b("John",800.0);  b.print();	//static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binding</a:t>
            </a:r>
            <a:endParaRPr sz="2800">
              <a:latin typeface="Courier New"/>
              <a:cs typeface="Courier New"/>
            </a:endParaRPr>
          </a:p>
          <a:p>
            <a:pPr marL="650875" marR="64389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cout&lt;&lt;"Earned Rs."&lt;&lt;b.earnings();  viaPointer(&amp;b);</a:t>
            </a:r>
            <a:endParaRPr sz="28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680"/>
              </a:spcBef>
            </a:pPr>
            <a:r>
              <a:rPr sz="2800" spc="-10" dirty="0">
                <a:latin typeface="Courier New"/>
                <a:cs typeface="Courier New"/>
              </a:rPr>
              <a:t>viaReference(b);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ourier New"/>
              <a:cs typeface="Courier New"/>
            </a:endParaRPr>
          </a:p>
          <a:p>
            <a:pPr marL="355600" marR="5080" indent="-342900">
              <a:lnSpc>
                <a:spcPct val="120200"/>
              </a:lnSpc>
            </a:pPr>
            <a:r>
              <a:rPr sz="2800" spc="-10" dirty="0">
                <a:latin typeface="Courier New"/>
                <a:cs typeface="Courier New"/>
              </a:rPr>
              <a:t>CommissionWorker c("Lee",200.0,3.0,15);  viaPointer(&amp;c);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10" dirty="0">
                <a:latin typeface="Courier New"/>
                <a:cs typeface="Courier New"/>
              </a:rPr>
              <a:t>PieceWorker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p("Margaret",2.5,200);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577" y="6248120"/>
            <a:ext cx="3430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viaReference(p);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1945" y="436562"/>
            <a:ext cx="4376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8677" y="1034871"/>
            <a:ext cx="8321040" cy="5013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0" marR="2341245" indent="-851535">
              <a:lnSpc>
                <a:spcPct val="1202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HrlyWorker h("Sue",2.5,200);  h.print();</a:t>
            </a:r>
            <a:endParaRPr sz="2800">
              <a:latin typeface="Courier New"/>
              <a:cs typeface="Courier New"/>
            </a:endParaRPr>
          </a:p>
          <a:p>
            <a:pPr marL="863600" marR="1276985" indent="-851535">
              <a:lnSpc>
                <a:spcPct val="1201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cout&lt;&lt;"Earned Rs."&lt;&lt;h.earnings();  viaPointer(&amp;h);  viaReference(h);</a:t>
            </a:r>
            <a:endParaRPr sz="2800">
              <a:latin typeface="Courier New"/>
              <a:cs typeface="Courier New"/>
            </a:endParaRPr>
          </a:p>
          <a:p>
            <a:pPr marL="8636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30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At run time, </a:t>
            </a:r>
            <a:r>
              <a:rPr sz="2800" spc="-5" dirty="0">
                <a:latin typeface="Arial"/>
                <a:cs typeface="Arial"/>
              </a:rPr>
              <a:t>when it is </a:t>
            </a:r>
            <a:r>
              <a:rPr sz="2800" dirty="0">
                <a:latin typeface="Arial"/>
                <a:cs typeface="Arial"/>
              </a:rPr>
              <a:t>known 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type </a:t>
            </a:r>
            <a:r>
              <a:rPr sz="2800" spc="-5" dirty="0">
                <a:latin typeface="Arial"/>
                <a:cs typeface="Arial"/>
              </a:rPr>
              <a:t>of object is  </a:t>
            </a:r>
            <a:r>
              <a:rPr sz="2800" dirty="0">
                <a:latin typeface="Arial"/>
                <a:cs typeface="Arial"/>
              </a:rPr>
              <a:t>pointed to by base, then the appropriate version of  the function will be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called.</a:t>
            </a:r>
            <a:endParaRPr sz="2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685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same message passed takes on many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577" y="6022730"/>
            <a:ext cx="27559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at different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945" y="360362"/>
            <a:ext cx="3566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Polymorphism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7" y="1187704"/>
            <a:ext cx="8411210" cy="521104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70510" indent="-342900">
              <a:lnSpc>
                <a:spcPts val="3450"/>
              </a:lnSpc>
              <a:spcBef>
                <a:spcPts val="53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ability for </a:t>
            </a:r>
            <a:r>
              <a:rPr sz="3200" spc="-10" dirty="0">
                <a:latin typeface="Arial"/>
                <a:cs typeface="Arial"/>
              </a:rPr>
              <a:t>objects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" dirty="0">
                <a:latin typeface="Arial"/>
                <a:cs typeface="Arial"/>
              </a:rPr>
              <a:t>different classes  related </a:t>
            </a:r>
            <a:r>
              <a:rPr sz="3200" spc="-5" dirty="0">
                <a:latin typeface="Arial"/>
                <a:cs typeface="Arial"/>
              </a:rPr>
              <a:t>by </a:t>
            </a:r>
            <a:r>
              <a:rPr sz="3200" spc="-10" dirty="0">
                <a:latin typeface="Arial"/>
                <a:cs typeface="Arial"/>
              </a:rPr>
              <a:t>inheritance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respond differently  </a:t>
            </a:r>
            <a:r>
              <a:rPr sz="3200" spc="-5" dirty="0">
                <a:latin typeface="Arial"/>
                <a:cs typeface="Arial"/>
              </a:rPr>
              <a:t>to the same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message.</a:t>
            </a:r>
            <a:endParaRPr sz="3200" dirty="0">
              <a:latin typeface="Arial"/>
              <a:cs typeface="Arial"/>
            </a:endParaRPr>
          </a:p>
          <a:p>
            <a:pPr marL="355600" marR="694055" indent="-3429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  <a:tab pos="2563495" algn="l"/>
              </a:tabLst>
            </a:pPr>
            <a:r>
              <a:rPr sz="3200" spc="-10" dirty="0">
                <a:latin typeface="Arial"/>
                <a:cs typeface="Arial"/>
              </a:rPr>
              <a:t>Polymorphism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-10" dirty="0">
                <a:latin typeface="Arial"/>
                <a:cs typeface="Arial"/>
              </a:rPr>
              <a:t>implemented </a:t>
            </a:r>
            <a:r>
              <a:rPr sz="3200" spc="-5" dirty="0">
                <a:latin typeface="Arial"/>
                <a:cs typeface="Arial"/>
              </a:rPr>
              <a:t>in C++ </a:t>
            </a:r>
            <a:r>
              <a:rPr sz="3200" spc="-10" dirty="0">
                <a:latin typeface="Arial"/>
                <a:cs typeface="Arial"/>
              </a:rPr>
              <a:t>via  inheritance	</a:t>
            </a:r>
            <a:r>
              <a:rPr sz="3200" spc="-5" dirty="0">
                <a:latin typeface="Arial"/>
                <a:cs typeface="Arial"/>
              </a:rPr>
              <a:t>and virtual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functions.</a:t>
            </a:r>
            <a:endParaRPr sz="3200" dirty="0">
              <a:latin typeface="Arial"/>
              <a:cs typeface="Arial"/>
            </a:endParaRPr>
          </a:p>
          <a:p>
            <a:pPr marL="355600" marR="200660" indent="-3429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This is also called as </a:t>
            </a:r>
            <a:r>
              <a:rPr sz="3200" spc="-10" dirty="0">
                <a:latin typeface="Arial"/>
                <a:cs typeface="Arial"/>
              </a:rPr>
              <a:t>dynamic  polymorphism. </a:t>
            </a:r>
            <a:r>
              <a:rPr sz="3200" spc="-5" dirty="0">
                <a:latin typeface="Arial"/>
                <a:cs typeface="Arial"/>
              </a:rPr>
              <a:t>i.e. when a </a:t>
            </a:r>
            <a:r>
              <a:rPr sz="3200" spc="-10" dirty="0">
                <a:latin typeface="Arial"/>
                <a:cs typeface="Arial"/>
              </a:rPr>
              <a:t>request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-10" dirty="0">
                <a:latin typeface="Arial"/>
                <a:cs typeface="Arial"/>
              </a:rPr>
              <a:t>made  through </a:t>
            </a:r>
            <a:r>
              <a:rPr sz="3200" spc="-5" dirty="0">
                <a:latin typeface="Arial"/>
                <a:cs typeface="Arial"/>
              </a:rPr>
              <a:t>a base class </a:t>
            </a:r>
            <a:r>
              <a:rPr sz="3200" spc="-10" dirty="0">
                <a:latin typeface="Arial"/>
                <a:cs typeface="Arial"/>
              </a:rPr>
              <a:t>pointer </a:t>
            </a:r>
            <a:r>
              <a:rPr sz="3200" spc="-5" dirty="0">
                <a:latin typeface="Arial"/>
                <a:cs typeface="Arial"/>
              </a:rPr>
              <a:t>to use a </a:t>
            </a:r>
            <a:r>
              <a:rPr sz="3200" spc="-10" dirty="0">
                <a:latin typeface="Arial"/>
                <a:cs typeface="Arial"/>
              </a:rPr>
              <a:t>virtual  function, </a:t>
            </a:r>
            <a:r>
              <a:rPr sz="3200" spc="-5" dirty="0">
                <a:latin typeface="Arial"/>
                <a:cs typeface="Arial"/>
              </a:rPr>
              <a:t>C++ </a:t>
            </a:r>
            <a:r>
              <a:rPr sz="3200" spc="-10" dirty="0">
                <a:latin typeface="Arial"/>
                <a:cs typeface="Arial"/>
              </a:rPr>
              <a:t>chooses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correct  overridden function </a:t>
            </a:r>
            <a:r>
              <a:rPr sz="3200" spc="-5" dirty="0">
                <a:latin typeface="Arial"/>
                <a:cs typeface="Arial"/>
              </a:rPr>
              <a:t>in the </a:t>
            </a:r>
            <a:r>
              <a:rPr sz="3200" spc="-10" dirty="0">
                <a:latin typeface="Arial"/>
                <a:cs typeface="Arial"/>
              </a:rPr>
              <a:t>appropriate  derived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associated </a:t>
            </a:r>
            <a:r>
              <a:rPr sz="3200" spc="-5" dirty="0">
                <a:latin typeface="Arial"/>
                <a:cs typeface="Arial"/>
              </a:rPr>
              <a:t>with the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object.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BE2EB0-B773-4B71-B01A-BF67C85F5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93238"/>
              </p:ext>
            </p:extLst>
          </p:nvPr>
        </p:nvGraphicFramePr>
        <p:xfrm>
          <a:off x="0" y="2048"/>
          <a:ext cx="9118600" cy="683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0">
                  <a:extLst>
                    <a:ext uri="{9D8B030D-6E8A-4147-A177-3AD203B41FA5}">
                      <a16:colId xmlns:a16="http://schemas.microsoft.com/office/drawing/2014/main" val="3334897047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442850099"/>
                    </a:ext>
                  </a:extLst>
                </a:gridCol>
              </a:tblGrid>
              <a:tr h="6830552">
                <a:tc>
                  <a:txBody>
                    <a:bodyPr/>
                    <a:lstStyle/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#include&lt;</a:t>
                      </a:r>
                      <a:r>
                        <a:rPr lang="en-IN" dirty="0" err="1"/>
                        <a:t>cstring</a:t>
                      </a:r>
                      <a:r>
                        <a:rPr lang="en-IN" dirty="0"/>
                        <a:t>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Employee { 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	Employee(char*, char*);  </a:t>
                      </a:r>
                    </a:p>
                    <a:p>
                      <a:r>
                        <a:rPr lang="en-IN" dirty="0"/>
                        <a:t>	void print(void);</a:t>
                      </a:r>
                    </a:p>
                    <a:p>
                      <a:r>
                        <a:rPr lang="en-IN" dirty="0"/>
                        <a:t>	~Employee();  </a:t>
                      </a:r>
                    </a:p>
                    <a:p>
                      <a:r>
                        <a:rPr lang="en-IN" dirty="0"/>
                        <a:t>private:</a:t>
                      </a:r>
                    </a:p>
                    <a:p>
                      <a:r>
                        <a:rPr lang="en-IN" dirty="0"/>
                        <a:t>	char* </a:t>
                      </a:r>
                      <a:r>
                        <a:rPr lang="en-IN" dirty="0" err="1"/>
                        <a:t>fstName</a:t>
                      </a:r>
                      <a:r>
                        <a:rPr lang="en-IN" dirty="0"/>
                        <a:t>;  </a:t>
                      </a:r>
                    </a:p>
                    <a:p>
                      <a:r>
                        <a:rPr lang="en-IN" dirty="0"/>
                        <a:t>	char* </a:t>
                      </a:r>
                      <a:r>
                        <a:rPr lang="en-IN" dirty="0" err="1"/>
                        <a:t>lstName</a:t>
                      </a:r>
                      <a:r>
                        <a:rPr lang="en-IN" dirty="0"/>
                        <a:t>; };</a:t>
                      </a:r>
                    </a:p>
                    <a:p>
                      <a:r>
                        <a:rPr lang="en-IN" dirty="0"/>
                        <a:t>Employee::Employee(char* </a:t>
                      </a:r>
                      <a:r>
                        <a:rPr lang="en-IN" dirty="0" err="1"/>
                        <a:t>fst,char</a:t>
                      </a:r>
                      <a:r>
                        <a:rPr lang="en-IN" dirty="0"/>
                        <a:t>* </a:t>
                      </a:r>
                      <a:r>
                        <a:rPr lang="en-IN" dirty="0" err="1"/>
                        <a:t>lst</a:t>
                      </a:r>
                      <a:r>
                        <a:rPr lang="en-IN" dirty="0"/>
                        <a:t>) { 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fstName</a:t>
                      </a:r>
                      <a:r>
                        <a:rPr lang="en-IN" dirty="0"/>
                        <a:t>=new char[</a:t>
                      </a:r>
                      <a:r>
                        <a:rPr lang="en-IN" dirty="0" err="1"/>
                        <a:t>strlen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fst</a:t>
                      </a:r>
                      <a:r>
                        <a:rPr lang="en-IN" dirty="0"/>
                        <a:t>)+1];  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strcpy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fstName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fst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lstName</a:t>
                      </a:r>
                      <a:r>
                        <a:rPr lang="en-IN" dirty="0"/>
                        <a:t>=new char[</a:t>
                      </a:r>
                      <a:r>
                        <a:rPr lang="en-IN" dirty="0" err="1"/>
                        <a:t>strlen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lst</a:t>
                      </a:r>
                      <a:r>
                        <a:rPr lang="en-IN" dirty="0"/>
                        <a:t>)+1];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strcpy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lstName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lst</a:t>
                      </a:r>
                      <a:r>
                        <a:rPr lang="en-IN" dirty="0"/>
                        <a:t>);	}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void Employee::print(void)	{  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fstName</a:t>
                      </a:r>
                      <a:r>
                        <a:rPr lang="en-IN" dirty="0"/>
                        <a:t>&lt;&lt;"  "&lt;&lt;</a:t>
                      </a:r>
                      <a:r>
                        <a:rPr lang="en-IN" dirty="0" err="1"/>
                        <a:t>lstName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 }                 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int main() {</a:t>
                      </a:r>
                    </a:p>
                    <a:p>
                      <a:r>
                        <a:rPr lang="en-IN" dirty="0" err="1"/>
                        <a:t>HrlyWorker</a:t>
                      </a:r>
                      <a:r>
                        <a:rPr lang="en-IN" dirty="0"/>
                        <a:t> h("BOB","Smith",40.0,10.0);</a:t>
                      </a:r>
                    </a:p>
                    <a:p>
                      <a:r>
                        <a:rPr lang="en-IN" dirty="0" err="1"/>
                        <a:t>h.print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return 0;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Employee::~Employee()         {</a:t>
                      </a:r>
                    </a:p>
                    <a:p>
                      <a:r>
                        <a:rPr lang="en-IN" dirty="0"/>
                        <a:t>	delete []</a:t>
                      </a:r>
                      <a:r>
                        <a:rPr lang="en-IN" dirty="0" err="1"/>
                        <a:t>fstName</a:t>
                      </a:r>
                      <a:r>
                        <a:rPr lang="en-IN" dirty="0"/>
                        <a:t>; </a:t>
                      </a:r>
                    </a:p>
                    <a:p>
                      <a:r>
                        <a:rPr lang="en-IN" dirty="0"/>
                        <a:t>	delete []</a:t>
                      </a:r>
                      <a:r>
                        <a:rPr lang="en-IN" dirty="0" err="1"/>
                        <a:t>lstName</a:t>
                      </a:r>
                      <a:r>
                        <a:rPr lang="en-IN" dirty="0"/>
                        <a:t>;	}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HrlyWorker:public</a:t>
                      </a:r>
                      <a:r>
                        <a:rPr lang="en-IN" dirty="0"/>
                        <a:t> Employee{  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 err="1"/>
                        <a:t>HrlyWorker</a:t>
                      </a:r>
                      <a:r>
                        <a:rPr lang="en-IN" dirty="0"/>
                        <a:t>(char *, char *, double, double);</a:t>
                      </a:r>
                    </a:p>
                    <a:p>
                      <a:r>
                        <a:rPr lang="en-IN" dirty="0"/>
                        <a:t>double </a:t>
                      </a:r>
                      <a:r>
                        <a:rPr lang="en-IN" dirty="0" err="1"/>
                        <a:t>getPay</a:t>
                      </a:r>
                      <a:r>
                        <a:rPr lang="en-IN" dirty="0"/>
                        <a:t>();  </a:t>
                      </a:r>
                    </a:p>
                    <a:p>
                      <a:r>
                        <a:rPr lang="en-IN" dirty="0"/>
                        <a:t>void print(void);</a:t>
                      </a:r>
                    </a:p>
                    <a:p>
                      <a:r>
                        <a:rPr lang="en-IN" dirty="0"/>
                        <a:t>private:</a:t>
                      </a:r>
                    </a:p>
                    <a:p>
                      <a:r>
                        <a:rPr lang="en-IN" dirty="0"/>
                        <a:t>double wage;  </a:t>
                      </a:r>
                    </a:p>
                    <a:p>
                      <a:r>
                        <a:rPr lang="en-IN" dirty="0"/>
                        <a:t>double hours;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 err="1"/>
                        <a:t>HrlyWorker</a:t>
                      </a:r>
                      <a:r>
                        <a:rPr lang="en-IN" dirty="0"/>
                        <a:t>::</a:t>
                      </a:r>
                      <a:r>
                        <a:rPr lang="en-IN" dirty="0" err="1"/>
                        <a:t>HrlyWorker</a:t>
                      </a:r>
                      <a:r>
                        <a:rPr lang="en-IN" dirty="0"/>
                        <a:t>(char *</a:t>
                      </a:r>
                      <a:r>
                        <a:rPr lang="en-IN" dirty="0" err="1"/>
                        <a:t>fst</a:t>
                      </a:r>
                      <a:r>
                        <a:rPr lang="en-IN" dirty="0"/>
                        <a:t>, char *</a:t>
                      </a:r>
                      <a:r>
                        <a:rPr lang="en-IN" dirty="0" err="1"/>
                        <a:t>lst</a:t>
                      </a:r>
                      <a:r>
                        <a:rPr lang="en-IN" dirty="0"/>
                        <a:t>, double hrs, double </a:t>
                      </a:r>
                      <a:r>
                        <a:rPr lang="en-IN" dirty="0" err="1"/>
                        <a:t>wg</a:t>
                      </a:r>
                      <a:r>
                        <a:rPr lang="en-IN" dirty="0"/>
                        <a:t>) : Employee (</a:t>
                      </a:r>
                      <a:r>
                        <a:rPr lang="en-IN" dirty="0" err="1"/>
                        <a:t>fst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lst</a:t>
                      </a:r>
                      <a:r>
                        <a:rPr lang="en-IN" dirty="0"/>
                        <a:t>) {</a:t>
                      </a:r>
                    </a:p>
                    <a:p>
                      <a:r>
                        <a:rPr lang="en-IN" dirty="0"/>
                        <a:t>hours=hrs;</a:t>
                      </a:r>
                    </a:p>
                    <a:p>
                      <a:r>
                        <a:rPr lang="en-IN" dirty="0"/>
                        <a:t>wage=</a:t>
                      </a:r>
                      <a:r>
                        <a:rPr lang="en-IN" dirty="0" err="1"/>
                        <a:t>wg</a:t>
                      </a:r>
                      <a:r>
                        <a:rPr lang="en-IN" dirty="0"/>
                        <a:t>; }</a:t>
                      </a:r>
                    </a:p>
                    <a:p>
                      <a:r>
                        <a:rPr lang="en-IN" dirty="0"/>
                        <a:t>void </a:t>
                      </a:r>
                      <a:r>
                        <a:rPr lang="en-IN" dirty="0" err="1"/>
                        <a:t>HrlyWorker</a:t>
                      </a:r>
                      <a:r>
                        <a:rPr lang="en-IN" dirty="0"/>
                        <a:t>::print() {  </a:t>
                      </a:r>
                    </a:p>
                    <a:p>
                      <a:r>
                        <a:rPr lang="en-IN" dirty="0"/>
                        <a:t>Employee::print();             // Base class version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getPay</a:t>
                      </a:r>
                      <a:r>
                        <a:rPr lang="en-IN" dirty="0"/>
                        <a:t>()&lt;&lt;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     // Extra task 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double </a:t>
                      </a:r>
                      <a:r>
                        <a:rPr lang="en-IN" dirty="0" err="1"/>
                        <a:t>HrlyWorker</a:t>
                      </a:r>
                      <a:r>
                        <a:rPr lang="en-IN" dirty="0"/>
                        <a:t>::</a:t>
                      </a:r>
                      <a:r>
                        <a:rPr lang="en-IN" dirty="0" err="1"/>
                        <a:t>getPay</a:t>
                      </a:r>
                      <a:r>
                        <a:rPr lang="en-IN" dirty="0"/>
                        <a:t>() { </a:t>
                      </a:r>
                    </a:p>
                    <a:p>
                      <a:r>
                        <a:rPr lang="en-IN" dirty="0"/>
                        <a:t>	 return wage*hours;}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1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832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945" y="360362"/>
            <a:ext cx="5619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Polymorphism</a:t>
            </a:r>
            <a:r>
              <a:rPr spc="-2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7" y="1263904"/>
            <a:ext cx="8411210" cy="486479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38480" indent="-342900" algn="just">
              <a:lnSpc>
                <a:spcPts val="3450"/>
              </a:lnSpc>
              <a:spcBef>
                <a:spcPts val="53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An </a:t>
            </a:r>
            <a:r>
              <a:rPr sz="3200" spc="-10" dirty="0">
                <a:latin typeface="Arial"/>
                <a:cs typeface="Arial"/>
              </a:rPr>
              <a:t>abstract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defines </a:t>
            </a:r>
            <a:r>
              <a:rPr sz="3200" spc="-5" dirty="0">
                <a:latin typeface="Arial"/>
                <a:cs typeface="Arial"/>
              </a:rPr>
              <a:t>an </a:t>
            </a:r>
            <a:r>
              <a:rPr sz="3200" spc="-10" dirty="0">
                <a:latin typeface="Arial"/>
                <a:cs typeface="Arial"/>
              </a:rPr>
              <a:t>interface for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various members </a:t>
            </a:r>
            <a:r>
              <a:rPr sz="3200" spc="-5" dirty="0">
                <a:latin typeface="Arial"/>
                <a:cs typeface="Arial"/>
              </a:rPr>
              <a:t>of a class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hierarchy.</a:t>
            </a:r>
            <a:endParaRPr sz="3200" dirty="0">
              <a:latin typeface="Arial"/>
              <a:cs typeface="Arial"/>
            </a:endParaRPr>
          </a:p>
          <a:p>
            <a:pPr marL="355600" marR="1012825" indent="-342900" algn="just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abstract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contains </a:t>
            </a:r>
            <a:r>
              <a:rPr sz="3200" spc="-5" dirty="0">
                <a:latin typeface="Arial"/>
                <a:cs typeface="Arial"/>
              </a:rPr>
              <a:t>pure </a:t>
            </a:r>
            <a:r>
              <a:rPr sz="3200" spc="-10" dirty="0">
                <a:latin typeface="Arial"/>
                <a:cs typeface="Arial"/>
              </a:rPr>
              <a:t>virtual  function </a:t>
            </a:r>
            <a:r>
              <a:rPr sz="3200" spc="-5" dirty="0">
                <a:latin typeface="Arial"/>
                <a:cs typeface="Arial"/>
              </a:rPr>
              <a:t>and the </a:t>
            </a:r>
            <a:r>
              <a:rPr sz="3200" spc="-10" dirty="0">
                <a:latin typeface="Arial"/>
                <a:cs typeface="Arial"/>
              </a:rPr>
              <a:t>hierarchy </a:t>
            </a:r>
            <a:r>
              <a:rPr sz="3200" spc="-5" dirty="0">
                <a:latin typeface="Arial"/>
                <a:cs typeface="Arial"/>
              </a:rPr>
              <a:t>can use </a:t>
            </a:r>
            <a:r>
              <a:rPr sz="3200" spc="-10" dirty="0">
                <a:latin typeface="Arial"/>
                <a:cs typeface="Arial"/>
              </a:rPr>
              <a:t>this  interface through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polymorphism.</a:t>
            </a:r>
            <a:endParaRPr sz="3200" dirty="0">
              <a:latin typeface="Arial"/>
              <a:cs typeface="Arial"/>
            </a:endParaRPr>
          </a:p>
          <a:p>
            <a:pPr marL="355600" marR="495934" indent="-3429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Other types of </a:t>
            </a:r>
            <a:r>
              <a:rPr sz="3200" spc="-10" dirty="0">
                <a:latin typeface="Arial"/>
                <a:cs typeface="Arial"/>
              </a:rPr>
              <a:t>polymorphism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spc="-10" dirty="0">
                <a:latin typeface="Arial"/>
                <a:cs typeface="Arial"/>
              </a:rPr>
              <a:t>obtained  through function </a:t>
            </a:r>
            <a:r>
              <a:rPr sz="3200" spc="-5" dirty="0">
                <a:latin typeface="Arial"/>
                <a:cs typeface="Arial"/>
              </a:rPr>
              <a:t>or </a:t>
            </a:r>
            <a:r>
              <a:rPr sz="3200" spc="-10" dirty="0">
                <a:latin typeface="Arial"/>
                <a:cs typeface="Arial"/>
              </a:rPr>
              <a:t>operator overloading  </a:t>
            </a:r>
            <a:r>
              <a:rPr sz="3200" spc="-5" dirty="0">
                <a:latin typeface="Arial"/>
                <a:cs typeface="Arial"/>
              </a:rPr>
              <a:t>are called static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polymorphism.</a:t>
            </a:r>
            <a:endParaRPr sz="3200" dirty="0">
              <a:latin typeface="Arial"/>
              <a:cs typeface="Arial"/>
            </a:endParaRPr>
          </a:p>
          <a:p>
            <a:pPr marL="355600" marR="1416685" indent="-3429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This </a:t>
            </a:r>
            <a:r>
              <a:rPr sz="3200" spc="-10" dirty="0">
                <a:latin typeface="Arial"/>
                <a:cs typeface="Arial"/>
              </a:rPr>
              <a:t>powerful feature </a:t>
            </a:r>
            <a:r>
              <a:rPr sz="3200" spc="-5" dirty="0">
                <a:latin typeface="Arial"/>
                <a:cs typeface="Arial"/>
              </a:rPr>
              <a:t>of C++ helps </a:t>
            </a:r>
            <a:r>
              <a:rPr sz="3200" spc="-10" dirty="0">
                <a:latin typeface="Arial"/>
                <a:cs typeface="Arial"/>
              </a:rPr>
              <a:t>in  reducing complexity </a:t>
            </a:r>
            <a:r>
              <a:rPr sz="3200" spc="-5" dirty="0">
                <a:latin typeface="Arial"/>
                <a:cs typeface="Arial"/>
              </a:rPr>
              <a:t>of the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system.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66427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problem with</a:t>
            </a:r>
            <a:r>
              <a:rPr spc="15" dirty="0"/>
              <a:t> </a:t>
            </a:r>
            <a:r>
              <a:rPr spc="-5" dirty="0"/>
              <a:t>destructors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7" y="1346352"/>
            <a:ext cx="8411210" cy="49476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49860" indent="-342900">
              <a:lnSpc>
                <a:spcPts val="3020"/>
              </a:lnSpc>
              <a:spcBef>
                <a:spcPts val="484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case of polymorphism If an object is destroyed  explicitly by applying the delete operator to 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  class pointer, then always the base class  destructor called on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object.</a:t>
            </a:r>
          </a:p>
          <a:p>
            <a:pPr marL="355600" marR="312420" indent="-342900">
              <a:lnSpc>
                <a:spcPts val="3020"/>
              </a:lnSpc>
              <a:spcBef>
                <a:spcPts val="69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result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base portion of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object is only  </a:t>
            </a:r>
            <a:r>
              <a:rPr sz="2800" dirty="0">
                <a:latin typeface="Arial"/>
                <a:cs typeface="Arial"/>
              </a:rPr>
              <a:t>destroyed.</a:t>
            </a:r>
          </a:p>
          <a:p>
            <a:pPr marL="355600" marR="387350" indent="-342900">
              <a:lnSpc>
                <a:spcPts val="3020"/>
              </a:lnSpc>
              <a:spcBef>
                <a:spcPts val="68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But the derived class object should be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destroyed  first and then the base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object.</a:t>
            </a:r>
          </a:p>
          <a:p>
            <a:pPr marL="355600" marR="128905" indent="-342900">
              <a:lnSpc>
                <a:spcPct val="90100"/>
              </a:lnSpc>
              <a:spcBef>
                <a:spcPts val="63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Therefore, declare virtual to base class destructor,  which makes all derived class destructors virtual  even though they do not have the same name as  the the base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destructor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277" y="390982"/>
            <a:ext cx="64693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Multiple Inheritance</a:t>
            </a:r>
            <a:r>
              <a:rPr sz="4000" spc="-80" dirty="0"/>
              <a:t> </a:t>
            </a:r>
            <a:r>
              <a:rPr sz="4000" dirty="0"/>
              <a:t>revisited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98677" y="1074927"/>
            <a:ext cx="71361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  <a:tab pos="5498465" algn="l"/>
              </a:tabLst>
            </a:pPr>
            <a:r>
              <a:rPr sz="3200" spc="-5" dirty="0">
                <a:latin typeface="Arial"/>
                <a:cs typeface="Arial"/>
              </a:rPr>
              <a:t>An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Ambiguty	Diamond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78250" y="1035050"/>
          <a:ext cx="1753235" cy="2081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Base1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Data1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183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Func1(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626611" y="1806955"/>
            <a:ext cx="170815" cy="171450"/>
          </a:xfrm>
          <a:custGeom>
            <a:avLst/>
            <a:gdLst/>
            <a:ahLst/>
            <a:cxnLst/>
            <a:rect l="l" t="t" r="r" b="b"/>
            <a:pathLst>
              <a:path w="170814" h="171450">
                <a:moveTo>
                  <a:pt x="170687" y="85343"/>
                </a:moveTo>
                <a:lnTo>
                  <a:pt x="0" y="0"/>
                </a:lnTo>
                <a:lnTo>
                  <a:pt x="0" y="171450"/>
                </a:lnTo>
                <a:lnTo>
                  <a:pt x="170687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9900" y="173075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171450" y="0"/>
                </a:lnTo>
                <a:lnTo>
                  <a:pt x="0" y="85343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2207"/>
              </p:ext>
            </p:extLst>
          </p:nvPr>
        </p:nvGraphicFramePr>
        <p:xfrm>
          <a:off x="818514" y="1877442"/>
          <a:ext cx="2802255" cy="26913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Derv1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Data2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183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Func1(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26404"/>
              </p:ext>
            </p:extLst>
          </p:nvPr>
        </p:nvGraphicFramePr>
        <p:xfrm>
          <a:off x="5721350" y="1817815"/>
          <a:ext cx="2651124" cy="2691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Derv2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Data3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1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Func1(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578355" y="45593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85343" y="0"/>
                </a:lnTo>
                <a:lnTo>
                  <a:pt x="0" y="17145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80155"/>
              </p:ext>
            </p:extLst>
          </p:nvPr>
        </p:nvGraphicFramePr>
        <p:xfrm>
          <a:off x="1664082" y="4492523"/>
          <a:ext cx="5867399" cy="2081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6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Derv12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Data4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1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Func1(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445756" y="44831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85344" y="0"/>
                </a:lnTo>
                <a:lnTo>
                  <a:pt x="0" y="17145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59100" y="3198869"/>
            <a:ext cx="3092450" cy="9994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29"/>
              </a:spcBef>
            </a:pPr>
            <a:r>
              <a:rPr sz="3200" spc="-10" dirty="0">
                <a:latin typeface="Arial"/>
                <a:cs typeface="Arial"/>
              </a:rPr>
              <a:t>Diamond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shaped  Inheritance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277" y="390982"/>
            <a:ext cx="27635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An</a:t>
            </a:r>
            <a:r>
              <a:rPr sz="4000" spc="-90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78250" y="1035050"/>
          <a:ext cx="1753235" cy="2814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roll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466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getRoll()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putRoll()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626611" y="1806955"/>
            <a:ext cx="170815" cy="171450"/>
          </a:xfrm>
          <a:custGeom>
            <a:avLst/>
            <a:gdLst/>
            <a:ahLst/>
            <a:cxnLst/>
            <a:rect l="l" t="t" r="r" b="b"/>
            <a:pathLst>
              <a:path w="170814" h="171450">
                <a:moveTo>
                  <a:pt x="170687" y="85343"/>
                </a:moveTo>
                <a:lnTo>
                  <a:pt x="0" y="0"/>
                </a:lnTo>
                <a:lnTo>
                  <a:pt x="0" y="171450"/>
                </a:lnTo>
                <a:lnTo>
                  <a:pt x="170687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9900" y="173075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171450" y="0"/>
                </a:lnTo>
                <a:lnTo>
                  <a:pt x="0" y="85343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6450" y="1873250"/>
          <a:ext cx="2802254" cy="3423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Test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0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Mark1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Mark2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666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getMark(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85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00014" y="1797050"/>
          <a:ext cx="2955924" cy="342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Sports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Score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24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getScore()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putScore()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721100" y="4483100"/>
            <a:ext cx="1906270" cy="609600"/>
          </a:xfrm>
          <a:prstGeom prst="rect">
            <a:avLst/>
          </a:prstGeom>
          <a:solidFill>
            <a:srgbClr val="A2C1FE"/>
          </a:solidFill>
          <a:ln w="381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Times New Roman"/>
                <a:cs typeface="Times New Roman"/>
              </a:rPr>
              <a:t>Result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100" y="5092700"/>
            <a:ext cx="1906270" cy="762000"/>
          </a:xfrm>
          <a:prstGeom prst="rect">
            <a:avLst/>
          </a:prstGeom>
          <a:solidFill>
            <a:srgbClr val="A2C1FE"/>
          </a:solidFill>
          <a:ln w="38100">
            <a:solidFill>
              <a:srgbClr val="00000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360"/>
              </a:spcBef>
            </a:pPr>
            <a:r>
              <a:rPr sz="3200" spc="-5" dirty="0">
                <a:latin typeface="Times New Roman"/>
                <a:cs typeface="Times New Roman"/>
              </a:rPr>
              <a:t>Total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1100" y="5854700"/>
            <a:ext cx="1906270" cy="710565"/>
          </a:xfrm>
          <a:prstGeom prst="rect">
            <a:avLst/>
          </a:prstGeom>
          <a:solidFill>
            <a:srgbClr val="A2C1FE"/>
          </a:solidFill>
          <a:ln w="38100">
            <a:solidFill>
              <a:srgbClr val="00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125"/>
              </a:spcBef>
            </a:pPr>
            <a:r>
              <a:rPr sz="3200" spc="-5" dirty="0">
                <a:latin typeface="Times New Roman"/>
                <a:cs typeface="Times New Roman"/>
              </a:rPr>
              <a:t>dispRes(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78355" y="5321300"/>
            <a:ext cx="2143125" cy="552450"/>
            <a:chOff x="1578355" y="5321300"/>
            <a:chExt cx="2143125" cy="552450"/>
          </a:xfrm>
        </p:grpSpPr>
        <p:sp>
          <p:nvSpPr>
            <p:cNvPr id="14" name="object 14"/>
            <p:cNvSpPr/>
            <p:nvPr/>
          </p:nvSpPr>
          <p:spPr>
            <a:xfrm>
              <a:off x="1663699" y="5490463"/>
              <a:ext cx="2057400" cy="364490"/>
            </a:xfrm>
            <a:custGeom>
              <a:avLst/>
              <a:gdLst/>
              <a:ahLst/>
              <a:cxnLst/>
              <a:rect l="l" t="t" r="r" b="b"/>
              <a:pathLst>
                <a:path w="2057400" h="364489">
                  <a:moveTo>
                    <a:pt x="2057400" y="364236"/>
                  </a:moveTo>
                  <a:lnTo>
                    <a:pt x="0" y="364236"/>
                  </a:lnTo>
                </a:path>
                <a:path w="2057400" h="364489">
                  <a:moveTo>
                    <a:pt x="0" y="364236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78355" y="53213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171450"/>
                  </a:moveTo>
                  <a:lnTo>
                    <a:pt x="85343" y="0"/>
                  </a:lnTo>
                  <a:lnTo>
                    <a:pt x="0" y="171450"/>
                  </a:lnTo>
                  <a:lnTo>
                    <a:pt x="171450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626100" y="5245100"/>
            <a:ext cx="1991360" cy="628650"/>
            <a:chOff x="5626100" y="5245100"/>
            <a:chExt cx="1991360" cy="628650"/>
          </a:xfrm>
        </p:grpSpPr>
        <p:sp>
          <p:nvSpPr>
            <p:cNvPr id="17" name="object 17"/>
            <p:cNvSpPr/>
            <p:nvPr/>
          </p:nvSpPr>
          <p:spPr>
            <a:xfrm>
              <a:off x="5626100" y="5414263"/>
              <a:ext cx="1905000" cy="440690"/>
            </a:xfrm>
            <a:custGeom>
              <a:avLst/>
              <a:gdLst/>
              <a:ahLst/>
              <a:cxnLst/>
              <a:rect l="l" t="t" r="r" b="b"/>
              <a:pathLst>
                <a:path w="1905000" h="440689">
                  <a:moveTo>
                    <a:pt x="1904999" y="440436"/>
                  </a:moveTo>
                  <a:lnTo>
                    <a:pt x="0" y="440436"/>
                  </a:lnTo>
                </a:path>
                <a:path w="1905000" h="440689">
                  <a:moveTo>
                    <a:pt x="1904999" y="440436"/>
                  </a:moveTo>
                  <a:lnTo>
                    <a:pt x="19049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5755" y="52451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171450"/>
                  </a:moveTo>
                  <a:lnTo>
                    <a:pt x="85344" y="0"/>
                  </a:lnTo>
                  <a:lnTo>
                    <a:pt x="0" y="171450"/>
                  </a:lnTo>
                  <a:lnTo>
                    <a:pt x="171450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1277" y="360362"/>
            <a:ext cx="44704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Virtual Base</a:t>
            </a:r>
            <a:r>
              <a:rPr spc="-30" dirty="0"/>
              <a:t> </a:t>
            </a:r>
            <a:r>
              <a:rPr spc="-5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69" y="1111504"/>
            <a:ext cx="8411210" cy="56368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96850" indent="-342900">
              <a:lnSpc>
                <a:spcPts val="3450"/>
              </a:lnSpc>
              <a:spcBef>
                <a:spcPts val="53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It is </a:t>
            </a:r>
            <a:r>
              <a:rPr sz="3200" spc="-10" dirty="0">
                <a:latin typeface="Arial"/>
                <a:cs typeface="Arial"/>
              </a:rPr>
              <a:t>ambiguous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declare </a:t>
            </a:r>
            <a:r>
              <a:rPr sz="3200" spc="-5" dirty="0">
                <a:latin typeface="Arial"/>
                <a:cs typeface="Arial"/>
              </a:rPr>
              <a:t>an object </a:t>
            </a:r>
            <a:r>
              <a:rPr sz="3200" spc="-10" dirty="0">
                <a:latin typeface="Arial"/>
                <a:cs typeface="Arial"/>
              </a:rPr>
              <a:t>of  Result </a:t>
            </a:r>
            <a:r>
              <a:rPr sz="3200" spc="-5" dirty="0">
                <a:latin typeface="Arial"/>
                <a:cs typeface="Arial"/>
              </a:rPr>
              <a:t>type as it will try to </a:t>
            </a:r>
            <a:r>
              <a:rPr sz="3200" spc="-10" dirty="0">
                <a:latin typeface="Arial"/>
                <a:cs typeface="Arial"/>
              </a:rPr>
              <a:t>create </a:t>
            </a:r>
            <a:r>
              <a:rPr sz="3200" spc="-5" dirty="0">
                <a:latin typeface="Arial"/>
                <a:cs typeface="Arial"/>
              </a:rPr>
              <a:t>two </a:t>
            </a:r>
            <a:r>
              <a:rPr sz="3200" spc="-10" dirty="0">
                <a:latin typeface="Arial"/>
                <a:cs typeface="Arial"/>
              </a:rPr>
              <a:t>copies 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" dirty="0">
                <a:latin typeface="Arial"/>
                <a:cs typeface="Arial"/>
              </a:rPr>
              <a:t>Student type.</a:t>
            </a:r>
            <a:endParaRPr sz="3200" dirty="0">
              <a:latin typeface="Arial"/>
              <a:cs typeface="Arial"/>
            </a:endParaRPr>
          </a:p>
          <a:p>
            <a:pPr marL="355600" marR="267335" indent="-342900">
              <a:lnSpc>
                <a:spcPts val="3450"/>
              </a:lnSpc>
              <a:spcBef>
                <a:spcPts val="76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To avoid </a:t>
            </a:r>
            <a:r>
              <a:rPr sz="3200" spc="-10" dirty="0">
                <a:latin typeface="Arial"/>
                <a:cs typeface="Arial"/>
              </a:rPr>
              <a:t>above </a:t>
            </a:r>
            <a:r>
              <a:rPr sz="3200" spc="-5" dirty="0">
                <a:latin typeface="Arial"/>
                <a:cs typeface="Arial"/>
              </a:rPr>
              <a:t>type of </a:t>
            </a:r>
            <a:r>
              <a:rPr sz="3200" spc="-10" dirty="0">
                <a:latin typeface="Arial"/>
                <a:cs typeface="Arial"/>
              </a:rPr>
              <a:t>ambiguity </a:t>
            </a:r>
            <a:r>
              <a:rPr sz="3200" spc="-5" dirty="0">
                <a:latin typeface="Arial"/>
                <a:cs typeface="Arial"/>
              </a:rPr>
              <a:t>we </a:t>
            </a:r>
            <a:r>
              <a:rPr sz="3200" spc="-10" dirty="0">
                <a:latin typeface="Arial"/>
                <a:cs typeface="Arial"/>
              </a:rPr>
              <a:t>have 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inherit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student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sports </a:t>
            </a:r>
            <a:r>
              <a:rPr sz="3200" spc="-5" dirty="0">
                <a:latin typeface="Arial"/>
                <a:cs typeface="Arial"/>
              </a:rPr>
              <a:t>as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virtual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3200" spc="-5" dirty="0">
                <a:latin typeface="Comic Sans MS"/>
                <a:cs typeface="Comic Sans MS"/>
              </a:rPr>
              <a:t>syntax</a:t>
            </a:r>
            <a:endParaRPr sz="3200" dirty="0">
              <a:latin typeface="Comic Sans MS"/>
              <a:cs typeface="Comic Sans MS"/>
            </a:endParaRPr>
          </a:p>
          <a:p>
            <a:pPr marL="12700" marR="730885">
              <a:lnSpc>
                <a:spcPts val="3700"/>
              </a:lnSpc>
              <a:spcBef>
                <a:spcPts val="15"/>
              </a:spcBef>
            </a:pPr>
            <a:r>
              <a:rPr sz="2800" spc="-10" dirty="0">
                <a:latin typeface="Courier New"/>
                <a:cs typeface="Courier New"/>
              </a:rPr>
              <a:t>class Test: virtual public Student  class Sports: public virtual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Student</a:t>
            </a:r>
            <a:endParaRPr sz="2800" dirty="0">
              <a:latin typeface="Courier New"/>
              <a:cs typeface="Courier New"/>
            </a:endParaRPr>
          </a:p>
          <a:p>
            <a:pPr marL="355600" marR="673100" indent="-342900">
              <a:lnSpc>
                <a:spcPts val="3450"/>
              </a:lnSpc>
              <a:spcBef>
                <a:spcPts val="86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Then the </a:t>
            </a:r>
            <a:r>
              <a:rPr sz="3200" spc="-10" dirty="0">
                <a:latin typeface="Arial"/>
                <a:cs typeface="Arial"/>
              </a:rPr>
              <a:t>Result </a:t>
            </a:r>
            <a:r>
              <a:rPr sz="3200" spc="-5" dirty="0">
                <a:latin typeface="Arial"/>
                <a:cs typeface="Arial"/>
              </a:rPr>
              <a:t>object will have only </a:t>
            </a:r>
            <a:r>
              <a:rPr sz="3200" spc="-10" dirty="0">
                <a:latin typeface="Arial"/>
                <a:cs typeface="Arial"/>
              </a:rPr>
              <a:t>one  sub-object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" dirty="0">
                <a:latin typeface="Arial"/>
                <a:cs typeface="Arial"/>
              </a:rPr>
              <a:t>Student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type.</a:t>
            </a:r>
            <a:endParaRPr sz="3200" dirty="0">
              <a:latin typeface="Arial"/>
              <a:cs typeface="Arial"/>
            </a:endParaRPr>
          </a:p>
          <a:p>
            <a:pPr marL="5322570">
              <a:lnSpc>
                <a:spcPct val="100000"/>
              </a:lnSpc>
              <a:spcBef>
                <a:spcPts val="281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11BC58-3A2C-4B2F-91AD-CDEC22960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1128"/>
              </p:ext>
            </p:extLst>
          </p:nvPr>
        </p:nvGraphicFramePr>
        <p:xfrm>
          <a:off x="0" y="0"/>
          <a:ext cx="9118600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0">
                  <a:extLst>
                    <a:ext uri="{9D8B030D-6E8A-4147-A177-3AD203B41FA5}">
                      <a16:colId xmlns:a16="http://schemas.microsoft.com/office/drawing/2014/main" val="3257406339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4044472052"/>
                    </a:ext>
                  </a:extLst>
                </a:gridCol>
              </a:tblGrid>
              <a:tr h="6832600">
                <a:tc>
                  <a:txBody>
                    <a:bodyPr/>
                    <a:lstStyle/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Student</a:t>
                      </a:r>
                    </a:p>
                    <a:p>
                      <a:r>
                        <a:rPr lang="en-IN" dirty="0"/>
                        <a:t>{ </a:t>
                      </a:r>
                    </a:p>
                    <a:p>
                      <a:r>
                        <a:rPr lang="en-IN" dirty="0"/>
                        <a:t>protected:</a:t>
                      </a:r>
                    </a:p>
                    <a:p>
                      <a:r>
                        <a:rPr lang="en-IN" dirty="0"/>
                        <a:t>	int roll;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	void </a:t>
                      </a:r>
                      <a:r>
                        <a:rPr lang="en-IN" dirty="0" err="1"/>
                        <a:t>getRoll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	void 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void Student::</a:t>
                      </a:r>
                      <a:r>
                        <a:rPr lang="en-IN" dirty="0" err="1"/>
                        <a:t>getRoll</a:t>
                      </a:r>
                      <a:r>
                        <a:rPr lang="en-IN" dirty="0"/>
                        <a:t>() 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&lt;&lt;"Enter Roll";</a:t>
                      </a:r>
                    </a:p>
                    <a:p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&gt;&gt;roll;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void Student::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 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&lt;&lt;"Roll="&lt;&lt;roll&lt;&lt;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Test:public</a:t>
                      </a:r>
                      <a:r>
                        <a:rPr lang="en-IN" dirty="0"/>
                        <a:t> virtual Student</a:t>
                      </a:r>
                    </a:p>
                    <a:p>
                      <a:r>
                        <a:rPr lang="en-IN" dirty="0"/>
                        <a:t>{ </a:t>
                      </a:r>
                    </a:p>
                    <a:p>
                      <a:r>
                        <a:rPr lang="en-IN" dirty="0"/>
                        <a:t>protected: </a:t>
                      </a:r>
                    </a:p>
                    <a:p>
                      <a:r>
                        <a:rPr lang="en-IN" dirty="0"/>
                        <a:t>	float mark1,mark2, Total;  </a:t>
                      </a:r>
                    </a:p>
                    <a:p>
                      <a:r>
                        <a:rPr lang="en-IN" dirty="0"/>
                        <a:t>public: </a:t>
                      </a:r>
                    </a:p>
                    <a:p>
                      <a:r>
                        <a:rPr lang="en-IN" dirty="0"/>
                        <a:t>	void </a:t>
                      </a:r>
                      <a:r>
                        <a:rPr lang="en-IN" dirty="0" err="1"/>
                        <a:t>getMark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float,float</a:t>
                      </a:r>
                      <a:r>
                        <a:rPr lang="en-IN" dirty="0"/>
                        <a:t>);</a:t>
                      </a:r>
                    </a:p>
                    <a:p>
                      <a:r>
                        <a:rPr lang="en-IN" dirty="0"/>
                        <a:t>	int </a:t>
                      </a:r>
                      <a:r>
                        <a:rPr lang="en-IN" dirty="0" err="1"/>
                        <a:t>returnMark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	void 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void Test::</a:t>
                      </a:r>
                      <a:r>
                        <a:rPr lang="en-IN" dirty="0" err="1"/>
                        <a:t>getMark</a:t>
                      </a:r>
                      <a:r>
                        <a:rPr lang="en-IN" dirty="0"/>
                        <a:t>(float a, float b)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mark1=a;</a:t>
                      </a:r>
                    </a:p>
                    <a:p>
                      <a:r>
                        <a:rPr lang="en-IN" dirty="0"/>
                        <a:t>	mark2=b;</a:t>
                      </a:r>
                    </a:p>
                    <a:p>
                      <a:r>
                        <a:rPr lang="en-IN" dirty="0"/>
                        <a:t>	Total=mark1+mark2;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int Test::</a:t>
                      </a:r>
                      <a:r>
                        <a:rPr lang="en-IN" dirty="0" err="1"/>
                        <a:t>returnMark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return Total;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void Test::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Mark1="&lt;&lt;mark1;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Mark2="&lt;&lt;mark2;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0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5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8D093-835A-4E6C-911A-35108AEE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74151"/>
              </p:ext>
            </p:extLst>
          </p:nvPr>
        </p:nvGraphicFramePr>
        <p:xfrm>
          <a:off x="4506" y="0"/>
          <a:ext cx="9114094" cy="749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047">
                  <a:extLst>
                    <a:ext uri="{9D8B030D-6E8A-4147-A177-3AD203B41FA5}">
                      <a16:colId xmlns:a16="http://schemas.microsoft.com/office/drawing/2014/main" val="414598521"/>
                    </a:ext>
                  </a:extLst>
                </a:gridCol>
                <a:gridCol w="4557047">
                  <a:extLst>
                    <a:ext uri="{9D8B030D-6E8A-4147-A177-3AD203B41FA5}">
                      <a16:colId xmlns:a16="http://schemas.microsoft.com/office/drawing/2014/main" val="4021044290"/>
                    </a:ext>
                  </a:extLst>
                </a:gridCol>
              </a:tblGrid>
              <a:tr h="683260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class Sports: virtual public Student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protected:</a:t>
                      </a:r>
                    </a:p>
                    <a:p>
                      <a:r>
                        <a:rPr lang="en-IN" dirty="0"/>
                        <a:t>	int score;  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	void </a:t>
                      </a:r>
                      <a:r>
                        <a:rPr lang="en-IN" dirty="0" err="1"/>
                        <a:t>getScore</a:t>
                      </a:r>
                      <a:r>
                        <a:rPr lang="en-IN" dirty="0"/>
                        <a:t>(); </a:t>
                      </a:r>
                    </a:p>
                    <a:p>
                      <a:r>
                        <a:rPr lang="en-IN" dirty="0"/>
                        <a:t>	void 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void Sports::</a:t>
                      </a:r>
                      <a:r>
                        <a:rPr lang="en-IN" dirty="0" err="1"/>
                        <a:t>getScore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Enter the score";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&gt;&gt;score;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void Sports::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Score="&lt;&lt;score;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int main()</a:t>
                      </a:r>
                    </a:p>
                    <a:p>
                      <a:r>
                        <a:rPr lang="en-US" dirty="0"/>
                        <a:t>{  </a:t>
                      </a:r>
                    </a:p>
                    <a:p>
                      <a:r>
                        <a:rPr lang="en-US" dirty="0"/>
                        <a:t>Result R;</a:t>
                      </a:r>
                    </a:p>
                    <a:p>
                      <a:r>
                        <a:rPr lang="en-US" dirty="0" err="1"/>
                        <a:t>R.input</a:t>
                      </a:r>
                      <a:r>
                        <a:rPr lang="en-US" dirty="0"/>
                        <a:t>();</a:t>
                      </a:r>
                    </a:p>
                    <a:p>
                      <a:r>
                        <a:rPr lang="en-US" dirty="0" err="1"/>
                        <a:t>R.disp</a:t>
                      </a:r>
                      <a:r>
                        <a:rPr lang="en-US" dirty="0"/>
                        <a:t>();</a:t>
                      </a:r>
                    </a:p>
                    <a:p>
                      <a:r>
                        <a:rPr lang="en-US" dirty="0"/>
                        <a:t>return 0;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Result:public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Test,public</a:t>
                      </a:r>
                      <a:r>
                        <a:rPr lang="en-IN" dirty="0"/>
                        <a:t> Sports</a:t>
                      </a:r>
                    </a:p>
                    <a:p>
                      <a:r>
                        <a:rPr lang="en-IN" dirty="0"/>
                        <a:t>{  </a:t>
                      </a:r>
                    </a:p>
                    <a:p>
                      <a:r>
                        <a:rPr lang="en-IN" dirty="0"/>
                        <a:t>protected: </a:t>
                      </a:r>
                    </a:p>
                    <a:p>
                      <a:r>
                        <a:rPr lang="en-IN" dirty="0"/>
                        <a:t>	float total;</a:t>
                      </a:r>
                    </a:p>
                    <a:p>
                      <a:r>
                        <a:rPr lang="en-IN" dirty="0"/>
                        <a:t>public: </a:t>
                      </a:r>
                    </a:p>
                    <a:p>
                      <a:r>
                        <a:rPr lang="en-IN" dirty="0"/>
                        <a:t>void input()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getRoll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getMark</a:t>
                      </a:r>
                      <a:r>
                        <a:rPr lang="en-IN" dirty="0"/>
                        <a:t>(10.5,12.7);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getScore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void 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(void);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void Result::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	Student::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 ;</a:t>
                      </a:r>
                    </a:p>
                    <a:p>
                      <a:r>
                        <a:rPr lang="en-IN" dirty="0"/>
                        <a:t>	Test::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	Sports::</a:t>
                      </a:r>
                      <a:r>
                        <a:rPr lang="en-IN" dirty="0" err="1"/>
                        <a:t>disp</a:t>
                      </a:r>
                      <a:r>
                        <a:rPr lang="en-IN" dirty="0"/>
                        <a:t>() ;</a:t>
                      </a:r>
                    </a:p>
                    <a:p>
                      <a:r>
                        <a:rPr lang="en-IN" dirty="0"/>
                        <a:t>	</a:t>
                      </a:r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&lt;&lt;"\n Total="&lt;&lt;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&lt;&lt;Test::</a:t>
                      </a:r>
                      <a:r>
                        <a:rPr lang="en-IN" dirty="0" err="1"/>
                        <a:t>returnMark</a:t>
                      </a:r>
                      <a:r>
                        <a:rPr lang="en-IN" dirty="0"/>
                        <a:t>();	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51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945" y="360362"/>
            <a:ext cx="3940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Nested</a:t>
            </a:r>
            <a:r>
              <a:rPr spc="-40" dirty="0"/>
              <a:t> </a:t>
            </a:r>
            <a:r>
              <a:rPr spc="-5" dirty="0"/>
              <a:t>Classes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877" y="1760727"/>
            <a:ext cx="8258809" cy="458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99745" indent="-342900">
              <a:lnSpc>
                <a:spcPct val="100000"/>
              </a:lnSpc>
              <a:spcBef>
                <a:spcPts val="9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Classes </a:t>
            </a:r>
            <a:r>
              <a:rPr sz="3200" spc="-5" dirty="0">
                <a:latin typeface="Arial"/>
                <a:cs typeface="Arial"/>
              </a:rPr>
              <a:t>like </a:t>
            </a:r>
            <a:r>
              <a:rPr sz="3200" spc="-10" dirty="0">
                <a:latin typeface="Arial"/>
                <a:cs typeface="Arial"/>
              </a:rPr>
              <a:t>blocks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namespaces can  </a:t>
            </a:r>
            <a:r>
              <a:rPr sz="3200" spc="-5" dirty="0">
                <a:latin typeface="Arial"/>
                <a:cs typeface="Arial"/>
              </a:rPr>
              <a:t>be</a:t>
            </a:r>
            <a:r>
              <a:rPr sz="3200" spc="-10" dirty="0">
                <a:latin typeface="Arial"/>
                <a:cs typeface="Arial"/>
              </a:rPr>
              <a:t> nested.</a:t>
            </a:r>
            <a:endParaRPr sz="3200" dirty="0">
              <a:latin typeface="Arial"/>
              <a:cs typeface="Arial"/>
            </a:endParaRPr>
          </a:p>
          <a:p>
            <a:pPr marL="355600" marR="524510" indent="-342900">
              <a:lnSpc>
                <a:spcPct val="100000"/>
              </a:lnSpc>
              <a:spcBef>
                <a:spcPts val="76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These </a:t>
            </a:r>
            <a:r>
              <a:rPr sz="3200" spc="-5" dirty="0">
                <a:latin typeface="Arial"/>
                <a:cs typeface="Arial"/>
              </a:rPr>
              <a:t>are all </a:t>
            </a:r>
            <a:r>
              <a:rPr sz="3200" spc="-10" dirty="0">
                <a:latin typeface="Arial"/>
                <a:cs typeface="Arial"/>
              </a:rPr>
              <a:t>scopes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nesting allows  </a:t>
            </a:r>
            <a:r>
              <a:rPr sz="3200" spc="-5" dirty="0">
                <a:latin typeface="Arial"/>
                <a:cs typeface="Arial"/>
              </a:rPr>
              <a:t>local hiding of </a:t>
            </a:r>
            <a:r>
              <a:rPr sz="3200" spc="-10" dirty="0">
                <a:latin typeface="Arial"/>
                <a:cs typeface="Arial"/>
              </a:rPr>
              <a:t>names </a:t>
            </a:r>
            <a:r>
              <a:rPr sz="3200" spc="-5" dirty="0">
                <a:latin typeface="Arial"/>
                <a:cs typeface="Arial"/>
              </a:rPr>
              <a:t>and local </a:t>
            </a:r>
            <a:r>
              <a:rPr sz="3200" spc="-10" dirty="0">
                <a:latin typeface="Arial"/>
                <a:cs typeface="Arial"/>
              </a:rPr>
              <a:t>allocation 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0" dirty="0">
                <a:latin typeface="Arial"/>
                <a:cs typeface="Arial"/>
              </a:rPr>
              <a:t> resources.</a:t>
            </a:r>
            <a:endParaRPr sz="3200" dirty="0">
              <a:latin typeface="Arial"/>
              <a:cs typeface="Arial"/>
            </a:endParaRPr>
          </a:p>
          <a:p>
            <a:pPr marL="355600" marR="750570" indent="-342900">
              <a:lnSpc>
                <a:spcPct val="100000"/>
              </a:lnSpc>
              <a:spcBef>
                <a:spcPts val="75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This is often the case when a class </a:t>
            </a:r>
            <a:r>
              <a:rPr sz="3200" spc="-10" dirty="0">
                <a:latin typeface="Arial"/>
                <a:cs typeface="Arial"/>
              </a:rPr>
              <a:t>is  needed </a:t>
            </a:r>
            <a:r>
              <a:rPr sz="3200" spc="-5" dirty="0">
                <a:latin typeface="Arial"/>
                <a:cs typeface="Arial"/>
              </a:rPr>
              <a:t>as part of the </a:t>
            </a:r>
            <a:r>
              <a:rPr sz="3200" spc="-10" dirty="0">
                <a:latin typeface="Arial"/>
                <a:cs typeface="Arial"/>
              </a:rPr>
              <a:t>implementation of  </a:t>
            </a:r>
            <a:r>
              <a:rPr sz="3200" spc="-5" dirty="0">
                <a:latin typeface="Arial"/>
                <a:cs typeface="Arial"/>
              </a:rPr>
              <a:t>a larger</a:t>
            </a:r>
            <a:r>
              <a:rPr sz="3200" spc="-10" dirty="0">
                <a:latin typeface="Arial"/>
                <a:cs typeface="Arial"/>
              </a:rPr>
              <a:t> construct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1277" y="436562"/>
            <a:ext cx="61150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Nested Classes</a:t>
            </a:r>
            <a:r>
              <a:rPr dirty="0"/>
              <a:t> </a:t>
            </a:r>
            <a:r>
              <a:rPr spc="-5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8874" y="1241818"/>
            <a:ext cx="10896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//::c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677" y="1199438"/>
            <a:ext cx="172720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char c;  Class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X{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8698" y="2181377"/>
            <a:ext cx="1301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//X::c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577" y="2138248"/>
            <a:ext cx="2298700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6535" indent="571500">
              <a:lnSpc>
                <a:spcPct val="1102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char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c;  public:</a:t>
            </a:r>
            <a:endParaRPr sz="28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ourier New"/>
                <a:cs typeface="Courier New"/>
              </a:rPr>
              <a:t>class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Y{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577" y="3547960"/>
            <a:ext cx="7992109" cy="3103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0" marR="1954530" indent="914400">
              <a:lnSpc>
                <a:spcPct val="1102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char </a:t>
            </a:r>
            <a:r>
              <a:rPr sz="2800" spc="-5" dirty="0">
                <a:latin typeface="Courier New"/>
                <a:cs typeface="Courier New"/>
              </a:rPr>
              <a:t>c;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//X::Y::c  public:</a:t>
            </a:r>
            <a:endParaRPr sz="2800" dirty="0">
              <a:latin typeface="Courier New"/>
              <a:cs typeface="Courier New"/>
            </a:endParaRPr>
          </a:p>
          <a:p>
            <a:pPr marL="2413000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ourier New"/>
                <a:cs typeface="Courier New"/>
              </a:rPr>
              <a:t>void foo(char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e){</a:t>
            </a:r>
            <a:endParaRPr sz="2800" dirty="0">
              <a:latin typeface="Courier New"/>
              <a:cs typeface="Courier New"/>
            </a:endParaRPr>
          </a:p>
          <a:p>
            <a:pPr marL="24130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ourier New"/>
                <a:cs typeface="Courier New"/>
              </a:rPr>
              <a:t>X </a:t>
            </a:r>
            <a:r>
              <a:rPr sz="2800" spc="-5" dirty="0">
                <a:latin typeface="Courier New"/>
                <a:cs typeface="Courier New"/>
              </a:rPr>
              <a:t>t;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::c=t.X::c=c=e;}</a:t>
            </a:r>
            <a:endParaRPr sz="2800" dirty="0">
              <a:latin typeface="Courier New"/>
              <a:cs typeface="Courier New"/>
            </a:endParaRPr>
          </a:p>
          <a:p>
            <a:pPr marL="1498600">
              <a:lnSpc>
                <a:spcPct val="100000"/>
              </a:lnSpc>
              <a:spcBef>
                <a:spcPts val="345"/>
              </a:spcBef>
            </a:pPr>
            <a:r>
              <a:rPr sz="2800" spc="-10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ts val="2935"/>
              </a:lnSpc>
              <a:spcBef>
                <a:spcPts val="335"/>
              </a:spcBef>
            </a:pPr>
            <a:r>
              <a:rPr sz="2800" spc="-10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  <a:p>
            <a:pPr marL="4903470">
              <a:lnSpc>
                <a:spcPts val="2455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477" y="360362"/>
            <a:ext cx="33210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Observations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877" y="1152804"/>
            <a:ext cx="8258809" cy="5021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7359" indent="-342900">
              <a:lnSpc>
                <a:spcPct val="100000"/>
              </a:lnSpc>
              <a:spcBef>
                <a:spcPts val="100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derived class can override a base-class  member function by supplying a new version of  that function with same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arguments.</a:t>
            </a:r>
          </a:p>
          <a:p>
            <a:pPr marL="355600" marR="824230" indent="-342900">
              <a:lnSpc>
                <a:spcPct val="100000"/>
              </a:lnSpc>
              <a:spcBef>
                <a:spcPts val="685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Not using the scope resolution operator to  reference the overridden base class member  function will cause in infinite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recursion.</a:t>
            </a:r>
          </a:p>
          <a:p>
            <a:pPr marL="355600" marR="137795" indent="-342900">
              <a:lnSpc>
                <a:spcPct val="100000"/>
              </a:lnSpc>
              <a:spcBef>
                <a:spcPts val="680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the derived class needs a constructor 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  class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a constructor, then that constructor  must be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called.</a:t>
            </a:r>
          </a:p>
          <a:p>
            <a:pPr marL="355600" marR="571500" indent="-342900">
              <a:lnSpc>
                <a:spcPct val="100000"/>
              </a:lnSpc>
              <a:spcBef>
                <a:spcPts val="680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that constructor needs arguments, then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such  arguments must be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provided.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9877" y="436562"/>
            <a:ext cx="33210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Observations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877" y="1379727"/>
            <a:ext cx="8258809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1380" indent="-342900">
              <a:lnSpc>
                <a:spcPct val="100000"/>
              </a:lnSpc>
              <a:spcBef>
                <a:spcPts val="95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derived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constructor </a:t>
            </a:r>
            <a:r>
              <a:rPr sz="3200" spc="-5" dirty="0">
                <a:latin typeface="Arial"/>
                <a:cs typeface="Arial"/>
              </a:rPr>
              <a:t>can </a:t>
            </a:r>
            <a:r>
              <a:rPr sz="3200" spc="-10" dirty="0">
                <a:latin typeface="Arial"/>
                <a:cs typeface="Arial"/>
              </a:rPr>
              <a:t>specify  initializers </a:t>
            </a:r>
            <a:r>
              <a:rPr sz="3200" spc="-5" dirty="0">
                <a:latin typeface="Arial"/>
                <a:cs typeface="Arial"/>
              </a:rPr>
              <a:t>for its own </a:t>
            </a:r>
            <a:r>
              <a:rPr sz="3200" spc="-10" dirty="0">
                <a:latin typeface="Arial"/>
                <a:cs typeface="Arial"/>
              </a:rPr>
              <a:t>members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its  immediate bases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only.</a:t>
            </a:r>
            <a:endParaRPr sz="3200" dirty="0">
              <a:latin typeface="Arial"/>
              <a:cs typeface="Arial"/>
            </a:endParaRPr>
          </a:p>
          <a:p>
            <a:pPr marL="355600" marR="790575" indent="-342900">
              <a:lnSpc>
                <a:spcPct val="100000"/>
              </a:lnSpc>
              <a:spcBef>
                <a:spcPts val="760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It </a:t>
            </a:r>
            <a:r>
              <a:rPr sz="3200" spc="-10" dirty="0">
                <a:latin typeface="Arial"/>
                <a:cs typeface="Arial"/>
              </a:rPr>
              <a:t>cannot directly initialize members </a:t>
            </a:r>
            <a:r>
              <a:rPr sz="3200" spc="-5" dirty="0">
                <a:latin typeface="Arial"/>
                <a:cs typeface="Arial"/>
              </a:rPr>
              <a:t>of a  </a:t>
            </a:r>
            <a:r>
              <a:rPr sz="3200" spc="-10" dirty="0">
                <a:latin typeface="Arial"/>
                <a:cs typeface="Arial"/>
              </a:rPr>
              <a:t>base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members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spc="-10" dirty="0">
                <a:latin typeface="Arial"/>
                <a:cs typeface="Arial"/>
              </a:rPr>
              <a:t>constructed bottom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up.</a:t>
            </a:r>
            <a:endParaRPr sz="3200" dirty="0">
              <a:latin typeface="Arial"/>
              <a:cs typeface="Arial"/>
            </a:endParaRPr>
          </a:p>
          <a:p>
            <a:pPr marL="355600" marR="474345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i.e. first the base class </a:t>
            </a:r>
            <a:r>
              <a:rPr sz="3200" spc="-10" dirty="0">
                <a:latin typeface="Arial"/>
                <a:cs typeface="Arial"/>
              </a:rPr>
              <a:t>member,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then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derived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member</a:t>
            </a:r>
            <a:endParaRPr sz="3200" dirty="0">
              <a:latin typeface="Arial"/>
              <a:cs typeface="Arial"/>
            </a:endParaRPr>
          </a:p>
          <a:p>
            <a:pPr marL="467995" indent="-455930">
              <a:lnSpc>
                <a:spcPct val="100000"/>
              </a:lnSpc>
              <a:spcBef>
                <a:spcPts val="755"/>
              </a:spcBef>
              <a:buClr>
                <a:srgbClr val="232323"/>
              </a:buClr>
              <a:buSzPct val="75000"/>
              <a:buFont typeface="Wingdings"/>
              <a:buChar char=""/>
              <a:tabLst>
                <a:tab pos="467995" algn="l"/>
                <a:tab pos="468630" algn="l"/>
              </a:tabLst>
            </a:pPr>
            <a:r>
              <a:rPr sz="3200" spc="-5" dirty="0">
                <a:latin typeface="Arial"/>
                <a:cs typeface="Arial"/>
              </a:rPr>
              <a:t>They are </a:t>
            </a:r>
            <a:r>
              <a:rPr sz="3200" spc="-10" dirty="0">
                <a:latin typeface="Arial"/>
                <a:cs typeface="Arial"/>
              </a:rPr>
              <a:t>destroyed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10" dirty="0">
                <a:latin typeface="Arial"/>
                <a:cs typeface="Arial"/>
              </a:rPr>
              <a:t>opposite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order.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3EEC3E-DAFD-454E-95CB-D1A174D65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23629"/>
              </p:ext>
            </p:extLst>
          </p:nvPr>
        </p:nvGraphicFramePr>
        <p:xfrm>
          <a:off x="0" y="29086"/>
          <a:ext cx="911860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700">
                  <a:extLst>
                    <a:ext uri="{9D8B030D-6E8A-4147-A177-3AD203B41FA5}">
                      <a16:colId xmlns:a16="http://schemas.microsoft.com/office/drawing/2014/main" val="2140046447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3227988495"/>
                    </a:ext>
                  </a:extLst>
                </a:gridCol>
              </a:tblGrid>
              <a:tr h="6803513">
                <a:tc>
                  <a:txBody>
                    <a:bodyPr/>
                    <a:lstStyle/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Point {</a:t>
                      </a:r>
                    </a:p>
                    <a:p>
                      <a:r>
                        <a:rPr lang="en-IN" dirty="0"/>
                        <a:t>protected: </a:t>
                      </a:r>
                    </a:p>
                    <a:p>
                      <a:r>
                        <a:rPr lang="en-IN" dirty="0"/>
                        <a:t>int 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; </a:t>
                      </a:r>
                    </a:p>
                    <a:p>
                      <a:r>
                        <a:rPr lang="en-IN" dirty="0"/>
                        <a:t>int 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;  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Point(int, int);</a:t>
                      </a:r>
                    </a:p>
                    <a:p>
                      <a:r>
                        <a:rPr lang="en-IN" dirty="0"/>
                        <a:t>~Point();	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Circle:public</a:t>
                      </a:r>
                      <a:r>
                        <a:rPr lang="en-IN" dirty="0"/>
                        <a:t> Point {</a:t>
                      </a:r>
                    </a:p>
                    <a:p>
                      <a:r>
                        <a:rPr lang="en-IN" dirty="0"/>
                        <a:t>double radius;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Circle(</a:t>
                      </a:r>
                      <a:r>
                        <a:rPr lang="en-IN" dirty="0" err="1"/>
                        <a:t>double,int</a:t>
                      </a:r>
                      <a:r>
                        <a:rPr lang="en-IN" dirty="0"/>
                        <a:t>, int);</a:t>
                      </a:r>
                    </a:p>
                    <a:p>
                      <a:r>
                        <a:rPr lang="en-IN" dirty="0"/>
                        <a:t>~Circle();	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Point::Point(int a, int b):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(a),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(b)	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&lt;&lt;"Point constructor:"&lt;&lt;"["&lt;&lt;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&lt;&lt;","&lt;&lt;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&lt;&lt;"]"&lt;&lt;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 }</a:t>
                      </a:r>
                    </a:p>
                    <a:p>
                      <a:r>
                        <a:rPr lang="en-IN" dirty="0"/>
                        <a:t>Point::~Point()	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&lt;&lt;"Point destructor:"&lt;&lt;"["&lt;&lt;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&lt;&lt;","&lt;&lt;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&lt;&lt;"]"&lt;&lt;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	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Circle::Circle(double r, int a, int b):Point(</a:t>
                      </a:r>
                      <a:r>
                        <a:rPr lang="en-IN" dirty="0" err="1"/>
                        <a:t>a,b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&lt;&lt;"Circle </a:t>
                      </a:r>
                      <a:r>
                        <a:rPr lang="en-IN" dirty="0" err="1"/>
                        <a:t>constructor:rad</a:t>
                      </a:r>
                      <a:r>
                        <a:rPr lang="en-IN" dirty="0"/>
                        <a:t>:"&lt;&lt;radius&lt;&lt;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&lt;&lt;"["&lt;&lt;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&lt;&lt;","&lt;&lt;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&lt;&lt;"]"&lt;&lt;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 }</a:t>
                      </a:r>
                    </a:p>
                    <a:p>
                      <a:r>
                        <a:rPr lang="en-IN" dirty="0"/>
                        <a:t>Circle::~Circle()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&lt;&lt;"Circle </a:t>
                      </a:r>
                      <a:r>
                        <a:rPr lang="en-IN" dirty="0" err="1"/>
                        <a:t>Destructor:rad</a:t>
                      </a:r>
                      <a:r>
                        <a:rPr lang="en-IN" dirty="0"/>
                        <a:t>:"&lt;&lt;radius&lt;&lt;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&lt;&lt;"["&lt;&lt;</a:t>
                      </a:r>
                      <a:r>
                        <a:rPr lang="en-IN" dirty="0" err="1"/>
                        <a:t>xCo</a:t>
                      </a:r>
                      <a:r>
                        <a:rPr lang="en-IN" dirty="0"/>
                        <a:t>&lt;&lt;","&lt;&lt;</a:t>
                      </a:r>
                      <a:r>
                        <a:rPr lang="en-IN" dirty="0" err="1"/>
                        <a:t>yCo</a:t>
                      </a:r>
                      <a:r>
                        <a:rPr lang="en-IN" dirty="0"/>
                        <a:t>&lt;&lt;"]"&lt;&lt;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 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int 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Point p(11,22); </a:t>
                      </a:r>
                    </a:p>
                    <a:p>
                      <a:r>
                        <a:rPr lang="en-IN" dirty="0"/>
                        <a:t>Circle cl1(4.5,72,29);  </a:t>
                      </a:r>
                    </a:p>
                    <a:p>
                      <a:r>
                        <a:rPr lang="en-IN" dirty="0"/>
                        <a:t>Circle cl2(10.0,72,29);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58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68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1277" y="436562"/>
            <a:ext cx="48780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Multiple</a:t>
            </a:r>
            <a:r>
              <a:rPr spc="-15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477" y="1151127"/>
            <a:ext cx="8411210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97255" indent="-342900">
              <a:lnSpc>
                <a:spcPct val="100000"/>
              </a:lnSpc>
              <a:spcBef>
                <a:spcPts val="9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When a class is </a:t>
            </a:r>
            <a:r>
              <a:rPr sz="3200" spc="-10" dirty="0">
                <a:latin typeface="Arial"/>
                <a:cs typeface="Arial"/>
              </a:rPr>
              <a:t>derived </a:t>
            </a:r>
            <a:r>
              <a:rPr sz="3200" spc="-5" dirty="0">
                <a:latin typeface="Arial"/>
                <a:cs typeface="Arial"/>
              </a:rPr>
              <a:t>from more </a:t>
            </a:r>
            <a:r>
              <a:rPr sz="3200" spc="-10" dirty="0">
                <a:latin typeface="Arial"/>
                <a:cs typeface="Arial"/>
              </a:rPr>
              <a:t>than  </a:t>
            </a:r>
            <a:r>
              <a:rPr sz="3200" spc="-5" dirty="0">
                <a:latin typeface="Arial"/>
                <a:cs typeface="Arial"/>
              </a:rPr>
              <a:t>one class, it is called the </a:t>
            </a:r>
            <a:r>
              <a:rPr sz="3200" spc="-10" dirty="0">
                <a:latin typeface="Arial"/>
                <a:cs typeface="Arial"/>
              </a:rPr>
              <a:t>multiple  inheritance</a:t>
            </a:r>
            <a:endParaRPr sz="3200" dirty="0">
              <a:latin typeface="Arial"/>
              <a:cs typeface="Arial"/>
            </a:endParaRPr>
          </a:p>
          <a:p>
            <a:pPr marL="355600" marR="784860" indent="-342900">
              <a:lnSpc>
                <a:spcPct val="100000"/>
              </a:lnSpc>
              <a:spcBef>
                <a:spcPts val="760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It </a:t>
            </a:r>
            <a:r>
              <a:rPr sz="3200" spc="-10" dirty="0">
                <a:latin typeface="Arial"/>
                <a:cs typeface="Arial"/>
              </a:rPr>
              <a:t>means </a:t>
            </a:r>
            <a:r>
              <a:rPr sz="3200" spc="-5" dirty="0">
                <a:latin typeface="Arial"/>
                <a:cs typeface="Arial"/>
              </a:rPr>
              <a:t>that a </a:t>
            </a:r>
            <a:r>
              <a:rPr sz="3200" spc="-10" dirty="0">
                <a:latin typeface="Arial"/>
                <a:cs typeface="Arial"/>
              </a:rPr>
              <a:t>derived </a:t>
            </a:r>
            <a:r>
              <a:rPr sz="3200" spc="-5" dirty="0">
                <a:latin typeface="Arial"/>
                <a:cs typeface="Arial"/>
              </a:rPr>
              <a:t>class </a:t>
            </a:r>
            <a:r>
              <a:rPr sz="3200" spc="-10" dirty="0">
                <a:latin typeface="Arial"/>
                <a:cs typeface="Arial"/>
              </a:rPr>
              <a:t>inherits the  members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0" dirty="0">
                <a:latin typeface="Arial"/>
                <a:cs typeface="Arial"/>
              </a:rPr>
              <a:t>several </a:t>
            </a:r>
            <a:r>
              <a:rPr sz="3200" spc="-5" dirty="0">
                <a:latin typeface="Arial"/>
                <a:cs typeface="Arial"/>
              </a:rPr>
              <a:t>base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classes.</a:t>
            </a:r>
            <a:endParaRPr sz="3200" dirty="0">
              <a:latin typeface="Arial"/>
              <a:cs typeface="Arial"/>
            </a:endParaRPr>
          </a:p>
          <a:p>
            <a:pPr marL="354965" marR="490220" indent="-342900">
              <a:lnSpc>
                <a:spcPct val="100000"/>
              </a:lnSpc>
              <a:spcBef>
                <a:spcPts val="75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It is used when </a:t>
            </a:r>
            <a:r>
              <a:rPr sz="3200" spc="-5" dirty="0">
                <a:solidFill>
                  <a:srgbClr val="0000CC"/>
                </a:solidFill>
                <a:latin typeface="Arial"/>
                <a:cs typeface="Arial"/>
              </a:rPr>
              <a:t>Type A </a:t>
            </a:r>
            <a:r>
              <a:rPr sz="3200" spc="-5" dirty="0">
                <a:latin typeface="Arial"/>
                <a:cs typeface="Arial"/>
              </a:rPr>
              <a:t>is a kind of </a:t>
            </a:r>
            <a:r>
              <a:rPr sz="3200" spc="-5" dirty="0">
                <a:solidFill>
                  <a:srgbClr val="0000CC"/>
                </a:solidFill>
                <a:latin typeface="Arial"/>
                <a:cs typeface="Arial"/>
              </a:rPr>
              <a:t>Type B </a:t>
            </a:r>
            <a:r>
              <a:rPr sz="3200" spc="-5" dirty="0">
                <a:latin typeface="Arial"/>
                <a:cs typeface="Arial"/>
              </a:rPr>
              <a:t> and </a:t>
            </a:r>
            <a:r>
              <a:rPr sz="3200" spc="-5" dirty="0">
                <a:solidFill>
                  <a:srgbClr val="0000CC"/>
                </a:solidFill>
                <a:latin typeface="Arial"/>
                <a:cs typeface="Arial"/>
              </a:rPr>
              <a:t>Type C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0000CC"/>
                </a:solidFill>
                <a:latin typeface="Arial"/>
                <a:cs typeface="Arial"/>
              </a:rPr>
              <a:t>Type</a:t>
            </a:r>
            <a:r>
              <a:rPr sz="32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"/>
                <a:cs typeface="Arial"/>
              </a:rPr>
              <a:t>…</a:t>
            </a:r>
            <a:endParaRPr sz="3200" dirty="0">
              <a:latin typeface="Arial"/>
              <a:cs typeface="Arial"/>
            </a:endParaRPr>
          </a:p>
          <a:p>
            <a:pPr marL="355600" marR="471805" indent="-342900">
              <a:lnSpc>
                <a:spcPct val="100000"/>
              </a:lnSpc>
              <a:spcBef>
                <a:spcPts val="755"/>
              </a:spcBef>
              <a:buClr>
                <a:srgbClr val="232323"/>
              </a:buClr>
              <a:buSzPct val="75000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properties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behaviours </a:t>
            </a:r>
            <a:r>
              <a:rPr sz="3200" spc="-5" dirty="0">
                <a:latin typeface="Arial"/>
                <a:cs typeface="Arial"/>
              </a:rPr>
              <a:t>of all </a:t>
            </a:r>
            <a:r>
              <a:rPr sz="3200" spc="-10" dirty="0">
                <a:latin typeface="Arial"/>
                <a:cs typeface="Arial"/>
              </a:rPr>
              <a:t>the  parents </a:t>
            </a:r>
            <a:r>
              <a:rPr sz="3200" spc="-5" dirty="0">
                <a:latin typeface="Arial"/>
                <a:cs typeface="Arial"/>
              </a:rPr>
              <a:t>(base </a:t>
            </a:r>
            <a:r>
              <a:rPr sz="3200" spc="-10" dirty="0">
                <a:latin typeface="Arial"/>
                <a:cs typeface="Arial"/>
              </a:rPr>
              <a:t>classes)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spc="-10" dirty="0">
                <a:latin typeface="Arial"/>
                <a:cs typeface="Arial"/>
              </a:rPr>
              <a:t>inherited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spc="-10" dirty="0">
                <a:latin typeface="Arial"/>
                <a:cs typeface="Arial"/>
              </a:rPr>
              <a:t>the  child(derived class).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900" y="215900"/>
            <a:ext cx="19812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1277" y="436562"/>
            <a:ext cx="30410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3650" y="1416050"/>
          <a:ext cx="1981835" cy="2081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Base1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183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getData(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83250" y="1392427"/>
          <a:ext cx="1981835" cy="2081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Base2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Letter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183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getData(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35555" y="34925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85343" y="0"/>
                </a:lnTo>
                <a:lnTo>
                  <a:pt x="0" y="17145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155" y="34925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171450"/>
                </a:moveTo>
                <a:lnTo>
                  <a:pt x="85344" y="0"/>
                </a:lnTo>
                <a:lnTo>
                  <a:pt x="0" y="171450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01850" y="3661664"/>
          <a:ext cx="4419599" cy="280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Derived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Real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27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1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solidFill>
                      <a:srgbClr val="A2C1F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3200" spc="-5" dirty="0">
                          <a:latin typeface="Times New Roman"/>
                          <a:cs typeface="Times New Roman"/>
                        </a:rPr>
                        <a:t>getData(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2C1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solidFill>
                      <a:srgbClr val="A2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4969F9-080B-4CFD-9708-3F608BFA1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73986"/>
              </p:ext>
            </p:extLst>
          </p:nvPr>
        </p:nvGraphicFramePr>
        <p:xfrm>
          <a:off x="0" y="0"/>
          <a:ext cx="905510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550">
                  <a:extLst>
                    <a:ext uri="{9D8B030D-6E8A-4147-A177-3AD203B41FA5}">
                      <a16:colId xmlns:a16="http://schemas.microsoft.com/office/drawing/2014/main" val="1519937057"/>
                    </a:ext>
                  </a:extLst>
                </a:gridCol>
                <a:gridCol w="4527550">
                  <a:extLst>
                    <a:ext uri="{9D8B030D-6E8A-4147-A177-3AD203B41FA5}">
                      <a16:colId xmlns:a16="http://schemas.microsoft.com/office/drawing/2014/main" val="3886704114"/>
                    </a:ext>
                  </a:extLst>
                </a:gridCol>
              </a:tblGrid>
              <a:tr h="6832600">
                <a:tc>
                  <a:txBody>
                    <a:bodyPr/>
                    <a:lstStyle/>
                    <a:p>
                      <a:r>
                        <a:rPr lang="en-IN" dirty="0"/>
                        <a:t>#include&lt;iostream&gt;</a:t>
                      </a:r>
                    </a:p>
                    <a:p>
                      <a:r>
                        <a:rPr lang="en-IN" dirty="0"/>
                        <a:t>using namespace std;</a:t>
                      </a:r>
                    </a:p>
                    <a:p>
                      <a:r>
                        <a:rPr lang="en-IN" dirty="0"/>
                        <a:t>class Base1{  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Base1(int x):value(x){} </a:t>
                      </a:r>
                    </a:p>
                    <a:p>
                      <a:r>
                        <a:rPr lang="en-IN" dirty="0"/>
                        <a:t>int </a:t>
                      </a:r>
                      <a:r>
                        <a:rPr lang="en-IN" dirty="0" err="1"/>
                        <a:t>getData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	{</a:t>
                      </a:r>
                    </a:p>
                    <a:p>
                      <a:r>
                        <a:rPr lang="en-IN" dirty="0"/>
                        <a:t>	return value;</a:t>
                      </a:r>
                    </a:p>
                    <a:p>
                      <a:r>
                        <a:rPr lang="en-IN" dirty="0"/>
                        <a:t>	}</a:t>
                      </a:r>
                    </a:p>
                    <a:p>
                      <a:r>
                        <a:rPr lang="en-IN" dirty="0"/>
                        <a:t>protected:  </a:t>
                      </a:r>
                    </a:p>
                    <a:p>
                      <a:r>
                        <a:rPr lang="en-IN" dirty="0"/>
                        <a:t>int value;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class Base2{  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Base2(char c):letter(c){}  </a:t>
                      </a:r>
                    </a:p>
                    <a:p>
                      <a:r>
                        <a:rPr lang="en-IN" dirty="0"/>
                        <a:t>char </a:t>
                      </a:r>
                      <a:r>
                        <a:rPr lang="en-IN" dirty="0" err="1"/>
                        <a:t>getData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	{	</a:t>
                      </a:r>
                    </a:p>
                    <a:p>
                      <a:r>
                        <a:rPr lang="en-IN" dirty="0"/>
                        <a:t>	return letter;</a:t>
                      </a:r>
                    </a:p>
                    <a:p>
                      <a:r>
                        <a:rPr lang="en-IN" dirty="0"/>
                        <a:t>	}</a:t>
                      </a:r>
                    </a:p>
                    <a:p>
                      <a:r>
                        <a:rPr lang="en-IN" dirty="0"/>
                        <a:t>protected:  </a:t>
                      </a:r>
                    </a:p>
                    <a:p>
                      <a:r>
                        <a:rPr lang="en-IN" dirty="0"/>
                        <a:t>char letter;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 </a:t>
                      </a:r>
                      <a:r>
                        <a:rPr lang="en-IN" dirty="0" err="1"/>
                        <a:t>Derived:public</a:t>
                      </a:r>
                      <a:r>
                        <a:rPr lang="en-IN" dirty="0"/>
                        <a:t> Base1,public Base2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public:</a:t>
                      </a:r>
                    </a:p>
                    <a:p>
                      <a:r>
                        <a:rPr lang="en-IN" dirty="0"/>
                        <a:t>Derived(int </a:t>
                      </a:r>
                      <a:r>
                        <a:rPr lang="en-IN" dirty="0" err="1"/>
                        <a:t>i,char</a:t>
                      </a:r>
                      <a:r>
                        <a:rPr lang="en-IN" dirty="0"/>
                        <a:t> c, double f):  Base1(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),Base2(c),real(f){}</a:t>
                      </a:r>
                    </a:p>
                    <a:p>
                      <a:r>
                        <a:rPr lang="en-IN" dirty="0"/>
                        <a:t>double </a:t>
                      </a:r>
                      <a:r>
                        <a:rPr lang="en-IN" dirty="0" err="1"/>
                        <a:t>getData</a:t>
                      </a:r>
                      <a:r>
                        <a:rPr lang="en-IN" dirty="0"/>
                        <a:t>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return real;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  <a:p>
                      <a:r>
                        <a:rPr lang="en-IN" dirty="0"/>
                        <a:t>private:</a:t>
                      </a:r>
                    </a:p>
                    <a:p>
                      <a:r>
                        <a:rPr lang="en-IN" dirty="0"/>
                        <a:t>double real;</a:t>
                      </a:r>
                    </a:p>
                    <a:p>
                      <a:r>
                        <a:rPr lang="en-IN" dirty="0"/>
                        <a:t>};</a:t>
                      </a:r>
                    </a:p>
                    <a:p>
                      <a:r>
                        <a:rPr lang="en-IN" dirty="0"/>
                        <a:t>main()</a:t>
                      </a:r>
                    </a:p>
                    <a:p>
                      <a:r>
                        <a:rPr lang="en-IN" dirty="0"/>
                        <a:t>{</a:t>
                      </a:r>
                    </a:p>
                    <a:p>
                      <a:r>
                        <a:rPr lang="en-IN" dirty="0"/>
                        <a:t>Base1 b1(10), *b1Ptr;  </a:t>
                      </a:r>
                    </a:p>
                    <a:p>
                      <a:r>
                        <a:rPr lang="en-IN" dirty="0"/>
                        <a:t>Base2 b2('z'), *b2ptr;  </a:t>
                      </a:r>
                    </a:p>
                    <a:p>
                      <a:r>
                        <a:rPr lang="en-IN" dirty="0"/>
                        <a:t>Derived d(7,'A',3.5);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&lt;&lt;b1.getData()&lt;&lt;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        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&lt;&lt;b2.getData()&lt;&lt;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  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d.getData</a:t>
                      </a:r>
                      <a:r>
                        <a:rPr lang="en-IN" dirty="0"/>
                        <a:t>()&lt;&lt;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b1Ptr=&amp;d; 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&lt;&lt;b1Ptr-&gt;</a:t>
                      </a:r>
                      <a:r>
                        <a:rPr lang="en-IN" dirty="0" err="1"/>
                        <a:t>getData</a:t>
                      </a:r>
                      <a:r>
                        <a:rPr lang="en-IN" dirty="0"/>
                        <a:t>()&lt;&lt;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  <a:p>
                      <a:r>
                        <a:rPr lang="en-IN" dirty="0"/>
                        <a:t>b2ptr=&amp;d; </a:t>
                      </a:r>
                    </a:p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&lt;&lt;b2ptr-&gt;</a:t>
                      </a:r>
                      <a:r>
                        <a:rPr lang="en-IN" dirty="0" err="1"/>
                        <a:t>getData</a:t>
                      </a:r>
                      <a:r>
                        <a:rPr lang="en-IN" dirty="0"/>
                        <a:t>();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3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63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2789</Words>
  <Application>Microsoft Office PowerPoint</Application>
  <PresentationFormat>Custom</PresentationFormat>
  <Paragraphs>471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Comic Sans MS</vt:lpstr>
      <vt:lpstr>Courier New</vt:lpstr>
      <vt:lpstr>Times New Roman</vt:lpstr>
      <vt:lpstr>Wingdings</vt:lpstr>
      <vt:lpstr>Office Theme</vt:lpstr>
      <vt:lpstr>Virtual Function</vt:lpstr>
      <vt:lpstr>Overriding</vt:lpstr>
      <vt:lpstr>PowerPoint Presentation</vt:lpstr>
      <vt:lpstr>Observations</vt:lpstr>
      <vt:lpstr>Observations</vt:lpstr>
      <vt:lpstr>PowerPoint Presentation</vt:lpstr>
      <vt:lpstr>Multiple Inheritance</vt:lpstr>
      <vt:lpstr>An Example</vt:lpstr>
      <vt:lpstr>PowerPoint Presentation</vt:lpstr>
      <vt:lpstr>Observations</vt:lpstr>
      <vt:lpstr>Observations</vt:lpstr>
      <vt:lpstr>Virtual Functions</vt:lpstr>
      <vt:lpstr>Another Example</vt:lpstr>
      <vt:lpstr>Example (Contd.)</vt:lpstr>
      <vt:lpstr>Example (Contd.)</vt:lpstr>
      <vt:lpstr>Virtual Functions (contd.)</vt:lpstr>
      <vt:lpstr>Pure Virtual Function</vt:lpstr>
      <vt:lpstr>Abstract vs Concrete class</vt:lpstr>
      <vt:lpstr>Abstract class (contd.)</vt:lpstr>
      <vt:lpstr>Example</vt:lpstr>
      <vt:lpstr>Example</vt:lpstr>
      <vt:lpstr>Example (Contd.)</vt:lpstr>
      <vt:lpstr>Example (Contd.)</vt:lpstr>
      <vt:lpstr>Example (Contd.)</vt:lpstr>
      <vt:lpstr>Example (Contd.)</vt:lpstr>
      <vt:lpstr>Example (Contd.)</vt:lpstr>
      <vt:lpstr>Example (Contd.)</vt:lpstr>
      <vt:lpstr>Example (Contd.)</vt:lpstr>
      <vt:lpstr>Polymorphism</vt:lpstr>
      <vt:lpstr>Polymorphism (contd.)</vt:lpstr>
      <vt:lpstr>A problem with destructors</vt:lpstr>
      <vt:lpstr>Multiple Inheritance revisited</vt:lpstr>
      <vt:lpstr>An Example</vt:lpstr>
      <vt:lpstr>Virtual Base class</vt:lpstr>
      <vt:lpstr>PowerPoint Presentation</vt:lpstr>
      <vt:lpstr>PowerPoint Presentation</vt:lpstr>
      <vt:lpstr>Nested Classes</vt:lpstr>
      <vt:lpstr>Nested Classes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cp:lastModifiedBy>Pradyumna Kumar Tripathy</cp:lastModifiedBy>
  <cp:revision>14</cp:revision>
  <dcterms:created xsi:type="dcterms:W3CDTF">2020-05-21T16:11:56Z</dcterms:created>
  <dcterms:modified xsi:type="dcterms:W3CDTF">2020-06-09T14:20:22Z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2003-08-04T00:00:00Z</vt:filetime>
  </property>
  <property fmtid="{D5CDD505-2E9C-101B-9397-08002B2CF9AE}" pid="3" name="Creator">
    <vt:lpwstr>Acrobat PDFMaker 5.0 for PowerPoint</vt:lpwstr>
  </property>
  <property fmtid="{D5CDD505-2E9C-101B-9397-08002B2CF9AE}" pid="4" name="LastSaved">
    <vt:filetime>2020-05-21T00:00:00Z</vt:filetime>
  </property>
</Properties>
</file>