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7" r:id="rId21"/>
    <p:sldId id="279" r:id="rId22"/>
    <p:sldId id="280" r:id="rId23"/>
    <p:sldId id="281" r:id="rId24"/>
    <p:sldId id="282" r:id="rId25"/>
    <p:sldId id="284" r:id="rId26"/>
    <p:sldId id="285" r:id="rId27"/>
    <p:sldId id="286" r:id="rId28"/>
    <p:sldId id="296" r:id="rId29"/>
    <p:sldId id="287" r:id="rId30"/>
    <p:sldId id="289" r:id="rId31"/>
    <p:sldId id="290" r:id="rId32"/>
    <p:sldId id="292" r:id="rId33"/>
    <p:sldId id="293" r:id="rId34"/>
    <p:sldId id="294" r:id="rId35"/>
    <p:sldId id="297" r:id="rId36"/>
    <p:sldId id="298" r:id="rId37"/>
    <p:sldId id="299" r:id="rId38"/>
    <p:sldId id="30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6" autoAdjust="0"/>
    <p:restoredTop sz="94660"/>
  </p:normalViewPr>
  <p:slideViewPr>
    <p:cSldViewPr>
      <p:cViewPr>
        <p:scale>
          <a:sx n="76" d="100"/>
          <a:sy n="76" d="100"/>
        </p:scale>
        <p:origin x="-118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423EF13-D57B-40F0-B0C9-CC494D3841CD}"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9D937-8CBB-4252-8B45-6EA1650768F6}" type="slidenum">
              <a:rPr lang="en-IN" smtClean="0"/>
              <a:t>‹#›</a:t>
            </a:fld>
            <a:endParaRPr lang="en-IN"/>
          </a:p>
        </p:txBody>
      </p:sp>
    </p:spTree>
    <p:extLst>
      <p:ext uri="{BB962C8B-B14F-4D97-AF65-F5344CB8AC3E}">
        <p14:creationId xmlns:p14="http://schemas.microsoft.com/office/powerpoint/2010/main" val="249741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23EF13-D57B-40F0-B0C9-CC494D3841CD}"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9D937-8CBB-4252-8B45-6EA1650768F6}" type="slidenum">
              <a:rPr lang="en-IN" smtClean="0"/>
              <a:t>‹#›</a:t>
            </a:fld>
            <a:endParaRPr lang="en-IN"/>
          </a:p>
        </p:txBody>
      </p:sp>
    </p:spTree>
    <p:extLst>
      <p:ext uri="{BB962C8B-B14F-4D97-AF65-F5344CB8AC3E}">
        <p14:creationId xmlns:p14="http://schemas.microsoft.com/office/powerpoint/2010/main" val="2290937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23EF13-D57B-40F0-B0C9-CC494D3841CD}"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9D937-8CBB-4252-8B45-6EA1650768F6}" type="slidenum">
              <a:rPr lang="en-IN" smtClean="0"/>
              <a:t>‹#›</a:t>
            </a:fld>
            <a:endParaRPr lang="en-IN"/>
          </a:p>
        </p:txBody>
      </p:sp>
    </p:spTree>
    <p:extLst>
      <p:ext uri="{BB962C8B-B14F-4D97-AF65-F5344CB8AC3E}">
        <p14:creationId xmlns:p14="http://schemas.microsoft.com/office/powerpoint/2010/main" val="1501542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23EF13-D57B-40F0-B0C9-CC494D3841CD}"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9D937-8CBB-4252-8B45-6EA1650768F6}" type="slidenum">
              <a:rPr lang="en-IN" smtClean="0"/>
              <a:t>‹#›</a:t>
            </a:fld>
            <a:endParaRPr lang="en-IN"/>
          </a:p>
        </p:txBody>
      </p:sp>
    </p:spTree>
    <p:extLst>
      <p:ext uri="{BB962C8B-B14F-4D97-AF65-F5344CB8AC3E}">
        <p14:creationId xmlns:p14="http://schemas.microsoft.com/office/powerpoint/2010/main" val="163934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23EF13-D57B-40F0-B0C9-CC494D3841CD}"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9D937-8CBB-4252-8B45-6EA1650768F6}" type="slidenum">
              <a:rPr lang="en-IN" smtClean="0"/>
              <a:t>‹#›</a:t>
            </a:fld>
            <a:endParaRPr lang="en-IN"/>
          </a:p>
        </p:txBody>
      </p:sp>
    </p:spTree>
    <p:extLst>
      <p:ext uri="{BB962C8B-B14F-4D97-AF65-F5344CB8AC3E}">
        <p14:creationId xmlns:p14="http://schemas.microsoft.com/office/powerpoint/2010/main" val="4253403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423EF13-D57B-40F0-B0C9-CC494D3841CD}" type="datetimeFigureOut">
              <a:rPr lang="en-IN" smtClean="0"/>
              <a:t>14-05-2020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09D937-8CBB-4252-8B45-6EA1650768F6}" type="slidenum">
              <a:rPr lang="en-IN" smtClean="0"/>
              <a:t>‹#›</a:t>
            </a:fld>
            <a:endParaRPr lang="en-IN"/>
          </a:p>
        </p:txBody>
      </p:sp>
    </p:spTree>
    <p:extLst>
      <p:ext uri="{BB962C8B-B14F-4D97-AF65-F5344CB8AC3E}">
        <p14:creationId xmlns:p14="http://schemas.microsoft.com/office/powerpoint/2010/main" val="749048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423EF13-D57B-40F0-B0C9-CC494D3841CD}" type="datetimeFigureOut">
              <a:rPr lang="en-IN" smtClean="0"/>
              <a:t>14-05-2020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09D937-8CBB-4252-8B45-6EA1650768F6}" type="slidenum">
              <a:rPr lang="en-IN" smtClean="0"/>
              <a:t>‹#›</a:t>
            </a:fld>
            <a:endParaRPr lang="en-IN"/>
          </a:p>
        </p:txBody>
      </p:sp>
    </p:spTree>
    <p:extLst>
      <p:ext uri="{BB962C8B-B14F-4D97-AF65-F5344CB8AC3E}">
        <p14:creationId xmlns:p14="http://schemas.microsoft.com/office/powerpoint/2010/main" val="1998499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423EF13-D57B-40F0-B0C9-CC494D3841CD}" type="datetimeFigureOut">
              <a:rPr lang="en-IN" smtClean="0"/>
              <a:t>14-05-2020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09D937-8CBB-4252-8B45-6EA1650768F6}" type="slidenum">
              <a:rPr lang="en-IN" smtClean="0"/>
              <a:t>‹#›</a:t>
            </a:fld>
            <a:endParaRPr lang="en-IN"/>
          </a:p>
        </p:txBody>
      </p:sp>
    </p:spTree>
    <p:extLst>
      <p:ext uri="{BB962C8B-B14F-4D97-AF65-F5344CB8AC3E}">
        <p14:creationId xmlns:p14="http://schemas.microsoft.com/office/powerpoint/2010/main" val="2415527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3EF13-D57B-40F0-B0C9-CC494D3841CD}" type="datetimeFigureOut">
              <a:rPr lang="en-IN" smtClean="0"/>
              <a:t>14-05-2020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09D937-8CBB-4252-8B45-6EA1650768F6}" type="slidenum">
              <a:rPr lang="en-IN" smtClean="0"/>
              <a:t>‹#›</a:t>
            </a:fld>
            <a:endParaRPr lang="en-IN"/>
          </a:p>
        </p:txBody>
      </p:sp>
    </p:spTree>
    <p:extLst>
      <p:ext uri="{BB962C8B-B14F-4D97-AF65-F5344CB8AC3E}">
        <p14:creationId xmlns:p14="http://schemas.microsoft.com/office/powerpoint/2010/main" val="1249614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23EF13-D57B-40F0-B0C9-CC494D3841CD}" type="datetimeFigureOut">
              <a:rPr lang="en-IN" smtClean="0"/>
              <a:t>14-05-2020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09D937-8CBB-4252-8B45-6EA1650768F6}" type="slidenum">
              <a:rPr lang="en-IN" smtClean="0"/>
              <a:t>‹#›</a:t>
            </a:fld>
            <a:endParaRPr lang="en-IN"/>
          </a:p>
        </p:txBody>
      </p:sp>
    </p:spTree>
    <p:extLst>
      <p:ext uri="{BB962C8B-B14F-4D97-AF65-F5344CB8AC3E}">
        <p14:creationId xmlns:p14="http://schemas.microsoft.com/office/powerpoint/2010/main" val="3797504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23EF13-D57B-40F0-B0C9-CC494D3841CD}" type="datetimeFigureOut">
              <a:rPr lang="en-IN" smtClean="0"/>
              <a:t>14-05-2020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09D937-8CBB-4252-8B45-6EA1650768F6}" type="slidenum">
              <a:rPr lang="en-IN" smtClean="0"/>
              <a:t>‹#›</a:t>
            </a:fld>
            <a:endParaRPr lang="en-IN"/>
          </a:p>
        </p:txBody>
      </p:sp>
    </p:spTree>
    <p:extLst>
      <p:ext uri="{BB962C8B-B14F-4D97-AF65-F5344CB8AC3E}">
        <p14:creationId xmlns:p14="http://schemas.microsoft.com/office/powerpoint/2010/main" val="209947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23EF13-D57B-40F0-B0C9-CC494D3841CD}" type="datetimeFigureOut">
              <a:rPr lang="en-IN" smtClean="0"/>
              <a:t>14-05-2020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09D937-8CBB-4252-8B45-6EA1650768F6}" type="slidenum">
              <a:rPr lang="en-IN" smtClean="0"/>
              <a:t>‹#›</a:t>
            </a:fld>
            <a:endParaRPr lang="en-IN"/>
          </a:p>
        </p:txBody>
      </p:sp>
    </p:spTree>
    <p:extLst>
      <p:ext uri="{BB962C8B-B14F-4D97-AF65-F5344CB8AC3E}">
        <p14:creationId xmlns:p14="http://schemas.microsoft.com/office/powerpoint/2010/main" val="3226117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electrical-engineering-portal.com/what-is-the-eddy-current" TargetMode="External"/><Relationship Id="rId2" Type="http://schemas.openxmlformats.org/officeDocument/2006/relationships/hyperlink" Target="http://electrical-engineering-portal.com/download-center/books-and-guides/electrical-engineering/instrument-transformers-part-1-3"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electrical-engineering-portal.com/overview-of-single-phase-induction-type-energy-meter#2" TargetMode="External"/><Relationship Id="rId2" Type="http://schemas.openxmlformats.org/officeDocument/2006/relationships/hyperlink" Target="https://electrical-engineering-portal.com/overview-of-single-phase-induction-type-energy-meter#1" TargetMode="External"/><Relationship Id="rId1" Type="http://schemas.openxmlformats.org/officeDocument/2006/relationships/slideLayout" Target="../slideLayouts/slideLayout7.xml"/><Relationship Id="rId5" Type="http://schemas.openxmlformats.org/officeDocument/2006/relationships/hyperlink" Target="https://electrical-engineering-portal.com/overview-of-single-phase-induction-type-energy-meter#4" TargetMode="External"/><Relationship Id="rId4" Type="http://schemas.openxmlformats.org/officeDocument/2006/relationships/hyperlink" Target="https://electrical-engineering-portal.com/overview-of-single-phase-induction-type-energy-meter#3"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11560" y="1742951"/>
            <a:ext cx="7772400" cy="1470025"/>
          </a:xfrm>
        </p:spPr>
        <p:txBody>
          <a:bodyPr>
            <a:noAutofit/>
          </a:bodyPr>
          <a:lstStyle/>
          <a:p>
            <a:r>
              <a:rPr lang="en-US" sz="5400" dirty="0" smtClean="0">
                <a:solidFill>
                  <a:schemeClr val="tx1">
                    <a:lumMod val="75000"/>
                    <a:lumOff val="25000"/>
                  </a:schemeClr>
                </a:solidFill>
              </a:rPr>
              <a:t>MEASURING INSTRUMENTS</a:t>
            </a:r>
            <a:endParaRPr lang="en-IN" sz="5400" dirty="0">
              <a:solidFill>
                <a:schemeClr val="tx1">
                  <a:lumMod val="75000"/>
                  <a:lumOff val="25000"/>
                </a:schemeClr>
              </a:solidFill>
            </a:endParaRPr>
          </a:p>
        </p:txBody>
      </p:sp>
    </p:spTree>
    <p:extLst>
      <p:ext uri="{BB962C8B-B14F-4D97-AF65-F5344CB8AC3E}">
        <p14:creationId xmlns:p14="http://schemas.microsoft.com/office/powerpoint/2010/main" val="4248416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576064"/>
          </a:xfrm>
        </p:spPr>
        <p:txBody>
          <a:bodyPr>
            <a:noAutofit/>
          </a:bodyPr>
          <a:lstStyle/>
          <a:p>
            <a:pPr algn="l"/>
            <a:r>
              <a:rPr lang="en-US" sz="3200" dirty="0" smtClean="0">
                <a:solidFill>
                  <a:srgbClr val="FF0000"/>
                </a:solidFill>
                <a:latin typeface="Algerian" pitchFamily="82" charset="0"/>
              </a:rPr>
              <a:t>Damping system</a:t>
            </a:r>
            <a:endParaRPr lang="en-IN" sz="3200" dirty="0">
              <a:solidFill>
                <a:srgbClr val="FF0000"/>
              </a:solidFill>
            </a:endParaRPr>
          </a:p>
        </p:txBody>
      </p:sp>
      <p:sp>
        <p:nvSpPr>
          <p:cNvPr id="3" name="Content Placeholder 2"/>
          <p:cNvSpPr>
            <a:spLocks noGrp="1"/>
          </p:cNvSpPr>
          <p:nvPr>
            <p:ph idx="1"/>
          </p:nvPr>
        </p:nvSpPr>
        <p:spPr>
          <a:xfrm>
            <a:off x="457200" y="692696"/>
            <a:ext cx="8229600" cy="5433467"/>
          </a:xfrm>
        </p:spPr>
        <p:txBody>
          <a:bodyPr>
            <a:noAutofit/>
          </a:bodyPr>
          <a:lstStyle/>
          <a:p>
            <a:pPr marL="0" indent="0">
              <a:buNone/>
            </a:pPr>
            <a:r>
              <a:rPr lang="en-US" sz="2600" dirty="0" smtClean="0"/>
              <a:t>	</a:t>
            </a:r>
            <a:r>
              <a:rPr lang="en-US" sz="2600" dirty="0" smtClean="0">
                <a:solidFill>
                  <a:srgbClr val="002060"/>
                </a:solidFill>
              </a:rPr>
              <a:t>It is that part of the instrument which provides damping force to damp the oscillations of the pointer before come to a rest.</a:t>
            </a:r>
          </a:p>
          <a:p>
            <a:pPr marL="0" indent="0">
              <a:buNone/>
            </a:pPr>
            <a:r>
              <a:rPr lang="en-US" sz="2600" dirty="0" smtClean="0">
                <a:solidFill>
                  <a:srgbClr val="002060"/>
                </a:solidFill>
              </a:rPr>
              <a:t>	Because of the inertia, the pointer of the instrument oscillate about its final deflected position for some time before coming to rest. This causes the waste of time in taking reading, thus damping force act as a brake to prevent the oscillations of the moving system and brings the pointer to it’s final deflected position quickly.</a:t>
            </a:r>
          </a:p>
          <a:p>
            <a:pPr marL="0" indent="0">
              <a:buNone/>
            </a:pPr>
            <a:r>
              <a:rPr lang="en-US" sz="2600" dirty="0" smtClean="0">
                <a:solidFill>
                  <a:schemeClr val="tx2">
                    <a:lumMod val="60000"/>
                    <a:lumOff val="40000"/>
                  </a:schemeClr>
                </a:solidFill>
              </a:rPr>
              <a:t>There are three types of damping instruments</a:t>
            </a:r>
            <a:r>
              <a:rPr lang="en-US" sz="2600" dirty="0" smtClean="0"/>
              <a:t>:</a:t>
            </a:r>
          </a:p>
          <a:p>
            <a:pPr marL="0" indent="0">
              <a:buNone/>
            </a:pPr>
            <a:r>
              <a:rPr lang="en-US" sz="2600" dirty="0" smtClean="0">
                <a:solidFill>
                  <a:srgbClr val="FF0000"/>
                </a:solidFill>
              </a:rPr>
              <a:t>1.Critical </a:t>
            </a:r>
            <a:r>
              <a:rPr lang="en-US" sz="2600" dirty="0" smtClean="0">
                <a:solidFill>
                  <a:srgbClr val="FF0000"/>
                </a:solidFill>
              </a:rPr>
              <a:t>damping- </a:t>
            </a:r>
            <a:r>
              <a:rPr lang="en-US" sz="2600" dirty="0" smtClean="0"/>
              <a:t>Pointer rises quickly to its final position without oscillation.</a:t>
            </a:r>
          </a:p>
          <a:p>
            <a:pPr marL="0" indent="0">
              <a:buNone/>
            </a:pPr>
            <a:endParaRPr lang="en-US" sz="2600" dirty="0" smtClean="0"/>
          </a:p>
          <a:p>
            <a:pPr marL="0" indent="0">
              <a:buNone/>
            </a:pPr>
            <a:endParaRPr lang="en-US" sz="2600" dirty="0" smtClean="0"/>
          </a:p>
          <a:p>
            <a:pPr marL="0" indent="0">
              <a:buNone/>
            </a:pPr>
            <a:endParaRPr lang="en-IN" sz="2600" dirty="0"/>
          </a:p>
        </p:txBody>
      </p:sp>
    </p:spTree>
    <p:extLst>
      <p:ext uri="{BB962C8B-B14F-4D97-AF65-F5344CB8AC3E}">
        <p14:creationId xmlns:p14="http://schemas.microsoft.com/office/powerpoint/2010/main" val="2440994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pPr marL="0" indent="0">
              <a:buNone/>
            </a:pPr>
            <a:r>
              <a:rPr lang="en-US" sz="2600" dirty="0" smtClean="0">
                <a:solidFill>
                  <a:srgbClr val="FF0000"/>
                </a:solidFill>
              </a:rPr>
              <a:t>2.Under </a:t>
            </a:r>
            <a:r>
              <a:rPr lang="en-US" sz="2600" dirty="0" smtClean="0">
                <a:solidFill>
                  <a:srgbClr val="FF0000"/>
                </a:solidFill>
              </a:rPr>
              <a:t>damping- </a:t>
            </a:r>
            <a:r>
              <a:rPr lang="en-US" sz="2600" dirty="0" smtClean="0"/>
              <a:t>oscillations of the system will not be completely preventated. </a:t>
            </a:r>
          </a:p>
          <a:p>
            <a:pPr marL="0" indent="0">
              <a:buNone/>
            </a:pPr>
            <a:r>
              <a:rPr lang="en-US" sz="2600" dirty="0" smtClean="0">
                <a:solidFill>
                  <a:srgbClr val="FF0000"/>
                </a:solidFill>
              </a:rPr>
              <a:t>3.Over </a:t>
            </a:r>
            <a:r>
              <a:rPr lang="en-US" sz="2600" dirty="0" smtClean="0">
                <a:solidFill>
                  <a:srgbClr val="FF0000"/>
                </a:solidFill>
              </a:rPr>
              <a:t>damping: </a:t>
            </a:r>
            <a:r>
              <a:rPr lang="en-US" sz="2600" dirty="0" smtClean="0"/>
              <a:t>In this the response of the system is slow and lethargic.</a:t>
            </a:r>
          </a:p>
          <a:p>
            <a:pPr marL="0" indent="0">
              <a:buNone/>
            </a:pPr>
            <a:r>
              <a:rPr lang="en-US" dirty="0" smtClean="0">
                <a:solidFill>
                  <a:srgbClr val="FF0000"/>
                </a:solidFill>
                <a:latin typeface="Algerian" pitchFamily="82" charset="0"/>
              </a:rPr>
              <a:t>Damping curves</a:t>
            </a:r>
            <a:endParaRPr lang="en-IN" dirty="0">
              <a:solidFill>
                <a:srgbClr val="FF00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3406700"/>
            <a:ext cx="5329913" cy="3478684"/>
          </a:xfrm>
          <a:prstGeom prst="rect">
            <a:avLst/>
          </a:prstGeom>
        </p:spPr>
      </p:pic>
    </p:spTree>
    <p:extLst>
      <p:ext uri="{BB962C8B-B14F-4D97-AF65-F5344CB8AC3E}">
        <p14:creationId xmlns:p14="http://schemas.microsoft.com/office/powerpoint/2010/main" val="3492430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pPr algn="l"/>
            <a:r>
              <a:rPr lang="en-US" sz="3200" dirty="0" smtClean="0">
                <a:solidFill>
                  <a:srgbClr val="FF0000"/>
                </a:solidFill>
              </a:rPr>
              <a:t>Common Methods of damping:</a:t>
            </a:r>
            <a:endParaRPr lang="en-IN" sz="3200" dirty="0">
              <a:solidFill>
                <a:srgbClr val="FF0000"/>
              </a:solidFill>
            </a:endParaRPr>
          </a:p>
        </p:txBody>
      </p:sp>
      <p:sp>
        <p:nvSpPr>
          <p:cNvPr id="3" name="Content Placeholder 2"/>
          <p:cNvSpPr>
            <a:spLocks noGrp="1"/>
          </p:cNvSpPr>
          <p:nvPr>
            <p:ph idx="1"/>
          </p:nvPr>
        </p:nvSpPr>
        <p:spPr>
          <a:xfrm>
            <a:off x="457200" y="836712"/>
            <a:ext cx="8229600" cy="5289451"/>
          </a:xfrm>
        </p:spPr>
        <p:txBody>
          <a:bodyPr>
            <a:normAutofit/>
          </a:bodyPr>
          <a:lstStyle/>
          <a:p>
            <a:pPr marL="514350" indent="-514350">
              <a:buFont typeface="+mj-lt"/>
              <a:buAutoNum type="arabicPeriod"/>
            </a:pPr>
            <a:endParaRPr lang="en-US" sz="2600" dirty="0" smtClean="0"/>
          </a:p>
          <a:p>
            <a:pPr marL="514350" indent="-514350">
              <a:buFont typeface="+mj-lt"/>
              <a:buAutoNum type="arabicPeriod"/>
            </a:pPr>
            <a:r>
              <a:rPr lang="en-US" sz="2600" dirty="0" smtClean="0">
                <a:solidFill>
                  <a:srgbClr val="002060"/>
                </a:solidFill>
              </a:rPr>
              <a:t>Air friction or pneumatic damping</a:t>
            </a:r>
          </a:p>
          <a:p>
            <a:pPr marL="514350" indent="-514350">
              <a:buFont typeface="+mj-lt"/>
              <a:buAutoNum type="arabicPeriod"/>
            </a:pPr>
            <a:r>
              <a:rPr lang="en-US" sz="2600" dirty="0" smtClean="0">
                <a:solidFill>
                  <a:srgbClr val="002060"/>
                </a:solidFill>
              </a:rPr>
              <a:t>Eddy current or electromagnetic damping</a:t>
            </a:r>
          </a:p>
          <a:p>
            <a:pPr marL="0" indent="0">
              <a:buNone/>
            </a:pPr>
            <a:endParaRPr lang="en-US" sz="2600" dirty="0"/>
          </a:p>
          <a:p>
            <a:r>
              <a:rPr lang="en-US" i="1" dirty="0" smtClean="0">
                <a:solidFill>
                  <a:srgbClr val="FF0000"/>
                </a:solidFill>
              </a:rPr>
              <a:t>Air friction or pneumatic damping</a:t>
            </a:r>
            <a:r>
              <a:rPr lang="en-US" dirty="0" smtClean="0">
                <a:solidFill>
                  <a:srgbClr val="FF0000"/>
                </a:solidFill>
              </a:rPr>
              <a:t>:</a:t>
            </a:r>
            <a:endParaRPr lang="en-IN" dirty="0">
              <a:solidFill>
                <a:srgbClr val="FF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1835696" y="3933056"/>
            <a:ext cx="5256584" cy="2304256"/>
          </a:xfrm>
          <a:prstGeom prst="rect">
            <a:avLst/>
          </a:prstGeom>
          <a:noFill/>
          <a:ln w="9525">
            <a:noFill/>
            <a:miter lim="800000"/>
            <a:headEnd/>
            <a:tailEnd/>
          </a:ln>
        </p:spPr>
      </p:pic>
    </p:spTree>
    <p:extLst>
      <p:ext uri="{BB962C8B-B14F-4D97-AF65-F5344CB8AC3E}">
        <p14:creationId xmlns:p14="http://schemas.microsoft.com/office/powerpoint/2010/main" val="1205813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Autofit/>
          </a:bodyPr>
          <a:lstStyle/>
          <a:p>
            <a:pPr algn="l"/>
            <a:r>
              <a:rPr lang="en-US" sz="3200" i="1" dirty="0" smtClean="0">
                <a:solidFill>
                  <a:srgbClr val="FF0000"/>
                </a:solidFill>
              </a:rPr>
              <a:t>Air Friction or Pneumatic Damping:</a:t>
            </a:r>
            <a:endParaRPr lang="en-US" sz="3200" i="1" dirty="0">
              <a:solidFill>
                <a:srgbClr val="FF0000"/>
              </a:solidFill>
            </a:endParaRPr>
          </a:p>
        </p:txBody>
      </p:sp>
      <p:sp>
        <p:nvSpPr>
          <p:cNvPr id="3" name="Content Placeholder 2"/>
          <p:cNvSpPr>
            <a:spLocks noGrp="1"/>
          </p:cNvSpPr>
          <p:nvPr>
            <p:ph idx="1"/>
          </p:nvPr>
        </p:nvSpPr>
        <p:spPr>
          <a:xfrm>
            <a:off x="457200" y="1412776"/>
            <a:ext cx="8229600" cy="4320480"/>
          </a:xfrm>
        </p:spPr>
        <p:txBody>
          <a:bodyPr>
            <a:normAutofit/>
          </a:bodyPr>
          <a:lstStyle/>
          <a:p>
            <a:pPr algn="just"/>
            <a:r>
              <a:rPr lang="en-US" sz="2600" dirty="0" smtClean="0">
                <a:solidFill>
                  <a:srgbClr val="002060"/>
                </a:solidFill>
              </a:rPr>
              <a:t>In this system a light aluminum piston is attached to the spindle of the instrument and is arranged to move in a fix air chamber closed at one end. The cross section of the chamber may be either circular or rectangular and the clearance between the piston and the side of the chamber is small and uniform. Compression and suction action of the piston on the air in the chamber damp the possible oscillations of moving system, because the motion of the piston in either direction is oppose by the air.</a:t>
            </a:r>
          </a:p>
        </p:txBody>
      </p:sp>
    </p:spTree>
    <p:extLst>
      <p:ext uri="{BB962C8B-B14F-4D97-AF65-F5344CB8AC3E}">
        <p14:creationId xmlns:p14="http://schemas.microsoft.com/office/powerpoint/2010/main" val="701881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Autofit/>
          </a:bodyPr>
          <a:lstStyle/>
          <a:p>
            <a:pPr algn="l"/>
            <a:r>
              <a:rPr lang="en-US" sz="3200" i="1" dirty="0" smtClean="0">
                <a:solidFill>
                  <a:srgbClr val="FF0000"/>
                </a:solidFill>
              </a:rPr>
              <a:t>Eddy current damping:</a:t>
            </a:r>
            <a:endParaRPr lang="en-IN" sz="3200" i="1" dirty="0">
              <a:solidFill>
                <a:srgbClr val="FF0000"/>
              </a:solidFill>
            </a:endParaRPr>
          </a:p>
        </p:txBody>
      </p:sp>
      <p:pic>
        <p:nvPicPr>
          <p:cNvPr id="3074" name="Picture 2"/>
          <p:cNvPicPr>
            <a:picLocks noGrp="1" noChangeAspect="1" noChangeArrowheads="1"/>
          </p:cNvPicPr>
          <p:nvPr>
            <p:ph idx="1"/>
          </p:nvPr>
        </p:nvPicPr>
        <p:blipFill rotWithShape="1">
          <a:blip r:embed="rId2" cstate="print"/>
          <a:srcRect b="10431"/>
          <a:stretch/>
        </p:blipFill>
        <p:spPr bwMode="auto">
          <a:xfrm>
            <a:off x="539552" y="1942967"/>
            <a:ext cx="8208912" cy="3934305"/>
          </a:xfrm>
          <a:prstGeom prst="rect">
            <a:avLst/>
          </a:prstGeom>
          <a:noFill/>
          <a:ln w="9525">
            <a:noFill/>
            <a:miter lim="800000"/>
            <a:headEnd/>
            <a:tailEnd/>
          </a:ln>
        </p:spPr>
      </p:pic>
    </p:spTree>
    <p:extLst>
      <p:ext uri="{BB962C8B-B14F-4D97-AF65-F5344CB8AC3E}">
        <p14:creationId xmlns:p14="http://schemas.microsoft.com/office/powerpoint/2010/main" val="2322285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Autofit/>
          </a:bodyPr>
          <a:lstStyle/>
          <a:p>
            <a:pPr algn="l"/>
            <a:r>
              <a:rPr lang="en-US" sz="3200" dirty="0" smtClean="0">
                <a:solidFill>
                  <a:srgbClr val="FF0000"/>
                </a:solidFill>
              </a:rPr>
              <a:t>Eddy current damping:</a:t>
            </a:r>
            <a:endParaRPr lang="en-US" sz="3200" dirty="0">
              <a:solidFill>
                <a:srgbClr val="FF0000"/>
              </a:solidFill>
            </a:endParaRPr>
          </a:p>
        </p:txBody>
      </p:sp>
      <p:sp>
        <p:nvSpPr>
          <p:cNvPr id="3" name="Content Placeholder 2"/>
          <p:cNvSpPr>
            <a:spLocks noGrp="1"/>
          </p:cNvSpPr>
          <p:nvPr>
            <p:ph idx="1"/>
          </p:nvPr>
        </p:nvSpPr>
        <p:spPr>
          <a:xfrm>
            <a:off x="457200" y="1595933"/>
            <a:ext cx="8229600" cy="5217443"/>
          </a:xfrm>
        </p:spPr>
        <p:txBody>
          <a:bodyPr>
            <a:normAutofit/>
          </a:bodyPr>
          <a:lstStyle/>
          <a:p>
            <a:pPr algn="just"/>
            <a:r>
              <a:rPr lang="en-US" sz="2600" dirty="0" smtClean="0">
                <a:solidFill>
                  <a:srgbClr val="002060"/>
                </a:solidFill>
              </a:rPr>
              <a:t>It is the most efficient type of the damping</a:t>
            </a:r>
          </a:p>
          <a:p>
            <a:pPr algn="just"/>
            <a:r>
              <a:rPr lang="en-US" sz="2600" dirty="0" smtClean="0">
                <a:solidFill>
                  <a:srgbClr val="002060"/>
                </a:solidFill>
              </a:rPr>
              <a:t>In this a thin disc usually of copper or aluminum is mounted on the spindle. When this disc moves in the magnetic field of permanent magnet, line of force are cut and eddy current are set up in it.</a:t>
            </a:r>
          </a:p>
          <a:p>
            <a:pPr algn="just"/>
            <a:r>
              <a:rPr lang="en-US" sz="2600" dirty="0" smtClean="0">
                <a:solidFill>
                  <a:srgbClr val="002060"/>
                </a:solidFill>
              </a:rPr>
              <a:t> The force that exists between these current and magnetic field is always in the direction opposing the motion and therefore, provide necessary damping. </a:t>
            </a:r>
          </a:p>
          <a:p>
            <a:pPr algn="just"/>
            <a:r>
              <a:rPr lang="en-US" sz="2600" dirty="0" smtClean="0">
                <a:solidFill>
                  <a:srgbClr val="002060"/>
                </a:solidFill>
              </a:rPr>
              <a:t>The magnitude of the induce current and therefore of the damping force which is dependent on it, is directly proportional to the velocity of moving system.</a:t>
            </a:r>
            <a:endParaRPr lang="en-US" sz="2600" dirty="0">
              <a:solidFill>
                <a:srgbClr val="002060"/>
              </a:solidFill>
            </a:endParaRPr>
          </a:p>
        </p:txBody>
      </p:sp>
    </p:spTree>
    <p:extLst>
      <p:ext uri="{BB962C8B-B14F-4D97-AF65-F5344CB8AC3E}">
        <p14:creationId xmlns:p14="http://schemas.microsoft.com/office/powerpoint/2010/main" val="3551095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564904"/>
            <a:ext cx="8229600" cy="1143000"/>
          </a:xfrm>
        </p:spPr>
        <p:txBody>
          <a:bodyPr>
            <a:noAutofit/>
          </a:bodyPr>
          <a:lstStyle/>
          <a:p>
            <a:r>
              <a:rPr lang="en-US" sz="4000" dirty="0">
                <a:solidFill>
                  <a:srgbClr val="FF0000"/>
                </a:solidFill>
                <a:latin typeface="Aparajita" pitchFamily="34" charset="0"/>
                <a:cs typeface="Aparajita" pitchFamily="34" charset="0"/>
              </a:rPr>
              <a:t>Permanent magnet moving </a:t>
            </a:r>
            <a:r>
              <a:rPr lang="en-US" sz="4000" dirty="0" smtClean="0">
                <a:solidFill>
                  <a:srgbClr val="FF0000"/>
                </a:solidFill>
                <a:latin typeface="Aparajita" pitchFamily="34" charset="0"/>
                <a:cs typeface="Aparajita" pitchFamily="34" charset="0"/>
              </a:rPr>
              <a:t>coil Instruments:- (PMMC)</a:t>
            </a:r>
            <a:endParaRPr lang="en-IN" sz="4000" dirty="0">
              <a:latin typeface="Aparajita" pitchFamily="34" charset="0"/>
              <a:cs typeface="Aparajita" pitchFamily="34" charset="0"/>
            </a:endParaRPr>
          </a:p>
        </p:txBody>
      </p:sp>
    </p:spTree>
    <p:extLst>
      <p:ext uri="{BB962C8B-B14F-4D97-AF65-F5344CB8AC3E}">
        <p14:creationId xmlns:p14="http://schemas.microsoft.com/office/powerpoint/2010/main" val="36073634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pPr algn="l"/>
            <a:r>
              <a:rPr lang="en-US" sz="3200" dirty="0" smtClean="0">
                <a:solidFill>
                  <a:srgbClr val="FF0000"/>
                </a:solidFill>
              </a:rPr>
              <a:t>PMMC………….</a:t>
            </a:r>
            <a:endParaRPr lang="en-US" sz="3200" dirty="0">
              <a:solidFill>
                <a:srgbClr val="FF0000"/>
              </a:solidFill>
            </a:endParaRPr>
          </a:p>
        </p:txBody>
      </p:sp>
      <p:sp>
        <p:nvSpPr>
          <p:cNvPr id="3" name="Content Placeholder 2"/>
          <p:cNvSpPr>
            <a:spLocks noGrp="1"/>
          </p:cNvSpPr>
          <p:nvPr>
            <p:ph idx="1"/>
          </p:nvPr>
        </p:nvSpPr>
        <p:spPr>
          <a:xfrm>
            <a:off x="457200" y="980728"/>
            <a:ext cx="8229600" cy="5145435"/>
          </a:xfrm>
        </p:spPr>
        <p:txBody>
          <a:bodyPr>
            <a:normAutofit fontScale="92500" lnSpcReduction="10000"/>
          </a:bodyPr>
          <a:lstStyle/>
          <a:p>
            <a:r>
              <a:rPr lang="en-US" sz="3000" dirty="0" smtClean="0">
                <a:solidFill>
                  <a:schemeClr val="accent6">
                    <a:lumMod val="75000"/>
                  </a:schemeClr>
                </a:solidFill>
              </a:rPr>
              <a:t>Principle of Operation: </a:t>
            </a:r>
            <a:r>
              <a:rPr lang="en-US" sz="2800" dirty="0"/>
              <a:t>When a current carrying conductor is placed in a magnetic field, it experiences a force and tends to move in the direction as per Fleming’s left hand rule.</a:t>
            </a:r>
            <a:br>
              <a:rPr lang="en-US" sz="2800" dirty="0"/>
            </a:br>
            <a:r>
              <a:rPr lang="en-US" sz="2800" dirty="0"/>
              <a:t/>
            </a:r>
            <a:br>
              <a:rPr lang="en-US" sz="2800" dirty="0"/>
            </a:br>
            <a:r>
              <a:rPr lang="en-US" sz="2800" dirty="0">
                <a:solidFill>
                  <a:schemeClr val="accent6">
                    <a:lumMod val="75000"/>
                  </a:schemeClr>
                </a:solidFill>
              </a:rPr>
              <a:t>Fleming left hand </a:t>
            </a:r>
            <a:r>
              <a:rPr lang="en-US" sz="2800" dirty="0" smtClean="0">
                <a:solidFill>
                  <a:schemeClr val="accent6">
                    <a:lumMod val="75000"/>
                  </a:schemeClr>
                </a:solidFill>
              </a:rPr>
              <a:t>rule: </a:t>
            </a:r>
            <a:r>
              <a:rPr lang="en-US" sz="2600" dirty="0" smtClean="0"/>
              <a:t>If </a:t>
            </a:r>
            <a:r>
              <a:rPr lang="en-US" sz="2600" dirty="0"/>
              <a:t>the first and the second finger and the thumb of the left hand are held so that they are at right angle to each other, then the thumb shows the direction of the force on the conductor, the first finger points towards the direction of the magnetic field and the second finger shows the direction of the current in the wire.</a:t>
            </a:r>
            <a:br>
              <a:rPr lang="en-US" sz="2600" dirty="0"/>
            </a:br>
            <a:r>
              <a:rPr lang="en-US" sz="2800" dirty="0"/>
              <a:t/>
            </a:r>
            <a:br>
              <a:rPr lang="en-US" sz="2800" dirty="0"/>
            </a:br>
            <a:endParaRPr lang="en-US" sz="3000" dirty="0">
              <a:solidFill>
                <a:schemeClr val="accent6">
                  <a:lumMod val="75000"/>
                </a:schemeClr>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4048" y="4869160"/>
            <a:ext cx="2376264"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6531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pPr algn="l"/>
            <a:r>
              <a:rPr lang="en-US" b="1" dirty="0">
                <a:solidFill>
                  <a:srgbClr val="FF0000"/>
                </a:solidFill>
              </a:rPr>
              <a:t>Construction</a:t>
            </a:r>
            <a:r>
              <a:rPr lang="en-US" dirty="0">
                <a:solidFill>
                  <a:srgbClr val="FF0000"/>
                </a:solidFill>
              </a:rPr>
              <a:t>:</a:t>
            </a:r>
            <a:r>
              <a:rPr lang="en-US" dirty="0"/>
              <a:t/>
            </a:r>
            <a:br>
              <a:rPr lang="en-US" dirty="0"/>
            </a:br>
            <a:endParaRPr lang="en-US" dirty="0"/>
          </a:p>
        </p:txBody>
      </p:sp>
      <p:sp>
        <p:nvSpPr>
          <p:cNvPr id="3" name="Content Placeholder 2"/>
          <p:cNvSpPr>
            <a:spLocks noGrp="1"/>
          </p:cNvSpPr>
          <p:nvPr>
            <p:ph idx="1"/>
          </p:nvPr>
        </p:nvSpPr>
        <p:spPr>
          <a:xfrm>
            <a:off x="457200" y="1124745"/>
            <a:ext cx="8229600" cy="5112567"/>
          </a:xfrm>
        </p:spPr>
        <p:txBody>
          <a:bodyPr>
            <a:normAutofit lnSpcReduction="10000"/>
          </a:bodyPr>
          <a:lstStyle/>
          <a:p>
            <a:pPr algn="just"/>
            <a:r>
              <a:rPr lang="en-US" sz="2600" dirty="0" smtClean="0"/>
              <a:t>A </a:t>
            </a:r>
            <a:r>
              <a:rPr lang="en-US" sz="2600" dirty="0"/>
              <a:t>coil of thin wire is mounted on an aluminum frame (spindle) positioned between the poles of a U shaped permanent magnet which is made up of magnetic alloys like alnico.</a:t>
            </a:r>
          </a:p>
          <a:p>
            <a:pPr algn="just"/>
            <a:r>
              <a:rPr lang="en-US" sz="2600" dirty="0"/>
              <a:t>The coil is pivoted on the jewelled bearing and thus the coil is free to rotate. The current is fed to the coil through spiral springs which are two in numbers. The coil which carries a current, which is to be measured, moves in a strong magnetic field produced by a permanent magnet and a pointer is attached to the spindle which shows the measured value.</a:t>
            </a:r>
          </a:p>
          <a:p>
            <a:pPr marL="0" indent="0">
              <a:buNone/>
            </a:pPr>
            <a:r>
              <a:rPr lang="en-US" sz="2600" dirty="0"/>
              <a:t/>
            </a:r>
            <a:br>
              <a:rPr lang="en-US" sz="2600" dirty="0"/>
            </a:br>
            <a:endParaRPr lang="en-US" sz="2600" dirty="0"/>
          </a:p>
        </p:txBody>
      </p:sp>
    </p:spTree>
    <p:extLst>
      <p:ext uri="{BB962C8B-B14F-4D97-AF65-F5344CB8AC3E}">
        <p14:creationId xmlns:p14="http://schemas.microsoft.com/office/powerpoint/2010/main" val="18652531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921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16632"/>
            <a:ext cx="7992888" cy="6480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7468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988840"/>
            <a:ext cx="7776864" cy="1938992"/>
          </a:xfrm>
          <a:prstGeom prst="rect">
            <a:avLst/>
          </a:prstGeom>
        </p:spPr>
        <p:txBody>
          <a:bodyPr wrap="square">
            <a:spAutoFit/>
          </a:bodyPr>
          <a:lstStyle/>
          <a:p>
            <a:pPr algn="ctr"/>
            <a:r>
              <a:rPr lang="en-US" sz="6000" dirty="0" smtClean="0"/>
              <a:t>What is meant by </a:t>
            </a:r>
            <a:r>
              <a:rPr lang="en-US" sz="6000" i="1" dirty="0" smtClean="0">
                <a:solidFill>
                  <a:srgbClr val="FF0000"/>
                </a:solidFill>
              </a:rPr>
              <a:t>measurement</a:t>
            </a:r>
            <a:r>
              <a:rPr lang="en-US" sz="6000" dirty="0" smtClean="0"/>
              <a:t>?</a:t>
            </a:r>
          </a:p>
        </p:txBody>
      </p:sp>
    </p:spTree>
    <p:extLst>
      <p:ext uri="{BB962C8B-B14F-4D97-AF65-F5344CB8AC3E}">
        <p14:creationId xmlns:p14="http://schemas.microsoft.com/office/powerpoint/2010/main" val="26209324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Autofit/>
          </a:bodyPr>
          <a:lstStyle/>
          <a:p>
            <a:pPr algn="l"/>
            <a:r>
              <a:rPr lang="en-US" sz="3200" b="1" dirty="0">
                <a:solidFill>
                  <a:srgbClr val="FF0000"/>
                </a:solidFill>
              </a:rPr>
              <a:t>Working</a:t>
            </a:r>
            <a:r>
              <a:rPr lang="en-US" sz="3200" dirty="0">
                <a:solidFill>
                  <a:srgbClr val="FF0000"/>
                </a:solidFill>
              </a:rPr>
              <a:t>:</a:t>
            </a:r>
            <a:br>
              <a:rPr lang="en-US" sz="3200" dirty="0">
                <a:solidFill>
                  <a:srgbClr val="FF0000"/>
                </a:solidFill>
              </a:rPr>
            </a:br>
            <a:endParaRPr lang="en-US" sz="3200" dirty="0">
              <a:solidFill>
                <a:srgbClr val="FF0000"/>
              </a:solidFill>
            </a:endParaRPr>
          </a:p>
        </p:txBody>
      </p:sp>
      <p:sp>
        <p:nvSpPr>
          <p:cNvPr id="3" name="Content Placeholder 2"/>
          <p:cNvSpPr>
            <a:spLocks noGrp="1"/>
          </p:cNvSpPr>
          <p:nvPr>
            <p:ph idx="1"/>
          </p:nvPr>
        </p:nvSpPr>
        <p:spPr>
          <a:xfrm>
            <a:off x="457200" y="1052736"/>
            <a:ext cx="8229600" cy="5073427"/>
          </a:xfrm>
        </p:spPr>
        <p:txBody>
          <a:bodyPr>
            <a:normAutofit fontScale="85000" lnSpcReduction="10000"/>
          </a:bodyPr>
          <a:lstStyle/>
          <a:p>
            <a:r>
              <a:rPr lang="en-US" sz="3100" dirty="0" smtClean="0"/>
              <a:t>When </a:t>
            </a:r>
            <a:r>
              <a:rPr lang="en-US" sz="3100" dirty="0"/>
              <a:t>a current flow through the coil, it generates a magnetic field which is proportional to the current in case of an ammeter. The deflecting torque is produced by the electromagnetic action of the current in the coil and the magnetic field.</a:t>
            </a:r>
          </a:p>
          <a:p>
            <a:r>
              <a:rPr lang="en-US" sz="3100" b="1" dirty="0">
                <a:solidFill>
                  <a:srgbClr val="0070C0"/>
                </a:solidFill>
              </a:rPr>
              <a:t>The controlling torque </a:t>
            </a:r>
            <a:r>
              <a:rPr lang="en-US" sz="3100" dirty="0"/>
              <a:t>is provided by two phosphorous bronze flat coiled helical springs. These springs serve as a flexible connection to the coil conductors.</a:t>
            </a:r>
          </a:p>
          <a:p>
            <a:r>
              <a:rPr lang="en-US" sz="3100" b="1" dirty="0">
                <a:solidFill>
                  <a:srgbClr val="0070C0"/>
                </a:solidFill>
              </a:rPr>
              <a:t>Damping</a:t>
            </a:r>
            <a:r>
              <a:rPr lang="en-US" sz="3100" b="1" dirty="0"/>
              <a:t> </a:t>
            </a:r>
            <a:r>
              <a:rPr lang="en-US" sz="3100" dirty="0"/>
              <a:t>is caused by the eddy current set up in the aluminum coil which prevents the oscillation of the coil.</a:t>
            </a:r>
          </a:p>
          <a:p>
            <a:pPr marL="0" indent="0">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256758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576064"/>
          </a:xfrm>
        </p:spPr>
        <p:txBody>
          <a:bodyPr>
            <a:normAutofit fontScale="90000"/>
          </a:bodyPr>
          <a:lstStyle/>
          <a:p>
            <a:pPr algn="l"/>
            <a:r>
              <a:rPr lang="en-US" sz="3200" b="1" dirty="0">
                <a:solidFill>
                  <a:srgbClr val="FF0000"/>
                </a:solidFill>
              </a:rPr>
              <a:t>Applications:</a:t>
            </a:r>
            <a:endParaRPr lang="en-US" sz="3200" dirty="0">
              <a:solidFill>
                <a:srgbClr val="FF0000"/>
              </a:solidFill>
            </a:endParaRPr>
          </a:p>
        </p:txBody>
      </p:sp>
      <p:sp>
        <p:nvSpPr>
          <p:cNvPr id="3" name="Content Placeholder 2"/>
          <p:cNvSpPr>
            <a:spLocks noGrp="1"/>
          </p:cNvSpPr>
          <p:nvPr>
            <p:ph idx="1"/>
          </p:nvPr>
        </p:nvSpPr>
        <p:spPr>
          <a:xfrm>
            <a:off x="457200" y="908720"/>
            <a:ext cx="8229600" cy="5217443"/>
          </a:xfrm>
        </p:spPr>
        <p:txBody>
          <a:bodyPr>
            <a:noAutofit/>
          </a:bodyPr>
          <a:lstStyle/>
          <a:p>
            <a:pPr marL="0" indent="0">
              <a:buNone/>
            </a:pPr>
            <a:r>
              <a:rPr lang="en-US" sz="2600" dirty="0"/>
              <a:t>The PMMC has a variety of uses onboard ship. It can be used as:</a:t>
            </a:r>
          </a:p>
          <a:p>
            <a:pPr marL="0" indent="0">
              <a:buNone/>
            </a:pPr>
            <a:endParaRPr lang="en-US" sz="2600" dirty="0" smtClean="0"/>
          </a:p>
          <a:p>
            <a:pPr marL="0" indent="0">
              <a:buNone/>
            </a:pPr>
            <a:endParaRPr lang="en-US" sz="2600" dirty="0"/>
          </a:p>
          <a:p>
            <a:pPr marL="0" indent="0">
              <a:buNone/>
            </a:pPr>
            <a:endParaRPr lang="en-US" sz="2600" dirty="0" smtClean="0"/>
          </a:p>
          <a:p>
            <a:pPr marL="0" indent="0">
              <a:buNone/>
            </a:pPr>
            <a:r>
              <a:rPr lang="en-US" sz="2600" dirty="0"/>
              <a:t>   </a:t>
            </a:r>
            <a:r>
              <a:rPr lang="en-US" sz="2600" b="1" dirty="0">
                <a:solidFill>
                  <a:srgbClr val="0070C0"/>
                </a:solidFill>
              </a:rPr>
              <a:t>Ammeter</a:t>
            </a:r>
            <a:r>
              <a:rPr lang="en-US" sz="2600" dirty="0"/>
              <a:t>:</a:t>
            </a:r>
          </a:p>
          <a:p>
            <a:r>
              <a:rPr lang="en-US" sz="2600" dirty="0"/>
              <a:t>When PMMC is used as an ammeter, except for a very small current range, the moving coil is connected across a suitable low resistance shunt, so that only small part of the main current flows through the coil</a:t>
            </a:r>
            <a:r>
              <a:rPr lang="en-US" sz="2600" dirty="0" smtClean="0"/>
              <a:t>.</a:t>
            </a:r>
            <a:r>
              <a:rPr lang="en-US" sz="2600" dirty="0"/>
              <a:t/>
            </a:r>
            <a:br>
              <a:rPr lang="en-US" sz="2600" dirty="0"/>
            </a:br>
            <a:endParaRPr lang="en-US" sz="2600" dirty="0"/>
          </a:p>
        </p:txBody>
      </p:sp>
    </p:spTree>
    <p:extLst>
      <p:ext uri="{BB962C8B-B14F-4D97-AF65-F5344CB8AC3E}">
        <p14:creationId xmlns:p14="http://schemas.microsoft.com/office/powerpoint/2010/main" val="37295096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i="1" dirty="0">
                <a:solidFill>
                  <a:srgbClr val="FF0000"/>
                </a:solidFill>
              </a:rPr>
              <a:t>A</a:t>
            </a:r>
            <a:r>
              <a:rPr lang="en-US" sz="3200" i="1" dirty="0" smtClean="0">
                <a:solidFill>
                  <a:srgbClr val="FF0000"/>
                </a:solidFill>
              </a:rPr>
              <a:t>mmeter</a:t>
            </a:r>
            <a:endParaRPr lang="en-US" sz="3200" i="1" dirty="0">
              <a:solidFill>
                <a:srgbClr val="FF0000"/>
              </a:solidFill>
            </a:endParaRPr>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628800"/>
            <a:ext cx="4680520"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44453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217443"/>
          </a:xfrm>
        </p:spPr>
        <p:txBody>
          <a:bodyPr>
            <a:normAutofit/>
          </a:bodyPr>
          <a:lstStyle/>
          <a:p>
            <a:r>
              <a:rPr lang="en-US" sz="2600" b="1" dirty="0">
                <a:solidFill>
                  <a:srgbClr val="0070C0"/>
                </a:solidFill>
              </a:rPr>
              <a:t>Voltmeter</a:t>
            </a:r>
            <a:r>
              <a:rPr lang="en-US" sz="2600" dirty="0" smtClean="0">
                <a:solidFill>
                  <a:srgbClr val="0070C0"/>
                </a:solidFill>
              </a:rPr>
              <a:t>:</a:t>
            </a:r>
          </a:p>
          <a:p>
            <a:pPr marL="0" indent="0">
              <a:buNone/>
            </a:pPr>
            <a:r>
              <a:rPr lang="en-US" sz="2600" dirty="0"/>
              <a:t>When PMMC is used as a voltmeter, the coil is connected in series with high resistance. Rest of the function is same as above. The same moving coil can be used as an ammeter or voltmeter with an interchange of above arrangement</a:t>
            </a:r>
            <a:br>
              <a:rPr lang="en-US" sz="2600" dirty="0"/>
            </a:br>
            <a:r>
              <a:rPr lang="en-US" sz="2600" dirty="0"/>
              <a:t/>
            </a:r>
            <a:br>
              <a:rPr lang="en-US" sz="2600" dirty="0"/>
            </a:br>
            <a:endParaRPr lang="en-US" sz="26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75" y="3479800"/>
            <a:ext cx="276225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72864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88640"/>
            <a:ext cx="8229600" cy="5073427"/>
          </a:xfrm>
        </p:spPr>
        <p:txBody>
          <a:bodyPr>
            <a:normAutofit/>
          </a:bodyPr>
          <a:lstStyle/>
          <a:p>
            <a:r>
              <a:rPr lang="en-US" dirty="0"/>
              <a:t>  </a:t>
            </a:r>
            <a:r>
              <a:rPr lang="en-US" b="1" dirty="0" smtClean="0">
                <a:solidFill>
                  <a:srgbClr val="0070C0"/>
                </a:solidFill>
              </a:rPr>
              <a:t>Galvanometer</a:t>
            </a:r>
            <a:r>
              <a:rPr lang="en-US" dirty="0" smtClean="0">
                <a:solidFill>
                  <a:srgbClr val="0070C0"/>
                </a:solidFill>
              </a:rPr>
              <a:t>:</a:t>
            </a:r>
          </a:p>
          <a:p>
            <a:pPr marL="0" indent="0">
              <a:buNone/>
            </a:pPr>
            <a:r>
              <a:rPr lang="en-US" sz="2600" dirty="0" smtClean="0"/>
              <a:t>Galvanometer </a:t>
            </a:r>
            <a:r>
              <a:rPr lang="en-US" sz="2600" dirty="0"/>
              <a:t>is used to measure small value of current along with its direction and strength. It is mainly used onboard to detect and compare different circuits in a system</a:t>
            </a:r>
            <a:br>
              <a:rPr lang="en-US" sz="2600" dirty="0"/>
            </a:br>
            <a:r>
              <a:rPr lang="en-US" sz="2600" dirty="0"/>
              <a:t/>
            </a:r>
            <a:br>
              <a:rPr lang="en-US" sz="2600" dirty="0"/>
            </a:br>
            <a:endParaRPr lang="en-US" sz="2600"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6703" y="2996952"/>
            <a:ext cx="253365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76632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562074"/>
          </a:xfrm>
        </p:spPr>
        <p:txBody>
          <a:bodyPr>
            <a:normAutofit fontScale="90000"/>
          </a:bodyPr>
          <a:lstStyle/>
          <a:p>
            <a:pPr algn="l"/>
            <a:r>
              <a:rPr lang="en-US" sz="3600" i="1" dirty="0">
                <a:solidFill>
                  <a:srgbClr val="FF0000"/>
                </a:solidFill>
              </a:rPr>
              <a:t>Advantages</a:t>
            </a:r>
            <a:r>
              <a:rPr lang="en-US" sz="3600" dirty="0">
                <a:solidFill>
                  <a:srgbClr val="FF0000"/>
                </a:solidFill>
              </a:rPr>
              <a:t>:</a:t>
            </a:r>
            <a:r>
              <a:rPr lang="en-US" dirty="0"/>
              <a:t/>
            </a:r>
            <a:br>
              <a:rPr lang="en-US" dirty="0"/>
            </a:br>
            <a:endParaRPr lang="en-US" dirty="0"/>
          </a:p>
        </p:txBody>
      </p:sp>
      <p:sp>
        <p:nvSpPr>
          <p:cNvPr id="3" name="Content Placeholder 2"/>
          <p:cNvSpPr>
            <a:spLocks noGrp="1"/>
          </p:cNvSpPr>
          <p:nvPr>
            <p:ph idx="1"/>
          </p:nvPr>
        </p:nvSpPr>
        <p:spPr>
          <a:xfrm>
            <a:off x="323528" y="2132856"/>
            <a:ext cx="8229600" cy="2160240"/>
          </a:xfrm>
        </p:spPr>
        <p:txBody>
          <a:bodyPr>
            <a:normAutofit/>
          </a:bodyPr>
          <a:lstStyle/>
          <a:p>
            <a:r>
              <a:rPr lang="en-US" dirty="0">
                <a:solidFill>
                  <a:srgbClr val="002060"/>
                </a:solidFill>
              </a:rPr>
              <a:t> </a:t>
            </a:r>
            <a:r>
              <a:rPr lang="en-US" sz="2600" dirty="0">
                <a:solidFill>
                  <a:srgbClr val="002060"/>
                </a:solidFill>
              </a:rPr>
              <a:t>The PMMC consumes less power and has great accuracy.</a:t>
            </a:r>
          </a:p>
          <a:p>
            <a:r>
              <a:rPr lang="en-US" sz="2600" dirty="0">
                <a:solidFill>
                  <a:srgbClr val="002060"/>
                </a:solidFill>
              </a:rPr>
              <a:t> It can be modified as ammeter or voltmeter with suitable resistance.</a:t>
            </a:r>
          </a:p>
          <a:p>
            <a:pPr marL="0" indent="0">
              <a:buNone/>
            </a:pPr>
            <a:endParaRPr lang="en-US" sz="2800" dirty="0"/>
          </a:p>
        </p:txBody>
      </p:sp>
    </p:spTree>
    <p:extLst>
      <p:ext uri="{BB962C8B-B14F-4D97-AF65-F5344CB8AC3E}">
        <p14:creationId xmlns:p14="http://schemas.microsoft.com/office/powerpoint/2010/main" val="9647586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634082"/>
          </a:xfrm>
        </p:spPr>
        <p:txBody>
          <a:bodyPr>
            <a:normAutofit fontScale="90000"/>
          </a:bodyPr>
          <a:lstStyle/>
          <a:p>
            <a:pPr algn="l"/>
            <a:r>
              <a:rPr lang="en-US" sz="3600" i="1" dirty="0">
                <a:solidFill>
                  <a:srgbClr val="FF0000"/>
                </a:solidFill>
              </a:rPr>
              <a:t>Disadvantage:</a:t>
            </a:r>
            <a:r>
              <a:rPr lang="en-US" i="1" dirty="0"/>
              <a:t/>
            </a:r>
            <a:br>
              <a:rPr lang="en-US" i="1" dirty="0"/>
            </a:br>
            <a:endParaRPr lang="en-US" i="1" dirty="0"/>
          </a:p>
        </p:txBody>
      </p:sp>
      <p:sp>
        <p:nvSpPr>
          <p:cNvPr id="3" name="Content Placeholder 2"/>
          <p:cNvSpPr>
            <a:spLocks noGrp="1"/>
          </p:cNvSpPr>
          <p:nvPr>
            <p:ph idx="1"/>
          </p:nvPr>
        </p:nvSpPr>
        <p:spPr>
          <a:xfrm>
            <a:off x="395536" y="1484784"/>
            <a:ext cx="8229600" cy="5145435"/>
          </a:xfrm>
        </p:spPr>
        <p:txBody>
          <a:bodyPr>
            <a:normAutofit/>
          </a:bodyPr>
          <a:lstStyle/>
          <a:p>
            <a:r>
              <a:rPr lang="en-US" sz="2800" dirty="0" smtClean="0">
                <a:solidFill>
                  <a:srgbClr val="002060"/>
                </a:solidFill>
              </a:rPr>
              <a:t>The </a:t>
            </a:r>
            <a:r>
              <a:rPr lang="en-US" sz="2800" dirty="0">
                <a:solidFill>
                  <a:srgbClr val="002060"/>
                </a:solidFill>
              </a:rPr>
              <a:t>moving coil instrument can only be used on D.C supply as the reversal of current produces reversal of torque on the coil.</a:t>
            </a:r>
          </a:p>
          <a:p>
            <a:r>
              <a:rPr lang="en-US" sz="2800" dirty="0" smtClean="0">
                <a:solidFill>
                  <a:srgbClr val="002060"/>
                </a:solidFill>
              </a:rPr>
              <a:t>It’s </a:t>
            </a:r>
            <a:r>
              <a:rPr lang="en-US" sz="2800" dirty="0">
                <a:solidFill>
                  <a:srgbClr val="002060"/>
                </a:solidFill>
              </a:rPr>
              <a:t>costly as compared to moving coil iron instruments.</a:t>
            </a:r>
          </a:p>
          <a:p>
            <a:r>
              <a:rPr lang="en-US" sz="2800" dirty="0" smtClean="0">
                <a:solidFill>
                  <a:srgbClr val="002060"/>
                </a:solidFill>
              </a:rPr>
              <a:t>It </a:t>
            </a:r>
            <a:r>
              <a:rPr lang="en-US" sz="2800" dirty="0">
                <a:solidFill>
                  <a:srgbClr val="002060"/>
                </a:solidFill>
              </a:rPr>
              <a:t>may show error due to loss of magnetism of permanent magnet.</a:t>
            </a:r>
          </a:p>
          <a:p>
            <a:pPr marL="0" indent="0">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0524040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574032"/>
            <a:ext cx="8229600" cy="1143000"/>
          </a:xfrm>
        </p:spPr>
        <p:txBody>
          <a:bodyPr vert="horz" lIns="91440" tIns="45720" rIns="91440" bIns="45720" rtlCol="0" anchor="ctr">
            <a:noAutofit/>
          </a:bodyPr>
          <a:lstStyle/>
          <a:p>
            <a:r>
              <a:rPr lang="en-US" sz="4000" dirty="0">
                <a:solidFill>
                  <a:srgbClr val="FF0000"/>
                </a:solidFill>
                <a:latin typeface="Aparajita" pitchFamily="34" charset="0"/>
                <a:cs typeface="Aparajita" pitchFamily="34" charset="0"/>
              </a:rPr>
              <a:t>Moving Iron Instruments :- (MI)</a:t>
            </a:r>
            <a:br>
              <a:rPr lang="en-US" sz="4000" dirty="0">
                <a:solidFill>
                  <a:srgbClr val="FF0000"/>
                </a:solidFill>
                <a:latin typeface="Aparajita" pitchFamily="34" charset="0"/>
                <a:cs typeface="Aparajita" pitchFamily="34" charset="0"/>
              </a:rPr>
            </a:br>
            <a:endParaRPr lang="en-US" sz="4000" dirty="0">
              <a:solidFill>
                <a:srgbClr val="FF0000"/>
              </a:solidFill>
              <a:latin typeface="Aparajita" pitchFamily="34" charset="0"/>
              <a:cs typeface="Aparajita" pitchFamily="34" charset="0"/>
            </a:endParaRPr>
          </a:p>
        </p:txBody>
      </p:sp>
    </p:spTree>
    <p:extLst>
      <p:ext uri="{BB962C8B-B14F-4D97-AF65-F5344CB8AC3E}">
        <p14:creationId xmlns:p14="http://schemas.microsoft.com/office/powerpoint/2010/main" val="18456799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3792"/>
            <a:ext cx="8229600" cy="1143000"/>
          </a:xfrm>
        </p:spPr>
        <p:txBody>
          <a:bodyPr>
            <a:normAutofit fontScale="90000"/>
          </a:bodyPr>
          <a:lstStyle/>
          <a:p>
            <a:r>
              <a:rPr lang="en-US" dirty="0">
                <a:solidFill>
                  <a:srgbClr val="FF0000"/>
                </a:solidFill>
              </a:rPr>
              <a:t>Construction and basic principle operation of </a:t>
            </a:r>
            <a:r>
              <a:rPr lang="en-US" dirty="0" smtClean="0">
                <a:solidFill>
                  <a:srgbClr val="FF0000"/>
                </a:solidFill>
              </a:rPr>
              <a:t>Moving - Iron </a:t>
            </a:r>
            <a:r>
              <a:rPr lang="en-US" dirty="0">
                <a:solidFill>
                  <a:srgbClr val="FF0000"/>
                </a:solidFill>
              </a:rPr>
              <a:t>instruments</a:t>
            </a:r>
            <a:br>
              <a:rPr lang="en-US" dirty="0">
                <a:solidFill>
                  <a:srgbClr val="FF0000"/>
                </a:solidFill>
              </a:rPr>
            </a:br>
            <a:endParaRPr lang="en-IN" dirty="0"/>
          </a:p>
        </p:txBody>
      </p:sp>
      <p:sp>
        <p:nvSpPr>
          <p:cNvPr id="3" name="Rectangle 2"/>
          <p:cNvSpPr/>
          <p:nvPr/>
        </p:nvSpPr>
        <p:spPr>
          <a:xfrm>
            <a:off x="323528" y="2780928"/>
            <a:ext cx="8532440" cy="2677656"/>
          </a:xfrm>
          <a:prstGeom prst="rect">
            <a:avLst/>
          </a:prstGeom>
        </p:spPr>
        <p:txBody>
          <a:bodyPr wrap="square">
            <a:spAutoFit/>
          </a:bodyPr>
          <a:lstStyle/>
          <a:p>
            <a:pPr algn="just" fontAlgn="base"/>
            <a:r>
              <a:rPr lang="en-US" sz="2800" i="1" dirty="0">
                <a:solidFill>
                  <a:srgbClr val="002060"/>
                </a:solidFill>
              </a:rPr>
              <a:t>Moving-iron </a:t>
            </a:r>
            <a:r>
              <a:rPr lang="en-US" sz="2800" b="1" i="1" u="sng" dirty="0">
                <a:solidFill>
                  <a:srgbClr val="002060"/>
                </a:solidFill>
                <a:hlinkClick r:id="rId2" tooltip="Instrument Current Voltage Transformers – Part 1 of 3"/>
              </a:rPr>
              <a:t>instruments</a:t>
            </a:r>
            <a:r>
              <a:rPr lang="en-US" sz="2800" i="1" dirty="0">
                <a:solidFill>
                  <a:srgbClr val="002060"/>
                </a:solidFill>
              </a:rPr>
              <a:t> are generally used to measure alternating voltages and currents. In moving-iron instruments the movable system consists of one or more pieces of specially-shaped soft iron, which are so pivoted as to be acted upon by the </a:t>
            </a:r>
            <a:r>
              <a:rPr lang="en-US" sz="2800" b="1" i="1" u="sng" dirty="0">
                <a:solidFill>
                  <a:srgbClr val="002060"/>
                </a:solidFill>
                <a:hlinkClick r:id="rId3" tooltip="What is the Eddy Current?"/>
              </a:rPr>
              <a:t>magnetic field</a:t>
            </a:r>
            <a:r>
              <a:rPr lang="en-US" sz="2800" i="1" dirty="0">
                <a:solidFill>
                  <a:srgbClr val="002060"/>
                </a:solidFill>
              </a:rPr>
              <a:t> produced by the current in coil.</a:t>
            </a:r>
          </a:p>
        </p:txBody>
      </p:sp>
    </p:spTree>
    <p:extLst>
      <p:ext uri="{BB962C8B-B14F-4D97-AF65-F5344CB8AC3E}">
        <p14:creationId xmlns:p14="http://schemas.microsoft.com/office/powerpoint/2010/main" val="25841952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Autofit/>
          </a:bodyPr>
          <a:lstStyle/>
          <a:p>
            <a:r>
              <a:rPr lang="en-US" sz="3200" dirty="0" smtClean="0">
                <a:solidFill>
                  <a:srgbClr val="FF0000"/>
                </a:solidFill>
              </a:rPr>
              <a:t>Construction:</a:t>
            </a:r>
            <a:endParaRPr lang="en-US" sz="3200" dirty="0">
              <a:solidFill>
                <a:srgbClr val="FF0000"/>
              </a:solidFill>
            </a:endParaRPr>
          </a:p>
        </p:txBody>
      </p:sp>
      <p:sp>
        <p:nvSpPr>
          <p:cNvPr id="3" name="Content Placeholder 2"/>
          <p:cNvSpPr>
            <a:spLocks noGrp="1"/>
          </p:cNvSpPr>
          <p:nvPr>
            <p:ph idx="1"/>
          </p:nvPr>
        </p:nvSpPr>
        <p:spPr>
          <a:xfrm>
            <a:off x="457200" y="1196752"/>
            <a:ext cx="8229600" cy="4929411"/>
          </a:xfrm>
        </p:spPr>
        <p:txBody>
          <a:bodyPr>
            <a:normAutofit fontScale="92500"/>
          </a:bodyPr>
          <a:lstStyle/>
          <a:p>
            <a:pPr fontAlgn="base"/>
            <a:r>
              <a:rPr lang="en-US" sz="2800" b="1" dirty="0"/>
              <a:t>Moving element: </a:t>
            </a:r>
            <a:r>
              <a:rPr lang="en-US" sz="2800" dirty="0"/>
              <a:t>a small piece of soft iron in the form of a vane or rod.</a:t>
            </a:r>
          </a:p>
          <a:p>
            <a:pPr fontAlgn="base"/>
            <a:r>
              <a:rPr lang="en-US" sz="2800" b="1" dirty="0"/>
              <a:t>Coil: </a:t>
            </a:r>
            <a:r>
              <a:rPr lang="en-US" sz="2800" dirty="0"/>
              <a:t>to produce the magnetic field due to current flowing through it and also to magnetize the iron pieces.</a:t>
            </a:r>
          </a:p>
          <a:p>
            <a:pPr fontAlgn="base"/>
            <a:r>
              <a:rPr lang="en-US" sz="2800" b="1" dirty="0" smtClean="0"/>
              <a:t>Control </a:t>
            </a:r>
            <a:r>
              <a:rPr lang="en-US" sz="2800" b="1" dirty="0"/>
              <a:t>torque </a:t>
            </a:r>
            <a:r>
              <a:rPr lang="en-US" sz="2800" dirty="0"/>
              <a:t>is provided by spring or weight (gravity).</a:t>
            </a:r>
          </a:p>
          <a:p>
            <a:pPr fontAlgn="base"/>
            <a:r>
              <a:rPr lang="en-US" sz="2800" b="1" dirty="0"/>
              <a:t>Damping torque </a:t>
            </a:r>
            <a:r>
              <a:rPr lang="en-US" sz="2800" dirty="0"/>
              <a:t>is normally pneumatic, the damping device consisting of an air chamber and a moving vane attached to the instrument spindle.</a:t>
            </a:r>
          </a:p>
          <a:p>
            <a:pPr fontAlgn="base"/>
            <a:r>
              <a:rPr lang="en-US" sz="2800" b="1" dirty="0"/>
              <a:t>Deflecting torque </a:t>
            </a:r>
            <a:r>
              <a:rPr lang="en-US" sz="2800" dirty="0"/>
              <a:t>produces a movement on an aluminum pointer over a graduated scale.</a:t>
            </a:r>
          </a:p>
          <a:p>
            <a:endParaRPr lang="en-US" sz="2600" dirty="0"/>
          </a:p>
        </p:txBody>
      </p:sp>
    </p:spTree>
    <p:extLst>
      <p:ext uri="{BB962C8B-B14F-4D97-AF65-F5344CB8AC3E}">
        <p14:creationId xmlns:p14="http://schemas.microsoft.com/office/powerpoint/2010/main" val="2114827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1640" y="2060848"/>
            <a:ext cx="6400800" cy="2736304"/>
          </a:xfrm>
        </p:spPr>
        <p:txBody>
          <a:bodyPr>
            <a:noAutofit/>
          </a:bodyPr>
          <a:lstStyle/>
          <a:p>
            <a:r>
              <a:rPr lang="en-US" sz="4000" dirty="0" smtClean="0">
                <a:solidFill>
                  <a:srgbClr val="FF0000"/>
                </a:solidFill>
              </a:rPr>
              <a:t>Measurement</a:t>
            </a:r>
            <a:r>
              <a:rPr lang="en-US" sz="4000" dirty="0" smtClean="0">
                <a:solidFill>
                  <a:srgbClr val="002060"/>
                </a:solidFill>
              </a:rPr>
              <a:t> </a:t>
            </a:r>
            <a:r>
              <a:rPr lang="en-US" sz="4000" i="1" dirty="0" smtClean="0">
                <a:solidFill>
                  <a:srgbClr val="002060"/>
                </a:solidFill>
              </a:rPr>
              <a:t>is defined as a process by which one can convert physical parameter to meaningful numbers</a:t>
            </a:r>
            <a:r>
              <a:rPr lang="en-US" sz="4000" dirty="0" smtClean="0">
                <a:solidFill>
                  <a:srgbClr val="002060"/>
                </a:solidFill>
              </a:rPr>
              <a:t>.</a:t>
            </a:r>
            <a:endParaRPr lang="en-IN" sz="4000" dirty="0">
              <a:solidFill>
                <a:srgbClr val="002060"/>
              </a:solidFill>
            </a:endParaRPr>
          </a:p>
        </p:txBody>
      </p:sp>
    </p:spTree>
    <p:extLst>
      <p:ext uri="{BB962C8B-B14F-4D97-AF65-F5344CB8AC3E}">
        <p14:creationId xmlns:p14="http://schemas.microsoft.com/office/powerpoint/2010/main" val="35718249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i="1" dirty="0" smtClean="0">
                <a:solidFill>
                  <a:srgbClr val="FF0000"/>
                </a:solidFill>
              </a:rPr>
              <a:t>Diagram:</a:t>
            </a:r>
            <a:endParaRPr lang="en-US" sz="3200" i="1" dirty="0">
              <a:solidFill>
                <a:srgbClr val="FF0000"/>
              </a:solidFill>
            </a:endParaRPr>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1947862"/>
            <a:ext cx="5769688" cy="4577482"/>
          </a:xfrm>
          <a:prstGeom prst="rect">
            <a:avLst/>
          </a:prstGeom>
        </p:spPr>
      </p:pic>
    </p:spTree>
    <p:extLst>
      <p:ext uri="{BB962C8B-B14F-4D97-AF65-F5344CB8AC3E}">
        <p14:creationId xmlns:p14="http://schemas.microsoft.com/office/powerpoint/2010/main" val="33387934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algn="l"/>
            <a:r>
              <a:rPr lang="en-US" sz="3200" dirty="0" smtClean="0">
                <a:solidFill>
                  <a:srgbClr val="FF0000"/>
                </a:solidFill>
              </a:rPr>
              <a:t>Working:</a:t>
            </a:r>
            <a:endParaRPr lang="en-US" sz="3200" dirty="0">
              <a:solidFill>
                <a:srgbClr val="FF0000"/>
              </a:solidFill>
            </a:endParaRPr>
          </a:p>
        </p:txBody>
      </p:sp>
      <p:sp>
        <p:nvSpPr>
          <p:cNvPr id="3" name="Content Placeholder 2"/>
          <p:cNvSpPr>
            <a:spLocks noGrp="1"/>
          </p:cNvSpPr>
          <p:nvPr>
            <p:ph idx="1"/>
          </p:nvPr>
        </p:nvSpPr>
        <p:spPr>
          <a:xfrm>
            <a:off x="457200" y="836712"/>
            <a:ext cx="8229600" cy="5289451"/>
          </a:xfrm>
        </p:spPr>
        <p:txBody>
          <a:bodyPr>
            <a:normAutofit/>
          </a:bodyPr>
          <a:lstStyle/>
          <a:p>
            <a:pPr marL="0" indent="0">
              <a:buNone/>
            </a:pPr>
            <a:endParaRPr lang="en-US" sz="2600" dirty="0" smtClean="0"/>
          </a:p>
          <a:p>
            <a:pPr marL="0" indent="0">
              <a:buNone/>
            </a:pPr>
            <a:endParaRPr lang="en-US" sz="2600" dirty="0"/>
          </a:p>
          <a:p>
            <a:pPr marL="0" indent="0">
              <a:buNone/>
            </a:pPr>
            <a:endParaRPr lang="en-US" sz="2600" dirty="0" smtClean="0"/>
          </a:p>
          <a:p>
            <a:pPr marL="0" indent="0" algn="just">
              <a:buNone/>
            </a:pPr>
            <a:r>
              <a:rPr lang="en-IN" sz="2600" dirty="0"/>
              <a:t>The current flow through the stationary coil </a:t>
            </a:r>
            <a:r>
              <a:rPr lang="en-IN" sz="2600" dirty="0" smtClean="0"/>
              <a:t>produces </a:t>
            </a:r>
            <a:r>
              <a:rPr lang="en-IN" sz="2600" dirty="0"/>
              <a:t>the magnetic field which attracts the iron </a:t>
            </a:r>
            <a:r>
              <a:rPr lang="en-IN" sz="2600" dirty="0" smtClean="0"/>
              <a:t>vane. </a:t>
            </a:r>
            <a:r>
              <a:rPr lang="en-IN" sz="2600" dirty="0"/>
              <a:t>The iron vane deflects from the low magnetic field to the high magnetic field, and the strength of the deflection is directly proportional to the magnitude of the current </a:t>
            </a:r>
            <a:r>
              <a:rPr lang="en-IN" sz="2600" dirty="0" smtClean="0"/>
              <a:t>flowing </a:t>
            </a:r>
            <a:r>
              <a:rPr lang="en-IN" sz="2600" dirty="0"/>
              <a:t>through </a:t>
            </a:r>
            <a:r>
              <a:rPr lang="en-IN" sz="2600" dirty="0" smtClean="0"/>
              <a:t>the coil. </a:t>
            </a:r>
            <a:r>
              <a:rPr lang="en-IN" sz="2600" dirty="0"/>
              <a:t>In short, we can say that the iron coil </a:t>
            </a:r>
            <a:r>
              <a:rPr lang="en-IN" sz="2600" dirty="0" smtClean="0"/>
              <a:t>is attracted </a:t>
            </a:r>
            <a:r>
              <a:rPr lang="en-IN" sz="2600" dirty="0"/>
              <a:t>towards </a:t>
            </a:r>
            <a:r>
              <a:rPr lang="en-IN" sz="2600" dirty="0" smtClean="0"/>
              <a:t>the electromagnet.</a:t>
            </a:r>
            <a:endParaRPr lang="en-IN" sz="2600" dirty="0"/>
          </a:p>
          <a:p>
            <a:pPr marL="0" indent="0" algn="just">
              <a:buNone/>
            </a:pPr>
            <a:r>
              <a:rPr lang="en-IN" sz="2600" dirty="0"/>
              <a:t>The attraction type instruments use spring, which provided the controlling torque.</a:t>
            </a:r>
            <a:endParaRPr lang="en-US" sz="2600" dirty="0"/>
          </a:p>
        </p:txBody>
      </p:sp>
    </p:spTree>
    <p:extLst>
      <p:ext uri="{BB962C8B-B14F-4D97-AF65-F5344CB8AC3E}">
        <p14:creationId xmlns:p14="http://schemas.microsoft.com/office/powerpoint/2010/main" val="16912592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pPr algn="l"/>
            <a:r>
              <a:rPr lang="en-US" sz="3200" dirty="0" smtClean="0">
                <a:solidFill>
                  <a:srgbClr val="FF0000"/>
                </a:solidFill>
              </a:rPr>
              <a:t>Application:</a:t>
            </a:r>
            <a:endParaRPr lang="en-US" sz="3200" dirty="0">
              <a:solidFill>
                <a:srgbClr val="FF0000"/>
              </a:solidFill>
            </a:endParaRPr>
          </a:p>
        </p:txBody>
      </p:sp>
      <p:sp>
        <p:nvSpPr>
          <p:cNvPr id="3" name="Content Placeholder 2"/>
          <p:cNvSpPr>
            <a:spLocks noGrp="1"/>
          </p:cNvSpPr>
          <p:nvPr>
            <p:ph idx="1"/>
          </p:nvPr>
        </p:nvSpPr>
        <p:spPr>
          <a:xfrm>
            <a:off x="457200" y="980728"/>
            <a:ext cx="8229600" cy="5145435"/>
          </a:xfrm>
        </p:spPr>
        <p:txBody>
          <a:bodyPr>
            <a:normAutofit fontScale="92500" lnSpcReduction="20000"/>
          </a:bodyPr>
          <a:lstStyle/>
          <a:p>
            <a:pPr marL="0" indent="0">
              <a:buNone/>
            </a:pPr>
            <a:r>
              <a:rPr lang="en-US" sz="3100" dirty="0">
                <a:solidFill>
                  <a:schemeClr val="accent6">
                    <a:lumMod val="75000"/>
                  </a:schemeClr>
                </a:solidFill>
              </a:rPr>
              <a:t>Measurement of Electric Voltage and </a:t>
            </a:r>
            <a:r>
              <a:rPr lang="en-US" sz="3100" dirty="0" smtClean="0">
                <a:solidFill>
                  <a:schemeClr val="accent6">
                    <a:lumMod val="75000"/>
                  </a:schemeClr>
                </a:solidFill>
              </a:rPr>
              <a:t>Current</a:t>
            </a:r>
          </a:p>
          <a:p>
            <a:pPr fontAlgn="base"/>
            <a:r>
              <a:rPr lang="en-US" sz="2800" dirty="0"/>
              <a:t>Moving iron instruments are used as Voltmeter and Ammeter only.</a:t>
            </a:r>
          </a:p>
          <a:p>
            <a:pPr fontAlgn="base"/>
            <a:r>
              <a:rPr lang="en-US" sz="2800" dirty="0"/>
              <a:t>Both can work on AC as well as on DC.</a:t>
            </a:r>
          </a:p>
          <a:p>
            <a:pPr marL="0" indent="0">
              <a:buNone/>
            </a:pPr>
            <a:endParaRPr lang="en-US" sz="2800" dirty="0"/>
          </a:p>
          <a:p>
            <a:pPr marL="0" indent="0" fontAlgn="base">
              <a:buNone/>
            </a:pPr>
            <a:r>
              <a:rPr lang="en-US" sz="3100" dirty="0" smtClean="0">
                <a:solidFill>
                  <a:schemeClr val="accent6">
                    <a:lumMod val="75000"/>
                  </a:schemeClr>
                </a:solidFill>
              </a:rPr>
              <a:t>Ammeter:</a:t>
            </a:r>
            <a:endParaRPr lang="en-US" sz="3100" dirty="0">
              <a:solidFill>
                <a:schemeClr val="accent6">
                  <a:lumMod val="75000"/>
                </a:schemeClr>
              </a:solidFill>
            </a:endParaRPr>
          </a:p>
          <a:p>
            <a:pPr fontAlgn="base"/>
            <a:r>
              <a:rPr lang="en-US" sz="2800" dirty="0"/>
              <a:t>Instrument used to measure current in the circuit.</a:t>
            </a:r>
          </a:p>
          <a:p>
            <a:pPr fontAlgn="base"/>
            <a:r>
              <a:rPr lang="en-US" sz="2800" dirty="0"/>
              <a:t>Always connected in series with the circuit and carries the current to be measured.</a:t>
            </a:r>
          </a:p>
          <a:p>
            <a:pPr fontAlgn="base"/>
            <a:r>
              <a:rPr lang="en-US" sz="2800" dirty="0"/>
              <a:t>This current flowing through the coil produces the desired deflecting torque.</a:t>
            </a:r>
          </a:p>
          <a:p>
            <a:pPr fontAlgn="base"/>
            <a:r>
              <a:rPr lang="en-US" sz="2800" dirty="0"/>
              <a:t>It should have low resistance as it is to be connected in series.</a:t>
            </a:r>
          </a:p>
          <a:p>
            <a:pPr marL="0" indent="0">
              <a:buNone/>
            </a:pPr>
            <a:endParaRPr lang="en-US" sz="2800" dirty="0"/>
          </a:p>
        </p:txBody>
      </p:sp>
    </p:spTree>
    <p:extLst>
      <p:ext uri="{BB962C8B-B14F-4D97-AF65-F5344CB8AC3E}">
        <p14:creationId xmlns:p14="http://schemas.microsoft.com/office/powerpoint/2010/main" val="8569629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217443"/>
          </a:xfrm>
        </p:spPr>
        <p:txBody>
          <a:bodyPr>
            <a:normAutofit/>
          </a:bodyPr>
          <a:lstStyle/>
          <a:p>
            <a:pPr marL="0" indent="0" fontAlgn="base">
              <a:buNone/>
            </a:pPr>
            <a:r>
              <a:rPr lang="en-US" sz="2900" dirty="0">
                <a:solidFill>
                  <a:schemeClr val="accent6">
                    <a:lumMod val="75000"/>
                  </a:schemeClr>
                </a:solidFill>
              </a:rPr>
              <a:t>Voltmeter</a:t>
            </a:r>
          </a:p>
          <a:p>
            <a:pPr fontAlgn="base"/>
            <a:r>
              <a:rPr lang="en-US" sz="2600" dirty="0"/>
              <a:t>Instrument used to measure voltage between two points in a circuit.</a:t>
            </a:r>
          </a:p>
          <a:p>
            <a:pPr fontAlgn="base"/>
            <a:r>
              <a:rPr lang="en-US" sz="2600" dirty="0"/>
              <a:t>Always connected in parallel.</a:t>
            </a:r>
          </a:p>
          <a:p>
            <a:pPr fontAlgn="base"/>
            <a:r>
              <a:rPr lang="en-US" sz="2600" dirty="0"/>
              <a:t>Current flowing through the operating coil of the meter produces deflecting torque.</a:t>
            </a:r>
          </a:p>
          <a:p>
            <a:pPr fontAlgn="base"/>
            <a:r>
              <a:rPr lang="en-US" sz="2600" dirty="0"/>
              <a:t>It should have high resistance. Thus a high resistance of order of kilo ohms is connected in series with the coil of the instrument</a:t>
            </a:r>
          </a:p>
          <a:p>
            <a:endParaRPr lang="en-US" dirty="0"/>
          </a:p>
        </p:txBody>
      </p:sp>
    </p:spTree>
    <p:extLst>
      <p:ext uri="{BB962C8B-B14F-4D97-AF65-F5344CB8AC3E}">
        <p14:creationId xmlns:p14="http://schemas.microsoft.com/office/powerpoint/2010/main" val="19071250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634082"/>
          </a:xfrm>
        </p:spPr>
        <p:txBody>
          <a:bodyPr>
            <a:normAutofit fontScale="90000"/>
          </a:bodyPr>
          <a:lstStyle/>
          <a:p>
            <a:pPr algn="l"/>
            <a:r>
              <a:rPr lang="en-US" sz="3600" dirty="0" smtClean="0">
                <a:solidFill>
                  <a:srgbClr val="FF0000"/>
                </a:solidFill>
              </a:rPr>
              <a:t>Advantages:</a:t>
            </a:r>
            <a:r>
              <a:rPr lang="en-US" dirty="0"/>
              <a:t/>
            </a:r>
            <a:br>
              <a:rPr lang="en-US" dirty="0"/>
            </a:br>
            <a:endParaRPr lang="en-US" dirty="0"/>
          </a:p>
        </p:txBody>
      </p:sp>
      <p:sp>
        <p:nvSpPr>
          <p:cNvPr id="3" name="Content Placeholder 2"/>
          <p:cNvSpPr>
            <a:spLocks noGrp="1"/>
          </p:cNvSpPr>
          <p:nvPr>
            <p:ph idx="1"/>
          </p:nvPr>
        </p:nvSpPr>
        <p:spPr>
          <a:xfrm>
            <a:off x="457200" y="1268760"/>
            <a:ext cx="8229600" cy="4248472"/>
          </a:xfrm>
        </p:spPr>
        <p:txBody>
          <a:bodyPr>
            <a:normAutofit/>
          </a:bodyPr>
          <a:lstStyle/>
          <a:p>
            <a:pPr algn="just" fontAlgn="base"/>
            <a:r>
              <a:rPr lang="en-US" sz="2600" dirty="0" smtClean="0"/>
              <a:t>The </a:t>
            </a:r>
            <a:r>
              <a:rPr lang="en-US" sz="2600" dirty="0"/>
              <a:t>instruments are suitable for use in AC and DC circuits.</a:t>
            </a:r>
          </a:p>
          <a:p>
            <a:pPr algn="just" fontAlgn="base"/>
            <a:r>
              <a:rPr lang="en-US" sz="2600" dirty="0"/>
              <a:t>The instruments are robust, owing to the simple construction of the moving parts.</a:t>
            </a:r>
          </a:p>
          <a:p>
            <a:pPr algn="just" fontAlgn="base"/>
            <a:r>
              <a:rPr lang="en-US" sz="2600" dirty="0"/>
              <a:t>The stationary parts of the instruments are also simple.</a:t>
            </a:r>
          </a:p>
          <a:p>
            <a:pPr algn="just" fontAlgn="base"/>
            <a:r>
              <a:rPr lang="en-US" sz="2600" dirty="0"/>
              <a:t>Instrument is low cost compared to moving coil </a:t>
            </a:r>
            <a:r>
              <a:rPr lang="en-US" sz="2600" dirty="0" smtClean="0"/>
              <a:t>instrument</a:t>
            </a:r>
            <a:r>
              <a:rPr lang="en-US" sz="2600" dirty="0"/>
              <a:t>.</a:t>
            </a:r>
          </a:p>
          <a:p>
            <a:pPr marL="0" indent="0">
              <a:buNone/>
            </a:pPr>
            <a:endParaRPr lang="en-US" dirty="0"/>
          </a:p>
        </p:txBody>
      </p:sp>
    </p:spTree>
    <p:extLst>
      <p:ext uri="{BB962C8B-B14F-4D97-AF65-F5344CB8AC3E}">
        <p14:creationId xmlns:p14="http://schemas.microsoft.com/office/powerpoint/2010/main" val="15260021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36912"/>
            <a:ext cx="8229600" cy="1143000"/>
          </a:xfrm>
        </p:spPr>
        <p:txBody>
          <a:bodyPr vert="horz" lIns="91440" tIns="45720" rIns="91440" bIns="45720" rtlCol="0" anchor="ctr">
            <a:noAutofit/>
          </a:bodyPr>
          <a:lstStyle/>
          <a:p>
            <a:r>
              <a:rPr lang="en-US" sz="4000" dirty="0">
                <a:solidFill>
                  <a:srgbClr val="FF0000"/>
                </a:solidFill>
                <a:latin typeface="Aparajita" pitchFamily="34" charset="0"/>
                <a:cs typeface="Aparajita" pitchFamily="34" charset="0"/>
              </a:rPr>
              <a:t>Induction Type Energy Meter</a:t>
            </a:r>
            <a:endParaRPr lang="en-IN" sz="4000" dirty="0">
              <a:solidFill>
                <a:srgbClr val="FF0000"/>
              </a:solidFill>
              <a:latin typeface="Aparajita" pitchFamily="34" charset="0"/>
              <a:cs typeface="Aparajita" pitchFamily="34" charset="0"/>
            </a:endParaRPr>
          </a:p>
        </p:txBody>
      </p:sp>
    </p:spTree>
    <p:extLst>
      <p:ext uri="{BB962C8B-B14F-4D97-AF65-F5344CB8AC3E}">
        <p14:creationId xmlns:p14="http://schemas.microsoft.com/office/powerpoint/2010/main" val="16997806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052736"/>
            <a:ext cx="6498255" cy="4751412"/>
          </a:xfrm>
          <a:prstGeom prst="rect">
            <a:avLst/>
          </a:prstGeom>
        </p:spPr>
      </p:pic>
    </p:spTree>
    <p:extLst>
      <p:ext uri="{BB962C8B-B14F-4D97-AF65-F5344CB8AC3E}">
        <p14:creationId xmlns:p14="http://schemas.microsoft.com/office/powerpoint/2010/main" val="11734065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908720"/>
            <a:ext cx="7704856" cy="4524315"/>
          </a:xfrm>
          <a:prstGeom prst="rect">
            <a:avLst/>
          </a:prstGeom>
        </p:spPr>
        <p:txBody>
          <a:bodyPr wrap="square">
            <a:spAutoFit/>
          </a:bodyPr>
          <a:lstStyle/>
          <a:p>
            <a:pPr marL="342900" indent="-342900" algn="just">
              <a:buFont typeface="Wingdings" pitchFamily="2" charset="2"/>
              <a:buChar char="§"/>
            </a:pPr>
            <a:r>
              <a:rPr lang="en-IN" sz="2400" dirty="0">
                <a:solidFill>
                  <a:srgbClr val="002060"/>
                </a:solidFill>
              </a:rPr>
              <a:t>Single phase induction type energy meter is also popularly known as </a:t>
            </a:r>
            <a:r>
              <a:rPr lang="en-IN" sz="2400" dirty="0">
                <a:solidFill>
                  <a:srgbClr val="FF0000"/>
                </a:solidFill>
              </a:rPr>
              <a:t>watt-hour meter</a:t>
            </a:r>
            <a:r>
              <a:rPr lang="en-IN" sz="2400" dirty="0" smtClean="0">
                <a:solidFill>
                  <a:srgbClr val="002060"/>
                </a:solidFill>
              </a:rPr>
              <a:t>.</a:t>
            </a:r>
          </a:p>
          <a:p>
            <a:pPr algn="just"/>
            <a:endParaRPr lang="en-US" sz="2400" dirty="0">
              <a:solidFill>
                <a:srgbClr val="002060"/>
              </a:solidFill>
            </a:endParaRPr>
          </a:p>
          <a:p>
            <a:pPr marL="342900" indent="-342900" fontAlgn="base">
              <a:buFont typeface="Wingdings" pitchFamily="2" charset="2"/>
              <a:buChar char="§"/>
            </a:pPr>
            <a:r>
              <a:rPr lang="en-IN" sz="2400" dirty="0"/>
              <a:t>Induction type energy meter essentially consists of following components</a:t>
            </a:r>
            <a:r>
              <a:rPr lang="en-IN" sz="2400" dirty="0" smtClean="0"/>
              <a:t>:</a:t>
            </a:r>
          </a:p>
          <a:p>
            <a:pPr fontAlgn="base"/>
            <a:endParaRPr lang="en-US" sz="2400" dirty="0">
              <a:solidFill>
                <a:srgbClr val="002060"/>
              </a:solidFill>
            </a:endParaRPr>
          </a:p>
          <a:p>
            <a:pPr fontAlgn="base"/>
            <a:endParaRPr lang="en-IN" sz="2400" dirty="0">
              <a:solidFill>
                <a:srgbClr val="002060"/>
              </a:solidFill>
            </a:endParaRPr>
          </a:p>
          <a:p>
            <a:pPr fontAlgn="base"/>
            <a:r>
              <a:rPr lang="en-IN" sz="2400" dirty="0">
                <a:solidFill>
                  <a:srgbClr val="FF0000"/>
                </a:solidFill>
              </a:rPr>
              <a:t>1. </a:t>
            </a:r>
            <a:r>
              <a:rPr lang="en-IN" sz="2400" dirty="0">
                <a:solidFill>
                  <a:srgbClr val="FF0000"/>
                </a:solidFill>
                <a:hlinkClick r:id="rId2" tooltip="Driving system"/>
              </a:rPr>
              <a:t>Driving system</a:t>
            </a:r>
            <a:r>
              <a:rPr lang="en-IN" sz="2400" dirty="0">
                <a:solidFill>
                  <a:srgbClr val="FF0000"/>
                </a:solidFill>
              </a:rPr>
              <a:t/>
            </a:r>
            <a:br>
              <a:rPr lang="en-IN" sz="2400" dirty="0">
                <a:solidFill>
                  <a:srgbClr val="FF0000"/>
                </a:solidFill>
              </a:rPr>
            </a:br>
            <a:r>
              <a:rPr lang="en-IN" sz="2400" dirty="0">
                <a:solidFill>
                  <a:srgbClr val="FF0000"/>
                </a:solidFill>
              </a:rPr>
              <a:t>2. </a:t>
            </a:r>
            <a:r>
              <a:rPr lang="en-IN" sz="2400" dirty="0">
                <a:solidFill>
                  <a:srgbClr val="FF0000"/>
                </a:solidFill>
                <a:hlinkClick r:id="rId3" tooltip="Moving system"/>
              </a:rPr>
              <a:t>Moving system</a:t>
            </a:r>
            <a:r>
              <a:rPr lang="en-IN" sz="2400" dirty="0">
                <a:solidFill>
                  <a:srgbClr val="FF0000"/>
                </a:solidFill>
              </a:rPr>
              <a:t/>
            </a:r>
            <a:br>
              <a:rPr lang="en-IN" sz="2400" dirty="0">
                <a:solidFill>
                  <a:srgbClr val="FF0000"/>
                </a:solidFill>
              </a:rPr>
            </a:br>
            <a:r>
              <a:rPr lang="en-IN" sz="2400" dirty="0">
                <a:solidFill>
                  <a:srgbClr val="FF0000"/>
                </a:solidFill>
              </a:rPr>
              <a:t>3. </a:t>
            </a:r>
            <a:r>
              <a:rPr lang="en-IN" sz="2400" dirty="0">
                <a:solidFill>
                  <a:srgbClr val="FF0000"/>
                </a:solidFill>
                <a:hlinkClick r:id="rId4" tooltip="Braking system"/>
              </a:rPr>
              <a:t>Braking system</a:t>
            </a:r>
            <a:r>
              <a:rPr lang="en-IN" sz="2400" dirty="0">
                <a:solidFill>
                  <a:srgbClr val="FF0000"/>
                </a:solidFill>
              </a:rPr>
              <a:t> </a:t>
            </a:r>
            <a:br>
              <a:rPr lang="en-IN" sz="2400" dirty="0">
                <a:solidFill>
                  <a:srgbClr val="FF0000"/>
                </a:solidFill>
              </a:rPr>
            </a:br>
            <a:r>
              <a:rPr lang="en-IN" sz="2400" dirty="0">
                <a:solidFill>
                  <a:srgbClr val="FF0000"/>
                </a:solidFill>
              </a:rPr>
              <a:t>4. </a:t>
            </a:r>
            <a:r>
              <a:rPr lang="en-IN" sz="2400" dirty="0">
                <a:solidFill>
                  <a:srgbClr val="FF0000"/>
                </a:solidFill>
                <a:hlinkClick r:id="rId5" tooltip="Registering system"/>
              </a:rPr>
              <a:t>Registering system</a:t>
            </a:r>
            <a:endParaRPr lang="en-IN" sz="2400" dirty="0">
              <a:solidFill>
                <a:srgbClr val="FF0000"/>
              </a:solidFill>
            </a:endParaRPr>
          </a:p>
          <a:p>
            <a:pPr algn="just"/>
            <a:endParaRPr lang="en-IN" sz="2400" dirty="0">
              <a:solidFill>
                <a:srgbClr val="002060"/>
              </a:solidFill>
            </a:endParaRPr>
          </a:p>
        </p:txBody>
      </p:sp>
    </p:spTree>
    <p:extLst>
      <p:ext uri="{BB962C8B-B14F-4D97-AF65-F5344CB8AC3E}">
        <p14:creationId xmlns:p14="http://schemas.microsoft.com/office/powerpoint/2010/main" val="778168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84" y="404664"/>
            <a:ext cx="9144000" cy="6186309"/>
          </a:xfrm>
          <a:prstGeom prst="rect">
            <a:avLst/>
          </a:prstGeom>
        </p:spPr>
        <p:txBody>
          <a:bodyPr wrap="square">
            <a:spAutoFit/>
          </a:bodyPr>
          <a:lstStyle/>
          <a:p>
            <a:pPr algn="just"/>
            <a:r>
              <a:rPr lang="en-IN" b="1" dirty="0">
                <a:solidFill>
                  <a:srgbClr val="FFC000"/>
                </a:solidFill>
              </a:rPr>
              <a:t>Driving System:</a:t>
            </a:r>
            <a:r>
              <a:rPr lang="en-IN" dirty="0">
                <a:solidFill>
                  <a:srgbClr val="FFC000"/>
                </a:solidFill>
              </a:rPr>
              <a:t> </a:t>
            </a:r>
            <a:r>
              <a:rPr lang="en-IN" dirty="0"/>
              <a:t>Driving system consists of two electromagnets on which pressure coil and current coils are wounded, as shown above in the diagram. The coil which consisted of load current is called current coil while coil which is in parallel with the supply voltage (i.e. </a:t>
            </a:r>
            <a:r>
              <a:rPr lang="en-IN" dirty="0" smtClean="0"/>
              <a:t>voltage</a:t>
            </a:r>
            <a:r>
              <a:rPr lang="en-IN" dirty="0"/>
              <a:t> </a:t>
            </a:r>
            <a:r>
              <a:rPr lang="en-IN" dirty="0" smtClean="0"/>
              <a:t>across </a:t>
            </a:r>
            <a:r>
              <a:rPr lang="en-IN" dirty="0"/>
              <a:t>the coil is same as the supply voltage) is called pressure coil. Shading bands are wounded on as shown above in the diagram so as to make angle between the </a:t>
            </a:r>
            <a:r>
              <a:rPr lang="en-IN" dirty="0" smtClean="0"/>
              <a:t>flux</a:t>
            </a:r>
            <a:r>
              <a:rPr lang="en-IN" dirty="0"/>
              <a:t> </a:t>
            </a:r>
            <a:r>
              <a:rPr lang="en-IN" dirty="0" smtClean="0"/>
              <a:t>and </a:t>
            </a:r>
            <a:r>
              <a:rPr lang="en-IN" dirty="0"/>
              <a:t>and applied voltage equal to 90 degrees. </a:t>
            </a:r>
            <a:endParaRPr lang="en-IN" dirty="0" smtClean="0"/>
          </a:p>
          <a:p>
            <a:pPr algn="just"/>
            <a:endParaRPr lang="en-IN" dirty="0" smtClean="0"/>
          </a:p>
          <a:p>
            <a:pPr algn="just"/>
            <a:r>
              <a:rPr lang="en-IN" b="1" dirty="0" smtClean="0">
                <a:solidFill>
                  <a:srgbClr val="FFC000"/>
                </a:solidFill>
              </a:rPr>
              <a:t>Moving </a:t>
            </a:r>
            <a:r>
              <a:rPr lang="en-IN" b="1" dirty="0">
                <a:solidFill>
                  <a:srgbClr val="FFC000"/>
                </a:solidFill>
              </a:rPr>
              <a:t>System:</a:t>
            </a:r>
            <a:r>
              <a:rPr lang="en-IN" dirty="0">
                <a:solidFill>
                  <a:srgbClr val="FFC000"/>
                </a:solidFill>
              </a:rPr>
              <a:t> </a:t>
            </a:r>
            <a:r>
              <a:rPr lang="en-IN" dirty="0"/>
              <a:t>In order to reduce friction to greater extent floating shaft energy meter is used, the friction is reduced to greater extinct because the rotating disc which is made up of very light material like aluminium is not in contact with any of the surface. It floats in the air. One question must be arise in our mind is that how the aluminium disc float in the air? To answer this question we need to see the constructional details of this special disc, actually it consists of small magnets on both upper and lower surfaces. The upper magnet is attracted to an electromagnet in upper bearing while the lower surface magnet also attracts towards the lower bearing magnet, hence due to these opposite forces the light rotating aluminium disc floats. </a:t>
            </a:r>
            <a:endParaRPr lang="en-IN" dirty="0" smtClean="0"/>
          </a:p>
          <a:p>
            <a:pPr algn="just"/>
            <a:endParaRPr lang="en-IN" dirty="0" smtClean="0"/>
          </a:p>
          <a:p>
            <a:pPr algn="just"/>
            <a:r>
              <a:rPr lang="en-IN" b="1" dirty="0" smtClean="0">
                <a:solidFill>
                  <a:srgbClr val="FFC000"/>
                </a:solidFill>
              </a:rPr>
              <a:t>Braking </a:t>
            </a:r>
            <a:r>
              <a:rPr lang="en-IN" b="1" dirty="0">
                <a:solidFill>
                  <a:srgbClr val="FFC000"/>
                </a:solidFill>
              </a:rPr>
              <a:t>System:</a:t>
            </a:r>
            <a:r>
              <a:rPr lang="en-IN" dirty="0">
                <a:solidFill>
                  <a:srgbClr val="FFC000"/>
                </a:solidFill>
              </a:rPr>
              <a:t> </a:t>
            </a:r>
            <a:r>
              <a:rPr lang="en-IN" dirty="0"/>
              <a:t>A permanent magnet is used to produce </a:t>
            </a:r>
            <a:r>
              <a:rPr lang="en-IN" dirty="0" smtClean="0"/>
              <a:t>breaking </a:t>
            </a:r>
            <a:r>
              <a:rPr lang="en-IN" dirty="0"/>
              <a:t>torque in single phase induction energy meters which are positioned near the corner of the aluminium disc. </a:t>
            </a:r>
            <a:endParaRPr lang="en-IN" dirty="0" smtClean="0"/>
          </a:p>
          <a:p>
            <a:pPr algn="just"/>
            <a:endParaRPr lang="en-IN" dirty="0" smtClean="0"/>
          </a:p>
          <a:p>
            <a:pPr algn="just"/>
            <a:r>
              <a:rPr lang="en-IN" b="1" dirty="0" smtClean="0">
                <a:solidFill>
                  <a:srgbClr val="FFC000"/>
                </a:solidFill>
              </a:rPr>
              <a:t>Counting </a:t>
            </a:r>
            <a:r>
              <a:rPr lang="en-IN" b="1" dirty="0">
                <a:solidFill>
                  <a:srgbClr val="FFC000"/>
                </a:solidFill>
              </a:rPr>
              <a:t>System:</a:t>
            </a:r>
            <a:r>
              <a:rPr lang="en-IN" dirty="0">
                <a:solidFill>
                  <a:srgbClr val="FFC000"/>
                </a:solidFill>
              </a:rPr>
              <a:t> </a:t>
            </a:r>
            <a:r>
              <a:rPr lang="en-IN" dirty="0"/>
              <a:t>Numbers marked on the meter are proportion to the revolutions made by the aluminium disc, the main function of this system is to record the number of revolutions made by the aluminium disc.</a:t>
            </a:r>
          </a:p>
        </p:txBody>
      </p:sp>
    </p:spTree>
    <p:extLst>
      <p:ext uri="{BB962C8B-B14F-4D97-AF65-F5344CB8AC3E}">
        <p14:creationId xmlns:p14="http://schemas.microsoft.com/office/powerpoint/2010/main" val="3629619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t>
            </a:r>
            <a:r>
              <a:rPr lang="en-US" dirty="0" smtClean="0">
                <a:solidFill>
                  <a:srgbClr val="FF0000"/>
                </a:solidFill>
              </a:rPr>
              <a:t>measure</a:t>
            </a:r>
            <a:r>
              <a:rPr lang="en-US" dirty="0" smtClean="0"/>
              <a:t> ???</a:t>
            </a:r>
            <a:endParaRPr lang="en-IN" dirty="0"/>
          </a:p>
        </p:txBody>
      </p:sp>
      <p:sp>
        <p:nvSpPr>
          <p:cNvPr id="4" name="TextBox 3"/>
          <p:cNvSpPr txBox="1"/>
          <p:nvPr/>
        </p:nvSpPr>
        <p:spPr>
          <a:xfrm>
            <a:off x="1331640" y="2924944"/>
            <a:ext cx="6768752" cy="954107"/>
          </a:xfrm>
          <a:prstGeom prst="rect">
            <a:avLst/>
          </a:prstGeom>
          <a:noFill/>
        </p:spPr>
        <p:txBody>
          <a:bodyPr wrap="square" rtlCol="0">
            <a:spAutoFit/>
          </a:bodyPr>
          <a:lstStyle/>
          <a:p>
            <a:pPr algn="ctr"/>
            <a:r>
              <a:rPr lang="en-US" sz="2800" i="1" dirty="0" smtClean="0">
                <a:solidFill>
                  <a:srgbClr val="002060"/>
                </a:solidFill>
              </a:rPr>
              <a:t>It involves using an </a:t>
            </a:r>
            <a:r>
              <a:rPr lang="en-US" sz="2800" i="1" dirty="0" smtClean="0">
                <a:solidFill>
                  <a:srgbClr val="FF0000"/>
                </a:solidFill>
              </a:rPr>
              <a:t>instrument</a:t>
            </a:r>
            <a:r>
              <a:rPr lang="en-US" sz="2800" i="1" dirty="0" smtClean="0">
                <a:solidFill>
                  <a:srgbClr val="002060"/>
                </a:solidFill>
              </a:rPr>
              <a:t> as physical means for determining a quantity or variable.</a:t>
            </a:r>
            <a:endParaRPr lang="en-IN" sz="2800" i="1" dirty="0">
              <a:solidFill>
                <a:srgbClr val="002060"/>
              </a:solidFill>
            </a:endParaRPr>
          </a:p>
        </p:txBody>
      </p:sp>
    </p:spTree>
    <p:extLst>
      <p:ext uri="{BB962C8B-B14F-4D97-AF65-F5344CB8AC3E}">
        <p14:creationId xmlns:p14="http://schemas.microsoft.com/office/powerpoint/2010/main" val="7152730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28" y="-99392"/>
            <a:ext cx="8424936" cy="1143000"/>
          </a:xfrm>
        </p:spPr>
        <p:txBody>
          <a:bodyPr>
            <a:normAutofit/>
          </a:bodyPr>
          <a:lstStyle/>
          <a:p>
            <a:r>
              <a:rPr lang="en-US" sz="3200" dirty="0" smtClean="0"/>
              <a:t>Essential systems of an </a:t>
            </a:r>
            <a:r>
              <a:rPr lang="en-US" sz="3200" dirty="0" smtClean="0">
                <a:solidFill>
                  <a:srgbClr val="FF0000"/>
                </a:solidFill>
              </a:rPr>
              <a:t>Indicating Instrument </a:t>
            </a:r>
            <a:r>
              <a:rPr lang="en-US" sz="3200" dirty="0" smtClean="0"/>
              <a:t>:-</a:t>
            </a:r>
            <a:endParaRPr lang="en-IN" sz="3200" dirty="0"/>
          </a:p>
        </p:txBody>
      </p:sp>
      <p:sp>
        <p:nvSpPr>
          <p:cNvPr id="3" name="Rectangle 2"/>
          <p:cNvSpPr/>
          <p:nvPr/>
        </p:nvSpPr>
        <p:spPr>
          <a:xfrm>
            <a:off x="2123728" y="2420888"/>
            <a:ext cx="4572000" cy="1754326"/>
          </a:xfrm>
          <a:prstGeom prst="rect">
            <a:avLst/>
          </a:prstGeom>
        </p:spPr>
        <p:txBody>
          <a:bodyPr>
            <a:spAutoFit/>
          </a:bodyPr>
          <a:lstStyle/>
          <a:p>
            <a:pPr marL="514350" indent="-514350">
              <a:buFont typeface="+mj-lt"/>
              <a:buAutoNum type="arabicPeriod"/>
            </a:pPr>
            <a:r>
              <a:rPr lang="en-US" sz="3600" i="1" dirty="0">
                <a:solidFill>
                  <a:srgbClr val="002060"/>
                </a:solidFill>
              </a:rPr>
              <a:t>A deflection system</a:t>
            </a:r>
          </a:p>
          <a:p>
            <a:pPr marL="514350" indent="-514350">
              <a:buFont typeface="+mj-lt"/>
              <a:buAutoNum type="arabicPeriod"/>
            </a:pPr>
            <a:r>
              <a:rPr lang="en-US" sz="3600" i="1" dirty="0">
                <a:solidFill>
                  <a:srgbClr val="002060"/>
                </a:solidFill>
              </a:rPr>
              <a:t>A controlling system</a:t>
            </a:r>
          </a:p>
          <a:p>
            <a:pPr marL="514350" indent="-514350">
              <a:buFont typeface="+mj-lt"/>
              <a:buAutoNum type="arabicPeriod"/>
            </a:pPr>
            <a:r>
              <a:rPr lang="en-US" sz="3600" i="1" dirty="0">
                <a:solidFill>
                  <a:srgbClr val="002060"/>
                </a:solidFill>
              </a:rPr>
              <a:t>A damping syste</a:t>
            </a:r>
            <a:r>
              <a:rPr lang="en-US" sz="3600" dirty="0"/>
              <a:t>m</a:t>
            </a:r>
            <a:endParaRPr lang="en-IN" sz="3600" dirty="0"/>
          </a:p>
        </p:txBody>
      </p:sp>
    </p:spTree>
    <p:extLst>
      <p:ext uri="{BB962C8B-B14F-4D97-AF65-F5344CB8AC3E}">
        <p14:creationId xmlns:p14="http://schemas.microsoft.com/office/powerpoint/2010/main" val="164400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pPr algn="l"/>
            <a:r>
              <a:rPr lang="en-US" sz="3200" dirty="0" smtClean="0">
                <a:solidFill>
                  <a:srgbClr val="FF0000"/>
                </a:solidFill>
                <a:latin typeface="Algerian" pitchFamily="82" charset="0"/>
              </a:rPr>
              <a:t>Deflection system</a:t>
            </a:r>
            <a:endParaRPr lang="en-IN" sz="3200" dirty="0">
              <a:solidFill>
                <a:srgbClr val="FF0000"/>
              </a:solidFill>
              <a:latin typeface="Algerian" pitchFamily="82" charset="0"/>
            </a:endParaRPr>
          </a:p>
        </p:txBody>
      </p:sp>
      <p:sp>
        <p:nvSpPr>
          <p:cNvPr id="3" name="Content Placeholder 2"/>
          <p:cNvSpPr>
            <a:spLocks noGrp="1"/>
          </p:cNvSpPr>
          <p:nvPr>
            <p:ph idx="1"/>
          </p:nvPr>
        </p:nvSpPr>
        <p:spPr>
          <a:xfrm>
            <a:off x="457200" y="1196752"/>
            <a:ext cx="8229600" cy="4929411"/>
          </a:xfrm>
        </p:spPr>
        <p:txBody>
          <a:bodyPr/>
          <a:lstStyle/>
          <a:p>
            <a:pPr marL="0" indent="0">
              <a:buNone/>
            </a:pPr>
            <a:r>
              <a:rPr lang="en-US" dirty="0" smtClean="0"/>
              <a:t>	</a:t>
            </a:r>
            <a:r>
              <a:rPr lang="en-US" sz="2600" dirty="0" smtClean="0">
                <a:solidFill>
                  <a:srgbClr val="002060"/>
                </a:solidFill>
              </a:rPr>
              <a:t>It is that part of the instrument mechanism which utilize some physical effect of electric current or voltage to produce a mechanical force. </a:t>
            </a:r>
            <a:r>
              <a:rPr lang="en-IN" sz="2600" dirty="0" smtClean="0">
                <a:solidFill>
                  <a:srgbClr val="002060"/>
                </a:solidFill>
              </a:rPr>
              <a:t>This deflection or force causes the system along with the pointer attached to it to move from it’s zero position.</a:t>
            </a:r>
          </a:p>
          <a:p>
            <a:pPr marL="0" indent="0">
              <a:buNone/>
            </a:pPr>
            <a:r>
              <a:rPr lang="en-US" sz="2600" dirty="0">
                <a:solidFill>
                  <a:srgbClr val="002060"/>
                </a:solidFill>
              </a:rPr>
              <a:t>	</a:t>
            </a:r>
            <a:endParaRPr lang="en-US" sz="2600" dirty="0" smtClean="0">
              <a:solidFill>
                <a:srgbClr val="002060"/>
              </a:solidFill>
            </a:endParaRPr>
          </a:p>
          <a:p>
            <a:pPr marL="0" indent="0">
              <a:buNone/>
            </a:pPr>
            <a:r>
              <a:rPr lang="en-US" sz="2600" dirty="0">
                <a:solidFill>
                  <a:srgbClr val="002060"/>
                </a:solidFill>
              </a:rPr>
              <a:t>	</a:t>
            </a:r>
            <a:r>
              <a:rPr lang="en-US" sz="2600" dirty="0" smtClean="0">
                <a:solidFill>
                  <a:srgbClr val="002060"/>
                </a:solidFill>
              </a:rPr>
              <a:t>The magnetude of the deflection force(deflection of pointer) depents on the value of electrical quantity to be measured.</a:t>
            </a:r>
          </a:p>
        </p:txBody>
      </p:sp>
    </p:spTree>
    <p:extLst>
      <p:ext uri="{BB962C8B-B14F-4D97-AF65-F5344CB8AC3E}">
        <p14:creationId xmlns:p14="http://schemas.microsoft.com/office/powerpoint/2010/main" val="4210173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pPr algn="l"/>
            <a:r>
              <a:rPr lang="en-US" sz="3200" dirty="0" smtClean="0">
                <a:solidFill>
                  <a:srgbClr val="FF0000"/>
                </a:solidFill>
                <a:latin typeface="Algerian" pitchFamily="82" charset="0"/>
              </a:rPr>
              <a:t>Controlling  system</a:t>
            </a:r>
            <a:endParaRPr lang="en-IN" sz="3200" dirty="0">
              <a:solidFill>
                <a:srgbClr val="FF0000"/>
              </a:solidFill>
              <a:latin typeface="Algerian" pitchFamily="82" charset="0"/>
            </a:endParaRPr>
          </a:p>
        </p:txBody>
      </p:sp>
      <p:sp>
        <p:nvSpPr>
          <p:cNvPr id="3" name="Content Placeholder 2"/>
          <p:cNvSpPr>
            <a:spLocks noGrp="1"/>
          </p:cNvSpPr>
          <p:nvPr>
            <p:ph idx="1"/>
          </p:nvPr>
        </p:nvSpPr>
        <p:spPr>
          <a:xfrm>
            <a:off x="457200" y="1052736"/>
            <a:ext cx="8229600" cy="5073427"/>
          </a:xfrm>
        </p:spPr>
        <p:txBody>
          <a:bodyPr>
            <a:normAutofit lnSpcReduction="10000"/>
          </a:bodyPr>
          <a:lstStyle/>
          <a:p>
            <a:pPr marL="0" indent="0" algn="just">
              <a:buNone/>
            </a:pPr>
            <a:r>
              <a:rPr lang="en-US" sz="2600" dirty="0" smtClean="0"/>
              <a:t>	</a:t>
            </a:r>
            <a:r>
              <a:rPr lang="en-US" sz="2600" dirty="0" smtClean="0">
                <a:solidFill>
                  <a:srgbClr val="002060"/>
                </a:solidFill>
              </a:rPr>
              <a:t>It is that part of the instrument which brings into play a force called controlling force. This force opposes the deflection force and increases with the increase in the deflection of the moving system, to limit its movement.</a:t>
            </a:r>
          </a:p>
          <a:p>
            <a:pPr marL="0" indent="0" algn="just">
              <a:buNone/>
            </a:pPr>
            <a:r>
              <a:rPr lang="en-US" sz="2600" dirty="0">
                <a:solidFill>
                  <a:srgbClr val="002060"/>
                </a:solidFill>
              </a:rPr>
              <a:t>	</a:t>
            </a:r>
            <a:r>
              <a:rPr lang="en-US" sz="2600" dirty="0" smtClean="0">
                <a:solidFill>
                  <a:srgbClr val="002060"/>
                </a:solidFill>
              </a:rPr>
              <a:t>The pointer is brought to rest at a position where the two opposing forces i.e. deflection and controlling forces are equal.</a:t>
            </a:r>
          </a:p>
          <a:p>
            <a:pPr marL="0" indent="0">
              <a:buNone/>
            </a:pPr>
            <a:endParaRPr lang="en-US" sz="2600" dirty="0" smtClean="0"/>
          </a:p>
          <a:p>
            <a:pPr marL="0" indent="0">
              <a:buNone/>
            </a:pPr>
            <a:r>
              <a:rPr lang="en-US" i="1" dirty="0" smtClean="0">
                <a:solidFill>
                  <a:srgbClr val="FF0000"/>
                </a:solidFill>
              </a:rPr>
              <a:t>Types of controlling system</a:t>
            </a:r>
          </a:p>
          <a:p>
            <a:pPr marL="0" indent="0">
              <a:buNone/>
            </a:pPr>
            <a:endParaRPr lang="en-US" i="1" dirty="0" smtClean="0">
              <a:solidFill>
                <a:srgbClr val="FF0000"/>
              </a:solidFill>
            </a:endParaRPr>
          </a:p>
          <a:p>
            <a:pPr marL="514350" indent="-514350" algn="ctr">
              <a:buFont typeface="+mj-lt"/>
              <a:buAutoNum type="arabicPeriod"/>
            </a:pPr>
            <a:r>
              <a:rPr lang="en-US" sz="2600" dirty="0" smtClean="0"/>
              <a:t>Spring control</a:t>
            </a:r>
          </a:p>
          <a:p>
            <a:pPr marL="514350" indent="-514350" algn="ctr">
              <a:buFont typeface="+mj-lt"/>
              <a:buAutoNum type="arabicPeriod"/>
            </a:pPr>
            <a:r>
              <a:rPr lang="en-US" sz="2600" dirty="0" smtClean="0"/>
              <a:t>Gravity control</a:t>
            </a:r>
            <a:endParaRPr lang="en-IN" sz="2600" dirty="0"/>
          </a:p>
        </p:txBody>
      </p:sp>
    </p:spTree>
    <p:extLst>
      <p:ext uri="{BB962C8B-B14F-4D97-AF65-F5344CB8AC3E}">
        <p14:creationId xmlns:p14="http://schemas.microsoft.com/office/powerpoint/2010/main" val="454387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lgerian" pitchFamily="82" charset="0"/>
              </a:rPr>
              <a:t>Spring control</a:t>
            </a:r>
            <a:br>
              <a:rPr lang="en-US" dirty="0">
                <a:latin typeface="Algerian" pitchFamily="82" charset="0"/>
              </a:rPr>
            </a:br>
            <a:endParaRPr lang="en-IN" dirty="0">
              <a:latin typeface="Algerian" pitchFamily="82"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035"/>
          <a:stretch/>
        </p:blipFill>
        <p:spPr>
          <a:xfrm>
            <a:off x="2339752" y="2279560"/>
            <a:ext cx="4605332" cy="4317791"/>
          </a:xfrm>
        </p:spPr>
      </p:pic>
    </p:spTree>
    <p:extLst>
      <p:ext uri="{BB962C8B-B14F-4D97-AF65-F5344CB8AC3E}">
        <p14:creationId xmlns:p14="http://schemas.microsoft.com/office/powerpoint/2010/main" val="817039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lgerian" pitchFamily="82" charset="0"/>
              </a:rPr>
              <a:t>Gravity control</a:t>
            </a:r>
            <a:r>
              <a:rPr lang="en-IN" dirty="0">
                <a:latin typeface="Algerian" pitchFamily="82" charset="0"/>
              </a:rPr>
              <a:t/>
            </a:r>
            <a:br>
              <a:rPr lang="en-IN" dirty="0">
                <a:latin typeface="Algerian" pitchFamily="82" charset="0"/>
              </a:rPr>
            </a:br>
            <a:endParaRPr lang="en-IN" dirty="0">
              <a:latin typeface="Algerian" pitchFamily="8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233612"/>
            <a:ext cx="5197954" cy="4291732"/>
          </a:xfrm>
          <a:prstGeom prst="rect">
            <a:avLst/>
          </a:prstGeom>
        </p:spPr>
      </p:pic>
    </p:spTree>
    <p:extLst>
      <p:ext uri="{BB962C8B-B14F-4D97-AF65-F5344CB8AC3E}">
        <p14:creationId xmlns:p14="http://schemas.microsoft.com/office/powerpoint/2010/main" val="1683093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527</TotalTime>
  <Words>1326</Words>
  <Application>Microsoft Office PowerPoint</Application>
  <PresentationFormat>On-screen Show (4:3)</PresentationFormat>
  <Paragraphs>131</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MEASURING INSTRUMENTS</vt:lpstr>
      <vt:lpstr>PowerPoint Presentation</vt:lpstr>
      <vt:lpstr>PowerPoint Presentation</vt:lpstr>
      <vt:lpstr>How to measure ???</vt:lpstr>
      <vt:lpstr>Essential systems of an Indicating Instrument :-</vt:lpstr>
      <vt:lpstr>Deflection system</vt:lpstr>
      <vt:lpstr>Controlling  system</vt:lpstr>
      <vt:lpstr>Spring control </vt:lpstr>
      <vt:lpstr>Gravity control </vt:lpstr>
      <vt:lpstr>Damping system</vt:lpstr>
      <vt:lpstr>PowerPoint Presentation</vt:lpstr>
      <vt:lpstr>Common Methods of damping:</vt:lpstr>
      <vt:lpstr>Air Friction or Pneumatic Damping:</vt:lpstr>
      <vt:lpstr>Eddy current damping:</vt:lpstr>
      <vt:lpstr>Eddy current damping:</vt:lpstr>
      <vt:lpstr>Permanent magnet moving coil Instruments:- (PMMC)</vt:lpstr>
      <vt:lpstr>PMMC………….</vt:lpstr>
      <vt:lpstr>Construction: </vt:lpstr>
      <vt:lpstr> </vt:lpstr>
      <vt:lpstr>Working: </vt:lpstr>
      <vt:lpstr>Applications:</vt:lpstr>
      <vt:lpstr>Ammeter</vt:lpstr>
      <vt:lpstr>PowerPoint Presentation</vt:lpstr>
      <vt:lpstr>PowerPoint Presentation</vt:lpstr>
      <vt:lpstr>Advantages: </vt:lpstr>
      <vt:lpstr>Disadvantage: </vt:lpstr>
      <vt:lpstr>Moving Iron Instruments :- (MI) </vt:lpstr>
      <vt:lpstr>Construction and basic principle operation of Moving - Iron instruments </vt:lpstr>
      <vt:lpstr>Construction:</vt:lpstr>
      <vt:lpstr>Diagram:</vt:lpstr>
      <vt:lpstr>Working:</vt:lpstr>
      <vt:lpstr>Application:</vt:lpstr>
      <vt:lpstr>PowerPoint Presentation</vt:lpstr>
      <vt:lpstr>Advantages: </vt:lpstr>
      <vt:lpstr>Induction Type Energy Meter</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user</cp:lastModifiedBy>
  <cp:revision>18</cp:revision>
  <dcterms:created xsi:type="dcterms:W3CDTF">2018-11-14T11:35:13Z</dcterms:created>
  <dcterms:modified xsi:type="dcterms:W3CDTF">2020-05-14T17:07:14Z</dcterms:modified>
</cp:coreProperties>
</file>