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1" r:id="rId6"/>
    <p:sldId id="263"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5"/>
  </p:normalViewPr>
  <p:slideViewPr>
    <p:cSldViewPr snapToGrid="0" snapToObjects="1">
      <p:cViewPr varScale="1">
        <p:scale>
          <a:sx n="85" d="100"/>
          <a:sy n="85" d="100"/>
        </p:scale>
        <p:origin x="9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45120-86AA-314B-B9DE-A588B155B8F3}" type="datetimeFigureOut">
              <a:rPr lang="en-US" smtClean="0"/>
              <a:t>4/18/20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774B6-EA8C-4C4C-A8C3-281456B7C9C7}" type="slidenum">
              <a:rPr lang="en-US" smtClean="0"/>
              <a:t>‹#›</a:t>
            </a:fld>
            <a:endParaRPr lang="en-US"/>
          </a:p>
        </p:txBody>
      </p:sp>
    </p:spTree>
    <p:extLst>
      <p:ext uri="{BB962C8B-B14F-4D97-AF65-F5344CB8AC3E}">
        <p14:creationId xmlns:p14="http://schemas.microsoft.com/office/powerpoint/2010/main" val="112603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2774B6-EA8C-4C4C-A8C3-281456B7C9C7}" type="slidenum">
              <a:rPr lang="en-US" smtClean="0"/>
              <a:t>5</a:t>
            </a:fld>
            <a:endParaRPr lang="en-US"/>
          </a:p>
        </p:txBody>
      </p:sp>
    </p:spTree>
    <p:extLst>
      <p:ext uri="{BB962C8B-B14F-4D97-AF65-F5344CB8AC3E}">
        <p14:creationId xmlns:p14="http://schemas.microsoft.com/office/powerpoint/2010/main" val="1728365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5DD3AB-38EC-804C-B784-CFE87C637C52}"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70052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5DD3AB-38EC-804C-B784-CFE87C637C52}"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69201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5DD3AB-38EC-804C-B784-CFE87C637C52}"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214444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5DD3AB-38EC-804C-B784-CFE87C637C52}"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114418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5DD3AB-38EC-804C-B784-CFE87C637C52}"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177340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5DD3AB-38EC-804C-B784-CFE87C637C52}"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76364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5DD3AB-38EC-804C-B784-CFE87C637C52}" type="datetimeFigureOut">
              <a:rPr lang="en-US" smtClean="0"/>
              <a:t>4/18/20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1202467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5DD3AB-38EC-804C-B784-CFE87C637C52}" type="datetimeFigureOut">
              <a:rPr lang="en-US" smtClean="0"/>
              <a:t>4/18/20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20441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DD3AB-38EC-804C-B784-CFE87C637C52}" type="datetimeFigureOut">
              <a:rPr lang="en-US" smtClean="0"/>
              <a:t>4/18/20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37261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DD3AB-38EC-804C-B784-CFE87C637C52}"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55802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DD3AB-38EC-804C-B784-CFE87C637C52}"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A0324-1E3E-DD47-B2BD-14B8B6474DF4}" type="slidenum">
              <a:rPr lang="en-US" smtClean="0"/>
              <a:t>‹#›</a:t>
            </a:fld>
            <a:endParaRPr lang="en-US"/>
          </a:p>
        </p:txBody>
      </p:sp>
    </p:spTree>
    <p:extLst>
      <p:ext uri="{BB962C8B-B14F-4D97-AF65-F5344CB8AC3E}">
        <p14:creationId xmlns:p14="http://schemas.microsoft.com/office/powerpoint/2010/main" val="6698281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DD3AB-38EC-804C-B784-CFE87C637C52}" type="datetimeFigureOut">
              <a:rPr lang="en-US" smtClean="0"/>
              <a:t>4/18/20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A0324-1E3E-DD47-B2BD-14B8B6474DF4}" type="slidenum">
              <a:rPr lang="en-US" smtClean="0"/>
              <a:t>‹#›</a:t>
            </a:fld>
            <a:endParaRPr lang="en-US"/>
          </a:p>
        </p:txBody>
      </p:sp>
    </p:spTree>
    <p:extLst>
      <p:ext uri="{BB962C8B-B14F-4D97-AF65-F5344CB8AC3E}">
        <p14:creationId xmlns:p14="http://schemas.microsoft.com/office/powerpoint/2010/main" val="886531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Single-Phase Induction Motor</a:t>
            </a:r>
            <a:br>
              <a:rPr lang="en-US" dirty="0"/>
            </a:br>
            <a:endParaRPr lang="en-US" dirty="0"/>
          </a:p>
        </p:txBody>
      </p:sp>
      <p:sp>
        <p:nvSpPr>
          <p:cNvPr id="3" name="Subtitle 2"/>
          <p:cNvSpPr>
            <a:spLocks noGrp="1"/>
          </p:cNvSpPr>
          <p:nvPr>
            <p:ph type="subTitle" idx="1"/>
          </p:nvPr>
        </p:nvSpPr>
        <p:spPr/>
        <p:txBody>
          <a:bodyPr/>
          <a:lstStyle/>
          <a:p>
            <a:r>
              <a:rPr lang="en-US" dirty="0" smtClean="0"/>
              <a:t>Dr. Ramaprasad Panda</a:t>
            </a:r>
            <a:endParaRPr lang="en-US" dirty="0"/>
          </a:p>
        </p:txBody>
      </p:sp>
    </p:spTree>
    <p:extLst>
      <p:ext uri="{BB962C8B-B14F-4D97-AF65-F5344CB8AC3E}">
        <p14:creationId xmlns:p14="http://schemas.microsoft.com/office/powerpoint/2010/main" val="442209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970"/>
          </a:xfrm>
        </p:spPr>
        <p:txBody>
          <a:bodyPr/>
          <a:lstStyle/>
          <a:p>
            <a:r>
              <a:rPr lang="en-US"/>
              <a:t>Permanent Capacitor</a:t>
            </a:r>
          </a:p>
        </p:txBody>
      </p:sp>
      <p:sp>
        <p:nvSpPr>
          <p:cNvPr id="3" name="Content Placeholder 2"/>
          <p:cNvSpPr>
            <a:spLocks noGrp="1"/>
          </p:cNvSpPr>
          <p:nvPr>
            <p:ph idx="1"/>
          </p:nvPr>
        </p:nvSpPr>
        <p:spPr>
          <a:xfrm>
            <a:off x="838200" y="1379096"/>
            <a:ext cx="7166548" cy="4797867"/>
          </a:xfrm>
        </p:spPr>
        <p:txBody>
          <a:bodyPr/>
          <a:lstStyle/>
          <a:p>
            <a:r>
              <a:rPr lang="en-US" dirty="0"/>
              <a:t>A capacitor is connected in series with the starting winding and is not associated with a centrifugal switch. This capacitor is used to start the motor initially and it also remains during the running conditions to improve the performance. </a:t>
            </a:r>
            <a:endParaRPr lang="en-US" dirty="0" smtClean="0"/>
          </a:p>
          <a:p>
            <a:r>
              <a:rPr lang="en-US" dirty="0"/>
              <a:t>as the capacitor is used permanently in series with the starting winding. The starting and running torque corresponding to the </a:t>
            </a:r>
            <a:r>
              <a:rPr lang="en-US" dirty="0" smtClean="0"/>
              <a:t>permanent </a:t>
            </a:r>
            <a:r>
              <a:rPr lang="en-US" dirty="0"/>
              <a:t>capacitor motor is good.</a:t>
            </a:r>
          </a:p>
        </p:txBody>
      </p:sp>
      <p:pic>
        <p:nvPicPr>
          <p:cNvPr id="5122" name="Picture 2" descr="ermanent Capacitor Induction Motor Winding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8406" y="2128603"/>
            <a:ext cx="4059836" cy="292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51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716843" cy="969000"/>
          </a:xfrm>
        </p:spPr>
        <p:txBody>
          <a:bodyPr/>
          <a:lstStyle/>
          <a:p>
            <a:r>
              <a:rPr lang="en-US"/>
              <a:t>Shaded </a:t>
            </a:r>
            <a:r>
              <a:rPr lang="en-US" smtClean="0"/>
              <a:t>Pole</a:t>
            </a:r>
            <a:endParaRPr lang="en-US"/>
          </a:p>
        </p:txBody>
      </p:sp>
      <p:sp>
        <p:nvSpPr>
          <p:cNvPr id="3" name="Content Placeholder 2"/>
          <p:cNvSpPr>
            <a:spLocks noGrp="1"/>
          </p:cNvSpPr>
          <p:nvPr>
            <p:ph idx="1"/>
          </p:nvPr>
        </p:nvSpPr>
        <p:spPr>
          <a:xfrm>
            <a:off x="314793" y="1334126"/>
            <a:ext cx="7914807" cy="5336497"/>
          </a:xfrm>
        </p:spPr>
        <p:txBody>
          <a:bodyPr>
            <a:normAutofit fontScale="92500" lnSpcReduction="10000"/>
          </a:bodyPr>
          <a:lstStyle/>
          <a:p>
            <a:r>
              <a:rPr lang="en-US" dirty="0"/>
              <a:t>The shaded pole IM consists of a squirrel cage rotor which is rotated under the salient pole magnetic field. ON end of the salient pole is attached by a copper coil which is also considered as a shaded ring which is short-circuited</a:t>
            </a:r>
            <a:r>
              <a:rPr lang="en-US" dirty="0" smtClean="0"/>
              <a:t>.</a:t>
            </a:r>
          </a:p>
          <a:p>
            <a:r>
              <a:rPr lang="en-US" dirty="0"/>
              <a:t>The magnetic field induced in the main poles is induced into the shaded coil by means of an Induction Principle. The magnetic flux produced is an alternating field. The flux induced in the shaded coil opposes the flux of the main pole. During the positive cycle, the flux opposition is more towards the main field and vice-versa during the negative cycle. Thus, a rotating magnetic field is developed due to the field oppositions during the entire cycle. Therefore, a unique torque is developed which is able to rotate the rotor. This is the working of how it is a self-starting motor. T</a:t>
            </a:r>
          </a:p>
        </p:txBody>
      </p:sp>
      <p:pic>
        <p:nvPicPr>
          <p:cNvPr id="6146" name="Picture 2" descr="haded Pole Mo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9384" y="261938"/>
            <a:ext cx="3292214" cy="329221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aded Pole Typ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3722" y="3554152"/>
            <a:ext cx="3237876" cy="27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97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Different Types of Single-Phase Induction </a:t>
            </a:r>
            <a:r>
              <a:rPr lang="en-US" dirty="0" smtClean="0"/>
              <a:t>Motor</a:t>
            </a:r>
            <a:endParaRPr lang="en-US" dirty="0"/>
          </a:p>
        </p:txBody>
      </p:sp>
      <p:sp>
        <p:nvSpPr>
          <p:cNvPr id="3" name="Content Placeholder 2"/>
          <p:cNvSpPr>
            <a:spLocks noGrp="1"/>
          </p:cNvSpPr>
          <p:nvPr>
            <p:ph idx="1"/>
          </p:nvPr>
        </p:nvSpPr>
        <p:spPr>
          <a:xfrm>
            <a:off x="539646" y="1825625"/>
            <a:ext cx="10814154" cy="4874978"/>
          </a:xfrm>
        </p:spPr>
        <p:txBody>
          <a:bodyPr>
            <a:normAutofit fontScale="92500" lnSpcReduction="10000"/>
          </a:bodyPr>
          <a:lstStyle/>
          <a:p>
            <a:pPr marL="0" indent="0">
              <a:buNone/>
            </a:pPr>
            <a:r>
              <a:rPr lang="en-US" b="1" dirty="0">
                <a:solidFill>
                  <a:srgbClr val="C00000"/>
                </a:solidFill>
              </a:rPr>
              <a:t>Split-Phase</a:t>
            </a:r>
          </a:p>
          <a:p>
            <a:r>
              <a:rPr lang="en-US" dirty="0"/>
              <a:t>These are used for starting loads such as fans, blower-fans, mixer-grinders, and washing machines.</a:t>
            </a:r>
          </a:p>
          <a:p>
            <a:pPr marL="0" indent="0">
              <a:buNone/>
            </a:pPr>
            <a:r>
              <a:rPr lang="en-US" b="1" dirty="0">
                <a:solidFill>
                  <a:srgbClr val="C00000"/>
                </a:solidFill>
              </a:rPr>
              <a:t>Capacitor Start</a:t>
            </a:r>
          </a:p>
          <a:p>
            <a:r>
              <a:rPr lang="en-US" dirty="0"/>
              <a:t>These are used at heavy load applications such that where frequent starting is required.</a:t>
            </a:r>
          </a:p>
          <a:p>
            <a:r>
              <a:rPr lang="en-US" dirty="0"/>
              <a:t>Used in air conditioners, compressors of Refrigerators, conveyor belts, and other machine applications.</a:t>
            </a:r>
          </a:p>
          <a:p>
            <a:pPr marL="0" indent="0">
              <a:buNone/>
            </a:pPr>
            <a:r>
              <a:rPr lang="en-US" b="1" dirty="0">
                <a:solidFill>
                  <a:srgbClr val="C00000"/>
                </a:solidFill>
              </a:rPr>
              <a:t>Capacitor Start Capacitor Run</a:t>
            </a:r>
          </a:p>
          <a:p>
            <a:r>
              <a:rPr lang="en-US" dirty="0"/>
              <a:t>These are used in heavy load applications and also where frequent starting and high inertia is required.</a:t>
            </a:r>
          </a:p>
          <a:p>
            <a:r>
              <a:rPr lang="en-US" dirty="0"/>
              <a:t>Used in air conditioners, refrigerators, and pumps.</a:t>
            </a:r>
          </a:p>
          <a:p>
            <a:endParaRPr lang="en-US" dirty="0"/>
          </a:p>
        </p:txBody>
      </p:sp>
    </p:spTree>
    <p:extLst>
      <p:ext uri="{BB962C8B-B14F-4D97-AF65-F5344CB8AC3E}">
        <p14:creationId xmlns:p14="http://schemas.microsoft.com/office/powerpoint/2010/main" val="1802213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C00000"/>
                </a:solidFill>
              </a:rPr>
              <a:t>Permanent Capacitor</a:t>
            </a:r>
          </a:p>
          <a:p>
            <a:r>
              <a:rPr lang="en-US" dirty="0"/>
              <a:t>This Motor has high efficiency and improved power factor. These are used in fans, blowers, air conditioners, and compressors in refrigerators.</a:t>
            </a:r>
          </a:p>
          <a:p>
            <a:pPr marL="0" indent="0">
              <a:buNone/>
            </a:pPr>
            <a:r>
              <a:rPr lang="en-US" b="1" dirty="0">
                <a:solidFill>
                  <a:srgbClr val="C00000"/>
                </a:solidFill>
              </a:rPr>
              <a:t>Shaded Pole Type</a:t>
            </a:r>
          </a:p>
          <a:p>
            <a:r>
              <a:rPr lang="en-US" dirty="0"/>
              <a:t>These are used for low starting applications such as in cooling fans, exhaust fans, blowers, fans of different types, relays, and in table fans.</a:t>
            </a:r>
          </a:p>
          <a:p>
            <a:r>
              <a:rPr lang="en-US" dirty="0"/>
              <a:t>Cheap</a:t>
            </a:r>
          </a:p>
          <a:p>
            <a:r>
              <a:rPr lang="en-US" dirty="0"/>
              <a:t>No need for an external source</a:t>
            </a:r>
          </a:p>
          <a:p>
            <a:r>
              <a:rPr lang="en-US" dirty="0"/>
              <a:t>Self-starting</a:t>
            </a:r>
          </a:p>
          <a:p>
            <a:endParaRPr lang="en-US" dirty="0"/>
          </a:p>
        </p:txBody>
      </p:sp>
    </p:spTree>
    <p:extLst>
      <p:ext uri="{BB962C8B-B14F-4D97-AF65-F5344CB8AC3E}">
        <p14:creationId xmlns:p14="http://schemas.microsoft.com/office/powerpoint/2010/main" val="119086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4069" cy="759137"/>
          </a:xfrm>
        </p:spPr>
        <p:txBody>
          <a:bodyPr>
            <a:normAutofit/>
          </a:bodyPr>
          <a:lstStyle/>
          <a:p>
            <a:r>
              <a:rPr lang="en-US" dirty="0"/>
              <a:t>Disadvantages of Single-Phase Induction </a:t>
            </a:r>
            <a:r>
              <a:rPr lang="en-US" dirty="0" smtClean="0"/>
              <a:t>Motor</a:t>
            </a:r>
            <a:endParaRPr lang="en-US" dirty="0"/>
          </a:p>
        </p:txBody>
      </p:sp>
      <p:sp>
        <p:nvSpPr>
          <p:cNvPr id="3" name="Content Placeholder 2"/>
          <p:cNvSpPr>
            <a:spLocks noGrp="1"/>
          </p:cNvSpPr>
          <p:nvPr>
            <p:ph idx="1"/>
          </p:nvPr>
        </p:nvSpPr>
        <p:spPr>
          <a:xfrm>
            <a:off x="269823" y="1439056"/>
            <a:ext cx="11512445" cy="5306518"/>
          </a:xfrm>
        </p:spPr>
        <p:txBody>
          <a:bodyPr>
            <a:normAutofit/>
          </a:bodyPr>
          <a:lstStyle/>
          <a:p>
            <a:r>
              <a:rPr lang="en-US" dirty="0"/>
              <a:t>Their output is only 50% of the three-phase motor, for a given frame size and </a:t>
            </a:r>
            <a:endParaRPr lang="en-US" dirty="0" smtClean="0">
              <a:effectLst/>
            </a:endParaRPr>
          </a:p>
          <a:p>
            <a:r>
              <a:rPr lang="en-US" dirty="0"/>
              <a:t>temperature rise. </a:t>
            </a:r>
            <a:endParaRPr lang="en-US" dirty="0" smtClean="0">
              <a:effectLst/>
            </a:endParaRPr>
          </a:p>
          <a:p>
            <a:r>
              <a:rPr lang="en-US" dirty="0"/>
              <a:t>They have lower power factor. </a:t>
            </a:r>
          </a:p>
          <a:p>
            <a:r>
              <a:rPr lang="en-US" dirty="0"/>
              <a:t>Lower efficiency. </a:t>
            </a:r>
          </a:p>
          <a:p>
            <a:r>
              <a:rPr lang="en-US" dirty="0"/>
              <a:t>These motors do not have inherent starting torque. </a:t>
            </a:r>
          </a:p>
          <a:p>
            <a:r>
              <a:rPr lang="en-US" dirty="0"/>
              <a:t>More expensive than three-phase motors of the same output. </a:t>
            </a:r>
          </a:p>
          <a:p>
            <a:r>
              <a:rPr lang="en-US" dirty="0"/>
              <a:t>Low overload capacity. </a:t>
            </a:r>
          </a:p>
          <a:p>
            <a:pPr marL="0" indent="0">
              <a:buNone/>
            </a:pPr>
            <a:r>
              <a:rPr lang="en-US" b="1" i="1" dirty="0" smtClean="0">
                <a:solidFill>
                  <a:srgbClr val="00B050"/>
                </a:solidFill>
              </a:rPr>
              <a:t>we </a:t>
            </a:r>
            <a:r>
              <a:rPr lang="en-US" b="1" i="1" dirty="0">
                <a:solidFill>
                  <a:srgbClr val="00B050"/>
                </a:solidFill>
              </a:rPr>
              <a:t>had an overview of a one-phase IM, it is a machine that works on the principle of electromagnetic induction. This RMF is developed by certain starting methods which enables the motor to self-start by itself.  </a:t>
            </a:r>
          </a:p>
        </p:txBody>
      </p:sp>
    </p:spTree>
    <p:extLst>
      <p:ext uri="{BB962C8B-B14F-4D97-AF65-F5344CB8AC3E}">
        <p14:creationId xmlns:p14="http://schemas.microsoft.com/office/powerpoint/2010/main" val="52371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9019"/>
          </a:xfrm>
        </p:spPr>
        <p:txBody>
          <a:bodyPr/>
          <a:lstStyle/>
          <a:p>
            <a:r>
              <a:rPr lang="en-US" b="1" dirty="0"/>
              <a:t>INTRODUCTION </a:t>
            </a:r>
            <a:endParaRPr lang="en-US" dirty="0"/>
          </a:p>
        </p:txBody>
      </p:sp>
      <p:sp>
        <p:nvSpPr>
          <p:cNvPr id="3" name="Content Placeholder 2"/>
          <p:cNvSpPr>
            <a:spLocks noGrp="1"/>
          </p:cNvSpPr>
          <p:nvPr>
            <p:ph idx="1"/>
          </p:nvPr>
        </p:nvSpPr>
        <p:spPr>
          <a:xfrm>
            <a:off x="389744" y="1304144"/>
            <a:ext cx="10964056" cy="5261548"/>
          </a:xfrm>
        </p:spPr>
        <p:txBody>
          <a:bodyPr>
            <a:normAutofit/>
          </a:bodyPr>
          <a:lstStyle/>
          <a:p>
            <a:pPr marL="0" indent="0">
              <a:buNone/>
            </a:pPr>
            <a:r>
              <a:rPr lang="en-US" dirty="0"/>
              <a:t>There are two basic reasons for the use of single-phase motors rather than </a:t>
            </a:r>
            <a:r>
              <a:rPr lang="en-US" dirty="0" smtClean="0"/>
              <a:t>3-phase </a:t>
            </a:r>
            <a:r>
              <a:rPr lang="en-US" dirty="0"/>
              <a:t>motors. </a:t>
            </a:r>
            <a:endParaRPr lang="en-US" dirty="0" smtClean="0"/>
          </a:p>
          <a:p>
            <a:r>
              <a:rPr lang="en-US" dirty="0"/>
              <a:t>For reason of economy, most houses, offices and also rural areas are supplied with single phase </a:t>
            </a:r>
            <a:r>
              <a:rPr lang="en-US" dirty="0" err="1"/>
              <a:t>a.c</a:t>
            </a:r>
            <a:r>
              <a:rPr lang="en-US" dirty="0"/>
              <a:t>, as power requirements of individual load items are rather small. </a:t>
            </a:r>
            <a:endParaRPr lang="en-US" dirty="0" smtClean="0"/>
          </a:p>
          <a:p>
            <a:r>
              <a:rPr lang="en-US" dirty="0"/>
              <a:t>Fixed loads requiring not more than 0.5KW can generally be served most economically </a:t>
            </a:r>
            <a:r>
              <a:rPr lang="en-US" dirty="0" smtClean="0"/>
              <a:t>with </a:t>
            </a:r>
            <a:r>
              <a:rPr lang="en-US" dirty="0"/>
              <a:t>single phase power and a single phase </a:t>
            </a:r>
            <a:r>
              <a:rPr lang="en-US" dirty="0" smtClean="0"/>
              <a:t>motor.</a:t>
            </a:r>
          </a:p>
          <a:p>
            <a:r>
              <a:rPr lang="en-US" dirty="0" smtClean="0"/>
              <a:t>Single phase motors are simple in construction, reliable, easy to repair and comparatively cheaper </a:t>
            </a:r>
            <a:r>
              <a:rPr lang="en-US" dirty="0"/>
              <a:t>in cost and therefore, find wide use in fans, refrigerators, vacuum cleaners, washing machines, other kitchen equipment, tools, blowers, centrifugal pumps, small farming appliances etc. </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898909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Single-Phase Induction </a:t>
            </a:r>
            <a:r>
              <a:rPr lang="en-US" dirty="0" smtClean="0"/>
              <a:t>Motor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These are classified into different types depending upon the different starting methods. They are</a:t>
            </a:r>
          </a:p>
          <a:p>
            <a:r>
              <a:rPr lang="en-US" dirty="0"/>
              <a:t>Split Phase Induction motor</a:t>
            </a:r>
          </a:p>
          <a:p>
            <a:r>
              <a:rPr lang="en-US" dirty="0"/>
              <a:t>Capacitor Start Induction motor</a:t>
            </a:r>
          </a:p>
          <a:p>
            <a:r>
              <a:rPr lang="en-US" dirty="0"/>
              <a:t>Capacitor Start capacitor-run Induction motor</a:t>
            </a:r>
          </a:p>
          <a:p>
            <a:r>
              <a:rPr lang="en-US" dirty="0"/>
              <a:t>Permanent Capacitor</a:t>
            </a:r>
          </a:p>
          <a:p>
            <a:r>
              <a:rPr lang="en-US" dirty="0"/>
              <a:t>Shaded Pole type</a:t>
            </a:r>
          </a:p>
          <a:p>
            <a:pPr marL="0" indent="0">
              <a:buNone/>
            </a:pPr>
            <a:r>
              <a:rPr lang="en-US" dirty="0"/>
              <a:t>The required motors are selected depending upon required staring and running torque, starting and running currents drawn from the supply and duty cycle. </a:t>
            </a:r>
          </a:p>
          <a:p>
            <a:endParaRPr lang="en-US" dirty="0"/>
          </a:p>
        </p:txBody>
      </p:sp>
    </p:spTree>
    <p:extLst>
      <p:ext uri="{BB962C8B-B14F-4D97-AF65-F5344CB8AC3E}">
        <p14:creationId xmlns:p14="http://schemas.microsoft.com/office/powerpoint/2010/main" val="1271284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039"/>
          </a:xfrm>
        </p:spPr>
        <p:txBody>
          <a:bodyPr>
            <a:normAutofit/>
          </a:bodyPr>
          <a:lstStyle/>
          <a:p>
            <a:r>
              <a:rPr lang="en-US" b="1" dirty="0" smtClean="0"/>
              <a:t>Applications</a:t>
            </a:r>
            <a:endParaRPr lang="en-US" dirty="0"/>
          </a:p>
        </p:txBody>
      </p:sp>
      <p:sp>
        <p:nvSpPr>
          <p:cNvPr id="3" name="Content Placeholder 2"/>
          <p:cNvSpPr>
            <a:spLocks noGrp="1"/>
          </p:cNvSpPr>
          <p:nvPr>
            <p:ph idx="1"/>
          </p:nvPr>
        </p:nvSpPr>
        <p:spPr>
          <a:xfrm>
            <a:off x="539647" y="1274164"/>
            <a:ext cx="11077730" cy="5261547"/>
          </a:xfrm>
        </p:spPr>
        <p:txBody>
          <a:bodyPr>
            <a:normAutofit/>
          </a:bodyPr>
          <a:lstStyle/>
          <a:p>
            <a:r>
              <a:rPr lang="en-US" b="1" dirty="0"/>
              <a:t>Applications: </a:t>
            </a:r>
            <a:endParaRPr lang="en-US" dirty="0" smtClean="0"/>
          </a:p>
          <a:p>
            <a:r>
              <a:rPr lang="en-US" dirty="0" smtClean="0"/>
              <a:t>Single </a:t>
            </a:r>
            <a:r>
              <a:rPr lang="en-US" dirty="0"/>
              <a:t>phase induction motors are in very wide use in industry especially in fractional horse-power </a:t>
            </a:r>
            <a:r>
              <a:rPr lang="en-US" dirty="0" smtClean="0"/>
              <a:t>field.</a:t>
            </a:r>
          </a:p>
          <a:p>
            <a:r>
              <a:rPr lang="en-US" dirty="0" smtClean="0"/>
              <a:t>They </a:t>
            </a:r>
            <a:r>
              <a:rPr lang="en-US" dirty="0"/>
              <a:t>are extensively used for electrical drive for low power constant speed apparatus such as machine tools, domestic apparatus and agricultural machinery in circumstances where a three-phase supply is not readily available. </a:t>
            </a:r>
          </a:p>
          <a:p>
            <a:r>
              <a:rPr lang="en-US" dirty="0" smtClean="0"/>
              <a:t>Single </a:t>
            </a:r>
            <a:r>
              <a:rPr lang="en-US" dirty="0"/>
              <a:t>phase induction motors sizes vary from 1/400 kw to 1/25 kw are used in toys, hair dryers, vending machines etc. </a:t>
            </a:r>
          </a:p>
          <a:p>
            <a:r>
              <a:rPr lang="en-US" dirty="0" smtClean="0"/>
              <a:t>Universal </a:t>
            </a:r>
            <a:r>
              <a:rPr lang="en-US" dirty="0"/>
              <a:t>motor is widely used in portable tools, vacuum cleaners&amp; kitchen equipment. </a:t>
            </a:r>
            <a:endParaRPr lang="en-US" dirty="0" smtClean="0">
              <a:effectLst/>
            </a:endParaRPr>
          </a:p>
          <a:p>
            <a:endParaRPr lang="en-US" dirty="0"/>
          </a:p>
        </p:txBody>
      </p:sp>
    </p:spTree>
    <p:extLst>
      <p:ext uri="{BB962C8B-B14F-4D97-AF65-F5344CB8AC3E}">
        <p14:creationId xmlns:p14="http://schemas.microsoft.com/office/powerpoint/2010/main" val="2145154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4088"/>
          </a:xfrm>
        </p:spPr>
        <p:txBody>
          <a:bodyPr/>
          <a:lstStyle/>
          <a:p>
            <a:r>
              <a:rPr lang="en-US" b="1" dirty="0"/>
              <a:t>CONSTRUCTION </a:t>
            </a:r>
            <a:endParaRPr lang="en-US" dirty="0"/>
          </a:p>
        </p:txBody>
      </p:sp>
      <p:sp>
        <p:nvSpPr>
          <p:cNvPr id="3" name="Content Placeholder 2"/>
          <p:cNvSpPr>
            <a:spLocks noGrp="1"/>
          </p:cNvSpPr>
          <p:nvPr>
            <p:ph idx="1"/>
          </p:nvPr>
        </p:nvSpPr>
        <p:spPr>
          <a:xfrm>
            <a:off x="179882" y="1199214"/>
            <a:ext cx="7165298" cy="5411448"/>
          </a:xfrm>
        </p:spPr>
        <p:txBody>
          <a:bodyPr>
            <a:normAutofit fontScale="92500"/>
          </a:bodyPr>
          <a:lstStyle/>
          <a:p>
            <a:r>
              <a:rPr lang="en-US" dirty="0"/>
              <a:t>Single phase induction motor is very simple and robust in construction</a:t>
            </a:r>
            <a:r>
              <a:rPr lang="en-US" dirty="0" smtClean="0"/>
              <a:t>.</a:t>
            </a:r>
          </a:p>
          <a:p>
            <a:r>
              <a:rPr lang="en-US" dirty="0"/>
              <a:t>The stator carries a distributed winding in the slots cut around the inner periphery. </a:t>
            </a:r>
            <a:endParaRPr lang="en-US" dirty="0" smtClean="0"/>
          </a:p>
          <a:p>
            <a:r>
              <a:rPr lang="en-US" dirty="0"/>
              <a:t>The rotor is invariably of the squirrel cage type. </a:t>
            </a:r>
            <a:endParaRPr lang="en-US" dirty="0" smtClean="0"/>
          </a:p>
          <a:p>
            <a:r>
              <a:rPr lang="en-US" dirty="0"/>
              <a:t>In practice, in order to convert temporarily the single phase motor into two-phase motor, auxiliary conductors are placed in the upper layers of stator slots. </a:t>
            </a:r>
            <a:endParaRPr lang="en-US" dirty="0" smtClean="0"/>
          </a:p>
          <a:p>
            <a:r>
              <a:rPr lang="en-US" dirty="0" smtClean="0"/>
              <a:t>The </a:t>
            </a:r>
            <a:r>
              <a:rPr lang="en-US" dirty="0"/>
              <a:t>auxiliary winding has a centrifugal switch in series with it. The function of the switch is to cut off the starting winding, when the rotor has accelerated to about 75% of its rated speed. </a:t>
            </a:r>
            <a:endParaRPr lang="en-US" dirty="0" smtClean="0"/>
          </a:p>
        </p:txBody>
      </p:sp>
      <p:pic>
        <p:nvPicPr>
          <p:cNvPr id="1026" name="Picture 2" descr="onstruction of single phase induction mo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7718" y="365126"/>
            <a:ext cx="472440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brainkart.com/media/extra/hAzuZf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777" y="3125319"/>
            <a:ext cx="4725341" cy="30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003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196"/>
          </a:xfrm>
        </p:spPr>
        <p:txBody>
          <a:bodyPr>
            <a:normAutofit/>
          </a:bodyPr>
          <a:lstStyle/>
          <a:p>
            <a:r>
              <a:rPr lang="en-US" sz="4000" b="1" dirty="0"/>
              <a:t>WORKING OF SINGLE-PHASE INDUCTION MOTOR </a:t>
            </a:r>
            <a:endParaRPr lang="en-US" sz="4000" dirty="0"/>
          </a:p>
        </p:txBody>
      </p:sp>
      <p:sp>
        <p:nvSpPr>
          <p:cNvPr id="3" name="Content Placeholder 2"/>
          <p:cNvSpPr>
            <a:spLocks noGrp="1"/>
          </p:cNvSpPr>
          <p:nvPr>
            <p:ph idx="1"/>
          </p:nvPr>
        </p:nvSpPr>
        <p:spPr>
          <a:xfrm>
            <a:off x="374754" y="1034322"/>
            <a:ext cx="11347554" cy="5501389"/>
          </a:xfrm>
        </p:spPr>
        <p:txBody>
          <a:bodyPr>
            <a:normAutofit lnSpcReduction="10000"/>
          </a:bodyPr>
          <a:lstStyle/>
          <a:p>
            <a:r>
              <a:rPr lang="en-US" dirty="0"/>
              <a:t>A single phase induction motor is inherently not self-staring can be shown easily. </a:t>
            </a:r>
            <a:endParaRPr lang="en-US" dirty="0" smtClean="0"/>
          </a:p>
          <a:p>
            <a:r>
              <a:rPr lang="en-US" dirty="0" smtClean="0"/>
              <a:t>Operation is based on double field rotating theory.</a:t>
            </a:r>
          </a:p>
          <a:p>
            <a:r>
              <a:rPr lang="en-US" dirty="0"/>
              <a:t>The basic idea behind the </a:t>
            </a:r>
            <a:r>
              <a:rPr lang="en-US" b="1" dirty="0"/>
              <a:t>double field revolving theory</a:t>
            </a:r>
            <a:r>
              <a:rPr lang="en-US" dirty="0"/>
              <a:t> is that any alternating quantity can be resolved into 2 equal components rotating in opposite direction. ... The interaction with two rotating fluxes produces torque in opposite direction, leading net torque to zero. Thus making 1ph IM non-self starting</a:t>
            </a:r>
            <a:r>
              <a:rPr lang="en-US" dirty="0" smtClean="0"/>
              <a:t>.</a:t>
            </a:r>
          </a:p>
          <a:p>
            <a:r>
              <a:rPr lang="en-US" dirty="0"/>
              <a:t>However, if the rotor is started somehow, say, in the clockwise direction, the clockwise torque starts increasing and, at the same time, the anticlockwise torque starts decreasing. Hence, there is a certain amount of net torque in the clockwise direction which accelerates the motor to full speed. </a:t>
            </a:r>
            <a:endParaRPr lang="en-US" dirty="0" smtClean="0"/>
          </a:p>
          <a:p>
            <a:r>
              <a:rPr lang="en-US" dirty="0" smtClean="0"/>
              <a:t>It shows that single phase IM is not self starting</a:t>
            </a:r>
          </a:p>
          <a:p>
            <a:endParaRPr lang="en-US" dirty="0"/>
          </a:p>
        </p:txBody>
      </p:sp>
    </p:spTree>
    <p:extLst>
      <p:ext uri="{BB962C8B-B14F-4D97-AF65-F5344CB8AC3E}">
        <p14:creationId xmlns:p14="http://schemas.microsoft.com/office/powerpoint/2010/main" val="1273201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4415"/>
            <a:ext cx="6551950" cy="804108"/>
          </a:xfrm>
        </p:spPr>
        <p:txBody>
          <a:bodyPr/>
          <a:lstStyle/>
          <a:p>
            <a:r>
              <a:rPr lang="en-US" dirty="0" smtClean="0"/>
              <a:t>Split-Phase</a:t>
            </a:r>
            <a:endParaRPr lang="en-US" dirty="0"/>
          </a:p>
        </p:txBody>
      </p:sp>
      <p:sp>
        <p:nvSpPr>
          <p:cNvPr id="3" name="Content Placeholder 2"/>
          <p:cNvSpPr>
            <a:spLocks noGrp="1"/>
          </p:cNvSpPr>
          <p:nvPr>
            <p:ph idx="1"/>
          </p:nvPr>
        </p:nvSpPr>
        <p:spPr>
          <a:xfrm>
            <a:off x="254833" y="938524"/>
            <a:ext cx="7585023" cy="5642158"/>
          </a:xfrm>
        </p:spPr>
        <p:txBody>
          <a:bodyPr>
            <a:normAutofit fontScale="92500" lnSpcReduction="10000"/>
          </a:bodyPr>
          <a:lstStyle/>
          <a:p>
            <a:r>
              <a:rPr lang="en-US" dirty="0"/>
              <a:t>In Split-phase IM, a resistance is connected in series with the starting winding. So, it is also called as resistance-start IM. A switch (SW) is also connected in series with the winding to switch off after the rotor has attained running speed. The main winding and the starting winding or auxiliary winding are displaced at an </a:t>
            </a:r>
            <a:r>
              <a:rPr lang="en-US" dirty="0" smtClean="0"/>
              <a:t>angle </a:t>
            </a:r>
            <a:r>
              <a:rPr lang="en-US" dirty="0"/>
              <a:t>90 degrees to each other</a:t>
            </a:r>
            <a:r>
              <a:rPr lang="en-US" dirty="0" smtClean="0"/>
              <a:t>.</a:t>
            </a:r>
          </a:p>
          <a:p>
            <a:r>
              <a:rPr lang="en-US" dirty="0"/>
              <a:t>The main winding has low resistance and high reactance whereas the auxiliary winding has high resistance and low reactance value</a:t>
            </a:r>
            <a:r>
              <a:rPr lang="en-US" dirty="0" smtClean="0"/>
              <a:t>.</a:t>
            </a:r>
          </a:p>
          <a:p>
            <a:r>
              <a:rPr lang="en-US" dirty="0"/>
              <a:t>From the phasor diagram, we can understand that the main field current lags the voltage by an angle. But due to the starting winding, the starting current phasor angle decreases. It is almost in the phasor with the voltage. So, an initially high starting torque can be developed.</a:t>
            </a:r>
          </a:p>
        </p:txBody>
      </p:sp>
      <p:pic>
        <p:nvPicPr>
          <p:cNvPr id="2050" name="Picture 2" descr="plit phase single phase induction mo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4982" y="536469"/>
            <a:ext cx="4047346" cy="26982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lit phase phasor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4510" y="3652838"/>
            <a:ext cx="3147935" cy="278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71675" cy="1325563"/>
          </a:xfrm>
        </p:spPr>
        <p:txBody>
          <a:bodyPr>
            <a:normAutofit fontScale="90000"/>
          </a:bodyPr>
          <a:lstStyle/>
          <a:p>
            <a:r>
              <a:rPr lang="en-US" dirty="0"/>
              <a:t>Capacitor Start Induction Motor</a:t>
            </a:r>
            <a:br>
              <a:rPr lang="en-US" dirty="0"/>
            </a:br>
            <a:endParaRPr lang="en-US" dirty="0"/>
          </a:p>
        </p:txBody>
      </p:sp>
      <p:sp>
        <p:nvSpPr>
          <p:cNvPr id="3" name="Content Placeholder 2"/>
          <p:cNvSpPr>
            <a:spLocks noGrp="1"/>
          </p:cNvSpPr>
          <p:nvPr>
            <p:ph idx="1"/>
          </p:nvPr>
        </p:nvSpPr>
        <p:spPr>
          <a:xfrm>
            <a:off x="314793" y="1079292"/>
            <a:ext cx="8094689" cy="5606321"/>
          </a:xfrm>
        </p:spPr>
        <p:txBody>
          <a:bodyPr/>
          <a:lstStyle/>
          <a:p>
            <a:r>
              <a:rPr lang="en-US" dirty="0"/>
              <a:t>A capacitor is connected in series with the starting winding associated with a centrifugal switch. This capacitor is used to start the motor initially until it attains sufficient speed, after that the capacitor is disconnected by opening the switch. </a:t>
            </a:r>
            <a:endParaRPr lang="en-US" dirty="0" smtClean="0"/>
          </a:p>
          <a:p>
            <a:r>
              <a:rPr lang="en-US" dirty="0"/>
              <a:t>From the phasor diagram, we can understand that the </a:t>
            </a:r>
            <a:r>
              <a:rPr lang="en-US" dirty="0" smtClean="0"/>
              <a:t>starting winding </a:t>
            </a:r>
            <a:r>
              <a:rPr lang="en-US" dirty="0"/>
              <a:t>will be leading the voltage as it is capacitive nature due to the introduction of a capacitor. The starting torque would be high and with improved power factor. But poor running torque due to the removal of a capacitor using a switch after the rotor initiation.</a:t>
            </a:r>
          </a:p>
        </p:txBody>
      </p:sp>
      <p:pic>
        <p:nvPicPr>
          <p:cNvPr id="3074" name="Picture 2" descr="apacitor Start Induction Mo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482" y="674037"/>
            <a:ext cx="3426912" cy="20333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pacitor Start Phasor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460" y="2977160"/>
            <a:ext cx="3147934" cy="266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06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3" y="365125"/>
            <a:ext cx="11557416" cy="729157"/>
          </a:xfrm>
        </p:spPr>
        <p:txBody>
          <a:bodyPr>
            <a:normAutofit/>
          </a:bodyPr>
          <a:lstStyle/>
          <a:p>
            <a:r>
              <a:rPr lang="en-US" sz="3600" dirty="0"/>
              <a:t>Capacitor Start Capacitor-Run Induction </a:t>
            </a:r>
            <a:r>
              <a:rPr lang="en-US" sz="3600" dirty="0" smtClean="0"/>
              <a:t>Motor</a:t>
            </a:r>
            <a:endParaRPr lang="en-US" dirty="0"/>
          </a:p>
        </p:txBody>
      </p:sp>
      <p:sp>
        <p:nvSpPr>
          <p:cNvPr id="3" name="Content Placeholder 2"/>
          <p:cNvSpPr>
            <a:spLocks noGrp="1"/>
          </p:cNvSpPr>
          <p:nvPr>
            <p:ph idx="1"/>
          </p:nvPr>
        </p:nvSpPr>
        <p:spPr>
          <a:xfrm>
            <a:off x="239843" y="1094282"/>
            <a:ext cx="7779895" cy="5426439"/>
          </a:xfrm>
        </p:spPr>
        <p:txBody>
          <a:bodyPr>
            <a:normAutofit lnSpcReduction="10000"/>
          </a:bodyPr>
          <a:lstStyle/>
          <a:p>
            <a:r>
              <a:rPr lang="en-US" dirty="0"/>
              <a:t>A capacitor is connected in series with the starting winding associated with a centrifugal switch and also a capacitor is connected in parallel to the starting capacitor. This capacitor is used to start the motor initially until it attains sufficient speed, after that the capacitor is disconnected by opening the switch. But the capacitor connected in parallel remains as it is to improve the running conditions</a:t>
            </a:r>
            <a:r>
              <a:rPr lang="en-US" dirty="0" smtClean="0"/>
              <a:t>.</a:t>
            </a:r>
          </a:p>
          <a:p>
            <a:r>
              <a:rPr lang="en-US" dirty="0"/>
              <a:t>The starting torque would be high and with improved power factor and the running torque is also good. The running torque is good because though the starting capacitor is switched off, the running capacitor remains operating to maintain good torque. </a:t>
            </a:r>
            <a:endParaRPr lang="en-US" dirty="0" smtClean="0"/>
          </a:p>
          <a:p>
            <a:endParaRPr lang="en-US" dirty="0"/>
          </a:p>
        </p:txBody>
      </p:sp>
      <p:pic>
        <p:nvPicPr>
          <p:cNvPr id="4098" name="Picture 2" descr="apacitor Start Capacitor Run Winding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738" y="1569152"/>
            <a:ext cx="3952340" cy="279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71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1183</Words>
  <Application>Microsoft Macintosh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Mangal</vt:lpstr>
      <vt:lpstr>Arial</vt:lpstr>
      <vt:lpstr>Office Theme</vt:lpstr>
      <vt:lpstr>Single-Phase Induction Motor </vt:lpstr>
      <vt:lpstr>INTRODUCTION </vt:lpstr>
      <vt:lpstr>Types of Single-Phase Induction Motor</vt:lpstr>
      <vt:lpstr>Applications</vt:lpstr>
      <vt:lpstr>CONSTRUCTION </vt:lpstr>
      <vt:lpstr>WORKING OF SINGLE-PHASE INDUCTION MOTOR </vt:lpstr>
      <vt:lpstr>Split-Phase</vt:lpstr>
      <vt:lpstr>Capacitor Start Induction Motor </vt:lpstr>
      <vt:lpstr>Capacitor Start Capacitor-Run Induction Motor</vt:lpstr>
      <vt:lpstr>Permanent Capacitor</vt:lpstr>
      <vt:lpstr>Shaded Pole</vt:lpstr>
      <vt:lpstr>Applications of Different Types of Single-Phase Induction Motor</vt:lpstr>
      <vt:lpstr>Applications cont……</vt:lpstr>
      <vt:lpstr>Disadvantages of Single-Phase Induction Motor</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Single-Phase Induction Motor </dc:title>
  <dc:creator>Microsoft Office User</dc:creator>
  <cp:lastModifiedBy>Microsoft Office User</cp:lastModifiedBy>
  <cp:revision>11</cp:revision>
  <dcterms:created xsi:type="dcterms:W3CDTF">2020-04-18T12:27:46Z</dcterms:created>
  <dcterms:modified xsi:type="dcterms:W3CDTF">2020-04-18T13:19:34Z</dcterms:modified>
</cp:coreProperties>
</file>