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Three Phase Induction Motors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Ramaprasad Panda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Three Phase Slip Ring Induction Motor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A wound rotor or slip ring motor has a 3-phase winding, similar to the stator winding. The rotor winding terminals are connected to three slip rings which turn with the rotor. The slip rings/brushes allow external resistors to be connected in series with the winding.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5562600"/>
            <a:ext cx="7391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Expensive to manufacture and it is vulnerable to overheat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338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</a:pPr>
            <a:r>
              <a:rPr kumimoji="0" lang="en-I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but we can control the starting torque and running characteristics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066800" y="3276600"/>
            <a:ext cx="6629400" cy="2133600"/>
            <a:chOff x="2229" y="11051"/>
            <a:chExt cx="7033" cy="2385"/>
          </a:xfrm>
        </p:grpSpPr>
        <p:sp>
          <p:nvSpPr>
            <p:cNvPr id="22532" name="AutoShape 4"/>
            <p:cNvSpPr>
              <a:spLocks/>
            </p:cNvSpPr>
            <p:nvPr/>
          </p:nvSpPr>
          <p:spPr bwMode="auto">
            <a:xfrm>
              <a:off x="4689" y="11561"/>
              <a:ext cx="1174" cy="763"/>
            </a:xfrm>
            <a:custGeom>
              <a:avLst/>
              <a:gdLst/>
              <a:ahLst/>
              <a:cxnLst>
                <a:cxn ang="0">
                  <a:pos x="607" y="489"/>
                </a:cxn>
                <a:cxn ang="0">
                  <a:pos x="710" y="537"/>
                </a:cxn>
                <a:cxn ang="0">
                  <a:pos x="696" y="567"/>
                </a:cxn>
                <a:cxn ang="0">
                  <a:pos x="703" y="598"/>
                </a:cxn>
                <a:cxn ang="0">
                  <a:pos x="723" y="615"/>
                </a:cxn>
                <a:cxn ang="0">
                  <a:pos x="751" y="619"/>
                </a:cxn>
                <a:cxn ang="0">
                  <a:pos x="792" y="611"/>
                </a:cxn>
                <a:cxn ang="0">
                  <a:pos x="819" y="589"/>
                </a:cxn>
                <a:cxn ang="0">
                  <a:pos x="805" y="615"/>
                </a:cxn>
                <a:cxn ang="0">
                  <a:pos x="805" y="646"/>
                </a:cxn>
                <a:cxn ang="0">
                  <a:pos x="826" y="663"/>
                </a:cxn>
                <a:cxn ang="0">
                  <a:pos x="860" y="672"/>
                </a:cxn>
                <a:cxn ang="0">
                  <a:pos x="894" y="659"/>
                </a:cxn>
                <a:cxn ang="0">
                  <a:pos x="921" y="637"/>
                </a:cxn>
                <a:cxn ang="0">
                  <a:pos x="907" y="667"/>
                </a:cxn>
                <a:cxn ang="0">
                  <a:pos x="914" y="693"/>
                </a:cxn>
                <a:cxn ang="0">
                  <a:pos x="935" y="715"/>
                </a:cxn>
                <a:cxn ang="0">
                  <a:pos x="969" y="720"/>
                </a:cxn>
                <a:cxn ang="0">
                  <a:pos x="1003" y="711"/>
                </a:cxn>
                <a:cxn ang="0">
                  <a:pos x="1030" y="689"/>
                </a:cxn>
                <a:cxn ang="0">
                  <a:pos x="1174" y="755"/>
                </a:cxn>
                <a:cxn ang="0">
                  <a:pos x="607" y="0"/>
                </a:cxn>
                <a:cxn ang="0">
                  <a:pos x="607" y="114"/>
                </a:cxn>
                <a:cxn ang="0">
                  <a:pos x="642" y="118"/>
                </a:cxn>
                <a:cxn ang="0">
                  <a:pos x="676" y="135"/>
                </a:cxn>
                <a:cxn ang="0">
                  <a:pos x="682" y="162"/>
                </a:cxn>
                <a:cxn ang="0">
                  <a:pos x="676" y="183"/>
                </a:cxn>
                <a:cxn ang="0">
                  <a:pos x="642" y="201"/>
                </a:cxn>
                <a:cxn ang="0">
                  <a:pos x="607" y="205"/>
                </a:cxn>
                <a:cxn ang="0">
                  <a:pos x="642" y="214"/>
                </a:cxn>
                <a:cxn ang="0">
                  <a:pos x="676" y="231"/>
                </a:cxn>
                <a:cxn ang="0">
                  <a:pos x="682" y="253"/>
                </a:cxn>
                <a:cxn ang="0">
                  <a:pos x="676" y="275"/>
                </a:cxn>
                <a:cxn ang="0">
                  <a:pos x="642" y="293"/>
                </a:cxn>
                <a:cxn ang="0">
                  <a:pos x="607" y="301"/>
                </a:cxn>
                <a:cxn ang="0">
                  <a:pos x="642" y="306"/>
                </a:cxn>
                <a:cxn ang="0">
                  <a:pos x="676" y="323"/>
                </a:cxn>
                <a:cxn ang="0">
                  <a:pos x="682" y="349"/>
                </a:cxn>
                <a:cxn ang="0">
                  <a:pos x="676" y="371"/>
                </a:cxn>
                <a:cxn ang="0">
                  <a:pos x="642" y="388"/>
                </a:cxn>
                <a:cxn ang="0">
                  <a:pos x="607" y="393"/>
                </a:cxn>
                <a:cxn ang="0">
                  <a:pos x="607" y="489"/>
                </a:cxn>
                <a:cxn ang="0">
                  <a:pos x="607" y="489"/>
                </a:cxn>
                <a:cxn ang="0">
                  <a:pos x="485" y="541"/>
                </a:cxn>
                <a:cxn ang="0">
                  <a:pos x="457" y="519"/>
                </a:cxn>
                <a:cxn ang="0">
                  <a:pos x="423" y="506"/>
                </a:cxn>
                <a:cxn ang="0">
                  <a:pos x="389" y="515"/>
                </a:cxn>
                <a:cxn ang="0">
                  <a:pos x="362" y="537"/>
                </a:cxn>
                <a:cxn ang="0">
                  <a:pos x="355" y="563"/>
                </a:cxn>
                <a:cxn ang="0">
                  <a:pos x="369" y="593"/>
                </a:cxn>
                <a:cxn ang="0">
                  <a:pos x="341" y="572"/>
                </a:cxn>
                <a:cxn ang="0">
                  <a:pos x="307" y="563"/>
                </a:cxn>
                <a:cxn ang="0">
                  <a:pos x="273" y="567"/>
                </a:cxn>
                <a:cxn ang="0">
                  <a:pos x="246" y="589"/>
                </a:cxn>
                <a:cxn ang="0">
                  <a:pos x="239" y="615"/>
                </a:cxn>
                <a:cxn ang="0">
                  <a:pos x="253" y="646"/>
                </a:cxn>
                <a:cxn ang="0">
                  <a:pos x="225" y="624"/>
                </a:cxn>
                <a:cxn ang="0">
                  <a:pos x="191" y="615"/>
                </a:cxn>
                <a:cxn ang="0">
                  <a:pos x="157" y="619"/>
                </a:cxn>
                <a:cxn ang="0">
                  <a:pos x="130" y="641"/>
                </a:cxn>
                <a:cxn ang="0">
                  <a:pos x="123" y="672"/>
                </a:cxn>
                <a:cxn ang="0">
                  <a:pos x="137" y="702"/>
                </a:cxn>
                <a:cxn ang="0">
                  <a:pos x="0" y="763"/>
                </a:cxn>
              </a:cxnLst>
              <a:rect l="0" t="0" r="r" b="b"/>
              <a:pathLst>
                <a:path w="1174" h="763">
                  <a:moveTo>
                    <a:pt x="607" y="489"/>
                  </a:moveTo>
                  <a:lnTo>
                    <a:pt x="710" y="537"/>
                  </a:lnTo>
                  <a:lnTo>
                    <a:pt x="696" y="567"/>
                  </a:lnTo>
                  <a:lnTo>
                    <a:pt x="703" y="598"/>
                  </a:lnTo>
                  <a:lnTo>
                    <a:pt x="723" y="615"/>
                  </a:lnTo>
                  <a:lnTo>
                    <a:pt x="751" y="619"/>
                  </a:lnTo>
                  <a:lnTo>
                    <a:pt x="792" y="611"/>
                  </a:lnTo>
                  <a:lnTo>
                    <a:pt x="819" y="589"/>
                  </a:lnTo>
                  <a:lnTo>
                    <a:pt x="805" y="615"/>
                  </a:lnTo>
                  <a:lnTo>
                    <a:pt x="805" y="646"/>
                  </a:lnTo>
                  <a:lnTo>
                    <a:pt x="826" y="663"/>
                  </a:lnTo>
                  <a:lnTo>
                    <a:pt x="860" y="672"/>
                  </a:lnTo>
                  <a:lnTo>
                    <a:pt x="894" y="659"/>
                  </a:lnTo>
                  <a:lnTo>
                    <a:pt x="921" y="637"/>
                  </a:lnTo>
                  <a:lnTo>
                    <a:pt x="907" y="667"/>
                  </a:lnTo>
                  <a:lnTo>
                    <a:pt x="914" y="693"/>
                  </a:lnTo>
                  <a:lnTo>
                    <a:pt x="935" y="715"/>
                  </a:lnTo>
                  <a:lnTo>
                    <a:pt x="969" y="720"/>
                  </a:lnTo>
                  <a:lnTo>
                    <a:pt x="1003" y="711"/>
                  </a:lnTo>
                  <a:lnTo>
                    <a:pt x="1030" y="689"/>
                  </a:lnTo>
                  <a:lnTo>
                    <a:pt x="1174" y="755"/>
                  </a:lnTo>
                  <a:moveTo>
                    <a:pt x="607" y="0"/>
                  </a:moveTo>
                  <a:lnTo>
                    <a:pt x="607" y="114"/>
                  </a:lnTo>
                  <a:lnTo>
                    <a:pt x="642" y="118"/>
                  </a:lnTo>
                  <a:lnTo>
                    <a:pt x="676" y="135"/>
                  </a:lnTo>
                  <a:lnTo>
                    <a:pt x="682" y="162"/>
                  </a:lnTo>
                  <a:lnTo>
                    <a:pt x="676" y="183"/>
                  </a:lnTo>
                  <a:lnTo>
                    <a:pt x="642" y="201"/>
                  </a:lnTo>
                  <a:lnTo>
                    <a:pt x="607" y="205"/>
                  </a:lnTo>
                  <a:lnTo>
                    <a:pt x="642" y="214"/>
                  </a:lnTo>
                  <a:lnTo>
                    <a:pt x="676" y="231"/>
                  </a:lnTo>
                  <a:lnTo>
                    <a:pt x="682" y="253"/>
                  </a:lnTo>
                  <a:lnTo>
                    <a:pt x="676" y="275"/>
                  </a:lnTo>
                  <a:lnTo>
                    <a:pt x="642" y="293"/>
                  </a:lnTo>
                  <a:lnTo>
                    <a:pt x="607" y="301"/>
                  </a:lnTo>
                  <a:lnTo>
                    <a:pt x="642" y="306"/>
                  </a:lnTo>
                  <a:lnTo>
                    <a:pt x="676" y="323"/>
                  </a:lnTo>
                  <a:lnTo>
                    <a:pt x="682" y="349"/>
                  </a:lnTo>
                  <a:lnTo>
                    <a:pt x="676" y="371"/>
                  </a:lnTo>
                  <a:lnTo>
                    <a:pt x="642" y="388"/>
                  </a:lnTo>
                  <a:lnTo>
                    <a:pt x="607" y="393"/>
                  </a:lnTo>
                  <a:lnTo>
                    <a:pt x="607" y="489"/>
                  </a:lnTo>
                  <a:moveTo>
                    <a:pt x="607" y="489"/>
                  </a:moveTo>
                  <a:lnTo>
                    <a:pt x="485" y="541"/>
                  </a:lnTo>
                  <a:lnTo>
                    <a:pt x="457" y="519"/>
                  </a:lnTo>
                  <a:lnTo>
                    <a:pt x="423" y="506"/>
                  </a:lnTo>
                  <a:lnTo>
                    <a:pt x="389" y="515"/>
                  </a:lnTo>
                  <a:lnTo>
                    <a:pt x="362" y="537"/>
                  </a:lnTo>
                  <a:lnTo>
                    <a:pt x="355" y="563"/>
                  </a:lnTo>
                  <a:lnTo>
                    <a:pt x="369" y="593"/>
                  </a:lnTo>
                  <a:lnTo>
                    <a:pt x="341" y="572"/>
                  </a:lnTo>
                  <a:lnTo>
                    <a:pt x="307" y="563"/>
                  </a:lnTo>
                  <a:lnTo>
                    <a:pt x="273" y="567"/>
                  </a:lnTo>
                  <a:lnTo>
                    <a:pt x="246" y="589"/>
                  </a:lnTo>
                  <a:lnTo>
                    <a:pt x="239" y="615"/>
                  </a:lnTo>
                  <a:lnTo>
                    <a:pt x="253" y="646"/>
                  </a:lnTo>
                  <a:lnTo>
                    <a:pt x="225" y="624"/>
                  </a:lnTo>
                  <a:lnTo>
                    <a:pt x="191" y="615"/>
                  </a:lnTo>
                  <a:lnTo>
                    <a:pt x="157" y="619"/>
                  </a:lnTo>
                  <a:lnTo>
                    <a:pt x="130" y="641"/>
                  </a:lnTo>
                  <a:lnTo>
                    <a:pt x="123" y="672"/>
                  </a:lnTo>
                  <a:lnTo>
                    <a:pt x="137" y="702"/>
                  </a:lnTo>
                  <a:lnTo>
                    <a:pt x="0" y="763"/>
                  </a:lnTo>
                </a:path>
              </a:pathLst>
            </a:custGeom>
            <a:noFill/>
            <a:ln w="14199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3" name="AutoShape 5"/>
            <p:cNvSpPr>
              <a:spLocks/>
            </p:cNvSpPr>
            <p:nvPr/>
          </p:nvSpPr>
          <p:spPr bwMode="auto">
            <a:xfrm>
              <a:off x="6626" y="11853"/>
              <a:ext cx="62" cy="371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7" y="34"/>
                </a:cxn>
                <a:cxn ang="0">
                  <a:pos x="0" y="78"/>
                </a:cxn>
                <a:cxn ang="0">
                  <a:pos x="6" y="300"/>
                </a:cxn>
                <a:cxn ang="0">
                  <a:pos x="27" y="335"/>
                </a:cxn>
                <a:cxn ang="0">
                  <a:pos x="61" y="370"/>
                </a:cxn>
              </a:cxnLst>
              <a:rect l="0" t="0" r="r" b="b"/>
              <a:pathLst>
                <a:path w="62" h="371">
                  <a:moveTo>
                    <a:pt x="61" y="0"/>
                  </a:moveTo>
                  <a:lnTo>
                    <a:pt x="27" y="34"/>
                  </a:lnTo>
                  <a:lnTo>
                    <a:pt x="0" y="78"/>
                  </a:lnTo>
                  <a:moveTo>
                    <a:pt x="6" y="300"/>
                  </a:moveTo>
                  <a:lnTo>
                    <a:pt x="27" y="335"/>
                  </a:lnTo>
                  <a:lnTo>
                    <a:pt x="61" y="370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4" name="Freeform 6"/>
            <p:cNvSpPr>
              <a:spLocks/>
            </p:cNvSpPr>
            <p:nvPr/>
          </p:nvSpPr>
          <p:spPr bwMode="auto">
            <a:xfrm>
              <a:off x="6687" y="11853"/>
              <a:ext cx="226" cy="375"/>
            </a:xfrm>
            <a:custGeom>
              <a:avLst/>
              <a:gdLst/>
              <a:ahLst/>
              <a:cxnLst>
                <a:cxn ang="0">
                  <a:pos x="116" y="374"/>
                </a:cxn>
                <a:cxn ang="0">
                  <a:pos x="0" y="374"/>
                </a:cxn>
                <a:cxn ang="0">
                  <a:pos x="54" y="331"/>
                </a:cxn>
                <a:cxn ang="0">
                  <a:pos x="95" y="274"/>
                </a:cxn>
                <a:cxn ang="0">
                  <a:pos x="109" y="217"/>
                </a:cxn>
                <a:cxn ang="0">
                  <a:pos x="109" y="156"/>
                </a:cxn>
                <a:cxn ang="0">
                  <a:pos x="95" y="95"/>
                </a:cxn>
                <a:cxn ang="0">
                  <a:pos x="54" y="43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170" y="43"/>
                </a:cxn>
                <a:cxn ang="0">
                  <a:pos x="211" y="95"/>
                </a:cxn>
                <a:cxn ang="0">
                  <a:pos x="225" y="156"/>
                </a:cxn>
                <a:cxn ang="0">
                  <a:pos x="225" y="217"/>
                </a:cxn>
                <a:cxn ang="0">
                  <a:pos x="211" y="274"/>
                </a:cxn>
                <a:cxn ang="0">
                  <a:pos x="170" y="331"/>
                </a:cxn>
                <a:cxn ang="0">
                  <a:pos x="116" y="374"/>
                </a:cxn>
              </a:cxnLst>
              <a:rect l="0" t="0" r="r" b="b"/>
              <a:pathLst>
                <a:path w="226" h="375">
                  <a:moveTo>
                    <a:pt x="116" y="374"/>
                  </a:moveTo>
                  <a:lnTo>
                    <a:pt x="0" y="374"/>
                  </a:lnTo>
                  <a:lnTo>
                    <a:pt x="54" y="331"/>
                  </a:lnTo>
                  <a:lnTo>
                    <a:pt x="95" y="274"/>
                  </a:lnTo>
                  <a:lnTo>
                    <a:pt x="109" y="217"/>
                  </a:lnTo>
                  <a:lnTo>
                    <a:pt x="109" y="156"/>
                  </a:lnTo>
                  <a:lnTo>
                    <a:pt x="95" y="95"/>
                  </a:lnTo>
                  <a:lnTo>
                    <a:pt x="54" y="4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70" y="43"/>
                  </a:lnTo>
                  <a:lnTo>
                    <a:pt x="211" y="95"/>
                  </a:lnTo>
                  <a:lnTo>
                    <a:pt x="225" y="156"/>
                  </a:lnTo>
                  <a:lnTo>
                    <a:pt x="225" y="217"/>
                  </a:lnTo>
                  <a:lnTo>
                    <a:pt x="211" y="274"/>
                  </a:lnTo>
                  <a:lnTo>
                    <a:pt x="170" y="331"/>
                  </a:lnTo>
                  <a:lnTo>
                    <a:pt x="116" y="37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5" name="AutoShape 7"/>
            <p:cNvSpPr>
              <a:spLocks/>
            </p:cNvSpPr>
            <p:nvPr/>
          </p:nvSpPr>
          <p:spPr bwMode="auto">
            <a:xfrm>
              <a:off x="6244" y="11853"/>
              <a:ext cx="669" cy="375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560" y="0"/>
                </a:cxn>
                <a:cxn ang="0">
                  <a:pos x="614" y="43"/>
                </a:cxn>
                <a:cxn ang="0">
                  <a:pos x="655" y="95"/>
                </a:cxn>
                <a:cxn ang="0">
                  <a:pos x="669" y="156"/>
                </a:cxn>
                <a:cxn ang="0">
                  <a:pos x="669" y="217"/>
                </a:cxn>
                <a:cxn ang="0">
                  <a:pos x="655" y="274"/>
                </a:cxn>
                <a:cxn ang="0">
                  <a:pos x="614" y="331"/>
                </a:cxn>
                <a:cxn ang="0">
                  <a:pos x="560" y="374"/>
                </a:cxn>
                <a:cxn ang="0">
                  <a:pos x="444" y="374"/>
                </a:cxn>
                <a:cxn ang="0">
                  <a:pos x="498" y="331"/>
                </a:cxn>
                <a:cxn ang="0">
                  <a:pos x="539" y="274"/>
                </a:cxn>
                <a:cxn ang="0">
                  <a:pos x="553" y="217"/>
                </a:cxn>
                <a:cxn ang="0">
                  <a:pos x="553" y="156"/>
                </a:cxn>
                <a:cxn ang="0">
                  <a:pos x="539" y="95"/>
                </a:cxn>
                <a:cxn ang="0">
                  <a:pos x="498" y="43"/>
                </a:cxn>
                <a:cxn ang="0">
                  <a:pos x="444" y="0"/>
                </a:cxn>
                <a:cxn ang="0">
                  <a:pos x="0" y="300"/>
                </a:cxn>
                <a:cxn ang="0">
                  <a:pos x="28" y="335"/>
                </a:cxn>
                <a:cxn ang="0">
                  <a:pos x="55" y="370"/>
                </a:cxn>
              </a:cxnLst>
              <a:rect l="0" t="0" r="r" b="b"/>
              <a:pathLst>
                <a:path w="669" h="375">
                  <a:moveTo>
                    <a:pt x="444" y="0"/>
                  </a:moveTo>
                  <a:lnTo>
                    <a:pt x="560" y="0"/>
                  </a:lnTo>
                  <a:lnTo>
                    <a:pt x="614" y="43"/>
                  </a:lnTo>
                  <a:lnTo>
                    <a:pt x="655" y="95"/>
                  </a:lnTo>
                  <a:lnTo>
                    <a:pt x="669" y="156"/>
                  </a:lnTo>
                  <a:lnTo>
                    <a:pt x="669" y="217"/>
                  </a:lnTo>
                  <a:lnTo>
                    <a:pt x="655" y="274"/>
                  </a:lnTo>
                  <a:lnTo>
                    <a:pt x="614" y="331"/>
                  </a:lnTo>
                  <a:lnTo>
                    <a:pt x="560" y="374"/>
                  </a:lnTo>
                  <a:lnTo>
                    <a:pt x="444" y="374"/>
                  </a:lnTo>
                  <a:lnTo>
                    <a:pt x="498" y="331"/>
                  </a:lnTo>
                  <a:lnTo>
                    <a:pt x="539" y="274"/>
                  </a:lnTo>
                  <a:lnTo>
                    <a:pt x="553" y="217"/>
                  </a:lnTo>
                  <a:lnTo>
                    <a:pt x="553" y="156"/>
                  </a:lnTo>
                  <a:lnTo>
                    <a:pt x="539" y="95"/>
                  </a:lnTo>
                  <a:lnTo>
                    <a:pt x="498" y="43"/>
                  </a:lnTo>
                  <a:lnTo>
                    <a:pt x="444" y="0"/>
                  </a:lnTo>
                  <a:close/>
                  <a:moveTo>
                    <a:pt x="0" y="300"/>
                  </a:moveTo>
                  <a:lnTo>
                    <a:pt x="28" y="335"/>
                  </a:lnTo>
                  <a:lnTo>
                    <a:pt x="55" y="370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5951" y="11940"/>
              <a:ext cx="144" cy="210"/>
            </a:xfrm>
            <a:custGeom>
              <a:avLst/>
              <a:gdLst/>
              <a:ahLst/>
              <a:cxnLst>
                <a:cxn ang="0">
                  <a:pos x="75" y="209"/>
                </a:cxn>
                <a:cxn ang="0">
                  <a:pos x="41" y="200"/>
                </a:cxn>
                <a:cxn ang="0">
                  <a:pos x="21" y="178"/>
                </a:cxn>
                <a:cxn ang="0">
                  <a:pos x="7" y="144"/>
                </a:cxn>
                <a:cxn ang="0">
                  <a:pos x="0" y="104"/>
                </a:cxn>
                <a:cxn ang="0">
                  <a:pos x="7" y="65"/>
                </a:cxn>
                <a:cxn ang="0">
                  <a:pos x="21" y="30"/>
                </a:cxn>
                <a:cxn ang="0">
                  <a:pos x="48" y="8"/>
                </a:cxn>
                <a:cxn ang="0">
                  <a:pos x="75" y="0"/>
                </a:cxn>
                <a:cxn ang="0">
                  <a:pos x="103" y="8"/>
                </a:cxn>
                <a:cxn ang="0">
                  <a:pos x="123" y="30"/>
                </a:cxn>
                <a:cxn ang="0">
                  <a:pos x="144" y="65"/>
                </a:cxn>
                <a:cxn ang="0">
                  <a:pos x="144" y="104"/>
                </a:cxn>
                <a:cxn ang="0">
                  <a:pos x="137" y="144"/>
                </a:cxn>
                <a:cxn ang="0">
                  <a:pos x="123" y="178"/>
                </a:cxn>
                <a:cxn ang="0">
                  <a:pos x="103" y="200"/>
                </a:cxn>
                <a:cxn ang="0">
                  <a:pos x="75" y="209"/>
                </a:cxn>
              </a:cxnLst>
              <a:rect l="0" t="0" r="r" b="b"/>
              <a:pathLst>
                <a:path w="144" h="210">
                  <a:moveTo>
                    <a:pt x="75" y="209"/>
                  </a:moveTo>
                  <a:lnTo>
                    <a:pt x="41" y="200"/>
                  </a:lnTo>
                  <a:lnTo>
                    <a:pt x="21" y="178"/>
                  </a:lnTo>
                  <a:lnTo>
                    <a:pt x="7" y="144"/>
                  </a:lnTo>
                  <a:lnTo>
                    <a:pt x="0" y="104"/>
                  </a:lnTo>
                  <a:lnTo>
                    <a:pt x="7" y="65"/>
                  </a:lnTo>
                  <a:lnTo>
                    <a:pt x="21" y="30"/>
                  </a:lnTo>
                  <a:lnTo>
                    <a:pt x="48" y="8"/>
                  </a:lnTo>
                  <a:lnTo>
                    <a:pt x="75" y="0"/>
                  </a:lnTo>
                  <a:lnTo>
                    <a:pt x="103" y="8"/>
                  </a:lnTo>
                  <a:lnTo>
                    <a:pt x="123" y="30"/>
                  </a:lnTo>
                  <a:lnTo>
                    <a:pt x="144" y="65"/>
                  </a:lnTo>
                  <a:lnTo>
                    <a:pt x="144" y="104"/>
                  </a:lnTo>
                  <a:lnTo>
                    <a:pt x="137" y="144"/>
                  </a:lnTo>
                  <a:lnTo>
                    <a:pt x="123" y="178"/>
                  </a:lnTo>
                  <a:lnTo>
                    <a:pt x="103" y="200"/>
                  </a:lnTo>
                  <a:lnTo>
                    <a:pt x="75" y="20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7" name="AutoShape 9"/>
            <p:cNvSpPr>
              <a:spLocks/>
            </p:cNvSpPr>
            <p:nvPr/>
          </p:nvSpPr>
          <p:spPr bwMode="auto">
            <a:xfrm>
              <a:off x="5951" y="11853"/>
              <a:ext cx="430" cy="297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7" y="152"/>
                </a:cxn>
                <a:cxn ang="0">
                  <a:pos x="21" y="117"/>
                </a:cxn>
                <a:cxn ang="0">
                  <a:pos x="48" y="95"/>
                </a:cxn>
                <a:cxn ang="0">
                  <a:pos x="75" y="87"/>
                </a:cxn>
                <a:cxn ang="0">
                  <a:pos x="103" y="95"/>
                </a:cxn>
                <a:cxn ang="0">
                  <a:pos x="123" y="117"/>
                </a:cxn>
                <a:cxn ang="0">
                  <a:pos x="144" y="152"/>
                </a:cxn>
                <a:cxn ang="0">
                  <a:pos x="144" y="191"/>
                </a:cxn>
                <a:cxn ang="0">
                  <a:pos x="137" y="231"/>
                </a:cxn>
                <a:cxn ang="0">
                  <a:pos x="123" y="265"/>
                </a:cxn>
                <a:cxn ang="0">
                  <a:pos x="103" y="287"/>
                </a:cxn>
                <a:cxn ang="0">
                  <a:pos x="75" y="296"/>
                </a:cxn>
                <a:cxn ang="0">
                  <a:pos x="41" y="287"/>
                </a:cxn>
                <a:cxn ang="0">
                  <a:pos x="21" y="265"/>
                </a:cxn>
                <a:cxn ang="0">
                  <a:pos x="7" y="231"/>
                </a:cxn>
                <a:cxn ang="0">
                  <a:pos x="0" y="191"/>
                </a:cxn>
                <a:cxn ang="0">
                  <a:pos x="69" y="87"/>
                </a:cxn>
                <a:cxn ang="0">
                  <a:pos x="430" y="87"/>
                </a:cxn>
                <a:cxn ang="0">
                  <a:pos x="69" y="296"/>
                </a:cxn>
                <a:cxn ang="0">
                  <a:pos x="416" y="296"/>
                </a:cxn>
                <a:cxn ang="0">
                  <a:pos x="348" y="0"/>
                </a:cxn>
                <a:cxn ang="0">
                  <a:pos x="314" y="34"/>
                </a:cxn>
                <a:cxn ang="0">
                  <a:pos x="294" y="78"/>
                </a:cxn>
              </a:cxnLst>
              <a:rect l="0" t="0" r="r" b="b"/>
              <a:pathLst>
                <a:path w="430" h="297">
                  <a:moveTo>
                    <a:pt x="0" y="191"/>
                  </a:moveTo>
                  <a:lnTo>
                    <a:pt x="7" y="152"/>
                  </a:lnTo>
                  <a:lnTo>
                    <a:pt x="21" y="117"/>
                  </a:lnTo>
                  <a:lnTo>
                    <a:pt x="48" y="95"/>
                  </a:lnTo>
                  <a:lnTo>
                    <a:pt x="75" y="87"/>
                  </a:lnTo>
                  <a:lnTo>
                    <a:pt x="103" y="95"/>
                  </a:lnTo>
                  <a:lnTo>
                    <a:pt x="123" y="117"/>
                  </a:lnTo>
                  <a:lnTo>
                    <a:pt x="144" y="152"/>
                  </a:lnTo>
                  <a:lnTo>
                    <a:pt x="144" y="191"/>
                  </a:lnTo>
                  <a:lnTo>
                    <a:pt x="137" y="231"/>
                  </a:lnTo>
                  <a:lnTo>
                    <a:pt x="123" y="265"/>
                  </a:lnTo>
                  <a:lnTo>
                    <a:pt x="103" y="287"/>
                  </a:lnTo>
                  <a:lnTo>
                    <a:pt x="75" y="296"/>
                  </a:lnTo>
                  <a:lnTo>
                    <a:pt x="41" y="287"/>
                  </a:lnTo>
                  <a:lnTo>
                    <a:pt x="21" y="265"/>
                  </a:lnTo>
                  <a:lnTo>
                    <a:pt x="7" y="231"/>
                  </a:lnTo>
                  <a:lnTo>
                    <a:pt x="0" y="191"/>
                  </a:lnTo>
                  <a:close/>
                  <a:moveTo>
                    <a:pt x="69" y="87"/>
                  </a:moveTo>
                  <a:lnTo>
                    <a:pt x="430" y="87"/>
                  </a:lnTo>
                  <a:moveTo>
                    <a:pt x="69" y="296"/>
                  </a:moveTo>
                  <a:lnTo>
                    <a:pt x="416" y="296"/>
                  </a:lnTo>
                  <a:moveTo>
                    <a:pt x="348" y="0"/>
                  </a:moveTo>
                  <a:lnTo>
                    <a:pt x="314" y="34"/>
                  </a:lnTo>
                  <a:lnTo>
                    <a:pt x="294" y="78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6299" y="11853"/>
              <a:ext cx="232" cy="375"/>
            </a:xfrm>
            <a:custGeom>
              <a:avLst/>
              <a:gdLst/>
              <a:ahLst/>
              <a:cxnLst>
                <a:cxn ang="0">
                  <a:pos x="116" y="374"/>
                </a:cxn>
                <a:cxn ang="0">
                  <a:pos x="0" y="374"/>
                </a:cxn>
                <a:cxn ang="0">
                  <a:pos x="55" y="331"/>
                </a:cxn>
                <a:cxn ang="0">
                  <a:pos x="96" y="274"/>
                </a:cxn>
                <a:cxn ang="0">
                  <a:pos x="116" y="217"/>
                </a:cxn>
                <a:cxn ang="0">
                  <a:pos x="116" y="156"/>
                </a:cxn>
                <a:cxn ang="0">
                  <a:pos x="96" y="95"/>
                </a:cxn>
                <a:cxn ang="0">
                  <a:pos x="55" y="43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171" y="43"/>
                </a:cxn>
                <a:cxn ang="0">
                  <a:pos x="212" y="95"/>
                </a:cxn>
                <a:cxn ang="0">
                  <a:pos x="232" y="156"/>
                </a:cxn>
                <a:cxn ang="0">
                  <a:pos x="232" y="217"/>
                </a:cxn>
                <a:cxn ang="0">
                  <a:pos x="212" y="274"/>
                </a:cxn>
                <a:cxn ang="0">
                  <a:pos x="171" y="331"/>
                </a:cxn>
                <a:cxn ang="0">
                  <a:pos x="116" y="374"/>
                </a:cxn>
              </a:cxnLst>
              <a:rect l="0" t="0" r="r" b="b"/>
              <a:pathLst>
                <a:path w="232" h="375">
                  <a:moveTo>
                    <a:pt x="116" y="374"/>
                  </a:moveTo>
                  <a:lnTo>
                    <a:pt x="0" y="374"/>
                  </a:lnTo>
                  <a:lnTo>
                    <a:pt x="55" y="331"/>
                  </a:lnTo>
                  <a:lnTo>
                    <a:pt x="96" y="274"/>
                  </a:lnTo>
                  <a:lnTo>
                    <a:pt x="116" y="217"/>
                  </a:lnTo>
                  <a:lnTo>
                    <a:pt x="116" y="156"/>
                  </a:lnTo>
                  <a:lnTo>
                    <a:pt x="96" y="95"/>
                  </a:lnTo>
                  <a:lnTo>
                    <a:pt x="55" y="4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71" y="43"/>
                  </a:lnTo>
                  <a:lnTo>
                    <a:pt x="212" y="95"/>
                  </a:lnTo>
                  <a:lnTo>
                    <a:pt x="232" y="156"/>
                  </a:lnTo>
                  <a:lnTo>
                    <a:pt x="232" y="217"/>
                  </a:lnTo>
                  <a:lnTo>
                    <a:pt x="212" y="274"/>
                  </a:lnTo>
                  <a:lnTo>
                    <a:pt x="171" y="331"/>
                  </a:lnTo>
                  <a:lnTo>
                    <a:pt x="116" y="37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39" name="AutoShape 11"/>
            <p:cNvSpPr>
              <a:spLocks/>
            </p:cNvSpPr>
            <p:nvPr/>
          </p:nvSpPr>
          <p:spPr bwMode="auto">
            <a:xfrm>
              <a:off x="6299" y="11853"/>
              <a:ext cx="1221" cy="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" y="0"/>
                </a:cxn>
                <a:cxn ang="0">
                  <a:pos x="171" y="43"/>
                </a:cxn>
                <a:cxn ang="0">
                  <a:pos x="212" y="95"/>
                </a:cxn>
                <a:cxn ang="0">
                  <a:pos x="232" y="156"/>
                </a:cxn>
                <a:cxn ang="0">
                  <a:pos x="232" y="217"/>
                </a:cxn>
                <a:cxn ang="0">
                  <a:pos x="212" y="274"/>
                </a:cxn>
                <a:cxn ang="0">
                  <a:pos x="171" y="331"/>
                </a:cxn>
                <a:cxn ang="0">
                  <a:pos x="116" y="374"/>
                </a:cxn>
                <a:cxn ang="0">
                  <a:pos x="0" y="374"/>
                </a:cxn>
                <a:cxn ang="0">
                  <a:pos x="55" y="331"/>
                </a:cxn>
                <a:cxn ang="0">
                  <a:pos x="96" y="274"/>
                </a:cxn>
                <a:cxn ang="0">
                  <a:pos x="116" y="217"/>
                </a:cxn>
                <a:cxn ang="0">
                  <a:pos x="116" y="156"/>
                </a:cxn>
                <a:cxn ang="0">
                  <a:pos x="96" y="95"/>
                </a:cxn>
                <a:cxn ang="0">
                  <a:pos x="55" y="43"/>
                </a:cxn>
                <a:cxn ang="0">
                  <a:pos x="0" y="0"/>
                </a:cxn>
                <a:cxn ang="0">
                  <a:pos x="191" y="296"/>
                </a:cxn>
                <a:cxn ang="0">
                  <a:pos x="464" y="296"/>
                </a:cxn>
                <a:cxn ang="0">
                  <a:pos x="212" y="87"/>
                </a:cxn>
                <a:cxn ang="0">
                  <a:pos x="464" y="87"/>
                </a:cxn>
                <a:cxn ang="0">
                  <a:pos x="778" y="0"/>
                </a:cxn>
                <a:cxn ang="0">
                  <a:pos x="744" y="34"/>
                </a:cxn>
                <a:cxn ang="0">
                  <a:pos x="716" y="78"/>
                </a:cxn>
                <a:cxn ang="0">
                  <a:pos x="723" y="300"/>
                </a:cxn>
                <a:cxn ang="0">
                  <a:pos x="744" y="340"/>
                </a:cxn>
                <a:cxn ang="0">
                  <a:pos x="778" y="374"/>
                </a:cxn>
                <a:cxn ang="0">
                  <a:pos x="969" y="87"/>
                </a:cxn>
                <a:cxn ang="0">
                  <a:pos x="1160" y="87"/>
                </a:cxn>
                <a:cxn ang="0">
                  <a:pos x="955" y="296"/>
                </a:cxn>
                <a:cxn ang="0">
                  <a:pos x="1160" y="296"/>
                </a:cxn>
                <a:cxn ang="0">
                  <a:pos x="1160" y="87"/>
                </a:cxn>
                <a:cxn ang="0">
                  <a:pos x="1201" y="121"/>
                </a:cxn>
                <a:cxn ang="0">
                  <a:pos x="1221" y="169"/>
                </a:cxn>
                <a:cxn ang="0">
                  <a:pos x="1221" y="217"/>
                </a:cxn>
                <a:cxn ang="0">
                  <a:pos x="1201" y="261"/>
                </a:cxn>
                <a:cxn ang="0">
                  <a:pos x="1160" y="296"/>
                </a:cxn>
              </a:cxnLst>
              <a:rect l="0" t="0" r="r" b="b"/>
              <a:pathLst>
                <a:path w="1221" h="375">
                  <a:moveTo>
                    <a:pt x="0" y="0"/>
                  </a:moveTo>
                  <a:lnTo>
                    <a:pt x="116" y="0"/>
                  </a:lnTo>
                  <a:lnTo>
                    <a:pt x="171" y="43"/>
                  </a:lnTo>
                  <a:lnTo>
                    <a:pt x="212" y="95"/>
                  </a:lnTo>
                  <a:lnTo>
                    <a:pt x="232" y="156"/>
                  </a:lnTo>
                  <a:lnTo>
                    <a:pt x="232" y="217"/>
                  </a:lnTo>
                  <a:lnTo>
                    <a:pt x="212" y="274"/>
                  </a:lnTo>
                  <a:lnTo>
                    <a:pt x="171" y="331"/>
                  </a:lnTo>
                  <a:lnTo>
                    <a:pt x="116" y="374"/>
                  </a:lnTo>
                  <a:lnTo>
                    <a:pt x="0" y="374"/>
                  </a:lnTo>
                  <a:lnTo>
                    <a:pt x="55" y="331"/>
                  </a:lnTo>
                  <a:lnTo>
                    <a:pt x="96" y="274"/>
                  </a:lnTo>
                  <a:lnTo>
                    <a:pt x="116" y="217"/>
                  </a:lnTo>
                  <a:lnTo>
                    <a:pt x="116" y="156"/>
                  </a:lnTo>
                  <a:lnTo>
                    <a:pt x="96" y="95"/>
                  </a:lnTo>
                  <a:lnTo>
                    <a:pt x="55" y="43"/>
                  </a:lnTo>
                  <a:lnTo>
                    <a:pt x="0" y="0"/>
                  </a:lnTo>
                  <a:close/>
                  <a:moveTo>
                    <a:pt x="191" y="296"/>
                  </a:moveTo>
                  <a:lnTo>
                    <a:pt x="464" y="296"/>
                  </a:lnTo>
                  <a:moveTo>
                    <a:pt x="212" y="87"/>
                  </a:moveTo>
                  <a:lnTo>
                    <a:pt x="464" y="87"/>
                  </a:lnTo>
                  <a:moveTo>
                    <a:pt x="778" y="0"/>
                  </a:moveTo>
                  <a:lnTo>
                    <a:pt x="744" y="34"/>
                  </a:lnTo>
                  <a:lnTo>
                    <a:pt x="716" y="78"/>
                  </a:lnTo>
                  <a:moveTo>
                    <a:pt x="723" y="300"/>
                  </a:moveTo>
                  <a:lnTo>
                    <a:pt x="744" y="340"/>
                  </a:lnTo>
                  <a:lnTo>
                    <a:pt x="778" y="374"/>
                  </a:lnTo>
                  <a:moveTo>
                    <a:pt x="969" y="87"/>
                  </a:moveTo>
                  <a:lnTo>
                    <a:pt x="1160" y="87"/>
                  </a:lnTo>
                  <a:moveTo>
                    <a:pt x="955" y="296"/>
                  </a:moveTo>
                  <a:lnTo>
                    <a:pt x="1160" y="296"/>
                  </a:lnTo>
                  <a:moveTo>
                    <a:pt x="1160" y="87"/>
                  </a:moveTo>
                  <a:lnTo>
                    <a:pt x="1201" y="121"/>
                  </a:lnTo>
                  <a:lnTo>
                    <a:pt x="1221" y="169"/>
                  </a:lnTo>
                  <a:lnTo>
                    <a:pt x="1221" y="217"/>
                  </a:lnTo>
                  <a:lnTo>
                    <a:pt x="1201" y="261"/>
                  </a:lnTo>
                  <a:lnTo>
                    <a:pt x="1160" y="296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auto">
            <a:xfrm>
              <a:off x="7076" y="11853"/>
              <a:ext cx="226" cy="375"/>
            </a:xfrm>
            <a:custGeom>
              <a:avLst/>
              <a:gdLst/>
              <a:ahLst/>
              <a:cxnLst>
                <a:cxn ang="0">
                  <a:pos x="116" y="374"/>
                </a:cxn>
                <a:cxn ang="0">
                  <a:pos x="0" y="374"/>
                </a:cxn>
                <a:cxn ang="0">
                  <a:pos x="54" y="331"/>
                </a:cxn>
                <a:cxn ang="0">
                  <a:pos x="88" y="274"/>
                </a:cxn>
                <a:cxn ang="0">
                  <a:pos x="109" y="217"/>
                </a:cxn>
                <a:cxn ang="0">
                  <a:pos x="109" y="156"/>
                </a:cxn>
                <a:cxn ang="0">
                  <a:pos x="88" y="95"/>
                </a:cxn>
                <a:cxn ang="0">
                  <a:pos x="54" y="43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170" y="43"/>
                </a:cxn>
                <a:cxn ang="0">
                  <a:pos x="204" y="95"/>
                </a:cxn>
                <a:cxn ang="0">
                  <a:pos x="225" y="156"/>
                </a:cxn>
                <a:cxn ang="0">
                  <a:pos x="225" y="217"/>
                </a:cxn>
                <a:cxn ang="0">
                  <a:pos x="204" y="274"/>
                </a:cxn>
                <a:cxn ang="0">
                  <a:pos x="170" y="331"/>
                </a:cxn>
                <a:cxn ang="0">
                  <a:pos x="116" y="374"/>
                </a:cxn>
              </a:cxnLst>
              <a:rect l="0" t="0" r="r" b="b"/>
              <a:pathLst>
                <a:path w="226" h="375">
                  <a:moveTo>
                    <a:pt x="116" y="374"/>
                  </a:moveTo>
                  <a:lnTo>
                    <a:pt x="0" y="374"/>
                  </a:lnTo>
                  <a:lnTo>
                    <a:pt x="54" y="331"/>
                  </a:lnTo>
                  <a:lnTo>
                    <a:pt x="88" y="274"/>
                  </a:lnTo>
                  <a:lnTo>
                    <a:pt x="109" y="217"/>
                  </a:lnTo>
                  <a:lnTo>
                    <a:pt x="109" y="156"/>
                  </a:lnTo>
                  <a:lnTo>
                    <a:pt x="88" y="95"/>
                  </a:lnTo>
                  <a:lnTo>
                    <a:pt x="54" y="4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70" y="43"/>
                  </a:lnTo>
                  <a:lnTo>
                    <a:pt x="204" y="95"/>
                  </a:lnTo>
                  <a:lnTo>
                    <a:pt x="225" y="156"/>
                  </a:lnTo>
                  <a:lnTo>
                    <a:pt x="225" y="217"/>
                  </a:lnTo>
                  <a:lnTo>
                    <a:pt x="204" y="274"/>
                  </a:lnTo>
                  <a:lnTo>
                    <a:pt x="170" y="331"/>
                  </a:lnTo>
                  <a:lnTo>
                    <a:pt x="116" y="37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1" name="AutoShape 13"/>
            <p:cNvSpPr>
              <a:spLocks/>
            </p:cNvSpPr>
            <p:nvPr/>
          </p:nvSpPr>
          <p:spPr bwMode="auto">
            <a:xfrm>
              <a:off x="6878" y="11853"/>
              <a:ext cx="423" cy="375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314" y="0"/>
                </a:cxn>
                <a:cxn ang="0">
                  <a:pos x="368" y="43"/>
                </a:cxn>
                <a:cxn ang="0">
                  <a:pos x="402" y="95"/>
                </a:cxn>
                <a:cxn ang="0">
                  <a:pos x="423" y="156"/>
                </a:cxn>
                <a:cxn ang="0">
                  <a:pos x="423" y="217"/>
                </a:cxn>
                <a:cxn ang="0">
                  <a:pos x="402" y="274"/>
                </a:cxn>
                <a:cxn ang="0">
                  <a:pos x="368" y="331"/>
                </a:cxn>
                <a:cxn ang="0">
                  <a:pos x="314" y="374"/>
                </a:cxn>
                <a:cxn ang="0">
                  <a:pos x="198" y="374"/>
                </a:cxn>
                <a:cxn ang="0">
                  <a:pos x="252" y="331"/>
                </a:cxn>
                <a:cxn ang="0">
                  <a:pos x="286" y="274"/>
                </a:cxn>
                <a:cxn ang="0">
                  <a:pos x="307" y="217"/>
                </a:cxn>
                <a:cxn ang="0">
                  <a:pos x="307" y="156"/>
                </a:cxn>
                <a:cxn ang="0">
                  <a:pos x="286" y="95"/>
                </a:cxn>
                <a:cxn ang="0">
                  <a:pos x="252" y="43"/>
                </a:cxn>
                <a:cxn ang="0">
                  <a:pos x="198" y="0"/>
                </a:cxn>
                <a:cxn ang="0">
                  <a:pos x="13" y="87"/>
                </a:cxn>
                <a:cxn ang="0">
                  <a:pos x="273" y="87"/>
                </a:cxn>
                <a:cxn ang="0">
                  <a:pos x="0" y="296"/>
                </a:cxn>
                <a:cxn ang="0">
                  <a:pos x="273" y="296"/>
                </a:cxn>
              </a:cxnLst>
              <a:rect l="0" t="0" r="r" b="b"/>
              <a:pathLst>
                <a:path w="423" h="375">
                  <a:moveTo>
                    <a:pt x="198" y="0"/>
                  </a:moveTo>
                  <a:lnTo>
                    <a:pt x="314" y="0"/>
                  </a:lnTo>
                  <a:lnTo>
                    <a:pt x="368" y="43"/>
                  </a:lnTo>
                  <a:lnTo>
                    <a:pt x="402" y="95"/>
                  </a:lnTo>
                  <a:lnTo>
                    <a:pt x="423" y="156"/>
                  </a:lnTo>
                  <a:lnTo>
                    <a:pt x="423" y="217"/>
                  </a:lnTo>
                  <a:lnTo>
                    <a:pt x="402" y="274"/>
                  </a:lnTo>
                  <a:lnTo>
                    <a:pt x="368" y="331"/>
                  </a:lnTo>
                  <a:lnTo>
                    <a:pt x="314" y="374"/>
                  </a:lnTo>
                  <a:lnTo>
                    <a:pt x="198" y="374"/>
                  </a:lnTo>
                  <a:lnTo>
                    <a:pt x="252" y="331"/>
                  </a:lnTo>
                  <a:lnTo>
                    <a:pt x="286" y="274"/>
                  </a:lnTo>
                  <a:lnTo>
                    <a:pt x="307" y="217"/>
                  </a:lnTo>
                  <a:lnTo>
                    <a:pt x="307" y="156"/>
                  </a:lnTo>
                  <a:lnTo>
                    <a:pt x="286" y="95"/>
                  </a:lnTo>
                  <a:lnTo>
                    <a:pt x="252" y="43"/>
                  </a:lnTo>
                  <a:lnTo>
                    <a:pt x="198" y="0"/>
                  </a:lnTo>
                  <a:close/>
                  <a:moveTo>
                    <a:pt x="13" y="87"/>
                  </a:moveTo>
                  <a:lnTo>
                    <a:pt x="273" y="87"/>
                  </a:lnTo>
                  <a:moveTo>
                    <a:pt x="0" y="296"/>
                  </a:moveTo>
                  <a:lnTo>
                    <a:pt x="273" y="296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2" name="Freeform 14"/>
            <p:cNvSpPr>
              <a:spLocks/>
            </p:cNvSpPr>
            <p:nvPr/>
          </p:nvSpPr>
          <p:spPr bwMode="auto">
            <a:xfrm>
              <a:off x="4539" y="11548"/>
              <a:ext cx="2592" cy="1234"/>
            </a:xfrm>
            <a:custGeom>
              <a:avLst/>
              <a:gdLst/>
              <a:ahLst/>
              <a:cxnLst>
                <a:cxn ang="0">
                  <a:pos x="744" y="0"/>
                </a:cxn>
                <a:cxn ang="0">
                  <a:pos x="0" y="0"/>
                </a:cxn>
                <a:cxn ang="0">
                  <a:pos x="0" y="1234"/>
                </a:cxn>
                <a:cxn ang="0">
                  <a:pos x="2244" y="1234"/>
                </a:cxn>
                <a:cxn ang="0">
                  <a:pos x="2592" y="1234"/>
                </a:cxn>
                <a:cxn ang="0">
                  <a:pos x="2592" y="829"/>
                </a:cxn>
                <a:cxn ang="0">
                  <a:pos x="2592" y="680"/>
                </a:cxn>
              </a:cxnLst>
              <a:rect l="0" t="0" r="r" b="b"/>
              <a:pathLst>
                <a:path w="2592" h="1234">
                  <a:moveTo>
                    <a:pt x="744" y="0"/>
                  </a:moveTo>
                  <a:lnTo>
                    <a:pt x="0" y="0"/>
                  </a:lnTo>
                  <a:lnTo>
                    <a:pt x="0" y="1234"/>
                  </a:lnTo>
                  <a:lnTo>
                    <a:pt x="2244" y="1234"/>
                  </a:lnTo>
                  <a:lnTo>
                    <a:pt x="2592" y="1234"/>
                  </a:lnTo>
                  <a:lnTo>
                    <a:pt x="2592" y="829"/>
                  </a:lnTo>
                  <a:lnTo>
                    <a:pt x="2592" y="680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7069" y="11705"/>
              <a:ext cx="123" cy="1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4" name="AutoShape 16"/>
            <p:cNvSpPr>
              <a:spLocks/>
            </p:cNvSpPr>
            <p:nvPr/>
          </p:nvSpPr>
          <p:spPr bwMode="auto">
            <a:xfrm>
              <a:off x="6299" y="11705"/>
              <a:ext cx="894" cy="149"/>
            </a:xfrm>
            <a:custGeom>
              <a:avLst/>
              <a:gdLst/>
              <a:ahLst/>
              <a:cxnLst>
                <a:cxn ang="0">
                  <a:pos x="771" y="149"/>
                </a:cxn>
                <a:cxn ang="0">
                  <a:pos x="894" y="149"/>
                </a:cxn>
                <a:cxn ang="0">
                  <a:pos x="894" y="0"/>
                </a:cxn>
                <a:cxn ang="0">
                  <a:pos x="771" y="0"/>
                </a:cxn>
                <a:cxn ang="0">
                  <a:pos x="771" y="149"/>
                </a:cxn>
                <a:cxn ang="0">
                  <a:pos x="389" y="149"/>
                </a:cxn>
                <a:cxn ang="0">
                  <a:pos x="512" y="149"/>
                </a:cxn>
                <a:cxn ang="0">
                  <a:pos x="512" y="5"/>
                </a:cxn>
                <a:cxn ang="0">
                  <a:pos x="389" y="5"/>
                </a:cxn>
                <a:cxn ang="0">
                  <a:pos x="389" y="149"/>
                </a:cxn>
                <a:cxn ang="0">
                  <a:pos x="0" y="149"/>
                </a:cxn>
                <a:cxn ang="0">
                  <a:pos x="123" y="149"/>
                </a:cxn>
                <a:cxn ang="0">
                  <a:pos x="123" y="0"/>
                </a:cxn>
                <a:cxn ang="0">
                  <a:pos x="0" y="0"/>
                </a:cxn>
                <a:cxn ang="0">
                  <a:pos x="0" y="149"/>
                </a:cxn>
              </a:cxnLst>
              <a:rect l="0" t="0" r="r" b="b"/>
              <a:pathLst>
                <a:path w="894" h="149">
                  <a:moveTo>
                    <a:pt x="771" y="149"/>
                  </a:moveTo>
                  <a:lnTo>
                    <a:pt x="894" y="149"/>
                  </a:lnTo>
                  <a:lnTo>
                    <a:pt x="894" y="0"/>
                  </a:lnTo>
                  <a:lnTo>
                    <a:pt x="771" y="0"/>
                  </a:lnTo>
                  <a:lnTo>
                    <a:pt x="771" y="149"/>
                  </a:lnTo>
                  <a:close/>
                  <a:moveTo>
                    <a:pt x="389" y="149"/>
                  </a:moveTo>
                  <a:lnTo>
                    <a:pt x="512" y="149"/>
                  </a:lnTo>
                  <a:lnTo>
                    <a:pt x="512" y="5"/>
                  </a:lnTo>
                  <a:lnTo>
                    <a:pt x="389" y="5"/>
                  </a:lnTo>
                  <a:lnTo>
                    <a:pt x="389" y="149"/>
                  </a:lnTo>
                  <a:close/>
                  <a:moveTo>
                    <a:pt x="0" y="149"/>
                  </a:moveTo>
                  <a:lnTo>
                    <a:pt x="123" y="149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149"/>
                  </a:lnTo>
                  <a:close/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5" name="AutoShape 17"/>
            <p:cNvSpPr>
              <a:spLocks/>
            </p:cNvSpPr>
            <p:nvPr/>
          </p:nvSpPr>
          <p:spPr bwMode="auto">
            <a:xfrm>
              <a:off x="4682" y="12228"/>
              <a:ext cx="2067" cy="397"/>
            </a:xfrm>
            <a:custGeom>
              <a:avLst/>
              <a:gdLst/>
              <a:ahLst/>
              <a:cxnLst>
                <a:cxn ang="0">
                  <a:pos x="1181" y="96"/>
                </a:cxn>
                <a:cxn ang="0">
                  <a:pos x="1181" y="210"/>
                </a:cxn>
                <a:cxn ang="0">
                  <a:pos x="1678" y="210"/>
                </a:cxn>
                <a:cxn ang="0">
                  <a:pos x="1678" y="144"/>
                </a:cxn>
                <a:cxn ang="0">
                  <a:pos x="1678" y="0"/>
                </a:cxn>
                <a:cxn ang="0">
                  <a:pos x="0" y="96"/>
                </a:cxn>
                <a:cxn ang="0">
                  <a:pos x="0" y="393"/>
                </a:cxn>
                <a:cxn ang="0">
                  <a:pos x="2067" y="397"/>
                </a:cxn>
                <a:cxn ang="0">
                  <a:pos x="2067" y="353"/>
                </a:cxn>
                <a:cxn ang="0">
                  <a:pos x="2067" y="149"/>
                </a:cxn>
                <a:cxn ang="0">
                  <a:pos x="2067" y="0"/>
                </a:cxn>
              </a:cxnLst>
              <a:rect l="0" t="0" r="r" b="b"/>
              <a:pathLst>
                <a:path w="2067" h="397">
                  <a:moveTo>
                    <a:pt x="1181" y="96"/>
                  </a:moveTo>
                  <a:lnTo>
                    <a:pt x="1181" y="210"/>
                  </a:lnTo>
                  <a:lnTo>
                    <a:pt x="1678" y="210"/>
                  </a:lnTo>
                  <a:lnTo>
                    <a:pt x="1678" y="144"/>
                  </a:lnTo>
                  <a:lnTo>
                    <a:pt x="1678" y="0"/>
                  </a:lnTo>
                  <a:moveTo>
                    <a:pt x="0" y="96"/>
                  </a:moveTo>
                  <a:lnTo>
                    <a:pt x="0" y="393"/>
                  </a:lnTo>
                  <a:lnTo>
                    <a:pt x="2067" y="397"/>
                  </a:lnTo>
                  <a:lnTo>
                    <a:pt x="2067" y="353"/>
                  </a:lnTo>
                  <a:lnTo>
                    <a:pt x="2067" y="149"/>
                  </a:lnTo>
                  <a:lnTo>
                    <a:pt x="2067" y="0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6" name="Freeform 18"/>
            <p:cNvSpPr>
              <a:spLocks/>
            </p:cNvSpPr>
            <p:nvPr/>
          </p:nvSpPr>
          <p:spPr bwMode="auto">
            <a:xfrm>
              <a:off x="7827" y="11918"/>
              <a:ext cx="62" cy="64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2"/>
                </a:cxn>
                <a:cxn ang="0">
                  <a:pos x="0" y="48"/>
                </a:cxn>
                <a:cxn ang="0">
                  <a:pos x="62" y="96"/>
                </a:cxn>
                <a:cxn ang="0">
                  <a:pos x="0" y="148"/>
                </a:cxn>
                <a:cxn ang="0">
                  <a:pos x="62" y="196"/>
                </a:cxn>
                <a:cxn ang="0">
                  <a:pos x="0" y="244"/>
                </a:cxn>
                <a:cxn ang="0">
                  <a:pos x="62" y="296"/>
                </a:cxn>
                <a:cxn ang="0">
                  <a:pos x="0" y="344"/>
                </a:cxn>
                <a:cxn ang="0">
                  <a:pos x="62" y="392"/>
                </a:cxn>
                <a:cxn ang="0">
                  <a:pos x="0" y="445"/>
                </a:cxn>
                <a:cxn ang="0">
                  <a:pos x="62" y="493"/>
                </a:cxn>
                <a:cxn ang="0">
                  <a:pos x="0" y="540"/>
                </a:cxn>
                <a:cxn ang="0">
                  <a:pos x="62" y="593"/>
                </a:cxn>
                <a:cxn ang="0">
                  <a:pos x="0" y="641"/>
                </a:cxn>
              </a:cxnLst>
              <a:rect l="0" t="0" r="r" b="b"/>
              <a:pathLst>
                <a:path w="62" h="641">
                  <a:moveTo>
                    <a:pt x="34" y="0"/>
                  </a:moveTo>
                  <a:lnTo>
                    <a:pt x="34" y="22"/>
                  </a:lnTo>
                  <a:lnTo>
                    <a:pt x="0" y="48"/>
                  </a:lnTo>
                  <a:lnTo>
                    <a:pt x="62" y="96"/>
                  </a:lnTo>
                  <a:lnTo>
                    <a:pt x="0" y="148"/>
                  </a:lnTo>
                  <a:lnTo>
                    <a:pt x="62" y="196"/>
                  </a:lnTo>
                  <a:lnTo>
                    <a:pt x="0" y="244"/>
                  </a:lnTo>
                  <a:lnTo>
                    <a:pt x="62" y="296"/>
                  </a:lnTo>
                  <a:lnTo>
                    <a:pt x="0" y="344"/>
                  </a:lnTo>
                  <a:lnTo>
                    <a:pt x="62" y="392"/>
                  </a:lnTo>
                  <a:lnTo>
                    <a:pt x="0" y="445"/>
                  </a:lnTo>
                  <a:lnTo>
                    <a:pt x="62" y="493"/>
                  </a:lnTo>
                  <a:lnTo>
                    <a:pt x="0" y="540"/>
                  </a:lnTo>
                  <a:lnTo>
                    <a:pt x="62" y="593"/>
                  </a:lnTo>
                  <a:lnTo>
                    <a:pt x="0" y="641"/>
                  </a:lnTo>
                </a:path>
              </a:pathLst>
            </a:custGeom>
            <a:noFill/>
            <a:ln w="284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7" name="Freeform 19"/>
            <p:cNvSpPr>
              <a:spLocks/>
            </p:cNvSpPr>
            <p:nvPr/>
          </p:nvSpPr>
          <p:spPr bwMode="auto">
            <a:xfrm>
              <a:off x="7131" y="11609"/>
              <a:ext cx="730" cy="31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730" y="0"/>
                </a:cxn>
                <a:cxn ang="0">
                  <a:pos x="730" y="284"/>
                </a:cxn>
                <a:cxn ang="0">
                  <a:pos x="730" y="310"/>
                </a:cxn>
              </a:cxnLst>
              <a:rect l="0" t="0" r="r" b="b"/>
              <a:pathLst>
                <a:path w="730" h="310">
                  <a:moveTo>
                    <a:pt x="0" y="96"/>
                  </a:moveTo>
                  <a:lnTo>
                    <a:pt x="0" y="0"/>
                  </a:lnTo>
                  <a:lnTo>
                    <a:pt x="730" y="0"/>
                  </a:lnTo>
                  <a:lnTo>
                    <a:pt x="730" y="284"/>
                  </a:lnTo>
                  <a:lnTo>
                    <a:pt x="730" y="310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8311" y="11918"/>
              <a:ext cx="62" cy="64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5" y="22"/>
                </a:cxn>
                <a:cxn ang="0">
                  <a:pos x="0" y="48"/>
                </a:cxn>
                <a:cxn ang="0">
                  <a:pos x="62" y="96"/>
                </a:cxn>
                <a:cxn ang="0">
                  <a:pos x="0" y="148"/>
                </a:cxn>
                <a:cxn ang="0">
                  <a:pos x="62" y="196"/>
                </a:cxn>
                <a:cxn ang="0">
                  <a:pos x="0" y="244"/>
                </a:cxn>
                <a:cxn ang="0">
                  <a:pos x="62" y="296"/>
                </a:cxn>
                <a:cxn ang="0">
                  <a:pos x="0" y="344"/>
                </a:cxn>
                <a:cxn ang="0">
                  <a:pos x="62" y="392"/>
                </a:cxn>
                <a:cxn ang="0">
                  <a:pos x="0" y="445"/>
                </a:cxn>
                <a:cxn ang="0">
                  <a:pos x="62" y="493"/>
                </a:cxn>
                <a:cxn ang="0">
                  <a:pos x="0" y="540"/>
                </a:cxn>
                <a:cxn ang="0">
                  <a:pos x="62" y="593"/>
                </a:cxn>
                <a:cxn ang="0">
                  <a:pos x="0" y="641"/>
                </a:cxn>
              </a:cxnLst>
              <a:rect l="0" t="0" r="r" b="b"/>
              <a:pathLst>
                <a:path w="62" h="641">
                  <a:moveTo>
                    <a:pt x="35" y="0"/>
                  </a:moveTo>
                  <a:lnTo>
                    <a:pt x="35" y="22"/>
                  </a:lnTo>
                  <a:lnTo>
                    <a:pt x="0" y="48"/>
                  </a:lnTo>
                  <a:lnTo>
                    <a:pt x="62" y="96"/>
                  </a:lnTo>
                  <a:lnTo>
                    <a:pt x="0" y="148"/>
                  </a:lnTo>
                  <a:lnTo>
                    <a:pt x="62" y="196"/>
                  </a:lnTo>
                  <a:lnTo>
                    <a:pt x="0" y="244"/>
                  </a:lnTo>
                  <a:lnTo>
                    <a:pt x="62" y="296"/>
                  </a:lnTo>
                  <a:lnTo>
                    <a:pt x="0" y="344"/>
                  </a:lnTo>
                  <a:lnTo>
                    <a:pt x="62" y="392"/>
                  </a:lnTo>
                  <a:lnTo>
                    <a:pt x="0" y="445"/>
                  </a:lnTo>
                  <a:lnTo>
                    <a:pt x="62" y="493"/>
                  </a:lnTo>
                  <a:lnTo>
                    <a:pt x="0" y="540"/>
                  </a:lnTo>
                  <a:lnTo>
                    <a:pt x="62" y="593"/>
                  </a:lnTo>
                  <a:lnTo>
                    <a:pt x="0" y="641"/>
                  </a:lnTo>
                </a:path>
              </a:pathLst>
            </a:custGeom>
            <a:noFill/>
            <a:ln w="284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6742" y="11395"/>
              <a:ext cx="1604" cy="524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0" y="52"/>
                </a:cxn>
                <a:cxn ang="0">
                  <a:pos x="0" y="0"/>
                </a:cxn>
                <a:cxn ang="0">
                  <a:pos x="1145" y="0"/>
                </a:cxn>
                <a:cxn ang="0">
                  <a:pos x="1603" y="0"/>
                </a:cxn>
                <a:cxn ang="0">
                  <a:pos x="1603" y="523"/>
                </a:cxn>
              </a:cxnLst>
              <a:rect l="0" t="0" r="r" b="b"/>
              <a:pathLst>
                <a:path w="1604" h="524">
                  <a:moveTo>
                    <a:pt x="0" y="314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45" y="0"/>
                  </a:lnTo>
                  <a:lnTo>
                    <a:pt x="1603" y="0"/>
                  </a:lnTo>
                  <a:lnTo>
                    <a:pt x="1603" y="523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0" name="Freeform 22"/>
            <p:cNvSpPr>
              <a:spLocks/>
            </p:cNvSpPr>
            <p:nvPr/>
          </p:nvSpPr>
          <p:spPr bwMode="auto">
            <a:xfrm>
              <a:off x="8795" y="11918"/>
              <a:ext cx="62" cy="64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2"/>
                </a:cxn>
                <a:cxn ang="0">
                  <a:pos x="0" y="48"/>
                </a:cxn>
                <a:cxn ang="0">
                  <a:pos x="61" y="96"/>
                </a:cxn>
                <a:cxn ang="0">
                  <a:pos x="0" y="148"/>
                </a:cxn>
                <a:cxn ang="0">
                  <a:pos x="61" y="196"/>
                </a:cxn>
                <a:cxn ang="0">
                  <a:pos x="0" y="244"/>
                </a:cxn>
                <a:cxn ang="0">
                  <a:pos x="61" y="296"/>
                </a:cxn>
                <a:cxn ang="0">
                  <a:pos x="0" y="344"/>
                </a:cxn>
                <a:cxn ang="0">
                  <a:pos x="61" y="392"/>
                </a:cxn>
                <a:cxn ang="0">
                  <a:pos x="0" y="445"/>
                </a:cxn>
                <a:cxn ang="0">
                  <a:pos x="61" y="493"/>
                </a:cxn>
                <a:cxn ang="0">
                  <a:pos x="0" y="540"/>
                </a:cxn>
                <a:cxn ang="0">
                  <a:pos x="61" y="593"/>
                </a:cxn>
                <a:cxn ang="0">
                  <a:pos x="0" y="641"/>
                </a:cxn>
              </a:cxnLst>
              <a:rect l="0" t="0" r="r" b="b"/>
              <a:pathLst>
                <a:path w="62" h="641">
                  <a:moveTo>
                    <a:pt x="34" y="0"/>
                  </a:moveTo>
                  <a:lnTo>
                    <a:pt x="34" y="22"/>
                  </a:lnTo>
                  <a:lnTo>
                    <a:pt x="0" y="48"/>
                  </a:lnTo>
                  <a:lnTo>
                    <a:pt x="61" y="96"/>
                  </a:lnTo>
                  <a:lnTo>
                    <a:pt x="0" y="148"/>
                  </a:lnTo>
                  <a:lnTo>
                    <a:pt x="61" y="196"/>
                  </a:lnTo>
                  <a:lnTo>
                    <a:pt x="0" y="244"/>
                  </a:lnTo>
                  <a:lnTo>
                    <a:pt x="61" y="296"/>
                  </a:lnTo>
                  <a:lnTo>
                    <a:pt x="0" y="344"/>
                  </a:lnTo>
                  <a:lnTo>
                    <a:pt x="61" y="392"/>
                  </a:lnTo>
                  <a:lnTo>
                    <a:pt x="0" y="445"/>
                  </a:lnTo>
                  <a:lnTo>
                    <a:pt x="61" y="493"/>
                  </a:lnTo>
                  <a:lnTo>
                    <a:pt x="0" y="540"/>
                  </a:lnTo>
                  <a:lnTo>
                    <a:pt x="61" y="593"/>
                  </a:lnTo>
                  <a:lnTo>
                    <a:pt x="0" y="641"/>
                  </a:lnTo>
                </a:path>
              </a:pathLst>
            </a:custGeom>
            <a:noFill/>
            <a:ln w="2840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1" name="Freeform 23"/>
            <p:cNvSpPr>
              <a:spLocks/>
            </p:cNvSpPr>
            <p:nvPr/>
          </p:nvSpPr>
          <p:spPr bwMode="auto">
            <a:xfrm>
              <a:off x="6360" y="11173"/>
              <a:ext cx="2470" cy="746"/>
            </a:xfrm>
            <a:custGeom>
              <a:avLst/>
              <a:gdLst/>
              <a:ahLst/>
              <a:cxnLst>
                <a:cxn ang="0">
                  <a:pos x="2470" y="746"/>
                </a:cxn>
                <a:cxn ang="0">
                  <a:pos x="2470" y="275"/>
                </a:cxn>
                <a:cxn ang="0">
                  <a:pos x="2470" y="0"/>
                </a:cxn>
                <a:cxn ang="0">
                  <a:pos x="0" y="0"/>
                </a:cxn>
                <a:cxn ang="0">
                  <a:pos x="0" y="532"/>
                </a:cxn>
              </a:cxnLst>
              <a:rect l="0" t="0" r="r" b="b"/>
              <a:pathLst>
                <a:path w="2470" h="746">
                  <a:moveTo>
                    <a:pt x="2470" y="746"/>
                  </a:moveTo>
                  <a:lnTo>
                    <a:pt x="2470" y="275"/>
                  </a:lnTo>
                  <a:lnTo>
                    <a:pt x="2470" y="0"/>
                  </a:lnTo>
                  <a:lnTo>
                    <a:pt x="0" y="0"/>
                  </a:lnTo>
                  <a:lnTo>
                    <a:pt x="0" y="532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2" name="Freeform 24"/>
            <p:cNvSpPr>
              <a:spLocks/>
            </p:cNvSpPr>
            <p:nvPr/>
          </p:nvSpPr>
          <p:spPr bwMode="auto">
            <a:xfrm>
              <a:off x="7861" y="11918"/>
              <a:ext cx="157" cy="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0"/>
                </a:cxn>
                <a:cxn ang="0">
                  <a:pos x="157" y="493"/>
                </a:cxn>
              </a:cxnLst>
              <a:rect l="0" t="0" r="r" b="b"/>
              <a:pathLst>
                <a:path w="157" h="493">
                  <a:moveTo>
                    <a:pt x="0" y="0"/>
                  </a:moveTo>
                  <a:lnTo>
                    <a:pt x="157" y="0"/>
                  </a:lnTo>
                  <a:lnTo>
                    <a:pt x="157" y="493"/>
                  </a:lnTo>
                </a:path>
              </a:pathLst>
            </a:custGeom>
            <a:noFill/>
            <a:ln w="3549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3" name="Freeform 25"/>
            <p:cNvSpPr>
              <a:spLocks/>
            </p:cNvSpPr>
            <p:nvPr/>
          </p:nvSpPr>
          <p:spPr bwMode="auto">
            <a:xfrm>
              <a:off x="7861" y="11888"/>
              <a:ext cx="35" cy="5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1"/>
                </a:cxn>
                <a:cxn ang="0">
                  <a:pos x="34" y="57"/>
                </a:cxn>
              </a:cxnLst>
              <a:rect l="0" t="0" r="r" b="b"/>
              <a:pathLst>
                <a:path w="35" h="57">
                  <a:moveTo>
                    <a:pt x="34" y="0"/>
                  </a:moveTo>
                  <a:lnTo>
                    <a:pt x="0" y="31"/>
                  </a:lnTo>
                  <a:lnTo>
                    <a:pt x="34" y="57"/>
                  </a:lnTo>
                </a:path>
              </a:pathLst>
            </a:custGeom>
            <a:noFill/>
            <a:ln w="354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4" name="AutoShape 26"/>
            <p:cNvSpPr>
              <a:spLocks/>
            </p:cNvSpPr>
            <p:nvPr/>
          </p:nvSpPr>
          <p:spPr bwMode="auto">
            <a:xfrm>
              <a:off x="7922" y="12372"/>
              <a:ext cx="1065" cy="41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95" y="40"/>
                </a:cxn>
                <a:cxn ang="0">
                  <a:pos x="95" y="410"/>
                </a:cxn>
                <a:cxn ang="0">
                  <a:pos x="1064" y="410"/>
                </a:cxn>
                <a:cxn ang="0">
                  <a:pos x="54" y="0"/>
                </a:cxn>
                <a:cxn ang="0">
                  <a:pos x="0" y="40"/>
                </a:cxn>
                <a:cxn ang="0">
                  <a:pos x="54" y="79"/>
                </a:cxn>
                <a:cxn ang="0">
                  <a:pos x="484" y="40"/>
                </a:cxn>
                <a:cxn ang="0">
                  <a:pos x="579" y="40"/>
                </a:cxn>
                <a:cxn ang="0">
                  <a:pos x="579" y="410"/>
                </a:cxn>
                <a:cxn ang="0">
                  <a:pos x="539" y="0"/>
                </a:cxn>
                <a:cxn ang="0">
                  <a:pos x="484" y="40"/>
                </a:cxn>
                <a:cxn ang="0">
                  <a:pos x="539" y="79"/>
                </a:cxn>
                <a:cxn ang="0">
                  <a:pos x="968" y="40"/>
                </a:cxn>
                <a:cxn ang="0">
                  <a:pos x="1064" y="40"/>
                </a:cxn>
                <a:cxn ang="0">
                  <a:pos x="1064" y="410"/>
                </a:cxn>
                <a:cxn ang="0">
                  <a:pos x="1023" y="0"/>
                </a:cxn>
                <a:cxn ang="0">
                  <a:pos x="968" y="40"/>
                </a:cxn>
                <a:cxn ang="0">
                  <a:pos x="1023" y="79"/>
                </a:cxn>
              </a:cxnLst>
              <a:rect l="0" t="0" r="r" b="b"/>
              <a:pathLst>
                <a:path w="1065" h="410">
                  <a:moveTo>
                    <a:pt x="0" y="40"/>
                  </a:moveTo>
                  <a:lnTo>
                    <a:pt x="95" y="40"/>
                  </a:lnTo>
                  <a:lnTo>
                    <a:pt x="95" y="410"/>
                  </a:lnTo>
                  <a:lnTo>
                    <a:pt x="1064" y="410"/>
                  </a:lnTo>
                  <a:moveTo>
                    <a:pt x="54" y="0"/>
                  </a:moveTo>
                  <a:lnTo>
                    <a:pt x="0" y="40"/>
                  </a:lnTo>
                  <a:lnTo>
                    <a:pt x="54" y="79"/>
                  </a:lnTo>
                  <a:moveTo>
                    <a:pt x="484" y="40"/>
                  </a:moveTo>
                  <a:lnTo>
                    <a:pt x="579" y="40"/>
                  </a:lnTo>
                  <a:lnTo>
                    <a:pt x="579" y="410"/>
                  </a:lnTo>
                  <a:moveTo>
                    <a:pt x="539" y="0"/>
                  </a:moveTo>
                  <a:lnTo>
                    <a:pt x="484" y="40"/>
                  </a:lnTo>
                  <a:lnTo>
                    <a:pt x="539" y="79"/>
                  </a:lnTo>
                  <a:moveTo>
                    <a:pt x="968" y="40"/>
                  </a:moveTo>
                  <a:lnTo>
                    <a:pt x="1064" y="40"/>
                  </a:lnTo>
                  <a:lnTo>
                    <a:pt x="1064" y="410"/>
                  </a:lnTo>
                  <a:moveTo>
                    <a:pt x="1023" y="0"/>
                  </a:moveTo>
                  <a:lnTo>
                    <a:pt x="968" y="40"/>
                  </a:lnTo>
                  <a:lnTo>
                    <a:pt x="1023" y="79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5" name="Freeform 27"/>
            <p:cNvSpPr>
              <a:spLocks/>
            </p:cNvSpPr>
            <p:nvPr/>
          </p:nvSpPr>
          <p:spPr bwMode="auto">
            <a:xfrm>
              <a:off x="8345" y="11918"/>
              <a:ext cx="157" cy="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0"/>
                </a:cxn>
                <a:cxn ang="0">
                  <a:pos x="156" y="493"/>
                </a:cxn>
              </a:cxnLst>
              <a:rect l="0" t="0" r="r" b="b"/>
              <a:pathLst>
                <a:path w="157" h="493">
                  <a:moveTo>
                    <a:pt x="0" y="0"/>
                  </a:moveTo>
                  <a:lnTo>
                    <a:pt x="156" y="0"/>
                  </a:lnTo>
                  <a:lnTo>
                    <a:pt x="156" y="493"/>
                  </a:lnTo>
                </a:path>
              </a:pathLst>
            </a:custGeom>
            <a:noFill/>
            <a:ln w="3549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6" name="Freeform 28"/>
            <p:cNvSpPr>
              <a:spLocks/>
            </p:cNvSpPr>
            <p:nvPr/>
          </p:nvSpPr>
          <p:spPr bwMode="auto">
            <a:xfrm>
              <a:off x="8345" y="11888"/>
              <a:ext cx="35" cy="5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31"/>
                </a:cxn>
                <a:cxn ang="0">
                  <a:pos x="34" y="57"/>
                </a:cxn>
              </a:cxnLst>
              <a:rect l="0" t="0" r="r" b="b"/>
              <a:pathLst>
                <a:path w="35" h="57">
                  <a:moveTo>
                    <a:pt x="34" y="0"/>
                  </a:moveTo>
                  <a:lnTo>
                    <a:pt x="0" y="31"/>
                  </a:lnTo>
                  <a:lnTo>
                    <a:pt x="34" y="57"/>
                  </a:lnTo>
                </a:path>
              </a:pathLst>
            </a:custGeom>
            <a:noFill/>
            <a:ln w="3549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7" name="Freeform 29"/>
            <p:cNvSpPr>
              <a:spLocks/>
            </p:cNvSpPr>
            <p:nvPr/>
          </p:nvSpPr>
          <p:spPr bwMode="auto">
            <a:xfrm>
              <a:off x="8829" y="11918"/>
              <a:ext cx="157" cy="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0"/>
                </a:cxn>
                <a:cxn ang="0">
                  <a:pos x="157" y="493"/>
                </a:cxn>
              </a:cxnLst>
              <a:rect l="0" t="0" r="r" b="b"/>
              <a:pathLst>
                <a:path w="157" h="493">
                  <a:moveTo>
                    <a:pt x="0" y="0"/>
                  </a:moveTo>
                  <a:lnTo>
                    <a:pt x="157" y="0"/>
                  </a:lnTo>
                  <a:lnTo>
                    <a:pt x="157" y="493"/>
                  </a:lnTo>
                </a:path>
              </a:pathLst>
            </a:custGeom>
            <a:noFill/>
            <a:ln w="3549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8" name="AutoShape 30"/>
            <p:cNvSpPr>
              <a:spLocks/>
            </p:cNvSpPr>
            <p:nvPr/>
          </p:nvSpPr>
          <p:spPr bwMode="auto">
            <a:xfrm>
              <a:off x="6019" y="11622"/>
              <a:ext cx="2845" cy="323"/>
            </a:xfrm>
            <a:custGeom>
              <a:avLst/>
              <a:gdLst/>
              <a:ahLst/>
              <a:cxnLst>
                <a:cxn ang="0">
                  <a:pos x="2845" y="266"/>
                </a:cxn>
                <a:cxn ang="0">
                  <a:pos x="2811" y="297"/>
                </a:cxn>
                <a:cxn ang="0">
                  <a:pos x="2845" y="323"/>
                </a:cxn>
                <a:cxn ang="0">
                  <a:pos x="0" y="0"/>
                </a:cxn>
                <a:cxn ang="0">
                  <a:pos x="185" y="96"/>
                </a:cxn>
              </a:cxnLst>
              <a:rect l="0" t="0" r="r" b="b"/>
              <a:pathLst>
                <a:path w="2845" h="323">
                  <a:moveTo>
                    <a:pt x="2845" y="266"/>
                  </a:moveTo>
                  <a:lnTo>
                    <a:pt x="2811" y="297"/>
                  </a:lnTo>
                  <a:lnTo>
                    <a:pt x="2845" y="323"/>
                  </a:lnTo>
                  <a:moveTo>
                    <a:pt x="0" y="0"/>
                  </a:moveTo>
                  <a:lnTo>
                    <a:pt x="185" y="96"/>
                  </a:lnTo>
                </a:path>
              </a:pathLst>
            </a:cu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59" name="Freeform 31"/>
            <p:cNvSpPr>
              <a:spLocks/>
            </p:cNvSpPr>
            <p:nvPr/>
          </p:nvSpPr>
          <p:spPr bwMode="auto">
            <a:xfrm>
              <a:off x="6169" y="11687"/>
              <a:ext cx="82" cy="57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27" y="26"/>
                </a:cxn>
                <a:cxn ang="0">
                  <a:pos x="0" y="48"/>
                </a:cxn>
                <a:cxn ang="0">
                  <a:pos x="81" y="56"/>
                </a:cxn>
                <a:cxn ang="0">
                  <a:pos x="40" y="0"/>
                </a:cxn>
              </a:cxnLst>
              <a:rect l="0" t="0" r="r" b="b"/>
              <a:pathLst>
                <a:path w="82" h="57">
                  <a:moveTo>
                    <a:pt x="40" y="0"/>
                  </a:moveTo>
                  <a:lnTo>
                    <a:pt x="27" y="26"/>
                  </a:lnTo>
                  <a:lnTo>
                    <a:pt x="0" y="48"/>
                  </a:lnTo>
                  <a:lnTo>
                    <a:pt x="81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5528" y="12329"/>
              <a:ext cx="0" cy="824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1" name="Freeform 33"/>
            <p:cNvSpPr>
              <a:spLocks/>
            </p:cNvSpPr>
            <p:nvPr/>
          </p:nvSpPr>
          <p:spPr bwMode="auto">
            <a:xfrm>
              <a:off x="5487" y="12289"/>
              <a:ext cx="69" cy="6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48"/>
                </a:cxn>
                <a:cxn ang="0">
                  <a:pos x="35" y="48"/>
                </a:cxn>
                <a:cxn ang="0">
                  <a:pos x="69" y="61"/>
                </a:cxn>
                <a:cxn ang="0">
                  <a:pos x="55" y="0"/>
                </a:cxn>
              </a:cxnLst>
              <a:rect l="0" t="0" r="r" b="b"/>
              <a:pathLst>
                <a:path w="69" h="62">
                  <a:moveTo>
                    <a:pt x="55" y="0"/>
                  </a:moveTo>
                  <a:lnTo>
                    <a:pt x="0" y="48"/>
                  </a:lnTo>
                  <a:lnTo>
                    <a:pt x="35" y="48"/>
                  </a:lnTo>
                  <a:lnTo>
                    <a:pt x="69" y="6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7029" y="12324"/>
              <a:ext cx="0" cy="829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3" name="Freeform 35"/>
            <p:cNvSpPr>
              <a:spLocks/>
            </p:cNvSpPr>
            <p:nvPr/>
          </p:nvSpPr>
          <p:spPr bwMode="auto">
            <a:xfrm>
              <a:off x="6988" y="12289"/>
              <a:ext cx="69" cy="6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35"/>
                </a:cxn>
                <a:cxn ang="0">
                  <a:pos x="34" y="44"/>
                </a:cxn>
                <a:cxn ang="0">
                  <a:pos x="68" y="61"/>
                </a:cxn>
                <a:cxn ang="0">
                  <a:pos x="68" y="0"/>
                </a:cxn>
              </a:cxnLst>
              <a:rect l="0" t="0" r="r" b="b"/>
              <a:pathLst>
                <a:path w="69" h="62">
                  <a:moveTo>
                    <a:pt x="68" y="0"/>
                  </a:moveTo>
                  <a:lnTo>
                    <a:pt x="0" y="35"/>
                  </a:lnTo>
                  <a:lnTo>
                    <a:pt x="34" y="44"/>
                  </a:lnTo>
                  <a:lnTo>
                    <a:pt x="68" y="6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7759" y="11836"/>
              <a:ext cx="0" cy="0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5" name="Freeform 37"/>
            <p:cNvSpPr>
              <a:spLocks/>
            </p:cNvSpPr>
            <p:nvPr/>
          </p:nvSpPr>
          <p:spPr bwMode="auto">
            <a:xfrm>
              <a:off x="7717" y="11805"/>
              <a:ext cx="75" cy="6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34" y="26"/>
                </a:cxn>
                <a:cxn ang="0">
                  <a:pos x="0" y="43"/>
                </a:cxn>
                <a:cxn ang="0">
                  <a:pos x="75" y="61"/>
                </a:cxn>
                <a:cxn ang="0">
                  <a:pos x="55" y="0"/>
                </a:cxn>
              </a:cxnLst>
              <a:rect l="0" t="0" r="r" b="b"/>
              <a:pathLst>
                <a:path w="75" h="62">
                  <a:moveTo>
                    <a:pt x="55" y="0"/>
                  </a:moveTo>
                  <a:lnTo>
                    <a:pt x="34" y="26"/>
                  </a:lnTo>
                  <a:lnTo>
                    <a:pt x="0" y="43"/>
                  </a:lnTo>
                  <a:lnTo>
                    <a:pt x="75" y="6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8584" y="12451"/>
              <a:ext cx="246" cy="702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7" name="Freeform 39"/>
            <p:cNvSpPr>
              <a:spLocks/>
            </p:cNvSpPr>
            <p:nvPr/>
          </p:nvSpPr>
          <p:spPr bwMode="auto">
            <a:xfrm>
              <a:off x="8550" y="12411"/>
              <a:ext cx="75" cy="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61"/>
                </a:cxn>
                <a:cxn ang="0">
                  <a:pos x="34" y="47"/>
                </a:cxn>
                <a:cxn ang="0">
                  <a:pos x="75" y="47"/>
                </a:cxn>
                <a:cxn ang="0">
                  <a:pos x="21" y="0"/>
                </a:cxn>
              </a:cxnLst>
              <a:rect l="0" t="0" r="r" b="b"/>
              <a:pathLst>
                <a:path w="75" h="62">
                  <a:moveTo>
                    <a:pt x="21" y="0"/>
                  </a:moveTo>
                  <a:lnTo>
                    <a:pt x="0" y="61"/>
                  </a:lnTo>
                  <a:lnTo>
                    <a:pt x="34" y="47"/>
                  </a:lnTo>
                  <a:lnTo>
                    <a:pt x="75" y="4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7779" y="12651"/>
              <a:ext cx="0" cy="502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69" name="Freeform 41"/>
            <p:cNvSpPr>
              <a:spLocks/>
            </p:cNvSpPr>
            <p:nvPr/>
          </p:nvSpPr>
          <p:spPr bwMode="auto">
            <a:xfrm>
              <a:off x="7738" y="12607"/>
              <a:ext cx="69" cy="6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43"/>
                </a:cxn>
                <a:cxn ang="0">
                  <a:pos x="35" y="48"/>
                </a:cxn>
                <a:cxn ang="0">
                  <a:pos x="69" y="65"/>
                </a:cxn>
                <a:cxn ang="0">
                  <a:pos x="55" y="0"/>
                </a:cxn>
              </a:cxnLst>
              <a:rect l="0" t="0" r="r" b="b"/>
              <a:pathLst>
                <a:path w="69" h="66">
                  <a:moveTo>
                    <a:pt x="55" y="0"/>
                  </a:moveTo>
                  <a:lnTo>
                    <a:pt x="0" y="43"/>
                  </a:lnTo>
                  <a:lnTo>
                    <a:pt x="35" y="48"/>
                  </a:lnTo>
                  <a:lnTo>
                    <a:pt x="69" y="6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0" name="AutoShape 42"/>
            <p:cNvSpPr>
              <a:spLocks/>
            </p:cNvSpPr>
            <p:nvPr/>
          </p:nvSpPr>
          <p:spPr bwMode="auto">
            <a:xfrm>
              <a:off x="8568" y="12410"/>
              <a:ext cx="260" cy="740"/>
            </a:xfrm>
            <a:custGeom>
              <a:avLst/>
              <a:gdLst/>
              <a:ahLst/>
              <a:cxnLst>
                <a:cxn ang="0">
                  <a:pos x="35" y="56"/>
                </a:cxn>
                <a:cxn ang="0">
                  <a:pos x="24" y="60"/>
                </a:cxn>
                <a:cxn ang="0">
                  <a:pos x="252" y="740"/>
                </a:cxn>
                <a:cxn ang="0">
                  <a:pos x="259" y="737"/>
                </a:cxn>
                <a:cxn ang="0">
                  <a:pos x="35" y="56"/>
                </a:cxn>
                <a:cxn ang="0">
                  <a:pos x="10" y="0"/>
                </a:cxn>
                <a:cxn ang="0">
                  <a:pos x="0" y="68"/>
                </a:cxn>
                <a:cxn ang="0">
                  <a:pos x="24" y="60"/>
                </a:cxn>
                <a:cxn ang="0">
                  <a:pos x="22" y="51"/>
                </a:cxn>
                <a:cxn ang="0">
                  <a:pos x="31" y="46"/>
                </a:cxn>
                <a:cxn ang="0">
                  <a:pos x="55" y="46"/>
                </a:cxn>
                <a:cxn ang="0">
                  <a:pos x="10" y="0"/>
                </a:cxn>
                <a:cxn ang="0">
                  <a:pos x="31" y="46"/>
                </a:cxn>
                <a:cxn ang="0">
                  <a:pos x="22" y="51"/>
                </a:cxn>
                <a:cxn ang="0">
                  <a:pos x="24" y="60"/>
                </a:cxn>
                <a:cxn ang="0">
                  <a:pos x="35" y="56"/>
                </a:cxn>
                <a:cxn ang="0">
                  <a:pos x="31" y="46"/>
                </a:cxn>
                <a:cxn ang="0">
                  <a:pos x="55" y="46"/>
                </a:cxn>
                <a:cxn ang="0">
                  <a:pos x="31" y="46"/>
                </a:cxn>
                <a:cxn ang="0">
                  <a:pos x="35" y="56"/>
                </a:cxn>
                <a:cxn ang="0">
                  <a:pos x="58" y="48"/>
                </a:cxn>
                <a:cxn ang="0">
                  <a:pos x="55" y="46"/>
                </a:cxn>
              </a:cxnLst>
              <a:rect l="0" t="0" r="r" b="b"/>
              <a:pathLst>
                <a:path w="260" h="740">
                  <a:moveTo>
                    <a:pt x="35" y="56"/>
                  </a:moveTo>
                  <a:lnTo>
                    <a:pt x="24" y="60"/>
                  </a:lnTo>
                  <a:lnTo>
                    <a:pt x="252" y="740"/>
                  </a:lnTo>
                  <a:lnTo>
                    <a:pt x="259" y="737"/>
                  </a:lnTo>
                  <a:lnTo>
                    <a:pt x="35" y="56"/>
                  </a:lnTo>
                  <a:close/>
                  <a:moveTo>
                    <a:pt x="10" y="0"/>
                  </a:moveTo>
                  <a:lnTo>
                    <a:pt x="0" y="68"/>
                  </a:lnTo>
                  <a:lnTo>
                    <a:pt x="24" y="60"/>
                  </a:lnTo>
                  <a:lnTo>
                    <a:pt x="22" y="51"/>
                  </a:lnTo>
                  <a:lnTo>
                    <a:pt x="31" y="46"/>
                  </a:lnTo>
                  <a:lnTo>
                    <a:pt x="55" y="46"/>
                  </a:lnTo>
                  <a:lnTo>
                    <a:pt x="10" y="0"/>
                  </a:lnTo>
                  <a:close/>
                  <a:moveTo>
                    <a:pt x="31" y="46"/>
                  </a:moveTo>
                  <a:lnTo>
                    <a:pt x="22" y="51"/>
                  </a:lnTo>
                  <a:lnTo>
                    <a:pt x="24" y="60"/>
                  </a:lnTo>
                  <a:lnTo>
                    <a:pt x="35" y="56"/>
                  </a:lnTo>
                  <a:lnTo>
                    <a:pt x="31" y="46"/>
                  </a:lnTo>
                  <a:close/>
                  <a:moveTo>
                    <a:pt x="55" y="46"/>
                  </a:moveTo>
                  <a:lnTo>
                    <a:pt x="31" y="46"/>
                  </a:lnTo>
                  <a:lnTo>
                    <a:pt x="35" y="56"/>
                  </a:lnTo>
                  <a:lnTo>
                    <a:pt x="58" y="48"/>
                  </a:lnTo>
                  <a:lnTo>
                    <a:pt x="55" y="4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1" name="AutoShape 43"/>
            <p:cNvSpPr>
              <a:spLocks/>
            </p:cNvSpPr>
            <p:nvPr/>
          </p:nvSpPr>
          <p:spPr bwMode="auto">
            <a:xfrm>
              <a:off x="2820" y="11570"/>
              <a:ext cx="1610" cy="1212"/>
            </a:xfrm>
            <a:custGeom>
              <a:avLst/>
              <a:gdLst/>
              <a:ahLst/>
              <a:cxnLst>
                <a:cxn ang="0">
                  <a:pos x="1037" y="0"/>
                </a:cxn>
                <a:cxn ang="0">
                  <a:pos x="0" y="0"/>
                </a:cxn>
                <a:cxn ang="0">
                  <a:pos x="464" y="772"/>
                </a:cxn>
                <a:cxn ang="0">
                  <a:pos x="28" y="772"/>
                </a:cxn>
                <a:cxn ang="0">
                  <a:pos x="1610" y="772"/>
                </a:cxn>
                <a:cxn ang="0">
                  <a:pos x="1610" y="1212"/>
                </a:cxn>
                <a:cxn ang="0">
                  <a:pos x="28" y="1212"/>
                </a:cxn>
              </a:cxnLst>
              <a:rect l="0" t="0" r="r" b="b"/>
              <a:pathLst>
                <a:path w="1610" h="1212">
                  <a:moveTo>
                    <a:pt x="1037" y="0"/>
                  </a:moveTo>
                  <a:lnTo>
                    <a:pt x="0" y="0"/>
                  </a:lnTo>
                  <a:moveTo>
                    <a:pt x="464" y="772"/>
                  </a:moveTo>
                  <a:lnTo>
                    <a:pt x="28" y="772"/>
                  </a:lnTo>
                  <a:moveTo>
                    <a:pt x="1610" y="772"/>
                  </a:moveTo>
                  <a:lnTo>
                    <a:pt x="1610" y="1212"/>
                  </a:lnTo>
                  <a:lnTo>
                    <a:pt x="28" y="1212"/>
                  </a:lnTo>
                </a:path>
              </a:pathLst>
            </a:custGeom>
            <a:noFill/>
            <a:ln w="1419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4144" y="12503"/>
              <a:ext cx="0" cy="650"/>
            </a:xfrm>
            <a:prstGeom prst="line">
              <a:avLst/>
            </a:prstGeom>
            <a:noFill/>
            <a:ln w="3549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3" name="Freeform 45"/>
            <p:cNvSpPr>
              <a:spLocks/>
            </p:cNvSpPr>
            <p:nvPr/>
          </p:nvSpPr>
          <p:spPr bwMode="auto">
            <a:xfrm>
              <a:off x="4102" y="12459"/>
              <a:ext cx="75" cy="62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53"/>
                </a:cxn>
                <a:cxn ang="0">
                  <a:pos x="41" y="53"/>
                </a:cxn>
                <a:cxn ang="0">
                  <a:pos x="75" y="61"/>
                </a:cxn>
                <a:cxn ang="0">
                  <a:pos x="47" y="0"/>
                </a:cxn>
              </a:cxnLst>
              <a:rect l="0" t="0" r="r" b="b"/>
              <a:pathLst>
                <a:path w="75" h="62">
                  <a:moveTo>
                    <a:pt x="47" y="0"/>
                  </a:moveTo>
                  <a:lnTo>
                    <a:pt x="0" y="53"/>
                  </a:lnTo>
                  <a:lnTo>
                    <a:pt x="41" y="53"/>
                  </a:lnTo>
                  <a:lnTo>
                    <a:pt x="75" y="6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4" name="AutoShape 46"/>
            <p:cNvSpPr>
              <a:spLocks/>
            </p:cNvSpPr>
            <p:nvPr/>
          </p:nvSpPr>
          <p:spPr bwMode="auto">
            <a:xfrm>
              <a:off x="3270" y="11570"/>
              <a:ext cx="1167" cy="842"/>
            </a:xfrm>
            <a:custGeom>
              <a:avLst/>
              <a:gdLst/>
              <a:ahLst/>
              <a:cxnLst>
                <a:cxn ang="0">
                  <a:pos x="485" y="842"/>
                </a:cxn>
                <a:cxn ang="0">
                  <a:pos x="457" y="842"/>
                </a:cxn>
                <a:cxn ang="0">
                  <a:pos x="730" y="763"/>
                </a:cxn>
                <a:cxn ang="0">
                  <a:pos x="607" y="763"/>
                </a:cxn>
                <a:cxn ang="0">
                  <a:pos x="703" y="763"/>
                </a:cxn>
                <a:cxn ang="0">
                  <a:pos x="764" y="715"/>
                </a:cxn>
                <a:cxn ang="0">
                  <a:pos x="662" y="715"/>
                </a:cxn>
                <a:cxn ang="0">
                  <a:pos x="662" y="842"/>
                </a:cxn>
                <a:cxn ang="0">
                  <a:pos x="485" y="798"/>
                </a:cxn>
                <a:cxn ang="0">
                  <a:pos x="587" y="798"/>
                </a:cxn>
                <a:cxn ang="0">
                  <a:pos x="601" y="715"/>
                </a:cxn>
                <a:cxn ang="0">
                  <a:pos x="580" y="715"/>
                </a:cxn>
                <a:cxn ang="0">
                  <a:pos x="601" y="842"/>
                </a:cxn>
                <a:cxn ang="0">
                  <a:pos x="389" y="824"/>
                </a:cxn>
                <a:cxn ang="0">
                  <a:pos x="805" y="824"/>
                </a:cxn>
                <a:cxn ang="0">
                  <a:pos x="362" y="715"/>
                </a:cxn>
                <a:cxn ang="0">
                  <a:pos x="778" y="715"/>
                </a:cxn>
                <a:cxn ang="0">
                  <a:pos x="1167" y="780"/>
                </a:cxn>
                <a:cxn ang="0">
                  <a:pos x="226" y="506"/>
                </a:cxn>
                <a:cxn ang="0">
                  <a:pos x="280" y="440"/>
                </a:cxn>
                <a:cxn ang="0">
                  <a:pos x="321" y="222"/>
                </a:cxn>
                <a:cxn ang="0">
                  <a:pos x="260" y="301"/>
                </a:cxn>
                <a:cxn ang="0">
                  <a:pos x="253" y="318"/>
                </a:cxn>
                <a:cxn ang="0">
                  <a:pos x="403" y="366"/>
                </a:cxn>
                <a:cxn ang="0">
                  <a:pos x="396" y="344"/>
                </a:cxn>
                <a:cxn ang="0">
                  <a:pos x="423" y="310"/>
                </a:cxn>
                <a:cxn ang="0">
                  <a:pos x="198" y="419"/>
                </a:cxn>
                <a:cxn ang="0">
                  <a:pos x="226" y="379"/>
                </a:cxn>
                <a:cxn ang="0">
                  <a:pos x="362" y="419"/>
                </a:cxn>
                <a:cxn ang="0">
                  <a:pos x="369" y="405"/>
                </a:cxn>
                <a:cxn ang="0">
                  <a:pos x="355" y="423"/>
                </a:cxn>
                <a:cxn ang="0">
                  <a:pos x="164" y="528"/>
                </a:cxn>
                <a:cxn ang="0">
                  <a:pos x="396" y="218"/>
                </a:cxn>
                <a:cxn ang="0">
                  <a:pos x="130" y="554"/>
                </a:cxn>
                <a:cxn ang="0">
                  <a:pos x="273" y="506"/>
                </a:cxn>
                <a:cxn ang="0">
                  <a:pos x="485" y="135"/>
                </a:cxn>
                <a:cxn ang="0">
                  <a:pos x="860" y="275"/>
                </a:cxn>
                <a:cxn ang="0">
                  <a:pos x="887" y="310"/>
                </a:cxn>
                <a:cxn ang="0">
                  <a:pos x="778" y="379"/>
                </a:cxn>
                <a:cxn ang="0">
                  <a:pos x="908" y="558"/>
                </a:cxn>
                <a:cxn ang="0">
                  <a:pos x="846" y="475"/>
                </a:cxn>
                <a:cxn ang="0">
                  <a:pos x="840" y="462"/>
                </a:cxn>
                <a:cxn ang="0">
                  <a:pos x="935" y="436"/>
                </a:cxn>
                <a:cxn ang="0">
                  <a:pos x="983" y="501"/>
                </a:cxn>
                <a:cxn ang="0">
                  <a:pos x="949" y="362"/>
                </a:cxn>
                <a:cxn ang="0">
                  <a:pos x="894" y="292"/>
                </a:cxn>
                <a:cxn ang="0">
                  <a:pos x="758" y="353"/>
                </a:cxn>
                <a:cxn ang="0">
                  <a:pos x="840" y="371"/>
                </a:cxn>
                <a:cxn ang="0">
                  <a:pos x="887" y="436"/>
                </a:cxn>
                <a:cxn ang="0">
                  <a:pos x="867" y="253"/>
                </a:cxn>
                <a:cxn ang="0">
                  <a:pos x="1037" y="480"/>
                </a:cxn>
                <a:cxn ang="0">
                  <a:pos x="683" y="135"/>
                </a:cxn>
                <a:cxn ang="0">
                  <a:pos x="833" y="301"/>
                </a:cxn>
                <a:cxn ang="0">
                  <a:pos x="1058" y="571"/>
                </a:cxn>
              </a:cxnLst>
              <a:rect l="0" t="0" r="r" b="b"/>
              <a:pathLst>
                <a:path w="1167" h="842">
                  <a:moveTo>
                    <a:pt x="526" y="715"/>
                  </a:moveTo>
                  <a:lnTo>
                    <a:pt x="485" y="715"/>
                  </a:lnTo>
                  <a:lnTo>
                    <a:pt x="444" y="732"/>
                  </a:lnTo>
                  <a:lnTo>
                    <a:pt x="423" y="763"/>
                  </a:lnTo>
                  <a:lnTo>
                    <a:pt x="423" y="798"/>
                  </a:lnTo>
                  <a:lnTo>
                    <a:pt x="444" y="824"/>
                  </a:lnTo>
                  <a:lnTo>
                    <a:pt x="485" y="842"/>
                  </a:lnTo>
                  <a:moveTo>
                    <a:pt x="417" y="715"/>
                  </a:moveTo>
                  <a:lnTo>
                    <a:pt x="457" y="715"/>
                  </a:lnTo>
                  <a:lnTo>
                    <a:pt x="498" y="732"/>
                  </a:lnTo>
                  <a:lnTo>
                    <a:pt x="519" y="763"/>
                  </a:lnTo>
                  <a:lnTo>
                    <a:pt x="519" y="798"/>
                  </a:lnTo>
                  <a:lnTo>
                    <a:pt x="498" y="824"/>
                  </a:lnTo>
                  <a:lnTo>
                    <a:pt x="457" y="842"/>
                  </a:lnTo>
                  <a:lnTo>
                    <a:pt x="417" y="842"/>
                  </a:lnTo>
                  <a:moveTo>
                    <a:pt x="485" y="842"/>
                  </a:moveTo>
                  <a:lnTo>
                    <a:pt x="526" y="842"/>
                  </a:lnTo>
                  <a:moveTo>
                    <a:pt x="833" y="715"/>
                  </a:moveTo>
                  <a:lnTo>
                    <a:pt x="792" y="715"/>
                  </a:lnTo>
                  <a:lnTo>
                    <a:pt x="751" y="732"/>
                  </a:lnTo>
                  <a:lnTo>
                    <a:pt x="730" y="763"/>
                  </a:lnTo>
                  <a:lnTo>
                    <a:pt x="730" y="798"/>
                  </a:lnTo>
                  <a:lnTo>
                    <a:pt x="751" y="824"/>
                  </a:lnTo>
                  <a:lnTo>
                    <a:pt x="792" y="842"/>
                  </a:lnTo>
                  <a:moveTo>
                    <a:pt x="710" y="715"/>
                  </a:moveTo>
                  <a:lnTo>
                    <a:pt x="669" y="715"/>
                  </a:lnTo>
                  <a:lnTo>
                    <a:pt x="628" y="732"/>
                  </a:lnTo>
                  <a:lnTo>
                    <a:pt x="607" y="763"/>
                  </a:lnTo>
                  <a:lnTo>
                    <a:pt x="607" y="798"/>
                  </a:lnTo>
                  <a:lnTo>
                    <a:pt x="628" y="824"/>
                  </a:lnTo>
                  <a:lnTo>
                    <a:pt x="669" y="842"/>
                  </a:lnTo>
                  <a:moveTo>
                    <a:pt x="601" y="715"/>
                  </a:moveTo>
                  <a:lnTo>
                    <a:pt x="642" y="715"/>
                  </a:lnTo>
                  <a:lnTo>
                    <a:pt x="683" y="732"/>
                  </a:lnTo>
                  <a:lnTo>
                    <a:pt x="703" y="763"/>
                  </a:lnTo>
                  <a:lnTo>
                    <a:pt x="703" y="798"/>
                  </a:lnTo>
                  <a:lnTo>
                    <a:pt x="683" y="824"/>
                  </a:lnTo>
                  <a:lnTo>
                    <a:pt x="642" y="842"/>
                  </a:lnTo>
                  <a:lnTo>
                    <a:pt x="601" y="842"/>
                  </a:lnTo>
                  <a:moveTo>
                    <a:pt x="669" y="842"/>
                  </a:moveTo>
                  <a:lnTo>
                    <a:pt x="710" y="842"/>
                  </a:lnTo>
                  <a:moveTo>
                    <a:pt x="764" y="715"/>
                  </a:moveTo>
                  <a:lnTo>
                    <a:pt x="724" y="715"/>
                  </a:lnTo>
                  <a:lnTo>
                    <a:pt x="683" y="732"/>
                  </a:lnTo>
                  <a:lnTo>
                    <a:pt x="662" y="763"/>
                  </a:lnTo>
                  <a:lnTo>
                    <a:pt x="662" y="798"/>
                  </a:lnTo>
                  <a:lnTo>
                    <a:pt x="683" y="824"/>
                  </a:lnTo>
                  <a:lnTo>
                    <a:pt x="724" y="842"/>
                  </a:lnTo>
                  <a:moveTo>
                    <a:pt x="662" y="715"/>
                  </a:moveTo>
                  <a:lnTo>
                    <a:pt x="703" y="715"/>
                  </a:lnTo>
                  <a:lnTo>
                    <a:pt x="737" y="732"/>
                  </a:lnTo>
                  <a:lnTo>
                    <a:pt x="764" y="763"/>
                  </a:lnTo>
                  <a:lnTo>
                    <a:pt x="764" y="798"/>
                  </a:lnTo>
                  <a:lnTo>
                    <a:pt x="737" y="824"/>
                  </a:lnTo>
                  <a:lnTo>
                    <a:pt x="703" y="842"/>
                  </a:lnTo>
                  <a:lnTo>
                    <a:pt x="662" y="842"/>
                  </a:lnTo>
                  <a:moveTo>
                    <a:pt x="724" y="842"/>
                  </a:moveTo>
                  <a:lnTo>
                    <a:pt x="764" y="842"/>
                  </a:lnTo>
                  <a:moveTo>
                    <a:pt x="587" y="715"/>
                  </a:moveTo>
                  <a:lnTo>
                    <a:pt x="546" y="715"/>
                  </a:lnTo>
                  <a:lnTo>
                    <a:pt x="505" y="732"/>
                  </a:lnTo>
                  <a:lnTo>
                    <a:pt x="485" y="763"/>
                  </a:lnTo>
                  <a:lnTo>
                    <a:pt x="485" y="798"/>
                  </a:lnTo>
                  <a:lnTo>
                    <a:pt x="505" y="824"/>
                  </a:lnTo>
                  <a:lnTo>
                    <a:pt x="546" y="842"/>
                  </a:lnTo>
                  <a:moveTo>
                    <a:pt x="485" y="715"/>
                  </a:moveTo>
                  <a:lnTo>
                    <a:pt x="526" y="715"/>
                  </a:lnTo>
                  <a:lnTo>
                    <a:pt x="560" y="732"/>
                  </a:lnTo>
                  <a:lnTo>
                    <a:pt x="587" y="763"/>
                  </a:lnTo>
                  <a:lnTo>
                    <a:pt x="587" y="798"/>
                  </a:lnTo>
                  <a:lnTo>
                    <a:pt x="560" y="824"/>
                  </a:lnTo>
                  <a:lnTo>
                    <a:pt x="526" y="842"/>
                  </a:lnTo>
                  <a:lnTo>
                    <a:pt x="485" y="842"/>
                  </a:lnTo>
                  <a:moveTo>
                    <a:pt x="546" y="842"/>
                  </a:moveTo>
                  <a:lnTo>
                    <a:pt x="587" y="842"/>
                  </a:lnTo>
                  <a:moveTo>
                    <a:pt x="642" y="715"/>
                  </a:moveTo>
                  <a:lnTo>
                    <a:pt x="601" y="715"/>
                  </a:lnTo>
                  <a:lnTo>
                    <a:pt x="567" y="732"/>
                  </a:lnTo>
                  <a:lnTo>
                    <a:pt x="539" y="763"/>
                  </a:lnTo>
                  <a:lnTo>
                    <a:pt x="539" y="798"/>
                  </a:lnTo>
                  <a:lnTo>
                    <a:pt x="567" y="824"/>
                  </a:lnTo>
                  <a:lnTo>
                    <a:pt x="601" y="842"/>
                  </a:lnTo>
                  <a:moveTo>
                    <a:pt x="539" y="715"/>
                  </a:moveTo>
                  <a:lnTo>
                    <a:pt x="580" y="715"/>
                  </a:lnTo>
                  <a:lnTo>
                    <a:pt x="621" y="732"/>
                  </a:lnTo>
                  <a:lnTo>
                    <a:pt x="642" y="763"/>
                  </a:lnTo>
                  <a:lnTo>
                    <a:pt x="642" y="798"/>
                  </a:lnTo>
                  <a:lnTo>
                    <a:pt x="621" y="824"/>
                  </a:lnTo>
                  <a:lnTo>
                    <a:pt x="580" y="842"/>
                  </a:lnTo>
                  <a:lnTo>
                    <a:pt x="539" y="842"/>
                  </a:lnTo>
                  <a:moveTo>
                    <a:pt x="601" y="842"/>
                  </a:moveTo>
                  <a:lnTo>
                    <a:pt x="642" y="842"/>
                  </a:lnTo>
                  <a:moveTo>
                    <a:pt x="464" y="715"/>
                  </a:moveTo>
                  <a:lnTo>
                    <a:pt x="423" y="715"/>
                  </a:lnTo>
                  <a:lnTo>
                    <a:pt x="389" y="732"/>
                  </a:lnTo>
                  <a:lnTo>
                    <a:pt x="362" y="763"/>
                  </a:lnTo>
                  <a:lnTo>
                    <a:pt x="362" y="798"/>
                  </a:lnTo>
                  <a:lnTo>
                    <a:pt x="389" y="824"/>
                  </a:lnTo>
                  <a:lnTo>
                    <a:pt x="423" y="842"/>
                  </a:lnTo>
                  <a:moveTo>
                    <a:pt x="724" y="715"/>
                  </a:moveTo>
                  <a:lnTo>
                    <a:pt x="764" y="715"/>
                  </a:lnTo>
                  <a:lnTo>
                    <a:pt x="805" y="732"/>
                  </a:lnTo>
                  <a:lnTo>
                    <a:pt x="826" y="763"/>
                  </a:lnTo>
                  <a:lnTo>
                    <a:pt x="826" y="798"/>
                  </a:lnTo>
                  <a:lnTo>
                    <a:pt x="805" y="824"/>
                  </a:lnTo>
                  <a:lnTo>
                    <a:pt x="764" y="842"/>
                  </a:lnTo>
                  <a:lnTo>
                    <a:pt x="724" y="842"/>
                  </a:lnTo>
                  <a:moveTo>
                    <a:pt x="198" y="780"/>
                  </a:moveTo>
                  <a:lnTo>
                    <a:pt x="321" y="780"/>
                  </a:lnTo>
                  <a:lnTo>
                    <a:pt x="321" y="754"/>
                  </a:lnTo>
                  <a:lnTo>
                    <a:pt x="335" y="732"/>
                  </a:lnTo>
                  <a:lnTo>
                    <a:pt x="362" y="715"/>
                  </a:lnTo>
                  <a:lnTo>
                    <a:pt x="403" y="715"/>
                  </a:lnTo>
                  <a:lnTo>
                    <a:pt x="437" y="732"/>
                  </a:lnTo>
                  <a:lnTo>
                    <a:pt x="464" y="763"/>
                  </a:lnTo>
                  <a:lnTo>
                    <a:pt x="464" y="798"/>
                  </a:lnTo>
                  <a:lnTo>
                    <a:pt x="437" y="824"/>
                  </a:lnTo>
                  <a:lnTo>
                    <a:pt x="403" y="842"/>
                  </a:lnTo>
                  <a:moveTo>
                    <a:pt x="778" y="715"/>
                  </a:moveTo>
                  <a:lnTo>
                    <a:pt x="819" y="715"/>
                  </a:lnTo>
                  <a:lnTo>
                    <a:pt x="853" y="728"/>
                  </a:lnTo>
                  <a:lnTo>
                    <a:pt x="880" y="750"/>
                  </a:lnTo>
                  <a:lnTo>
                    <a:pt x="887" y="780"/>
                  </a:lnTo>
                  <a:lnTo>
                    <a:pt x="969" y="780"/>
                  </a:lnTo>
                  <a:moveTo>
                    <a:pt x="969" y="780"/>
                  </a:moveTo>
                  <a:lnTo>
                    <a:pt x="1167" y="780"/>
                  </a:lnTo>
                  <a:moveTo>
                    <a:pt x="198" y="780"/>
                  </a:moveTo>
                  <a:lnTo>
                    <a:pt x="0" y="780"/>
                  </a:lnTo>
                  <a:moveTo>
                    <a:pt x="191" y="401"/>
                  </a:moveTo>
                  <a:lnTo>
                    <a:pt x="171" y="427"/>
                  </a:lnTo>
                  <a:lnTo>
                    <a:pt x="171" y="458"/>
                  </a:lnTo>
                  <a:lnTo>
                    <a:pt x="191" y="488"/>
                  </a:lnTo>
                  <a:lnTo>
                    <a:pt x="226" y="506"/>
                  </a:lnTo>
                  <a:lnTo>
                    <a:pt x="273" y="506"/>
                  </a:lnTo>
                  <a:lnTo>
                    <a:pt x="307" y="488"/>
                  </a:lnTo>
                  <a:moveTo>
                    <a:pt x="137" y="471"/>
                  </a:moveTo>
                  <a:lnTo>
                    <a:pt x="157" y="440"/>
                  </a:lnTo>
                  <a:lnTo>
                    <a:pt x="198" y="423"/>
                  </a:lnTo>
                  <a:lnTo>
                    <a:pt x="239" y="423"/>
                  </a:lnTo>
                  <a:lnTo>
                    <a:pt x="280" y="440"/>
                  </a:lnTo>
                  <a:lnTo>
                    <a:pt x="301" y="471"/>
                  </a:lnTo>
                  <a:lnTo>
                    <a:pt x="301" y="506"/>
                  </a:lnTo>
                  <a:lnTo>
                    <a:pt x="280" y="532"/>
                  </a:lnTo>
                  <a:moveTo>
                    <a:pt x="307" y="488"/>
                  </a:moveTo>
                  <a:lnTo>
                    <a:pt x="328" y="462"/>
                  </a:lnTo>
                  <a:moveTo>
                    <a:pt x="342" y="196"/>
                  </a:moveTo>
                  <a:lnTo>
                    <a:pt x="321" y="222"/>
                  </a:lnTo>
                  <a:lnTo>
                    <a:pt x="321" y="257"/>
                  </a:lnTo>
                  <a:lnTo>
                    <a:pt x="342" y="284"/>
                  </a:lnTo>
                  <a:lnTo>
                    <a:pt x="382" y="301"/>
                  </a:lnTo>
                  <a:lnTo>
                    <a:pt x="423" y="301"/>
                  </a:lnTo>
                  <a:lnTo>
                    <a:pt x="464" y="284"/>
                  </a:lnTo>
                  <a:moveTo>
                    <a:pt x="280" y="275"/>
                  </a:moveTo>
                  <a:lnTo>
                    <a:pt x="260" y="301"/>
                  </a:lnTo>
                  <a:lnTo>
                    <a:pt x="260" y="336"/>
                  </a:lnTo>
                  <a:lnTo>
                    <a:pt x="280" y="366"/>
                  </a:lnTo>
                  <a:lnTo>
                    <a:pt x="321" y="384"/>
                  </a:lnTo>
                  <a:lnTo>
                    <a:pt x="362" y="384"/>
                  </a:lnTo>
                  <a:lnTo>
                    <a:pt x="403" y="366"/>
                  </a:lnTo>
                  <a:moveTo>
                    <a:pt x="232" y="344"/>
                  </a:moveTo>
                  <a:lnTo>
                    <a:pt x="253" y="318"/>
                  </a:lnTo>
                  <a:lnTo>
                    <a:pt x="287" y="301"/>
                  </a:lnTo>
                  <a:lnTo>
                    <a:pt x="335" y="301"/>
                  </a:lnTo>
                  <a:lnTo>
                    <a:pt x="369" y="318"/>
                  </a:lnTo>
                  <a:lnTo>
                    <a:pt x="389" y="349"/>
                  </a:lnTo>
                  <a:lnTo>
                    <a:pt x="389" y="379"/>
                  </a:lnTo>
                  <a:lnTo>
                    <a:pt x="369" y="405"/>
                  </a:lnTo>
                  <a:moveTo>
                    <a:pt x="403" y="366"/>
                  </a:moveTo>
                  <a:lnTo>
                    <a:pt x="423" y="336"/>
                  </a:lnTo>
                  <a:moveTo>
                    <a:pt x="314" y="240"/>
                  </a:moveTo>
                  <a:lnTo>
                    <a:pt x="294" y="266"/>
                  </a:lnTo>
                  <a:lnTo>
                    <a:pt x="287" y="301"/>
                  </a:lnTo>
                  <a:lnTo>
                    <a:pt x="314" y="327"/>
                  </a:lnTo>
                  <a:lnTo>
                    <a:pt x="348" y="344"/>
                  </a:lnTo>
                  <a:lnTo>
                    <a:pt x="396" y="344"/>
                  </a:lnTo>
                  <a:lnTo>
                    <a:pt x="430" y="327"/>
                  </a:lnTo>
                  <a:moveTo>
                    <a:pt x="260" y="310"/>
                  </a:moveTo>
                  <a:lnTo>
                    <a:pt x="280" y="279"/>
                  </a:lnTo>
                  <a:lnTo>
                    <a:pt x="314" y="262"/>
                  </a:lnTo>
                  <a:lnTo>
                    <a:pt x="362" y="262"/>
                  </a:lnTo>
                  <a:lnTo>
                    <a:pt x="396" y="279"/>
                  </a:lnTo>
                  <a:lnTo>
                    <a:pt x="423" y="310"/>
                  </a:lnTo>
                  <a:lnTo>
                    <a:pt x="417" y="344"/>
                  </a:lnTo>
                  <a:lnTo>
                    <a:pt x="396" y="371"/>
                  </a:lnTo>
                  <a:moveTo>
                    <a:pt x="430" y="327"/>
                  </a:moveTo>
                  <a:lnTo>
                    <a:pt x="451" y="301"/>
                  </a:lnTo>
                  <a:moveTo>
                    <a:pt x="226" y="358"/>
                  </a:moveTo>
                  <a:lnTo>
                    <a:pt x="205" y="384"/>
                  </a:lnTo>
                  <a:lnTo>
                    <a:pt x="198" y="419"/>
                  </a:lnTo>
                  <a:lnTo>
                    <a:pt x="226" y="445"/>
                  </a:lnTo>
                  <a:lnTo>
                    <a:pt x="260" y="462"/>
                  </a:lnTo>
                  <a:lnTo>
                    <a:pt x="307" y="462"/>
                  </a:lnTo>
                  <a:lnTo>
                    <a:pt x="342" y="445"/>
                  </a:lnTo>
                  <a:moveTo>
                    <a:pt x="171" y="427"/>
                  </a:moveTo>
                  <a:lnTo>
                    <a:pt x="191" y="401"/>
                  </a:lnTo>
                  <a:lnTo>
                    <a:pt x="226" y="379"/>
                  </a:lnTo>
                  <a:lnTo>
                    <a:pt x="273" y="379"/>
                  </a:lnTo>
                  <a:lnTo>
                    <a:pt x="307" y="397"/>
                  </a:lnTo>
                  <a:lnTo>
                    <a:pt x="335" y="427"/>
                  </a:lnTo>
                  <a:lnTo>
                    <a:pt x="328" y="462"/>
                  </a:lnTo>
                  <a:lnTo>
                    <a:pt x="307" y="488"/>
                  </a:lnTo>
                  <a:moveTo>
                    <a:pt x="342" y="445"/>
                  </a:moveTo>
                  <a:lnTo>
                    <a:pt x="362" y="419"/>
                  </a:lnTo>
                  <a:moveTo>
                    <a:pt x="253" y="318"/>
                  </a:moveTo>
                  <a:lnTo>
                    <a:pt x="232" y="344"/>
                  </a:lnTo>
                  <a:lnTo>
                    <a:pt x="232" y="379"/>
                  </a:lnTo>
                  <a:lnTo>
                    <a:pt x="253" y="410"/>
                  </a:lnTo>
                  <a:lnTo>
                    <a:pt x="287" y="427"/>
                  </a:lnTo>
                  <a:lnTo>
                    <a:pt x="335" y="427"/>
                  </a:lnTo>
                  <a:lnTo>
                    <a:pt x="369" y="405"/>
                  </a:lnTo>
                  <a:moveTo>
                    <a:pt x="198" y="388"/>
                  </a:moveTo>
                  <a:lnTo>
                    <a:pt x="219" y="362"/>
                  </a:lnTo>
                  <a:lnTo>
                    <a:pt x="253" y="344"/>
                  </a:lnTo>
                  <a:lnTo>
                    <a:pt x="301" y="344"/>
                  </a:lnTo>
                  <a:lnTo>
                    <a:pt x="342" y="362"/>
                  </a:lnTo>
                  <a:lnTo>
                    <a:pt x="362" y="388"/>
                  </a:lnTo>
                  <a:lnTo>
                    <a:pt x="355" y="423"/>
                  </a:lnTo>
                  <a:lnTo>
                    <a:pt x="335" y="449"/>
                  </a:lnTo>
                  <a:moveTo>
                    <a:pt x="369" y="405"/>
                  </a:moveTo>
                  <a:lnTo>
                    <a:pt x="389" y="379"/>
                  </a:lnTo>
                  <a:moveTo>
                    <a:pt x="164" y="436"/>
                  </a:moveTo>
                  <a:lnTo>
                    <a:pt x="144" y="462"/>
                  </a:lnTo>
                  <a:lnTo>
                    <a:pt x="137" y="497"/>
                  </a:lnTo>
                  <a:lnTo>
                    <a:pt x="164" y="528"/>
                  </a:lnTo>
                  <a:lnTo>
                    <a:pt x="198" y="545"/>
                  </a:lnTo>
                  <a:lnTo>
                    <a:pt x="246" y="545"/>
                  </a:lnTo>
                  <a:lnTo>
                    <a:pt x="280" y="528"/>
                  </a:lnTo>
                  <a:moveTo>
                    <a:pt x="294" y="266"/>
                  </a:moveTo>
                  <a:lnTo>
                    <a:pt x="314" y="240"/>
                  </a:lnTo>
                  <a:lnTo>
                    <a:pt x="348" y="222"/>
                  </a:lnTo>
                  <a:lnTo>
                    <a:pt x="396" y="218"/>
                  </a:lnTo>
                  <a:lnTo>
                    <a:pt x="430" y="236"/>
                  </a:lnTo>
                  <a:lnTo>
                    <a:pt x="451" y="266"/>
                  </a:lnTo>
                  <a:lnTo>
                    <a:pt x="451" y="301"/>
                  </a:lnTo>
                  <a:lnTo>
                    <a:pt x="430" y="327"/>
                  </a:lnTo>
                  <a:moveTo>
                    <a:pt x="96" y="645"/>
                  </a:moveTo>
                  <a:lnTo>
                    <a:pt x="157" y="563"/>
                  </a:lnTo>
                  <a:lnTo>
                    <a:pt x="130" y="554"/>
                  </a:lnTo>
                  <a:lnTo>
                    <a:pt x="110" y="532"/>
                  </a:lnTo>
                  <a:lnTo>
                    <a:pt x="110" y="506"/>
                  </a:lnTo>
                  <a:lnTo>
                    <a:pt x="130" y="480"/>
                  </a:lnTo>
                  <a:lnTo>
                    <a:pt x="164" y="462"/>
                  </a:lnTo>
                  <a:lnTo>
                    <a:pt x="212" y="462"/>
                  </a:lnTo>
                  <a:lnTo>
                    <a:pt x="246" y="480"/>
                  </a:lnTo>
                  <a:lnTo>
                    <a:pt x="273" y="506"/>
                  </a:lnTo>
                  <a:lnTo>
                    <a:pt x="267" y="541"/>
                  </a:lnTo>
                  <a:moveTo>
                    <a:pt x="321" y="227"/>
                  </a:moveTo>
                  <a:lnTo>
                    <a:pt x="342" y="201"/>
                  </a:lnTo>
                  <a:lnTo>
                    <a:pt x="369" y="183"/>
                  </a:lnTo>
                  <a:lnTo>
                    <a:pt x="410" y="179"/>
                  </a:lnTo>
                  <a:lnTo>
                    <a:pt x="444" y="188"/>
                  </a:lnTo>
                  <a:lnTo>
                    <a:pt x="485" y="135"/>
                  </a:lnTo>
                  <a:moveTo>
                    <a:pt x="485" y="135"/>
                  </a:moveTo>
                  <a:lnTo>
                    <a:pt x="580" y="0"/>
                  </a:lnTo>
                  <a:moveTo>
                    <a:pt x="96" y="645"/>
                  </a:moveTo>
                  <a:lnTo>
                    <a:pt x="0" y="780"/>
                  </a:lnTo>
                  <a:moveTo>
                    <a:pt x="915" y="318"/>
                  </a:moveTo>
                  <a:lnTo>
                    <a:pt x="894" y="292"/>
                  </a:lnTo>
                  <a:lnTo>
                    <a:pt x="860" y="275"/>
                  </a:lnTo>
                  <a:lnTo>
                    <a:pt x="812" y="275"/>
                  </a:lnTo>
                  <a:lnTo>
                    <a:pt x="778" y="292"/>
                  </a:lnTo>
                  <a:lnTo>
                    <a:pt x="758" y="318"/>
                  </a:lnTo>
                  <a:lnTo>
                    <a:pt x="758" y="353"/>
                  </a:lnTo>
                  <a:moveTo>
                    <a:pt x="867" y="249"/>
                  </a:moveTo>
                  <a:lnTo>
                    <a:pt x="880" y="275"/>
                  </a:lnTo>
                  <a:lnTo>
                    <a:pt x="887" y="310"/>
                  </a:lnTo>
                  <a:lnTo>
                    <a:pt x="867" y="340"/>
                  </a:lnTo>
                  <a:lnTo>
                    <a:pt x="826" y="358"/>
                  </a:lnTo>
                  <a:lnTo>
                    <a:pt x="778" y="358"/>
                  </a:lnTo>
                  <a:lnTo>
                    <a:pt x="744" y="336"/>
                  </a:lnTo>
                  <a:lnTo>
                    <a:pt x="724" y="310"/>
                  </a:lnTo>
                  <a:moveTo>
                    <a:pt x="758" y="353"/>
                  </a:moveTo>
                  <a:lnTo>
                    <a:pt x="778" y="379"/>
                  </a:lnTo>
                  <a:moveTo>
                    <a:pt x="1071" y="523"/>
                  </a:moveTo>
                  <a:lnTo>
                    <a:pt x="1051" y="497"/>
                  </a:lnTo>
                  <a:lnTo>
                    <a:pt x="1010" y="480"/>
                  </a:lnTo>
                  <a:lnTo>
                    <a:pt x="969" y="480"/>
                  </a:lnTo>
                  <a:lnTo>
                    <a:pt x="928" y="493"/>
                  </a:lnTo>
                  <a:lnTo>
                    <a:pt x="908" y="523"/>
                  </a:lnTo>
                  <a:lnTo>
                    <a:pt x="908" y="558"/>
                  </a:lnTo>
                  <a:moveTo>
                    <a:pt x="1010" y="440"/>
                  </a:moveTo>
                  <a:lnTo>
                    <a:pt x="990" y="414"/>
                  </a:lnTo>
                  <a:lnTo>
                    <a:pt x="949" y="397"/>
                  </a:lnTo>
                  <a:lnTo>
                    <a:pt x="908" y="397"/>
                  </a:lnTo>
                  <a:lnTo>
                    <a:pt x="867" y="414"/>
                  </a:lnTo>
                  <a:lnTo>
                    <a:pt x="846" y="445"/>
                  </a:lnTo>
                  <a:lnTo>
                    <a:pt x="846" y="475"/>
                  </a:lnTo>
                  <a:moveTo>
                    <a:pt x="955" y="371"/>
                  </a:moveTo>
                  <a:lnTo>
                    <a:pt x="976" y="401"/>
                  </a:lnTo>
                  <a:lnTo>
                    <a:pt x="976" y="432"/>
                  </a:lnTo>
                  <a:lnTo>
                    <a:pt x="955" y="462"/>
                  </a:lnTo>
                  <a:lnTo>
                    <a:pt x="921" y="480"/>
                  </a:lnTo>
                  <a:lnTo>
                    <a:pt x="874" y="480"/>
                  </a:lnTo>
                  <a:lnTo>
                    <a:pt x="840" y="462"/>
                  </a:lnTo>
                  <a:lnTo>
                    <a:pt x="819" y="436"/>
                  </a:lnTo>
                  <a:moveTo>
                    <a:pt x="846" y="475"/>
                  </a:moveTo>
                  <a:lnTo>
                    <a:pt x="867" y="506"/>
                  </a:lnTo>
                  <a:moveTo>
                    <a:pt x="1037" y="480"/>
                  </a:moveTo>
                  <a:lnTo>
                    <a:pt x="1017" y="453"/>
                  </a:lnTo>
                  <a:lnTo>
                    <a:pt x="983" y="436"/>
                  </a:lnTo>
                  <a:lnTo>
                    <a:pt x="935" y="436"/>
                  </a:lnTo>
                  <a:lnTo>
                    <a:pt x="894" y="453"/>
                  </a:lnTo>
                  <a:lnTo>
                    <a:pt x="874" y="480"/>
                  </a:lnTo>
                  <a:lnTo>
                    <a:pt x="874" y="515"/>
                  </a:lnTo>
                  <a:moveTo>
                    <a:pt x="983" y="410"/>
                  </a:moveTo>
                  <a:lnTo>
                    <a:pt x="1003" y="436"/>
                  </a:lnTo>
                  <a:lnTo>
                    <a:pt x="1003" y="471"/>
                  </a:lnTo>
                  <a:lnTo>
                    <a:pt x="983" y="501"/>
                  </a:lnTo>
                  <a:lnTo>
                    <a:pt x="949" y="519"/>
                  </a:lnTo>
                  <a:lnTo>
                    <a:pt x="901" y="519"/>
                  </a:lnTo>
                  <a:lnTo>
                    <a:pt x="867" y="497"/>
                  </a:lnTo>
                  <a:lnTo>
                    <a:pt x="846" y="471"/>
                  </a:lnTo>
                  <a:moveTo>
                    <a:pt x="874" y="515"/>
                  </a:moveTo>
                  <a:lnTo>
                    <a:pt x="894" y="541"/>
                  </a:lnTo>
                  <a:moveTo>
                    <a:pt x="949" y="362"/>
                  </a:moveTo>
                  <a:lnTo>
                    <a:pt x="928" y="336"/>
                  </a:lnTo>
                  <a:lnTo>
                    <a:pt x="887" y="318"/>
                  </a:lnTo>
                  <a:lnTo>
                    <a:pt x="846" y="318"/>
                  </a:lnTo>
                  <a:lnTo>
                    <a:pt x="805" y="331"/>
                  </a:lnTo>
                  <a:lnTo>
                    <a:pt x="785" y="362"/>
                  </a:lnTo>
                  <a:lnTo>
                    <a:pt x="785" y="397"/>
                  </a:lnTo>
                  <a:moveTo>
                    <a:pt x="894" y="292"/>
                  </a:moveTo>
                  <a:lnTo>
                    <a:pt x="915" y="318"/>
                  </a:lnTo>
                  <a:lnTo>
                    <a:pt x="915" y="353"/>
                  </a:lnTo>
                  <a:lnTo>
                    <a:pt x="894" y="384"/>
                  </a:lnTo>
                  <a:lnTo>
                    <a:pt x="860" y="401"/>
                  </a:lnTo>
                  <a:lnTo>
                    <a:pt x="812" y="397"/>
                  </a:lnTo>
                  <a:lnTo>
                    <a:pt x="778" y="379"/>
                  </a:lnTo>
                  <a:lnTo>
                    <a:pt x="758" y="353"/>
                  </a:lnTo>
                  <a:moveTo>
                    <a:pt x="785" y="397"/>
                  </a:moveTo>
                  <a:lnTo>
                    <a:pt x="805" y="423"/>
                  </a:lnTo>
                  <a:moveTo>
                    <a:pt x="976" y="401"/>
                  </a:moveTo>
                  <a:lnTo>
                    <a:pt x="955" y="371"/>
                  </a:lnTo>
                  <a:lnTo>
                    <a:pt x="921" y="353"/>
                  </a:lnTo>
                  <a:lnTo>
                    <a:pt x="874" y="353"/>
                  </a:lnTo>
                  <a:lnTo>
                    <a:pt x="840" y="371"/>
                  </a:lnTo>
                  <a:lnTo>
                    <a:pt x="812" y="401"/>
                  </a:lnTo>
                  <a:lnTo>
                    <a:pt x="819" y="436"/>
                  </a:lnTo>
                  <a:moveTo>
                    <a:pt x="921" y="331"/>
                  </a:moveTo>
                  <a:lnTo>
                    <a:pt x="942" y="358"/>
                  </a:lnTo>
                  <a:lnTo>
                    <a:pt x="949" y="388"/>
                  </a:lnTo>
                  <a:lnTo>
                    <a:pt x="921" y="419"/>
                  </a:lnTo>
                  <a:lnTo>
                    <a:pt x="887" y="436"/>
                  </a:lnTo>
                  <a:lnTo>
                    <a:pt x="840" y="436"/>
                  </a:lnTo>
                  <a:lnTo>
                    <a:pt x="805" y="419"/>
                  </a:lnTo>
                  <a:lnTo>
                    <a:pt x="785" y="392"/>
                  </a:lnTo>
                  <a:moveTo>
                    <a:pt x="819" y="436"/>
                  </a:moveTo>
                  <a:lnTo>
                    <a:pt x="840" y="462"/>
                  </a:lnTo>
                  <a:moveTo>
                    <a:pt x="887" y="279"/>
                  </a:moveTo>
                  <a:lnTo>
                    <a:pt x="867" y="253"/>
                  </a:lnTo>
                  <a:lnTo>
                    <a:pt x="833" y="236"/>
                  </a:lnTo>
                  <a:lnTo>
                    <a:pt x="785" y="236"/>
                  </a:lnTo>
                  <a:lnTo>
                    <a:pt x="751" y="253"/>
                  </a:lnTo>
                  <a:lnTo>
                    <a:pt x="724" y="284"/>
                  </a:lnTo>
                  <a:lnTo>
                    <a:pt x="730" y="318"/>
                  </a:lnTo>
                  <a:moveTo>
                    <a:pt x="1017" y="453"/>
                  </a:moveTo>
                  <a:lnTo>
                    <a:pt x="1037" y="480"/>
                  </a:lnTo>
                  <a:lnTo>
                    <a:pt x="1037" y="515"/>
                  </a:lnTo>
                  <a:lnTo>
                    <a:pt x="1017" y="545"/>
                  </a:lnTo>
                  <a:lnTo>
                    <a:pt x="976" y="558"/>
                  </a:lnTo>
                  <a:lnTo>
                    <a:pt x="935" y="558"/>
                  </a:lnTo>
                  <a:lnTo>
                    <a:pt x="894" y="541"/>
                  </a:lnTo>
                  <a:lnTo>
                    <a:pt x="874" y="515"/>
                  </a:lnTo>
                  <a:moveTo>
                    <a:pt x="683" y="135"/>
                  </a:moveTo>
                  <a:lnTo>
                    <a:pt x="744" y="214"/>
                  </a:lnTo>
                  <a:lnTo>
                    <a:pt x="771" y="201"/>
                  </a:lnTo>
                  <a:lnTo>
                    <a:pt x="805" y="201"/>
                  </a:lnTo>
                  <a:lnTo>
                    <a:pt x="833" y="209"/>
                  </a:lnTo>
                  <a:lnTo>
                    <a:pt x="853" y="240"/>
                  </a:lnTo>
                  <a:lnTo>
                    <a:pt x="860" y="270"/>
                  </a:lnTo>
                  <a:lnTo>
                    <a:pt x="833" y="301"/>
                  </a:lnTo>
                  <a:lnTo>
                    <a:pt x="799" y="318"/>
                  </a:lnTo>
                  <a:lnTo>
                    <a:pt x="751" y="318"/>
                  </a:lnTo>
                  <a:lnTo>
                    <a:pt x="717" y="301"/>
                  </a:lnTo>
                  <a:moveTo>
                    <a:pt x="1044" y="493"/>
                  </a:moveTo>
                  <a:lnTo>
                    <a:pt x="1065" y="519"/>
                  </a:lnTo>
                  <a:lnTo>
                    <a:pt x="1071" y="545"/>
                  </a:lnTo>
                  <a:lnTo>
                    <a:pt x="1058" y="571"/>
                  </a:lnTo>
                  <a:lnTo>
                    <a:pt x="1030" y="593"/>
                  </a:lnTo>
                  <a:lnTo>
                    <a:pt x="1071" y="645"/>
                  </a:lnTo>
                  <a:moveTo>
                    <a:pt x="1071" y="645"/>
                  </a:moveTo>
                  <a:lnTo>
                    <a:pt x="1167" y="780"/>
                  </a:lnTo>
                  <a:moveTo>
                    <a:pt x="683" y="135"/>
                  </a:moveTo>
                  <a:lnTo>
                    <a:pt x="580" y="0"/>
                  </a:lnTo>
                </a:path>
              </a:pathLst>
            </a:custGeom>
            <a:noFill/>
            <a:ln w="7100">
              <a:solidFill>
                <a:srgbClr val="0000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2229" y="11051"/>
              <a:ext cx="7033" cy="2385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76" name="Text Box 48"/>
            <p:cNvSpPr txBox="1">
              <a:spLocks noChangeArrowheads="1"/>
            </p:cNvSpPr>
            <p:nvPr/>
          </p:nvSpPr>
          <p:spPr bwMode="auto">
            <a:xfrm>
              <a:off x="5699" y="11542"/>
              <a:ext cx="32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42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MingLiU" charset="-120"/>
                  <a:cs typeface="Arial" pitchFamily="34" charset="0"/>
                </a:rPr>
                <a:t>Brush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7" name="Text Box 49"/>
            <p:cNvSpPr txBox="1">
              <a:spLocks noChangeArrowheads="1"/>
            </p:cNvSpPr>
            <p:nvPr/>
          </p:nvSpPr>
          <p:spPr bwMode="auto">
            <a:xfrm>
              <a:off x="2246" y="11809"/>
              <a:ext cx="568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28575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700" b="0" i="0" u="none" strike="noStrike" cap="none" normalizeH="0" baseline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MingLiU" charset="-120"/>
                  <a:cs typeface="Arial" pitchFamily="34" charset="0"/>
                </a:rPr>
                <a:t>Three Phase Supply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3427" y="13200"/>
              <a:ext cx="83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42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MingLiU" charset="-120"/>
                  <a:cs typeface="Arial" pitchFamily="34" charset="0"/>
                </a:rPr>
                <a:t>Stator Windings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79" name="Text Box 51"/>
            <p:cNvSpPr txBox="1">
              <a:spLocks noChangeArrowheads="1"/>
            </p:cNvSpPr>
            <p:nvPr/>
          </p:nvSpPr>
          <p:spPr bwMode="auto">
            <a:xfrm>
              <a:off x="4879" y="13186"/>
              <a:ext cx="82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42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MingLiU" charset="-120"/>
                  <a:cs typeface="Arial" pitchFamily="34" charset="0"/>
                </a:rPr>
                <a:t>Rotor Windings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6148" y="13174"/>
              <a:ext cx="178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42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MingLiU" charset="-120"/>
                  <a:cs typeface="Arial" pitchFamily="34" charset="0"/>
                </a:rPr>
                <a:t>Slip Rings	</a:t>
              </a: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ingLiU" charset="-120"/>
                  <a:cs typeface="Arial" pitchFamily="34" charset="0"/>
                </a:rPr>
                <a:t>External Resistors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81" name="Text Box 53"/>
            <p:cNvSpPr txBox="1">
              <a:spLocks noChangeArrowheads="1"/>
            </p:cNvSpPr>
            <p:nvPr/>
          </p:nvSpPr>
          <p:spPr bwMode="auto">
            <a:xfrm>
              <a:off x="8414" y="13174"/>
              <a:ext cx="84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42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500" b="0" i="0" u="none" strike="noStrike" cap="none" normalizeH="0" baseline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MingLiU" charset="-120"/>
                  <a:cs typeface="Arial" pitchFamily="34" charset="0"/>
                </a:rPr>
                <a:t>Starting Position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685800" y="762000"/>
            <a:ext cx="7924800" cy="5410200"/>
            <a:chOff x="0" y="0"/>
            <a:chExt cx="7800" cy="540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" y="1152"/>
              <a:ext cx="6135" cy="3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9" y="9"/>
              <a:ext cx="7781" cy="5381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1225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Comic Sans MS" pitchFamily="66" charset="0"/>
                <a:buChar char="•"/>
                <a:tabLst/>
              </a:pPr>
              <a:r>
                <a:rPr kumimoji="0" lang="en-I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Arial" pitchFamily="34" charset="0"/>
                </a:rPr>
                <a:t>Squirrel Cage Rotor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Rotating Field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Before discussing the theory of operation for the induction motor a very basic concept, that of a rotating field, must be understood.</a:t>
            </a:r>
            <a:endParaRPr lang="en-IN" b="1" dirty="0" smtClean="0"/>
          </a:p>
          <a:p>
            <a:pPr lvl="0"/>
            <a:r>
              <a:rPr lang="en-US" b="1" dirty="0" smtClean="0"/>
              <a:t>A rotating and constant resultant magnetic field rotating at a constant speed may be produced by any three-phase group of windings displaced in space if the currents flowing through the windings are also displaced in time.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The three fluxes generated by the phase windings are separated by 120° in space and in time for a two-pole motor</a:t>
            </a:r>
            <a:endParaRPr lang="en-IN" dirty="0" smtClean="0"/>
          </a:p>
          <a:p>
            <a:pPr lvl="0"/>
            <a:r>
              <a:rPr lang="en-US" b="1" dirty="0" smtClean="0"/>
              <a:t>The total flux in the machine is the sum of the three fluxes.</a:t>
            </a:r>
            <a:endParaRPr lang="en-IN" dirty="0" smtClean="0"/>
          </a:p>
          <a:p>
            <a:pPr lvl="0"/>
            <a:r>
              <a:rPr lang="en-US" b="1" dirty="0" smtClean="0"/>
              <a:t>The summation of the three ac fluxes results in a rotating flux, which turns with constant speed and has constant amplitude.</a:t>
            </a:r>
            <a:endParaRPr lang="en-IN" dirty="0" smtClean="0"/>
          </a:p>
          <a:p>
            <a:pPr lvl="0"/>
            <a:r>
              <a:rPr lang="en-US" b="1" dirty="0" smtClean="0"/>
              <a:t>The rotating flux induces a voltage in the short-circuited bars of the rotor. This voltage drives current through the bars.</a:t>
            </a:r>
            <a:endParaRPr lang="en-IN" dirty="0" smtClean="0"/>
          </a:p>
          <a:p>
            <a:pPr lvl="0"/>
            <a:r>
              <a:rPr lang="en-US" b="1" dirty="0" smtClean="0"/>
              <a:t>The interaction of the rotating flux and the rotor current generates a force that drives the motor.</a:t>
            </a:r>
            <a:endParaRPr lang="en-IN" dirty="0" smtClean="0"/>
          </a:p>
          <a:p>
            <a:pPr lvl="0"/>
            <a:r>
              <a:rPr lang="en-US" b="1" dirty="0" smtClean="0"/>
              <a:t>The force is proportional with the flux density and the rotor bar current</a:t>
            </a:r>
            <a:r>
              <a:rPr lang="en-US" dirty="0" smtClean="0"/>
              <a:t> </a:t>
            </a:r>
            <a:endParaRPr lang="en-IN" dirty="0" smtClean="0"/>
          </a:p>
          <a:p>
            <a:pPr lvl="0"/>
            <a:r>
              <a:rPr lang="en-US" b="1" dirty="0" smtClean="0"/>
              <a:t>The voltage and current generation in the rotor bar require a speed difference between the rotating field and the rotor.</a:t>
            </a:r>
            <a:endParaRPr lang="en-IN" dirty="0" smtClean="0"/>
          </a:p>
          <a:p>
            <a:r>
              <a:rPr lang="en-US" b="1" dirty="0" smtClean="0"/>
              <a:t>Consequently, the rotor speed is always less than the magnetic field speed.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381000" y="762000"/>
            <a:ext cx="8447356" cy="5694892"/>
            <a:chOff x="0" y="9"/>
            <a:chExt cx="7790" cy="5381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604" y="676"/>
              <a:ext cx="1253" cy="67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4181" y="1025"/>
              <a:ext cx="629" cy="0"/>
            </a:xfrm>
            <a:prstGeom prst="line">
              <a:avLst/>
            </a:prstGeom>
            <a:noFill/>
            <a:ln w="720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1" name="AutoShape 5"/>
            <p:cNvSpPr>
              <a:spLocks/>
            </p:cNvSpPr>
            <p:nvPr/>
          </p:nvSpPr>
          <p:spPr bwMode="auto">
            <a:xfrm>
              <a:off x="3600" y="672"/>
              <a:ext cx="1263" cy="684"/>
            </a:xfrm>
            <a:custGeom>
              <a:avLst/>
              <a:gdLst/>
              <a:ahLst/>
              <a:cxnLst>
                <a:cxn ang="0">
                  <a:pos x="1262" y="0"/>
                </a:cxn>
                <a:cxn ang="0">
                  <a:pos x="0" y="0"/>
                </a:cxn>
                <a:cxn ang="0">
                  <a:pos x="0" y="684"/>
                </a:cxn>
                <a:cxn ang="0">
                  <a:pos x="1262" y="684"/>
                </a:cxn>
                <a:cxn ang="0">
                  <a:pos x="1262" y="679"/>
                </a:cxn>
                <a:cxn ang="0">
                  <a:pos x="10" y="679"/>
                </a:cxn>
                <a:cxn ang="0">
                  <a:pos x="5" y="674"/>
                </a:cxn>
                <a:cxn ang="0">
                  <a:pos x="10" y="674"/>
                </a:cxn>
                <a:cxn ang="0">
                  <a:pos x="10" y="10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1262" y="5"/>
                </a:cxn>
                <a:cxn ang="0">
                  <a:pos x="1262" y="0"/>
                </a:cxn>
                <a:cxn ang="0">
                  <a:pos x="10" y="674"/>
                </a:cxn>
                <a:cxn ang="0">
                  <a:pos x="5" y="674"/>
                </a:cxn>
                <a:cxn ang="0">
                  <a:pos x="10" y="679"/>
                </a:cxn>
                <a:cxn ang="0">
                  <a:pos x="10" y="674"/>
                </a:cxn>
                <a:cxn ang="0">
                  <a:pos x="1253" y="674"/>
                </a:cxn>
                <a:cxn ang="0">
                  <a:pos x="10" y="674"/>
                </a:cxn>
                <a:cxn ang="0">
                  <a:pos x="10" y="679"/>
                </a:cxn>
                <a:cxn ang="0">
                  <a:pos x="1253" y="679"/>
                </a:cxn>
                <a:cxn ang="0">
                  <a:pos x="1253" y="674"/>
                </a:cxn>
                <a:cxn ang="0">
                  <a:pos x="1253" y="5"/>
                </a:cxn>
                <a:cxn ang="0">
                  <a:pos x="1253" y="679"/>
                </a:cxn>
                <a:cxn ang="0">
                  <a:pos x="1258" y="674"/>
                </a:cxn>
                <a:cxn ang="0">
                  <a:pos x="1262" y="674"/>
                </a:cxn>
                <a:cxn ang="0">
                  <a:pos x="1262" y="10"/>
                </a:cxn>
                <a:cxn ang="0">
                  <a:pos x="1258" y="10"/>
                </a:cxn>
                <a:cxn ang="0">
                  <a:pos x="1253" y="5"/>
                </a:cxn>
                <a:cxn ang="0">
                  <a:pos x="1262" y="674"/>
                </a:cxn>
                <a:cxn ang="0">
                  <a:pos x="1258" y="674"/>
                </a:cxn>
                <a:cxn ang="0">
                  <a:pos x="1253" y="679"/>
                </a:cxn>
                <a:cxn ang="0">
                  <a:pos x="1262" y="679"/>
                </a:cxn>
                <a:cxn ang="0">
                  <a:pos x="1262" y="674"/>
                </a:cxn>
                <a:cxn ang="0">
                  <a:pos x="10" y="5"/>
                </a:cxn>
                <a:cxn ang="0">
                  <a:pos x="5" y="10"/>
                </a:cxn>
                <a:cxn ang="0">
                  <a:pos x="10" y="10"/>
                </a:cxn>
                <a:cxn ang="0">
                  <a:pos x="10" y="5"/>
                </a:cxn>
                <a:cxn ang="0">
                  <a:pos x="1253" y="5"/>
                </a:cxn>
                <a:cxn ang="0">
                  <a:pos x="10" y="5"/>
                </a:cxn>
                <a:cxn ang="0">
                  <a:pos x="10" y="10"/>
                </a:cxn>
                <a:cxn ang="0">
                  <a:pos x="1253" y="10"/>
                </a:cxn>
                <a:cxn ang="0">
                  <a:pos x="1253" y="5"/>
                </a:cxn>
                <a:cxn ang="0">
                  <a:pos x="1262" y="5"/>
                </a:cxn>
                <a:cxn ang="0">
                  <a:pos x="1253" y="5"/>
                </a:cxn>
                <a:cxn ang="0">
                  <a:pos x="1258" y="10"/>
                </a:cxn>
                <a:cxn ang="0">
                  <a:pos x="1262" y="10"/>
                </a:cxn>
                <a:cxn ang="0">
                  <a:pos x="1262" y="5"/>
                </a:cxn>
              </a:cxnLst>
              <a:rect l="0" t="0" r="r" b="b"/>
              <a:pathLst>
                <a:path w="1263" h="684">
                  <a:moveTo>
                    <a:pt x="1262" y="0"/>
                  </a:moveTo>
                  <a:lnTo>
                    <a:pt x="0" y="0"/>
                  </a:lnTo>
                  <a:lnTo>
                    <a:pt x="0" y="684"/>
                  </a:lnTo>
                  <a:lnTo>
                    <a:pt x="1262" y="684"/>
                  </a:lnTo>
                  <a:lnTo>
                    <a:pt x="1262" y="679"/>
                  </a:lnTo>
                  <a:lnTo>
                    <a:pt x="10" y="679"/>
                  </a:lnTo>
                  <a:lnTo>
                    <a:pt x="5" y="674"/>
                  </a:lnTo>
                  <a:lnTo>
                    <a:pt x="10" y="674"/>
                  </a:lnTo>
                  <a:lnTo>
                    <a:pt x="10" y="10"/>
                  </a:lnTo>
                  <a:lnTo>
                    <a:pt x="5" y="10"/>
                  </a:lnTo>
                  <a:lnTo>
                    <a:pt x="10" y="5"/>
                  </a:lnTo>
                  <a:lnTo>
                    <a:pt x="1262" y="5"/>
                  </a:lnTo>
                  <a:lnTo>
                    <a:pt x="1262" y="0"/>
                  </a:lnTo>
                  <a:close/>
                  <a:moveTo>
                    <a:pt x="10" y="674"/>
                  </a:moveTo>
                  <a:lnTo>
                    <a:pt x="5" y="674"/>
                  </a:lnTo>
                  <a:lnTo>
                    <a:pt x="10" y="679"/>
                  </a:lnTo>
                  <a:lnTo>
                    <a:pt x="10" y="674"/>
                  </a:lnTo>
                  <a:close/>
                  <a:moveTo>
                    <a:pt x="1253" y="674"/>
                  </a:moveTo>
                  <a:lnTo>
                    <a:pt x="10" y="674"/>
                  </a:lnTo>
                  <a:lnTo>
                    <a:pt x="10" y="679"/>
                  </a:lnTo>
                  <a:lnTo>
                    <a:pt x="1253" y="679"/>
                  </a:lnTo>
                  <a:lnTo>
                    <a:pt x="1253" y="674"/>
                  </a:lnTo>
                  <a:close/>
                  <a:moveTo>
                    <a:pt x="1253" y="5"/>
                  </a:moveTo>
                  <a:lnTo>
                    <a:pt x="1253" y="679"/>
                  </a:lnTo>
                  <a:lnTo>
                    <a:pt x="1258" y="674"/>
                  </a:lnTo>
                  <a:lnTo>
                    <a:pt x="1262" y="674"/>
                  </a:lnTo>
                  <a:lnTo>
                    <a:pt x="1262" y="10"/>
                  </a:lnTo>
                  <a:lnTo>
                    <a:pt x="1258" y="10"/>
                  </a:lnTo>
                  <a:lnTo>
                    <a:pt x="1253" y="5"/>
                  </a:lnTo>
                  <a:close/>
                  <a:moveTo>
                    <a:pt x="1262" y="674"/>
                  </a:moveTo>
                  <a:lnTo>
                    <a:pt x="1258" y="674"/>
                  </a:lnTo>
                  <a:lnTo>
                    <a:pt x="1253" y="679"/>
                  </a:lnTo>
                  <a:lnTo>
                    <a:pt x="1262" y="679"/>
                  </a:lnTo>
                  <a:lnTo>
                    <a:pt x="1262" y="674"/>
                  </a:lnTo>
                  <a:close/>
                  <a:moveTo>
                    <a:pt x="10" y="5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5"/>
                  </a:lnTo>
                  <a:close/>
                  <a:moveTo>
                    <a:pt x="1253" y="5"/>
                  </a:moveTo>
                  <a:lnTo>
                    <a:pt x="10" y="5"/>
                  </a:lnTo>
                  <a:lnTo>
                    <a:pt x="10" y="10"/>
                  </a:lnTo>
                  <a:lnTo>
                    <a:pt x="1253" y="10"/>
                  </a:lnTo>
                  <a:lnTo>
                    <a:pt x="1253" y="5"/>
                  </a:lnTo>
                  <a:close/>
                  <a:moveTo>
                    <a:pt x="1262" y="5"/>
                  </a:moveTo>
                  <a:lnTo>
                    <a:pt x="1253" y="5"/>
                  </a:lnTo>
                  <a:lnTo>
                    <a:pt x="1258" y="10"/>
                  </a:lnTo>
                  <a:lnTo>
                    <a:pt x="1262" y="10"/>
                  </a:lnTo>
                  <a:lnTo>
                    <a:pt x="1262" y="5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596" y="2812"/>
              <a:ext cx="1707" cy="10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117" y="3211"/>
              <a:ext cx="977" cy="0"/>
            </a:xfrm>
            <a:prstGeom prst="line">
              <a:avLst/>
            </a:prstGeom>
            <a:noFill/>
            <a:ln w="824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1588" y="2808"/>
              <a:ext cx="1582" cy="855"/>
            </a:xfrm>
            <a:custGeom>
              <a:avLst/>
              <a:gdLst/>
              <a:ahLst/>
              <a:cxnLst>
                <a:cxn ang="0">
                  <a:pos x="1581" y="0"/>
                </a:cxn>
                <a:cxn ang="0">
                  <a:pos x="0" y="0"/>
                </a:cxn>
                <a:cxn ang="0">
                  <a:pos x="0" y="854"/>
                </a:cxn>
                <a:cxn ang="0">
                  <a:pos x="1581" y="854"/>
                </a:cxn>
                <a:cxn ang="0">
                  <a:pos x="1581" y="850"/>
                </a:cxn>
                <a:cxn ang="0">
                  <a:pos x="12" y="850"/>
                </a:cxn>
                <a:cxn ang="0">
                  <a:pos x="7" y="845"/>
                </a:cxn>
                <a:cxn ang="0">
                  <a:pos x="12" y="845"/>
                </a:cxn>
                <a:cxn ang="0">
                  <a:pos x="12" y="10"/>
                </a:cxn>
                <a:cxn ang="0">
                  <a:pos x="7" y="10"/>
                </a:cxn>
                <a:cxn ang="0">
                  <a:pos x="12" y="5"/>
                </a:cxn>
                <a:cxn ang="0">
                  <a:pos x="1581" y="5"/>
                </a:cxn>
                <a:cxn ang="0">
                  <a:pos x="1581" y="0"/>
                </a:cxn>
                <a:cxn ang="0">
                  <a:pos x="12" y="845"/>
                </a:cxn>
                <a:cxn ang="0">
                  <a:pos x="7" y="845"/>
                </a:cxn>
                <a:cxn ang="0">
                  <a:pos x="12" y="850"/>
                </a:cxn>
                <a:cxn ang="0">
                  <a:pos x="12" y="845"/>
                </a:cxn>
                <a:cxn ang="0">
                  <a:pos x="1572" y="845"/>
                </a:cxn>
                <a:cxn ang="0">
                  <a:pos x="12" y="845"/>
                </a:cxn>
                <a:cxn ang="0">
                  <a:pos x="12" y="850"/>
                </a:cxn>
                <a:cxn ang="0">
                  <a:pos x="1572" y="850"/>
                </a:cxn>
                <a:cxn ang="0">
                  <a:pos x="1572" y="845"/>
                </a:cxn>
                <a:cxn ang="0">
                  <a:pos x="1572" y="5"/>
                </a:cxn>
                <a:cxn ang="0">
                  <a:pos x="1572" y="850"/>
                </a:cxn>
                <a:cxn ang="0">
                  <a:pos x="1577" y="845"/>
                </a:cxn>
                <a:cxn ang="0">
                  <a:pos x="1581" y="845"/>
                </a:cxn>
                <a:cxn ang="0">
                  <a:pos x="1581" y="10"/>
                </a:cxn>
                <a:cxn ang="0">
                  <a:pos x="1577" y="10"/>
                </a:cxn>
                <a:cxn ang="0">
                  <a:pos x="1572" y="5"/>
                </a:cxn>
                <a:cxn ang="0">
                  <a:pos x="1581" y="845"/>
                </a:cxn>
                <a:cxn ang="0">
                  <a:pos x="1577" y="845"/>
                </a:cxn>
                <a:cxn ang="0">
                  <a:pos x="1572" y="850"/>
                </a:cxn>
                <a:cxn ang="0">
                  <a:pos x="1581" y="850"/>
                </a:cxn>
                <a:cxn ang="0">
                  <a:pos x="1581" y="845"/>
                </a:cxn>
                <a:cxn ang="0">
                  <a:pos x="12" y="5"/>
                </a:cxn>
                <a:cxn ang="0">
                  <a:pos x="7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572" y="5"/>
                </a:cxn>
                <a:cxn ang="0">
                  <a:pos x="12" y="5"/>
                </a:cxn>
                <a:cxn ang="0">
                  <a:pos x="12" y="10"/>
                </a:cxn>
                <a:cxn ang="0">
                  <a:pos x="1572" y="10"/>
                </a:cxn>
                <a:cxn ang="0">
                  <a:pos x="1572" y="5"/>
                </a:cxn>
                <a:cxn ang="0">
                  <a:pos x="1581" y="5"/>
                </a:cxn>
                <a:cxn ang="0">
                  <a:pos x="1572" y="5"/>
                </a:cxn>
                <a:cxn ang="0">
                  <a:pos x="1577" y="10"/>
                </a:cxn>
                <a:cxn ang="0">
                  <a:pos x="1581" y="10"/>
                </a:cxn>
                <a:cxn ang="0">
                  <a:pos x="1581" y="5"/>
                </a:cxn>
              </a:cxnLst>
              <a:rect l="0" t="0" r="r" b="b"/>
              <a:pathLst>
                <a:path w="1582" h="855">
                  <a:moveTo>
                    <a:pt x="1581" y="0"/>
                  </a:moveTo>
                  <a:lnTo>
                    <a:pt x="0" y="0"/>
                  </a:lnTo>
                  <a:lnTo>
                    <a:pt x="0" y="854"/>
                  </a:lnTo>
                  <a:lnTo>
                    <a:pt x="1581" y="854"/>
                  </a:lnTo>
                  <a:lnTo>
                    <a:pt x="1581" y="850"/>
                  </a:lnTo>
                  <a:lnTo>
                    <a:pt x="12" y="850"/>
                  </a:lnTo>
                  <a:lnTo>
                    <a:pt x="7" y="845"/>
                  </a:lnTo>
                  <a:lnTo>
                    <a:pt x="12" y="845"/>
                  </a:lnTo>
                  <a:lnTo>
                    <a:pt x="12" y="10"/>
                  </a:lnTo>
                  <a:lnTo>
                    <a:pt x="7" y="10"/>
                  </a:lnTo>
                  <a:lnTo>
                    <a:pt x="12" y="5"/>
                  </a:lnTo>
                  <a:lnTo>
                    <a:pt x="1581" y="5"/>
                  </a:lnTo>
                  <a:lnTo>
                    <a:pt x="1581" y="0"/>
                  </a:lnTo>
                  <a:close/>
                  <a:moveTo>
                    <a:pt x="12" y="845"/>
                  </a:moveTo>
                  <a:lnTo>
                    <a:pt x="7" y="845"/>
                  </a:lnTo>
                  <a:lnTo>
                    <a:pt x="12" y="850"/>
                  </a:lnTo>
                  <a:lnTo>
                    <a:pt x="12" y="845"/>
                  </a:lnTo>
                  <a:close/>
                  <a:moveTo>
                    <a:pt x="1572" y="845"/>
                  </a:moveTo>
                  <a:lnTo>
                    <a:pt x="12" y="845"/>
                  </a:lnTo>
                  <a:lnTo>
                    <a:pt x="12" y="850"/>
                  </a:lnTo>
                  <a:lnTo>
                    <a:pt x="1572" y="850"/>
                  </a:lnTo>
                  <a:lnTo>
                    <a:pt x="1572" y="845"/>
                  </a:lnTo>
                  <a:close/>
                  <a:moveTo>
                    <a:pt x="1572" y="5"/>
                  </a:moveTo>
                  <a:lnTo>
                    <a:pt x="1572" y="850"/>
                  </a:lnTo>
                  <a:lnTo>
                    <a:pt x="1577" y="845"/>
                  </a:lnTo>
                  <a:lnTo>
                    <a:pt x="1581" y="845"/>
                  </a:lnTo>
                  <a:lnTo>
                    <a:pt x="1581" y="10"/>
                  </a:lnTo>
                  <a:lnTo>
                    <a:pt x="1577" y="10"/>
                  </a:lnTo>
                  <a:lnTo>
                    <a:pt x="1572" y="5"/>
                  </a:lnTo>
                  <a:close/>
                  <a:moveTo>
                    <a:pt x="1581" y="845"/>
                  </a:moveTo>
                  <a:lnTo>
                    <a:pt x="1577" y="845"/>
                  </a:lnTo>
                  <a:lnTo>
                    <a:pt x="1572" y="850"/>
                  </a:lnTo>
                  <a:lnTo>
                    <a:pt x="1581" y="850"/>
                  </a:lnTo>
                  <a:lnTo>
                    <a:pt x="1581" y="845"/>
                  </a:lnTo>
                  <a:close/>
                  <a:moveTo>
                    <a:pt x="12" y="5"/>
                  </a:moveTo>
                  <a:lnTo>
                    <a:pt x="7" y="10"/>
                  </a:lnTo>
                  <a:lnTo>
                    <a:pt x="12" y="10"/>
                  </a:lnTo>
                  <a:lnTo>
                    <a:pt x="12" y="5"/>
                  </a:lnTo>
                  <a:close/>
                  <a:moveTo>
                    <a:pt x="1572" y="5"/>
                  </a:moveTo>
                  <a:lnTo>
                    <a:pt x="12" y="5"/>
                  </a:lnTo>
                  <a:lnTo>
                    <a:pt x="12" y="10"/>
                  </a:lnTo>
                  <a:lnTo>
                    <a:pt x="1572" y="10"/>
                  </a:lnTo>
                  <a:lnTo>
                    <a:pt x="1572" y="5"/>
                  </a:lnTo>
                  <a:close/>
                  <a:moveTo>
                    <a:pt x="1581" y="5"/>
                  </a:moveTo>
                  <a:lnTo>
                    <a:pt x="1572" y="5"/>
                  </a:lnTo>
                  <a:lnTo>
                    <a:pt x="1577" y="10"/>
                  </a:lnTo>
                  <a:lnTo>
                    <a:pt x="1581" y="10"/>
                  </a:lnTo>
                  <a:lnTo>
                    <a:pt x="158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9" y="9"/>
              <a:ext cx="7781" cy="5381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16" y="236"/>
              <a:ext cx="7052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7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For an induction motor with </a:t>
              </a: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45C434"/>
                  </a:solidFill>
                  <a:effectLst/>
                  <a:latin typeface="Calibri" pitchFamily="34" charset="0"/>
                  <a:cs typeface="Arial" pitchFamily="34" charset="0"/>
                </a:rPr>
                <a:t>P poles and f frequency</a:t>
              </a: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Times New Roman" pitchFamily="18" charset="0"/>
                  <a:cs typeface="Arial" pitchFamily="34" charset="0"/>
                </a:rPr>
                <a:t>,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0" y="864"/>
              <a:ext cx="3574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The speed of the rotating field: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648" y="827"/>
              <a:ext cx="47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44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3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7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 </a:t>
              </a:r>
              <a:r>
                <a:rPr lang="en-IN" sz="1300" dirty="0" smtClean="0">
                  <a:latin typeface="Segoe UI Symbol" pitchFamily="34" charset="0"/>
                  <a:cs typeface="Arial" pitchFamily="34" charset="0"/>
                </a:rPr>
                <a:t>=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168" y="693"/>
              <a:ext cx="575" cy="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28575" lvl="0" indent="0" algn="ctr" defTabSz="914400" rtl="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120 </a:t>
              </a:r>
              <a:r>
                <a:rPr kumimoji="0" lang="en-IN" sz="13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f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ts val="338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3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85" y="1653"/>
              <a:ext cx="17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Rotor Speed: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85" y="2301"/>
              <a:ext cx="167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Slip Speed: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827" y="2160"/>
              <a:ext cx="1195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28575" lvl="0" indent="0" algn="ctr" defTabSz="914400" rtl="0" eaLnBrk="1" fontAlgn="base" latinLnBrk="0" hangingPunct="1">
                <a:lnSpc>
                  <a:spcPct val="100000"/>
                </a:lnSpc>
                <a:spcBef>
                  <a:spcPts val="1125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16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r>
                <a:rPr kumimoji="0" lang="en-IN" sz="14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n-IN" sz="3200" dirty="0" smtClean="0">
                  <a:latin typeface="Segoe UI Symbol" pitchFamily="34" charset="0"/>
                  <a:cs typeface="Arial" pitchFamily="34" charset="0"/>
                </a:rPr>
                <a:t>-</a:t>
              </a:r>
              <a:r>
                <a:rPr kumimoji="0" lang="en-I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 Symbol" pitchFamily="34" charset="0"/>
                  <a:cs typeface="Arial" pitchFamily="34" charset="0"/>
                </a:rPr>
                <a:t> </a:t>
              </a:r>
              <a:r>
                <a:rPr kumimoji="0" lang="en-IN" sz="3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16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85" y="2949"/>
              <a:ext cx="10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Slip: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85" y="3940"/>
              <a:ext cx="283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The frequency in the rotor: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3152" y="3753"/>
              <a:ext cx="1827" cy="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   f </a:t>
              </a:r>
              <a:r>
                <a:rPr kumimoji="0" lang="en-IN" sz="24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 </a:t>
              </a:r>
              <a:r>
                <a:rPr lang="en-IN" sz="2800" dirty="0" smtClean="0">
                  <a:latin typeface="Segoe UI Symbol" pitchFamily="34" charset="0"/>
                  <a:cs typeface="Arial" pitchFamily="34" charset="0"/>
                </a:rPr>
                <a:t> =</a:t>
              </a:r>
              <a:r>
                <a:rPr kumimoji="0" lang="en-I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 Symbol" pitchFamily="34" charset="0"/>
                  <a:cs typeface="Arial" pitchFamily="34" charset="0"/>
                </a:rPr>
                <a:t> </a:t>
              </a:r>
              <a:r>
                <a:rPr kumimoji="0" lang="en-I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 f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271" y="4689"/>
              <a:ext cx="49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3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1" i="1" u="none" strike="noStrike" cap="none" normalizeH="0" baseline="0" dirty="0" err="1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r>
                <a:rPr kumimoji="0" lang="en-IN" sz="2000" b="1" i="1" u="none" strike="noStrike" cap="none" normalizeH="0" baseline="-25000" dirty="0" err="1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R</a:t>
              </a:r>
              <a:r>
                <a:rPr kumimoji="0" lang="en-IN" sz="1200" b="1" i="1" u="none" strike="noStrike" cap="none" normalizeH="0" baseline="-2500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= frequency of rotor voltage </a:t>
              </a: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and</a:t>
              </a:r>
              <a:r>
                <a:rPr lang="en-IN" sz="2000" b="1" dirty="0" smtClean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current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596" y="2812"/>
              <a:ext cx="1566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5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 Symbol" pitchFamily="34" charset="0"/>
                  <a:cs typeface="Arial" pitchFamily="34" charset="0"/>
                </a:rPr>
                <a:t>       </a:t>
              </a:r>
              <a:r>
                <a:rPr kumimoji="0" lang="en-IN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24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 </a:t>
              </a:r>
              <a:r>
                <a:rPr lang="en-IN" sz="2400" dirty="0" smtClean="0">
                  <a:latin typeface="Segoe UI Symbol" pitchFamily="34" charset="0"/>
                  <a:cs typeface="Arial" pitchFamily="34" charset="0"/>
                </a:rPr>
                <a:t>-</a:t>
              </a:r>
              <a:r>
                <a:rPr kumimoji="0" lang="en-I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 Symbol" pitchFamily="34" charset="0"/>
                  <a:cs typeface="Arial" pitchFamily="34" charset="0"/>
                </a:rPr>
                <a:t> </a:t>
              </a:r>
              <a:r>
                <a:rPr kumimoji="0" lang="en-IN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24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</a:t>
              </a:r>
              <a:endParaRPr lang="en-IN" i="1" dirty="0" smtClean="0"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2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   </a:t>
              </a:r>
              <a:r>
                <a:rPr kumimoji="0" lang="en-IN" sz="3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</a:t>
              </a:r>
              <a:r>
                <a:rPr kumimoji="0" lang="en-IN" sz="14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9400" y="1905000"/>
            <a:ext cx="608179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5563" lvl="0" algn="ctr" fontAlgn="base">
              <a:lnSpc>
                <a:spcPct val="146000"/>
              </a:lnSpc>
              <a:spcBef>
                <a:spcPct val="0"/>
              </a:spcBef>
              <a:spcAft>
                <a:spcPts val="1000"/>
              </a:spcAft>
            </a:pPr>
            <a:r>
              <a:rPr lang="en-IN" sz="4000" i="1" dirty="0" smtClean="0">
                <a:latin typeface="Times New Roman" pitchFamily="18" charset="0"/>
                <a:cs typeface="Arial" pitchFamily="34" charset="0"/>
              </a:rPr>
              <a:t>n</a:t>
            </a:r>
            <a:r>
              <a:rPr lang="en-IN" i="1" baseline="-25000" dirty="0" smtClean="0">
                <a:latin typeface="Times New Roman" pitchFamily="18" charset="0"/>
                <a:cs typeface="Arial" pitchFamily="34" charset="0"/>
              </a:rPr>
              <a:t>m</a:t>
            </a:r>
            <a:endParaRPr lang="en-IN" i="1" dirty="0" smtClean="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42720" y="391160"/>
            <a:ext cx="8057525" cy="6074551"/>
            <a:chOff x="2229" y="237"/>
            <a:chExt cx="7781" cy="5381"/>
          </a:xfrm>
        </p:grpSpPr>
        <p:sp>
          <p:nvSpPr>
            <p:cNvPr id="1027" name="AutoShape 3"/>
            <p:cNvSpPr>
              <a:spLocks/>
            </p:cNvSpPr>
            <p:nvPr/>
          </p:nvSpPr>
          <p:spPr bwMode="auto">
            <a:xfrm>
              <a:off x="2599" y="434"/>
              <a:ext cx="7044" cy="922"/>
            </a:xfrm>
            <a:custGeom>
              <a:avLst/>
              <a:gdLst/>
              <a:ahLst/>
              <a:cxnLst>
                <a:cxn ang="0">
                  <a:pos x="7044" y="0"/>
                </a:cxn>
                <a:cxn ang="0">
                  <a:pos x="0" y="0"/>
                </a:cxn>
                <a:cxn ang="0">
                  <a:pos x="0" y="922"/>
                </a:cxn>
                <a:cxn ang="0">
                  <a:pos x="7044" y="922"/>
                </a:cxn>
                <a:cxn ang="0">
                  <a:pos x="7044" y="912"/>
                </a:cxn>
                <a:cxn ang="0">
                  <a:pos x="24" y="912"/>
                </a:cxn>
                <a:cxn ang="0">
                  <a:pos x="12" y="900"/>
                </a:cxn>
                <a:cxn ang="0">
                  <a:pos x="24" y="900"/>
                </a:cxn>
                <a:cxn ang="0">
                  <a:pos x="24" y="22"/>
                </a:cxn>
                <a:cxn ang="0">
                  <a:pos x="12" y="22"/>
                </a:cxn>
                <a:cxn ang="0">
                  <a:pos x="24" y="12"/>
                </a:cxn>
                <a:cxn ang="0">
                  <a:pos x="7044" y="12"/>
                </a:cxn>
                <a:cxn ang="0">
                  <a:pos x="7044" y="0"/>
                </a:cxn>
                <a:cxn ang="0">
                  <a:pos x="24" y="900"/>
                </a:cxn>
                <a:cxn ang="0">
                  <a:pos x="12" y="900"/>
                </a:cxn>
                <a:cxn ang="0">
                  <a:pos x="24" y="912"/>
                </a:cxn>
                <a:cxn ang="0">
                  <a:pos x="24" y="900"/>
                </a:cxn>
                <a:cxn ang="0">
                  <a:pos x="7020" y="900"/>
                </a:cxn>
                <a:cxn ang="0">
                  <a:pos x="24" y="900"/>
                </a:cxn>
                <a:cxn ang="0">
                  <a:pos x="24" y="912"/>
                </a:cxn>
                <a:cxn ang="0">
                  <a:pos x="7020" y="912"/>
                </a:cxn>
                <a:cxn ang="0">
                  <a:pos x="7020" y="900"/>
                </a:cxn>
                <a:cxn ang="0">
                  <a:pos x="7020" y="12"/>
                </a:cxn>
                <a:cxn ang="0">
                  <a:pos x="7020" y="912"/>
                </a:cxn>
                <a:cxn ang="0">
                  <a:pos x="7032" y="900"/>
                </a:cxn>
                <a:cxn ang="0">
                  <a:pos x="7044" y="900"/>
                </a:cxn>
                <a:cxn ang="0">
                  <a:pos x="7044" y="22"/>
                </a:cxn>
                <a:cxn ang="0">
                  <a:pos x="7032" y="22"/>
                </a:cxn>
                <a:cxn ang="0">
                  <a:pos x="7020" y="12"/>
                </a:cxn>
                <a:cxn ang="0">
                  <a:pos x="7044" y="900"/>
                </a:cxn>
                <a:cxn ang="0">
                  <a:pos x="7032" y="900"/>
                </a:cxn>
                <a:cxn ang="0">
                  <a:pos x="7020" y="912"/>
                </a:cxn>
                <a:cxn ang="0">
                  <a:pos x="7044" y="912"/>
                </a:cxn>
                <a:cxn ang="0">
                  <a:pos x="7044" y="900"/>
                </a:cxn>
                <a:cxn ang="0">
                  <a:pos x="24" y="12"/>
                </a:cxn>
                <a:cxn ang="0">
                  <a:pos x="12" y="22"/>
                </a:cxn>
                <a:cxn ang="0">
                  <a:pos x="24" y="22"/>
                </a:cxn>
                <a:cxn ang="0">
                  <a:pos x="24" y="12"/>
                </a:cxn>
                <a:cxn ang="0">
                  <a:pos x="7020" y="12"/>
                </a:cxn>
                <a:cxn ang="0">
                  <a:pos x="24" y="12"/>
                </a:cxn>
                <a:cxn ang="0">
                  <a:pos x="24" y="22"/>
                </a:cxn>
                <a:cxn ang="0">
                  <a:pos x="7020" y="22"/>
                </a:cxn>
                <a:cxn ang="0">
                  <a:pos x="7020" y="12"/>
                </a:cxn>
                <a:cxn ang="0">
                  <a:pos x="7044" y="12"/>
                </a:cxn>
                <a:cxn ang="0">
                  <a:pos x="7020" y="12"/>
                </a:cxn>
                <a:cxn ang="0">
                  <a:pos x="7032" y="22"/>
                </a:cxn>
                <a:cxn ang="0">
                  <a:pos x="7044" y="22"/>
                </a:cxn>
                <a:cxn ang="0">
                  <a:pos x="7044" y="12"/>
                </a:cxn>
              </a:cxnLst>
              <a:rect l="0" t="0" r="r" b="b"/>
              <a:pathLst>
                <a:path w="7044" h="922">
                  <a:moveTo>
                    <a:pt x="7044" y="0"/>
                  </a:moveTo>
                  <a:lnTo>
                    <a:pt x="0" y="0"/>
                  </a:lnTo>
                  <a:lnTo>
                    <a:pt x="0" y="922"/>
                  </a:lnTo>
                  <a:lnTo>
                    <a:pt x="7044" y="922"/>
                  </a:lnTo>
                  <a:lnTo>
                    <a:pt x="7044" y="912"/>
                  </a:lnTo>
                  <a:lnTo>
                    <a:pt x="24" y="912"/>
                  </a:lnTo>
                  <a:lnTo>
                    <a:pt x="12" y="900"/>
                  </a:lnTo>
                  <a:lnTo>
                    <a:pt x="24" y="900"/>
                  </a:lnTo>
                  <a:lnTo>
                    <a:pt x="24" y="22"/>
                  </a:lnTo>
                  <a:lnTo>
                    <a:pt x="12" y="22"/>
                  </a:lnTo>
                  <a:lnTo>
                    <a:pt x="24" y="12"/>
                  </a:lnTo>
                  <a:lnTo>
                    <a:pt x="7044" y="12"/>
                  </a:lnTo>
                  <a:lnTo>
                    <a:pt x="7044" y="0"/>
                  </a:lnTo>
                  <a:close/>
                  <a:moveTo>
                    <a:pt x="24" y="900"/>
                  </a:moveTo>
                  <a:lnTo>
                    <a:pt x="12" y="900"/>
                  </a:lnTo>
                  <a:lnTo>
                    <a:pt x="24" y="912"/>
                  </a:lnTo>
                  <a:lnTo>
                    <a:pt x="24" y="900"/>
                  </a:lnTo>
                  <a:close/>
                  <a:moveTo>
                    <a:pt x="7020" y="900"/>
                  </a:moveTo>
                  <a:lnTo>
                    <a:pt x="24" y="900"/>
                  </a:lnTo>
                  <a:lnTo>
                    <a:pt x="24" y="912"/>
                  </a:lnTo>
                  <a:lnTo>
                    <a:pt x="7020" y="912"/>
                  </a:lnTo>
                  <a:lnTo>
                    <a:pt x="7020" y="900"/>
                  </a:lnTo>
                  <a:close/>
                  <a:moveTo>
                    <a:pt x="7020" y="12"/>
                  </a:moveTo>
                  <a:lnTo>
                    <a:pt x="7020" y="912"/>
                  </a:lnTo>
                  <a:lnTo>
                    <a:pt x="7032" y="900"/>
                  </a:lnTo>
                  <a:lnTo>
                    <a:pt x="7044" y="900"/>
                  </a:lnTo>
                  <a:lnTo>
                    <a:pt x="7044" y="22"/>
                  </a:lnTo>
                  <a:lnTo>
                    <a:pt x="7032" y="22"/>
                  </a:lnTo>
                  <a:lnTo>
                    <a:pt x="7020" y="12"/>
                  </a:lnTo>
                  <a:close/>
                  <a:moveTo>
                    <a:pt x="7044" y="900"/>
                  </a:moveTo>
                  <a:lnTo>
                    <a:pt x="7032" y="900"/>
                  </a:lnTo>
                  <a:lnTo>
                    <a:pt x="7020" y="912"/>
                  </a:lnTo>
                  <a:lnTo>
                    <a:pt x="7044" y="912"/>
                  </a:lnTo>
                  <a:lnTo>
                    <a:pt x="7044" y="900"/>
                  </a:lnTo>
                  <a:close/>
                  <a:moveTo>
                    <a:pt x="24" y="12"/>
                  </a:moveTo>
                  <a:lnTo>
                    <a:pt x="12" y="22"/>
                  </a:lnTo>
                  <a:lnTo>
                    <a:pt x="24" y="22"/>
                  </a:lnTo>
                  <a:lnTo>
                    <a:pt x="24" y="12"/>
                  </a:lnTo>
                  <a:close/>
                  <a:moveTo>
                    <a:pt x="7020" y="12"/>
                  </a:moveTo>
                  <a:lnTo>
                    <a:pt x="24" y="12"/>
                  </a:lnTo>
                  <a:lnTo>
                    <a:pt x="24" y="22"/>
                  </a:lnTo>
                  <a:lnTo>
                    <a:pt x="7020" y="22"/>
                  </a:lnTo>
                  <a:lnTo>
                    <a:pt x="7020" y="12"/>
                  </a:lnTo>
                  <a:close/>
                  <a:moveTo>
                    <a:pt x="7044" y="12"/>
                  </a:moveTo>
                  <a:lnTo>
                    <a:pt x="7020" y="12"/>
                  </a:lnTo>
                  <a:lnTo>
                    <a:pt x="7032" y="22"/>
                  </a:lnTo>
                  <a:lnTo>
                    <a:pt x="7044" y="22"/>
                  </a:lnTo>
                  <a:lnTo>
                    <a:pt x="7044" y="12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29" y="237"/>
              <a:ext cx="7781" cy="5381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2441" y="1569"/>
              <a:ext cx="7285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For induction motors a very important parameter is the slip of the</a:t>
              </a:r>
              <a:endPara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motor The slip, s, defines the relative speed difference between synchronous speed and rotor speed and is given by: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294" y="3561"/>
              <a:ext cx="7653" cy="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8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where ω is expressed in </a:t>
              </a:r>
              <a:r>
                <a:rPr kumimoji="0" lang="en-IN" sz="2000" b="1" i="0" u="none" strike="noStrike" cap="none" normalizeH="0" baseline="0" dirty="0" err="1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rads</a:t>
              </a: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/s and n is expressed in rpm.</a:t>
              </a:r>
              <a:endPara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88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At no-load, the slip is nearly zero (&lt;0.1%).</a:t>
              </a:r>
              <a:endPara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28575" lvl="1" indent="0" algn="l" defTabSz="914400" rtl="0" eaLnBrk="1" fontAlgn="base" latinLnBrk="0" hangingPunct="1">
                <a:lnSpc>
                  <a:spcPct val="100000"/>
                </a:lnSpc>
                <a:spcBef>
                  <a:spcPts val="588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At full load, the slip for large motors rarely exceeds 0.5%. For small motors at full load, it rarely exceeds 5%.</a:t>
              </a:r>
              <a:endPara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25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The slip is 100% for locked rotor (Starting).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605" y="440"/>
              <a:ext cx="7032" cy="911"/>
            </a:xfrm>
            <a:prstGeom prst="rect">
              <a:avLst/>
            </a:prstGeom>
            <a:noFill/>
            <a:ln w="7620">
              <a:solidFill>
                <a:srgbClr val="333399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990000"/>
                </a:buClr>
                <a:buSzTx/>
                <a:tabLst/>
              </a:pPr>
              <a:r>
                <a:rPr kumimoji="0" lang="en-IN" sz="60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alibri" pitchFamily="34" charset="0"/>
                  <a:cs typeface="Arial" pitchFamily="34" charset="0"/>
                </a:rPr>
                <a:t>Slip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981325"/>
            <a:ext cx="3524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742950"/>
            <a:ext cx="76771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719138"/>
            <a:ext cx="80105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1915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46291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Equivalent circuit of three phase induction motor 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29000"/>
            <a:ext cx="5858107" cy="27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1371600"/>
            <a:ext cx="42862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Different Types of Electrical Motors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0" y="990600"/>
            <a:ext cx="7543800" cy="5562600"/>
            <a:chOff x="2220" y="257"/>
            <a:chExt cx="7800" cy="5400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2229" y="266"/>
              <a:ext cx="7781" cy="5381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75" y="1103"/>
              <a:ext cx="7490" cy="4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Torque Equation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T </a:t>
            </a:r>
            <a:r>
              <a:rPr lang="en-IN" sz="2800" b="1" dirty="0" smtClean="0"/>
              <a:t>∝</a:t>
            </a:r>
            <a:r>
              <a:rPr lang="en-IN" sz="2800" dirty="0" smtClean="0"/>
              <a:t>  ɸ I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cosɸ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     OR      T </a:t>
            </a:r>
            <a:r>
              <a:rPr lang="en-IN" sz="2800" b="1" dirty="0" smtClean="0"/>
              <a:t>= k</a:t>
            </a:r>
            <a:r>
              <a:rPr lang="en-IN" sz="2800" dirty="0" smtClean="0"/>
              <a:t> ɸ I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cosɸ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.</a:t>
            </a:r>
            <a:br>
              <a:rPr lang="en-IN" sz="2800" dirty="0" smtClean="0"/>
            </a:br>
            <a:r>
              <a:rPr lang="en-IN" sz="2800" dirty="0" smtClean="0"/>
              <a:t>where, ɸ = flux per stator pole,</a:t>
            </a:r>
            <a:br>
              <a:rPr lang="en-IN" sz="2800" dirty="0" smtClean="0"/>
            </a:br>
            <a:r>
              <a:rPr lang="en-IN" sz="2800" dirty="0" smtClean="0"/>
              <a:t>            I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= rotor current at standstill,</a:t>
            </a:r>
            <a:br>
              <a:rPr lang="en-IN" sz="2800" dirty="0" smtClean="0"/>
            </a:br>
            <a:r>
              <a:rPr lang="en-IN" sz="2800" dirty="0" smtClean="0"/>
              <a:t>            ɸ</a:t>
            </a:r>
            <a:r>
              <a:rPr lang="en-IN" sz="2800" baseline="-25000" dirty="0" smtClean="0"/>
              <a:t>2 </a:t>
            </a:r>
            <a:r>
              <a:rPr lang="en-IN" sz="2800" dirty="0" smtClean="0"/>
              <a:t> = angle between rotor </a:t>
            </a:r>
            <a:r>
              <a:rPr lang="en-IN" sz="2800" dirty="0" err="1" smtClean="0"/>
              <a:t>emf</a:t>
            </a:r>
            <a:r>
              <a:rPr lang="en-IN" sz="2800" dirty="0" smtClean="0"/>
              <a:t> and rotor current,</a:t>
            </a:r>
            <a:br>
              <a:rPr lang="en-IN" sz="2800" dirty="0" smtClean="0"/>
            </a:br>
            <a:r>
              <a:rPr lang="en-IN" sz="2800" dirty="0" smtClean="0"/>
              <a:t>             k = a constant.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Now, let E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= rotor </a:t>
            </a:r>
            <a:r>
              <a:rPr lang="en-IN" sz="2800" dirty="0" err="1" smtClean="0"/>
              <a:t>emf</a:t>
            </a:r>
            <a:r>
              <a:rPr lang="en-IN" sz="2800" dirty="0" smtClean="0"/>
              <a:t> at standstill</a:t>
            </a:r>
            <a:br>
              <a:rPr lang="en-IN" sz="2800" dirty="0" smtClean="0"/>
            </a:br>
            <a:r>
              <a:rPr lang="en-IN" sz="2800" dirty="0" smtClean="0"/>
              <a:t>we know, rotor </a:t>
            </a:r>
            <a:r>
              <a:rPr lang="en-IN" sz="2800" dirty="0" err="1" smtClean="0"/>
              <a:t>emf</a:t>
            </a:r>
            <a:r>
              <a:rPr lang="en-IN" sz="2800" dirty="0" smtClean="0"/>
              <a:t> is directly proportional to flux per stator pole, i.e. E</a:t>
            </a:r>
            <a:r>
              <a:rPr lang="en-IN" sz="2800" baseline="-25000" dirty="0" smtClean="0"/>
              <a:t>2</a:t>
            </a:r>
            <a:r>
              <a:rPr lang="en-IN" sz="2800" b="1" dirty="0" smtClean="0"/>
              <a:t> ∝</a:t>
            </a:r>
            <a:r>
              <a:rPr lang="en-IN" sz="2800" dirty="0" smtClean="0"/>
              <a:t> ɸ.</a:t>
            </a:r>
            <a:br>
              <a:rPr lang="en-IN" sz="2800" dirty="0" smtClean="0"/>
            </a:br>
            <a:r>
              <a:rPr lang="en-IN" sz="2800" dirty="0" smtClean="0"/>
              <a:t>therefore,  T </a:t>
            </a:r>
            <a:r>
              <a:rPr lang="en-IN" sz="2800" b="1" dirty="0" smtClean="0"/>
              <a:t>∝</a:t>
            </a:r>
            <a:r>
              <a:rPr lang="en-IN" sz="2800" dirty="0" smtClean="0"/>
              <a:t> E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I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cosɸ</a:t>
            </a:r>
            <a:r>
              <a:rPr lang="en-IN" sz="2800" baseline="-25000" dirty="0" smtClean="0"/>
              <a:t>2 </a:t>
            </a:r>
            <a:r>
              <a:rPr lang="en-IN" sz="2800" dirty="0" smtClean="0"/>
              <a:t>       OR      T =k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 E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I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 cosɸ</a:t>
            </a:r>
            <a:r>
              <a:rPr lang="en-IN" sz="2800" baseline="-25000" dirty="0" smtClean="0"/>
              <a:t>2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Starting </a:t>
            </a:r>
            <a:r>
              <a:rPr lang="en-IN" b="1" dirty="0" smtClean="0"/>
              <a:t>torque</a:t>
            </a:r>
            <a:endParaRPr lang="en-IN" dirty="0"/>
          </a:p>
        </p:txBody>
      </p:sp>
      <p:pic>
        <p:nvPicPr>
          <p:cNvPr id="33801" name="Picture 9" descr="https://2.bp.blogspot.com/-MoPP4grodog/UvRrwboQRRI/AAAAAAAAAUk/xzayK8B10Pw/s1600/rotor-imped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69678" cy="762000"/>
          </a:xfrm>
          <a:prstGeom prst="rect">
            <a:avLst/>
          </a:prstGeom>
          <a:noFill/>
        </p:spPr>
      </p:pic>
      <p:pic>
        <p:nvPicPr>
          <p:cNvPr id="33803" name="Picture 11" descr="https://3.bp.blogspot.com/-kAGRlz6CP_E/UvRtvbU5rJI/AAAAAAAAAUw/xU_838FdPZ0/s1600/standstill-cuurrent-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7434137" cy="1219200"/>
          </a:xfrm>
          <a:prstGeom prst="rect">
            <a:avLst/>
          </a:prstGeom>
          <a:noFill/>
        </p:spPr>
      </p:pic>
      <p:pic>
        <p:nvPicPr>
          <p:cNvPr id="33805" name="Picture 13" descr="https://2.bp.blogspot.com/-7dlWq07k1w8/UvRwdohuI0I/AAAAAAAAAU8/Two22aWUkfg/s1600/starting-torq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276600"/>
            <a:ext cx="7898770" cy="1295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743200" y="4419600"/>
            <a:ext cx="3014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The constant k1 = 3 / 2πNs</a:t>
            </a:r>
            <a:endParaRPr lang="en-IN" sz="2000" b="1" dirty="0"/>
          </a:p>
        </p:txBody>
      </p:sp>
      <p:pic>
        <p:nvPicPr>
          <p:cNvPr id="33807" name="Picture 15" descr="https://2.bp.blogspot.com/-PwPxVfTOYrA/UvRyK94VPDI/AAAAAAAAAVI/4R4kT2uq5L4/s1600/starting-torque-3phase-mo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599" y="4953000"/>
            <a:ext cx="418228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38200"/>
          </a:xfrm>
        </p:spPr>
        <p:txBody>
          <a:bodyPr/>
          <a:lstStyle/>
          <a:p>
            <a:r>
              <a:rPr lang="en-IN" dirty="0" smtClean="0"/>
              <a:t>Running Torque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458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dirty="0" smtClean="0"/>
              <a:t>T </a:t>
            </a:r>
            <a:r>
              <a:rPr lang="en-IN" sz="2400" b="1" dirty="0" smtClean="0"/>
              <a:t>∝</a:t>
            </a:r>
            <a:r>
              <a:rPr lang="en-IN" sz="2400" dirty="0" smtClean="0"/>
              <a:t> ɸ </a:t>
            </a:r>
            <a:r>
              <a:rPr lang="en-IN" sz="2400" dirty="0" err="1" smtClean="0"/>
              <a:t>I</a:t>
            </a:r>
            <a:r>
              <a:rPr lang="en-IN" sz="2400" baseline="-25000" dirty="0" err="1" smtClean="0"/>
              <a:t>r</a:t>
            </a:r>
            <a:r>
              <a:rPr lang="en-IN" sz="2400" dirty="0" smtClean="0"/>
              <a:t> cosɸ</a:t>
            </a:r>
            <a:r>
              <a:rPr lang="en-IN" sz="2400" baseline="-25000" dirty="0" smtClean="0"/>
              <a:t>2 </a:t>
            </a:r>
            <a:r>
              <a:rPr lang="en-IN" sz="2400" dirty="0" smtClean="0"/>
              <a:t>.</a:t>
            </a:r>
          </a:p>
          <a:p>
            <a:pPr fontAlgn="base"/>
            <a:r>
              <a:rPr lang="en-IN" sz="2400" dirty="0" smtClean="0"/>
              <a:t>where, </a:t>
            </a:r>
            <a:r>
              <a:rPr lang="en-IN" sz="2400" dirty="0" err="1" smtClean="0"/>
              <a:t>E</a:t>
            </a:r>
            <a:r>
              <a:rPr lang="en-IN" sz="2400" baseline="-25000" dirty="0" err="1" smtClean="0"/>
              <a:t>r</a:t>
            </a:r>
            <a:r>
              <a:rPr lang="en-IN" sz="2400" dirty="0" smtClean="0"/>
              <a:t> = rotor </a:t>
            </a:r>
            <a:r>
              <a:rPr lang="en-IN" sz="2400" dirty="0" err="1" smtClean="0"/>
              <a:t>emf</a:t>
            </a:r>
            <a:r>
              <a:rPr lang="en-IN" sz="2400" dirty="0" smtClean="0"/>
              <a:t> per phase under running condition = sE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.  (s=slip</a:t>
            </a:r>
            <a:r>
              <a:rPr lang="en-IN" sz="2400" dirty="0" smtClean="0"/>
              <a:t>),  </a:t>
            </a:r>
            <a:r>
              <a:rPr lang="en-IN" sz="2400" dirty="0" err="1" smtClean="0"/>
              <a:t>I</a:t>
            </a:r>
            <a:r>
              <a:rPr lang="en-IN" sz="2400" baseline="-25000" dirty="0" err="1" smtClean="0"/>
              <a:t>r</a:t>
            </a:r>
            <a:r>
              <a:rPr lang="en-IN" sz="2400" dirty="0" smtClean="0"/>
              <a:t> = rotor current per phase under running </a:t>
            </a:r>
            <a:r>
              <a:rPr lang="en-IN" sz="2400" dirty="0" smtClean="0"/>
              <a:t>condition</a:t>
            </a:r>
          </a:p>
          <a:p>
            <a:pPr fontAlgn="base"/>
            <a:r>
              <a:rPr lang="en-IN" sz="2400" dirty="0" smtClean="0"/>
              <a:t>reactance per phase under running condition will be  = sX</a:t>
            </a:r>
            <a:r>
              <a:rPr lang="en-IN" sz="2400" baseline="-25000" dirty="0" smtClean="0"/>
              <a:t>2</a:t>
            </a:r>
            <a:endParaRPr lang="en-IN" sz="2400" dirty="0" smtClean="0"/>
          </a:p>
          <a:p>
            <a:pPr fontAlgn="base"/>
            <a:r>
              <a:rPr lang="en-IN" sz="2400" dirty="0" smtClean="0"/>
              <a:t>therefore,</a:t>
            </a:r>
          </a:p>
          <a:p>
            <a:pPr fontAlgn="base"/>
            <a:endParaRPr lang="en-IN" dirty="0"/>
          </a:p>
        </p:txBody>
      </p:sp>
      <p:pic>
        <p:nvPicPr>
          <p:cNvPr id="34818" name="Picture 2" descr="https://4.bp.blogspot.com/-omujrQzLcIo/UvSD7jKjraI/AAAAAAAAAV4/YqsgS7nzunA/s1600/running-current-p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1800"/>
            <a:ext cx="7898770" cy="1295400"/>
          </a:xfrm>
          <a:prstGeom prst="rect">
            <a:avLst/>
          </a:prstGeom>
          <a:noFill/>
        </p:spPr>
      </p:pic>
      <p:pic>
        <p:nvPicPr>
          <p:cNvPr id="34820" name="Picture 4" descr="https://3.bp.blogspot.com/-Orx8Ow5qL6E/UvSFoDgntgI/AAAAAAAAAWE/zmxzU7YMXg4/s1600/torque-running-condi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038600"/>
            <a:ext cx="3319397" cy="1143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5715000"/>
            <a:ext cx="1705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as, ɸ </a:t>
            </a:r>
            <a:r>
              <a:rPr lang="en-IN" sz="2800" b="1" dirty="0" smtClean="0"/>
              <a:t>∝ E</a:t>
            </a:r>
            <a:r>
              <a:rPr lang="en-IN" sz="2800" b="1" baseline="-25000" dirty="0" smtClean="0"/>
              <a:t>2</a:t>
            </a:r>
            <a:r>
              <a:rPr lang="en-IN" sz="2800" b="1" dirty="0" smtClean="0"/>
              <a:t>.</a:t>
            </a:r>
            <a:endParaRPr lang="en-IN" sz="2800" dirty="0"/>
          </a:p>
        </p:txBody>
      </p:sp>
      <p:pic>
        <p:nvPicPr>
          <p:cNvPr id="34822" name="Picture 6" descr="https://1.bp.blogspot.com/-gzwhzf-_5zc/UvSIYw3s9uI/AAAAAAAAAWQ/rgXREUEdUt4/s1600/torque-running-conditi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410200"/>
            <a:ext cx="5638792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 for Maximum Torque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For maximum torque at starting:</a:t>
            </a:r>
          </a:p>
          <a:p>
            <a:pPr algn="ctr">
              <a:buNone/>
            </a:pPr>
            <a:r>
              <a:rPr lang="en-IN" sz="4400" dirty="0" smtClean="0"/>
              <a:t>R</a:t>
            </a:r>
            <a:r>
              <a:rPr lang="en-IN" sz="4400" baseline="-25000" dirty="0" smtClean="0"/>
              <a:t>2</a:t>
            </a:r>
            <a:r>
              <a:rPr lang="en-IN" sz="4400" dirty="0" smtClean="0"/>
              <a:t>=X</a:t>
            </a:r>
            <a:r>
              <a:rPr lang="en-IN" sz="4400" baseline="-25000" dirty="0" smtClean="0"/>
              <a:t>2</a:t>
            </a:r>
          </a:p>
          <a:p>
            <a:r>
              <a:rPr lang="en-IN" sz="4400" dirty="0" smtClean="0"/>
              <a:t>For Maximum Torque at running</a:t>
            </a:r>
          </a:p>
          <a:p>
            <a:pPr algn="ctr">
              <a:buNone/>
            </a:pPr>
            <a:r>
              <a:rPr lang="en-IN" sz="4400" dirty="0" smtClean="0"/>
              <a:t>R</a:t>
            </a:r>
            <a:r>
              <a:rPr lang="en-IN" sz="4400" baseline="-25000" dirty="0" smtClean="0"/>
              <a:t>2</a:t>
            </a:r>
            <a:r>
              <a:rPr lang="en-IN" sz="4400" dirty="0" smtClean="0"/>
              <a:t>=</a:t>
            </a:r>
            <a:r>
              <a:rPr lang="en-IN" sz="4400" i="1" dirty="0" smtClean="0"/>
              <a:t>S</a:t>
            </a:r>
            <a:r>
              <a:rPr lang="en-IN" sz="4400" dirty="0" smtClean="0"/>
              <a:t>X</a:t>
            </a:r>
            <a:r>
              <a:rPr lang="en-IN" sz="4400" baseline="-25000" dirty="0" smtClean="0"/>
              <a:t>2 </a:t>
            </a:r>
            <a:r>
              <a:rPr lang="en-IN" sz="4400" dirty="0" smtClean="0"/>
              <a:t> or</a:t>
            </a:r>
          </a:p>
          <a:p>
            <a:pPr algn="ctr">
              <a:buNone/>
            </a:pPr>
            <a:r>
              <a:rPr lang="en-IN" sz="4400" dirty="0" err="1" smtClean="0"/>
              <a:t>S</a:t>
            </a:r>
            <a:r>
              <a:rPr lang="en-IN" sz="4400" baseline="-25000" dirty="0" err="1" smtClean="0"/>
              <a:t>max</a:t>
            </a:r>
            <a:r>
              <a:rPr lang="en-IN" sz="4400" dirty="0" smtClean="0"/>
              <a:t>=(R</a:t>
            </a:r>
            <a:r>
              <a:rPr lang="en-IN" sz="4400" baseline="-25000" dirty="0" smtClean="0"/>
              <a:t>2</a:t>
            </a:r>
            <a:r>
              <a:rPr lang="en-IN" sz="4400" dirty="0" smtClean="0"/>
              <a:t>/X</a:t>
            </a:r>
            <a:r>
              <a:rPr lang="en-IN" sz="4400" baseline="-25000" dirty="0" smtClean="0"/>
              <a:t>2)</a:t>
            </a:r>
            <a:endParaRPr lang="en-IN" sz="4400" baseline="-25000" dirty="0" smtClean="0"/>
          </a:p>
          <a:p>
            <a:pPr algn="ctr">
              <a:buNone/>
            </a:pPr>
            <a:endParaRPr lang="en-IN" sz="4400" dirty="0" smtClean="0"/>
          </a:p>
          <a:p>
            <a:pPr>
              <a:buNone/>
            </a:pPr>
            <a:endParaRPr lang="en-IN" sz="44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Torque </a:t>
            </a:r>
            <a:r>
              <a:rPr lang="en-IN" dirty="0" smtClean="0"/>
              <a:t>Slip Characteristic 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5842" name="Picture 2" descr="https://circuitglobe.com/wp-content/uploads/2016/01/Torque-slip-characteristics-of-an-induction-motor-eq-1-compres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2990850" cy="7429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1981200"/>
            <a:ext cx="16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Low Slip Region</a:t>
            </a:r>
            <a:endParaRPr lang="en-IN" dirty="0"/>
          </a:p>
        </p:txBody>
      </p:sp>
      <p:pic>
        <p:nvPicPr>
          <p:cNvPr id="35844" name="Picture 4" descr="Torque-slip-characteristics-of-an-induction-motor-eq-2-compressor.jpg (110×7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1047750" cy="70485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048000"/>
            <a:ext cx="205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Medium Slip Region</a:t>
            </a:r>
            <a:endParaRPr lang="en-IN" dirty="0"/>
          </a:p>
        </p:txBody>
      </p:sp>
      <p:pic>
        <p:nvPicPr>
          <p:cNvPr id="35846" name="Picture 6" descr="https://circuitglobe.com/wp-content/uploads/2016/01/Torque-slip-characteristics-of-an-induction-motor-eq-4-compress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352800"/>
            <a:ext cx="2028825" cy="8382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4038600"/>
            <a:ext cx="169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High Slip Region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Beyond the maximum torque point, the value of torque starts decreasing. As a result, the motor slows down and stops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motor operates for the values of the slip between s = 0 and s = </a:t>
            </a:r>
            <a:r>
              <a:rPr lang="en-IN" dirty="0" err="1" smtClean="0"/>
              <a:t>s</a:t>
            </a:r>
            <a:r>
              <a:rPr lang="en-IN" baseline="-25000" dirty="0" err="1" smtClean="0"/>
              <a:t>M</a:t>
            </a:r>
            <a:r>
              <a:rPr lang="en-IN" dirty="0" err="1" smtClean="0"/>
              <a:t>.</a:t>
            </a:r>
            <a:r>
              <a:rPr lang="en-IN" dirty="0" smtClean="0"/>
              <a:t> Where, </a:t>
            </a:r>
            <a:r>
              <a:rPr lang="en-IN" dirty="0" err="1" smtClean="0"/>
              <a:t>s</a:t>
            </a:r>
            <a:r>
              <a:rPr lang="en-IN" baseline="-25000" dirty="0" err="1" smtClean="0"/>
              <a:t>M</a:t>
            </a:r>
            <a:r>
              <a:rPr lang="en-IN" dirty="0" smtClean="0"/>
              <a:t> is the value of the slip corresponding to the maximum torque. For a typical induction motor, the pull-out torque is 2 to 3 times the rated full load torque. The starting torque is about 1.5 times the rated full load torque.</a:t>
            </a:r>
            <a:endParaRPr lang="en-IN" dirty="0"/>
          </a:p>
        </p:txBody>
      </p:sp>
      <p:pic>
        <p:nvPicPr>
          <p:cNvPr id="35848" name="Picture 8" descr="https://circuitglobe.com/wp-content/uploads/2016/01/Torque-Slip-Characteristic-of-Induction-Motor-fig-compress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762000"/>
            <a:ext cx="5967866" cy="4343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Examples </a:t>
            </a:r>
            <a:r>
              <a:rPr lang="en-IN" b="1" dirty="0" smtClean="0"/>
              <a:t>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12 pole, 3 phase alternator is coupled to an engine running at 500 rpm. It supplies an Induction Motor which ahs a full load speed of 1440 rpm. Find the percentage slop and the number of poles of the motor.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46" y="304800"/>
            <a:ext cx="873190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12 pole, 3 phase alternator is driven by a 440V, 3 phase, 6 pole Induction Motor running at a slip of 3%. Find frequency of the EMF generated by the alternator.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23241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4-pole, 30hp, 3-phase 400 volts, 50Hz induction motor operates at an efficiency of 0.85 with a power factor of 0.75(lag). Calculate the current drawn by the induction motor from the mains.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The three-phase induction motor is the extensively used for various</a:t>
            </a:r>
            <a:r>
              <a:rPr lang="en-IN" b="1" dirty="0" smtClean="0"/>
              <a:t> </a:t>
            </a:r>
            <a:r>
              <a:rPr lang="en-US" b="1" dirty="0" smtClean="0"/>
              <a:t>kinds of industrial drives.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 lvl="0"/>
            <a:r>
              <a:rPr lang="en-US" b="1" dirty="0" smtClean="0"/>
              <a:t>AC induction motors are also the most common motors used in</a:t>
            </a:r>
            <a:r>
              <a:rPr lang="en-IN" b="1" dirty="0" smtClean="0"/>
              <a:t> </a:t>
            </a:r>
            <a:r>
              <a:rPr lang="en-US" b="1" dirty="0" smtClean="0"/>
              <a:t>main powered home appliances.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"/>
            <a:ext cx="5740400" cy="24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602" y="2667000"/>
            <a:ext cx="6260798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Advantages of 3 phase induction motor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Generally easy to build and cheaper than corresponding dc or synchronous motors</a:t>
            </a:r>
            <a:endParaRPr lang="en-IN" b="1" dirty="0" smtClean="0"/>
          </a:p>
          <a:p>
            <a:pPr lvl="0"/>
            <a:r>
              <a:rPr lang="en-US" b="1" dirty="0" smtClean="0"/>
              <a:t>Induction motor is robust</a:t>
            </a:r>
            <a:endParaRPr lang="en-IN" b="1" dirty="0" smtClean="0"/>
          </a:p>
          <a:p>
            <a:pPr lvl="0"/>
            <a:r>
              <a:rPr lang="en-US" b="1" dirty="0" smtClean="0"/>
              <a:t>The motor is driven by the rotational magnetic field produced by 3 phase currents, hence no commutator or blush is required</a:t>
            </a:r>
            <a:endParaRPr lang="en-IN" b="1" dirty="0" smtClean="0"/>
          </a:p>
          <a:p>
            <a:pPr lvl="0"/>
            <a:r>
              <a:rPr lang="en-US" b="1" dirty="0" smtClean="0"/>
              <a:t>Maintenance is relatively easy and at low cost</a:t>
            </a:r>
            <a:endParaRPr lang="en-IN" b="1" dirty="0" smtClean="0"/>
          </a:p>
          <a:p>
            <a:pPr lvl="0"/>
            <a:r>
              <a:rPr lang="en-US" b="1" dirty="0" smtClean="0"/>
              <a:t>Satisfactory efficiency and reasonable power factor</a:t>
            </a:r>
            <a:endParaRPr lang="en-IN" b="1" dirty="0" smtClean="0"/>
          </a:p>
          <a:p>
            <a:pPr lvl="0"/>
            <a:r>
              <a:rPr lang="en-US" b="1" dirty="0" smtClean="0"/>
              <a:t>A manageable torque-speed curve</a:t>
            </a:r>
            <a:endParaRPr lang="en-IN" b="1" dirty="0" smtClean="0"/>
          </a:p>
          <a:p>
            <a:pPr lvl="0"/>
            <a:r>
              <a:rPr lang="en-US" b="1" dirty="0" smtClean="0"/>
              <a:t>Stable operation under load</a:t>
            </a:r>
            <a:endParaRPr lang="en-IN" b="1" dirty="0" smtClean="0"/>
          </a:p>
          <a:p>
            <a:pPr lvl="0"/>
            <a:r>
              <a:rPr lang="en-US" b="1" dirty="0" smtClean="0"/>
              <a:t>Range in size from few Watts to several MW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Disadvantages of 3 phase induction motor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Induction motor has low inherent starting torque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b="1" dirty="0" smtClean="0"/>
          </a:p>
          <a:p>
            <a:pPr lvl="0"/>
            <a:r>
              <a:rPr lang="en-US" b="1" dirty="0" smtClean="0"/>
              <a:t>Draw large starting currents, typically 6-8 x their full load values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b="1" dirty="0" smtClean="0"/>
          </a:p>
          <a:p>
            <a:pPr lvl="0"/>
            <a:r>
              <a:rPr lang="en-US" b="1" dirty="0" smtClean="0"/>
              <a:t>Speeds not easily controlled as DC motors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b="1" dirty="0" smtClean="0"/>
          </a:p>
          <a:p>
            <a:pPr lvl="0"/>
            <a:r>
              <a:rPr lang="en-US" b="1" dirty="0" smtClean="0"/>
              <a:t>Operate with a poor lagging power factor when lightly loaded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42017" y="238252"/>
            <a:ext cx="8221062" cy="6390696"/>
            <a:chOff x="2229" y="237"/>
            <a:chExt cx="8587" cy="595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9" y="2962"/>
              <a:ext cx="5644" cy="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2229" y="237"/>
              <a:ext cx="8587" cy="5959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ts val="95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2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mic Sans MS" pitchFamily="66" charset="0"/>
                  <a:cs typeface="Arial" pitchFamily="34" charset="0"/>
                </a:rPr>
                <a:t>Induction Motor Components</a:t>
              </a:r>
              <a:endParaRPr kumimoji="0" lang="en-I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38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endParaRPr>
            </a:p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An induction motor has two main parts:</a:t>
              </a:r>
              <a:endPara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914400" marR="696913" lvl="2" indent="0" algn="just" defTabSz="914400" rtl="0" eaLnBrk="1" fontAlgn="base" latinLnBrk="0" hangingPunct="1">
                <a:lnSpc>
                  <a:spcPct val="100000"/>
                </a:lnSpc>
                <a:spcBef>
                  <a:spcPts val="525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 stator – consisting of a steel frame that supports a hollow, cylindrical core of stacked laminations. Slots on the internal circumference of the stator house the stator winding.</a:t>
              </a:r>
            </a:p>
            <a:p>
              <a:pPr marL="914400" marR="700088" lvl="2" indent="0" algn="just" defTabSz="914400" rtl="0" eaLnBrk="1" fontAlgn="base" latinLnBrk="0" hangingPunct="1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Arial" pitchFamily="34" charset="0"/>
                <a:buChar char="•"/>
                <a:tabLst/>
              </a:pPr>
              <a:r>
                <a:rPr kumimoji="0" lang="en-IN" sz="2000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A rotor – also composed of punched laminations, with rotor slots for the rotor winding.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914400" marR="958850" lvl="2" indent="0" algn="l" defTabSz="914400" rtl="0" eaLnBrk="1" fontAlgn="base" latinLnBrk="0" hangingPunct="1">
                <a:lnSpc>
                  <a:spcPct val="100000"/>
                </a:lnSpc>
                <a:spcBef>
                  <a:spcPts val="65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Calibri" pitchFamily="34" charset="0"/>
                <a:buChar char="•"/>
                <a:tabLst/>
              </a:pPr>
              <a:r>
                <a:rPr kumimoji="0" lang="en-IN" b="1" i="0" u="none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Calibri" pitchFamily="34" charset="0"/>
                  <a:cs typeface="Arial" pitchFamily="34" charset="0"/>
                </a:rPr>
                <a:t>The rotor is separated from the stator by a small air-gap which ranges from 0.4 mm to 4 mm, depending on the power and the size of the motor.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Induction Motor: Stator Winding</a:t>
            </a:r>
            <a:endParaRPr lang="en-IN" dirty="0"/>
          </a:p>
        </p:txBody>
      </p:sp>
      <p:pic>
        <p:nvPicPr>
          <p:cNvPr id="11" name="image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447800"/>
            <a:ext cx="3810000" cy="2895600"/>
          </a:xfrm>
          <a:prstGeom prst="rect">
            <a:avLst/>
          </a:prstGeom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90600" y="4800600"/>
            <a:ext cx="7467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60375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Spreading the coil in this manner creates a sinusoidal flux distribution per pole, which improves performance and makes the motor less noisy (sound and electrically).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ac induction motor rotors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There are two-types of rotor windings: </a:t>
            </a:r>
            <a:endParaRPr lang="en-IN" dirty="0" smtClean="0"/>
          </a:p>
          <a:p>
            <a:r>
              <a:rPr lang="en-US" sz="2400" dirty="0" smtClean="0"/>
              <a:t>Squirrel-cage windings, which produce a </a:t>
            </a:r>
            <a:r>
              <a:rPr lang="en-US" sz="2400" b="1" i="1" dirty="0" smtClean="0"/>
              <a:t>squirrel-cage induction motor </a:t>
            </a:r>
            <a:r>
              <a:rPr lang="en-US" sz="2400" dirty="0" smtClean="0"/>
              <a:t>(most common) </a:t>
            </a:r>
            <a:r>
              <a:rPr lang="en-US" sz="2400" b="1" i="1" dirty="0" smtClean="0"/>
              <a:t>Almost 90% of the three-phase AC</a:t>
            </a:r>
            <a:r>
              <a:rPr lang="en-IN" sz="2400" dirty="0" smtClean="0"/>
              <a:t> </a:t>
            </a:r>
            <a:r>
              <a:rPr lang="en-US" sz="2400" b="1" i="1" dirty="0" smtClean="0"/>
              <a:t>Induction motors are of this type.</a:t>
            </a:r>
            <a:endParaRPr lang="en-IN" sz="2400" dirty="0" smtClean="0"/>
          </a:p>
          <a:p>
            <a:r>
              <a:rPr lang="en-US" sz="2400" dirty="0" smtClean="0"/>
              <a:t>Conventional 3-phase windings made of insulated wire, which produce a </a:t>
            </a:r>
            <a:r>
              <a:rPr lang="en-US" sz="2400" b="1" i="1" dirty="0" smtClean="0"/>
              <a:t>wound-rotor induction motor </a:t>
            </a:r>
            <a:r>
              <a:rPr lang="en-US" sz="2400" dirty="0" smtClean="0"/>
              <a:t>(special characteristics)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352800" cy="444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85800" y="533400"/>
            <a:ext cx="8001000" cy="6096000"/>
            <a:chOff x="0" y="0"/>
            <a:chExt cx="7800" cy="540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0" y="1425"/>
              <a:ext cx="5539" cy="3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9" y="9"/>
              <a:ext cx="7781" cy="5381"/>
            </a:xfrm>
            <a:prstGeom prst="rect">
              <a:avLst/>
            </a:prstGeom>
            <a:noFill/>
            <a:ln w="12192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457200" marR="2578100" lvl="1" indent="0" algn="l" defTabSz="914400" rtl="0" eaLnBrk="1" fontAlgn="base" latinLnBrk="0" hangingPunct="1">
                <a:lnSpc>
                  <a:spcPct val="100000"/>
                </a:lnSpc>
                <a:spcBef>
                  <a:spcPts val="1163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mic Sans MS" pitchFamily="66" charset="0"/>
                  <a:cs typeface="Arial" pitchFamily="34" charset="0"/>
                </a:rPr>
                <a:t>Winding/Rotor Arrangements for</a:t>
              </a:r>
              <a:r>
                <a:rPr kumimoji="0" lang="en-IN" sz="2400" b="1" i="0" u="none" strike="noStrike" cap="none" normalizeH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mic Sans MS" pitchFamily="66" charset="0"/>
                  <a:cs typeface="Arial" pitchFamily="34" charset="0"/>
                </a:rPr>
                <a:t> </a:t>
              </a:r>
              <a:r>
                <a:rPr kumimoji="0" lang="en-IN" sz="2400" b="1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Comic Sans MS" pitchFamily="66" charset="0"/>
                  <a:cs typeface="Arial" pitchFamily="34" charset="0"/>
                </a:rPr>
                <a:t>3 Phase Induction Machine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929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Three Phase Induction Motors</vt:lpstr>
      <vt:lpstr>Different Types of Electrical Motors </vt:lpstr>
      <vt:lpstr>INTRODUCTION</vt:lpstr>
      <vt:lpstr>Advantages of 3 phase induction motor</vt:lpstr>
      <vt:lpstr>Disadvantages of 3 phase induction motor</vt:lpstr>
      <vt:lpstr>Slide 6</vt:lpstr>
      <vt:lpstr>Induction Motor: Stator Winding</vt:lpstr>
      <vt:lpstr>Types of ac induction motor rotors</vt:lpstr>
      <vt:lpstr>Slide 9</vt:lpstr>
      <vt:lpstr>Three Phase Slip Ring Induction Motor</vt:lpstr>
      <vt:lpstr>Slide 11</vt:lpstr>
      <vt:lpstr>Rotating Field Concept</vt:lpstr>
      <vt:lpstr>Operation Principle</vt:lpstr>
      <vt:lpstr>Slide 14</vt:lpstr>
      <vt:lpstr>Slide 15</vt:lpstr>
      <vt:lpstr>Slide 16</vt:lpstr>
      <vt:lpstr>Slide 17</vt:lpstr>
      <vt:lpstr>Slide 18</vt:lpstr>
      <vt:lpstr>Equivalent circuit of three phase induction motor </vt:lpstr>
      <vt:lpstr>Torque Equation</vt:lpstr>
      <vt:lpstr>Starting torque</vt:lpstr>
      <vt:lpstr>Running Torque</vt:lpstr>
      <vt:lpstr>Condition for Maximum Torque</vt:lpstr>
      <vt:lpstr>Torque Slip Characteristic  </vt:lpstr>
      <vt:lpstr>Examples -1</vt:lpstr>
      <vt:lpstr>Slide 26</vt:lpstr>
      <vt:lpstr>Example-2</vt:lpstr>
      <vt:lpstr>Slide 28</vt:lpstr>
      <vt:lpstr>Example-3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Phase Induction Motors</dc:title>
  <dc:creator>Ramaprasad Panda</dc:creator>
  <cp:lastModifiedBy>NANDA KISHOR PANDA</cp:lastModifiedBy>
  <cp:revision>11</cp:revision>
  <dcterms:created xsi:type="dcterms:W3CDTF">2006-08-16T00:00:00Z</dcterms:created>
  <dcterms:modified xsi:type="dcterms:W3CDTF">2020-04-16T03:37:18Z</dcterms:modified>
</cp:coreProperties>
</file>